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3" r:id="rId4"/>
    <p:sldId id="267" r:id="rId5"/>
    <p:sldId id="269" r:id="rId6"/>
    <p:sldId id="268" r:id="rId7"/>
    <p:sldId id="259" r:id="rId8"/>
    <p:sldId id="272" r:id="rId9"/>
    <p:sldId id="271" r:id="rId10"/>
    <p:sldId id="273" r:id="rId11"/>
    <p:sldId id="277" r:id="rId12"/>
    <p:sldId id="260" r:id="rId13"/>
    <p:sldId id="276" r:id="rId14"/>
    <p:sldId id="274" r:id="rId15"/>
    <p:sldId id="261" r:id="rId16"/>
    <p:sldId id="278" r:id="rId17"/>
    <p:sldId id="279" r:id="rId18"/>
    <p:sldId id="280" r:id="rId19"/>
    <p:sldId id="264" r:id="rId20"/>
    <p:sldId id="282" r:id="rId21"/>
    <p:sldId id="283" r:id="rId22"/>
    <p:sldId id="266" r:id="rId23"/>
    <p:sldId id="265" r:id="rId24"/>
    <p:sldId id="270" r:id="rId25"/>
    <p:sldId id="258" r:id="rId26"/>
  </p:sldIdLst>
  <p:sldSz cx="12192000" cy="6858000"/>
  <p:notesSz cx="6858000" cy="9144000"/>
  <p:embeddedFontLst>
    <p:embeddedFont>
      <p:font typeface="나눔스퀘어 Bold" panose="020B0600000101010101" pitchFamily="50" charset="-127"/>
      <p:bold r:id="rId28"/>
    </p:embeddedFont>
    <p:embeddedFont>
      <p:font typeface="KoPub돋움체 Light" panose="02020603020101020101" pitchFamily="18" charset="-127"/>
      <p:regular r:id="rId29"/>
    </p:embeddedFont>
    <p:embeddedFont>
      <p:font typeface="맑은 고딕" panose="020B0503020000020004" pitchFamily="50" charset="-127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(1) 양평군체 L" panose="02020603020101020101" pitchFamily="18" charset="-127"/>
      <p:regular r:id="rId36"/>
    </p:embeddedFont>
    <p:embeddedFont>
      <p:font typeface="Wingdings 2" panose="05020102010507070707" pitchFamily="18" charset="2"/>
      <p:regular r:id="rId37"/>
    </p:embeddedFont>
    <p:embeddedFont>
      <p:font typeface="나눔손글씨 펜" panose="03040600000000000000" pitchFamily="66" charset="-127"/>
      <p:regular r:id="rId38"/>
    </p:embeddedFont>
    <p:embeddedFont>
      <p:font typeface="배달의민족 연성" panose="020B0600000101010101" pitchFamily="50" charset="-127"/>
      <p:regular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297"/>
    <a:srgbClr val="FF3788"/>
    <a:srgbClr val="7D8797"/>
    <a:srgbClr val="FF6699"/>
    <a:srgbClr val="FF99CC"/>
    <a:srgbClr val="FFCCCC"/>
    <a:srgbClr val="48B5E0"/>
    <a:srgbClr val="0F4155"/>
    <a:srgbClr val="FF0066"/>
    <a:srgbClr val="252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90" y="3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4C1B0-0F38-409F-91B3-53A7EC79B801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C6193-56EE-4162-BD78-9A4F1F8EE91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915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전체 특수교육대상자의 </a:t>
            </a:r>
            <a:r>
              <a:rPr lang="en-US" altLang="ko-KR" dirty="0" smtClean="0"/>
              <a:t>72.8%</a:t>
            </a:r>
            <a:r>
              <a:rPr lang="ko-KR" altLang="en-US" dirty="0" smtClean="0"/>
              <a:t>가 일반학교에 배치되어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통합교육 맥락에서 특수학급에 배치된 학생들의 교육적 요구가 더욱 </a:t>
            </a:r>
            <a:r>
              <a:rPr lang="ko-KR" altLang="en-US" dirty="0" err="1" smtClean="0"/>
              <a:t>다양해짐을</a:t>
            </a:r>
            <a:r>
              <a:rPr lang="ko-KR" altLang="en-US" dirty="0" smtClean="0"/>
              <a:t> 고려하여 맞춤형 교육을 위한 교육과정 지원을 확대하는 방향으로 개정이 필요</a:t>
            </a:r>
            <a:r>
              <a:rPr lang="en-US" altLang="ko-KR" dirty="0" smtClean="0"/>
              <a:t>/ </a:t>
            </a:r>
            <a:r>
              <a:rPr lang="ko-KR" altLang="en-US" dirty="0" smtClean="0"/>
              <a:t>유연한 학생 맞춤형 교육과정 구현에 따른 학습의 질 개선 고교학점제가 성공적으로 도입될 수 있도록 특수교육 교육과정의 개정이 필수적이다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343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특수교육 요구의 반영 확대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일반학교에 배치된 학생을 지원하기 위한 교육과정 </a:t>
            </a:r>
            <a:r>
              <a:rPr lang="ko-KR" altLang="en-US" dirty="0" err="1" smtClean="0"/>
              <a:t>편성운영</a:t>
            </a:r>
            <a:r>
              <a:rPr lang="en-US" altLang="ko-KR" dirty="0" smtClean="0"/>
              <a:t>, </a:t>
            </a:r>
            <a:r>
              <a:rPr lang="ko-KR" altLang="en-US" dirty="0" smtClean="0"/>
              <a:t>특수교육 기본교육과정의 정체성 확보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장애 정도가 심한 학생의 교육과정 자율성 확대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학생의 미래를 고려한 진로</a:t>
            </a:r>
            <a:r>
              <a:rPr lang="en-US" altLang="ko-KR" dirty="0" smtClean="0"/>
              <a:t>.</a:t>
            </a:r>
            <a:r>
              <a:rPr lang="ko-KR" altLang="en-US" dirty="0" smtClean="0"/>
              <a:t>직업교육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349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7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개선함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창의적 체험활동 개선하여 봉사활동 통합 운영하여 </a:t>
            </a:r>
            <a:r>
              <a:rPr lang="ko-KR" altLang="en-US" dirty="0" err="1" smtClean="0"/>
              <a:t>자율자치</a:t>
            </a:r>
            <a:r>
              <a:rPr lang="en-US" altLang="ko-KR" dirty="0" smtClean="0"/>
              <a:t>/</a:t>
            </a:r>
            <a:r>
              <a:rPr lang="ko-KR" altLang="en-US" dirty="0" smtClean="0"/>
              <a:t>동아리</a:t>
            </a:r>
            <a:r>
              <a:rPr lang="en-US" altLang="ko-KR" dirty="0" smtClean="0"/>
              <a:t>/</a:t>
            </a:r>
            <a:r>
              <a:rPr lang="ko-KR" altLang="en-US" dirty="0" smtClean="0"/>
              <a:t>진로활동으로 구성하였다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0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932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40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43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기본 교육과정을 공통 교육과정 및 선택 중심 교육과정의 내용을 단순화하거나 낮은 수준의 대안 성격으로 보는 관점 개선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C6193-56EE-4162-BD78-9A4F1F8EE91D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30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823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51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267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707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11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33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45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2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01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13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60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40B1-4AD2-46B6-9F3E-F07F2D521FBE}" type="datetimeFigureOut">
              <a:rPr lang="ko-KR" altLang="en-US" smtClean="0"/>
              <a:pPr/>
              <a:t>2024-03-19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DD48A-B6F5-4374-86B2-948A5FED4A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922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60353" y="130694"/>
            <a:ext cx="11887200" cy="647858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139506" y="1530036"/>
            <a:ext cx="9912989" cy="2656904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 algn="ctr"/>
            <a:r>
              <a:rPr lang="en-US" altLang="ko" sz="9600" b="1" dirty="0" smtClean="0">
                <a:solidFill>
                  <a:srgbClr val="1A7297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2022 </a:t>
            </a:r>
            <a:r>
              <a:rPr lang="ko-KR" altLang="en-US" sz="9600" b="1" dirty="0" smtClean="0">
                <a:solidFill>
                  <a:srgbClr val="1A7297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개정 특수교육 교육과정</a:t>
            </a:r>
            <a:endParaRPr lang="en-US" altLang="ko" sz="9600" b="1" dirty="0" smtClean="0">
              <a:solidFill>
                <a:srgbClr val="1A7297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 algn="ctr"/>
            <a:r>
              <a:rPr lang="ko-KR" altLang="en-US" sz="9600" b="1" dirty="0" smtClean="0">
                <a:solidFill>
                  <a:srgbClr val="1A7297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전달 연수</a:t>
            </a:r>
            <a:endParaRPr lang="en-US" altLang="ko-KR" sz="9600" b="1" dirty="0" smtClean="0">
              <a:solidFill>
                <a:srgbClr val="1A7297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8546079" y="5839880"/>
            <a:ext cx="3492206" cy="758437"/>
            <a:chOff x="9362689" y="15939"/>
            <a:chExt cx="2631812" cy="391126"/>
          </a:xfrm>
        </p:grpSpPr>
        <p:sp>
          <p:nvSpPr>
            <p:cNvPr id="12" name="L 도형 11"/>
            <p:cNvSpPr/>
            <p:nvPr/>
          </p:nvSpPr>
          <p:spPr>
            <a:xfrm>
              <a:off x="9362689" y="111367"/>
              <a:ext cx="2072203" cy="295698"/>
            </a:xfrm>
            <a:prstGeom prst="corner">
              <a:avLst>
                <a:gd name="adj1" fmla="val 9982"/>
                <a:gd name="adj2" fmla="val 106432"/>
              </a:avLst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9556387" y="15939"/>
              <a:ext cx="2438114" cy="174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1600" dirty="0">
                  <a:solidFill>
                    <a:schemeClr val="bg1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     </a:t>
              </a:r>
              <a:r>
                <a:rPr lang="en-US" altLang="ko-KR" sz="1600" dirty="0" smtClean="0">
                  <a:solidFill>
                    <a:srgbClr val="0F4155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 </a:t>
              </a:r>
              <a:endParaRPr lang="en-US" altLang="ko" sz="4000" dirty="0">
                <a:solidFill>
                  <a:srgbClr val="1A7297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9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647051" y="1394617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708806" y="1322638"/>
            <a:ext cx="6630586" cy="5429510"/>
            <a:chOff x="8279340" y="2727612"/>
            <a:chExt cx="2340000" cy="3795486"/>
          </a:xfrm>
        </p:grpSpPr>
        <p:sp>
          <p:nvSpPr>
            <p:cNvPr id="12" name="직사각형 11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517831" y="2790592"/>
              <a:ext cx="1863015" cy="40059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일상생활 활동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기본 교육과정 내 편제 신설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668655" y="4527050"/>
            <a:ext cx="2727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장애가 심하거나 </a:t>
            </a:r>
            <a:endParaRPr lang="en-US" altLang="ko-K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중복된 학생을 위한 </a:t>
            </a:r>
            <a:endParaRPr lang="en-US" altLang="ko-K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교육과정 강화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4904204" y="2057432"/>
            <a:ext cx="6080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의사소통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자립생활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신체활동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여가활동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생활적응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(</a:t>
            </a:r>
            <a:r>
              <a:rPr lang="ko-KR" altLang="en-US" sz="1400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시각중복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400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청각중복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, </a:t>
            </a:r>
            <a:r>
              <a:rPr lang="ko-KR" altLang="en-US" sz="1400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지체중복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)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 등 생활 기술을 중심으로 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편성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운영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548330" y="21850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68125176" descr="EMB0000927c79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6" y="2695378"/>
            <a:ext cx="5605039" cy="40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300803" y="355301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6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직사각형 6"/>
          <p:cNvSpPr/>
          <p:nvPr/>
        </p:nvSpPr>
        <p:spPr>
          <a:xfrm>
            <a:off x="739896" y="456299"/>
            <a:ext cx="7880321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00366" y="1449091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708806" y="1322638"/>
            <a:ext cx="6630586" cy="5429510"/>
            <a:chOff x="8279340" y="2727612"/>
            <a:chExt cx="2340000" cy="3795486"/>
          </a:xfrm>
        </p:grpSpPr>
        <p:sp>
          <p:nvSpPr>
            <p:cNvPr id="12" name="직사각형 11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386870" y="2790592"/>
              <a:ext cx="2124942" cy="37436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일상생활 활동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성취기준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X,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교과서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X,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지도서만 구현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668655" y="4527050"/>
            <a:ext cx="2727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장애가 심하거나 </a:t>
            </a:r>
            <a:endParaRPr lang="en-US" altLang="ko-K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중복된 학생을 위한 </a:t>
            </a:r>
            <a:endParaRPr lang="en-US" altLang="ko-K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교육과정 강화</a:t>
            </a:r>
            <a:endParaRPr lang="en-US" altLang="ko-K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43713"/>
              </p:ext>
            </p:extLst>
          </p:nvPr>
        </p:nvGraphicFramePr>
        <p:xfrm>
          <a:off x="4841090" y="4811418"/>
          <a:ext cx="1458400" cy="277690"/>
        </p:xfrm>
        <a:graphic>
          <a:graphicData uri="http://schemas.openxmlformats.org/drawingml/2006/table">
            <a:tbl>
              <a:tblPr/>
              <a:tblGrid>
                <a:gridCol w="1458400">
                  <a:extLst>
                    <a:ext uri="{9D8B030D-6E8A-4147-A177-3AD203B41FA5}">
                      <a16:colId xmlns:a16="http://schemas.microsoft.com/office/drawing/2014/main" val="1312688762"/>
                    </a:ext>
                  </a:extLst>
                </a:gridCol>
              </a:tblGrid>
              <a:tr h="2776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여가활동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42471" marR="42471" marT="42471" marB="4247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91938"/>
                  </a:ext>
                </a:extLst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474364"/>
              </p:ext>
            </p:extLst>
          </p:nvPr>
        </p:nvGraphicFramePr>
        <p:xfrm>
          <a:off x="4876494" y="2225321"/>
          <a:ext cx="1493948" cy="304398"/>
        </p:xfrm>
        <a:graphic>
          <a:graphicData uri="http://schemas.openxmlformats.org/drawingml/2006/table">
            <a:tbl>
              <a:tblPr/>
              <a:tblGrid>
                <a:gridCol w="1493948">
                  <a:extLst>
                    <a:ext uri="{9D8B030D-6E8A-4147-A177-3AD203B41FA5}">
                      <a16:colId xmlns:a16="http://schemas.microsoft.com/office/drawing/2014/main" val="686303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의사소통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42471" marR="42471" marT="42471" marB="42471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619584"/>
                  </a:ext>
                </a:extLst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56985"/>
              </p:ext>
            </p:extLst>
          </p:nvPr>
        </p:nvGraphicFramePr>
        <p:xfrm>
          <a:off x="8088136" y="2196224"/>
          <a:ext cx="1493948" cy="2406748"/>
        </p:xfrm>
        <a:graphic>
          <a:graphicData uri="http://schemas.openxmlformats.org/drawingml/2006/table">
            <a:tbl>
              <a:tblPr/>
              <a:tblGrid>
                <a:gridCol w="1493948">
                  <a:extLst>
                    <a:ext uri="{9D8B030D-6E8A-4147-A177-3AD203B41FA5}">
                      <a16:colId xmlns:a16="http://schemas.microsoft.com/office/drawing/2014/main" val="4209970645"/>
                    </a:ext>
                  </a:extLst>
                </a:gridCol>
              </a:tblGrid>
              <a:tr h="50898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보완대체의사소통의 탐색과 선택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42471" marR="42471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052549"/>
                  </a:ext>
                </a:extLst>
              </a:tr>
              <a:tr h="1738707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∙다양한 실물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·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상징 탐색하기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∙실물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·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상징으로 요구하기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∙실물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·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상징으로 다양한 의사 표현하기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∙실물</a:t>
                      </a:r>
                      <a:r>
                        <a:rPr lang="en-US" altLang="ko-KR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·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상징으로 의사소통하기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015669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2533"/>
              </p:ext>
            </p:extLst>
          </p:nvPr>
        </p:nvGraphicFramePr>
        <p:xfrm>
          <a:off x="9667278" y="2206384"/>
          <a:ext cx="1493948" cy="2187292"/>
        </p:xfrm>
        <a:graphic>
          <a:graphicData uri="http://schemas.openxmlformats.org/drawingml/2006/table">
            <a:tbl>
              <a:tblPr/>
              <a:tblGrid>
                <a:gridCol w="1493948">
                  <a:extLst>
                    <a:ext uri="{9D8B030D-6E8A-4147-A177-3AD203B41FA5}">
                      <a16:colId xmlns:a16="http://schemas.microsoft.com/office/drawing/2014/main" val="562924505"/>
                    </a:ext>
                  </a:extLst>
                </a:gridCol>
              </a:tblGrid>
              <a:tr h="2900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의사소통의 활용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42471" marR="42471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5624"/>
                  </a:ext>
                </a:extLst>
              </a:tr>
              <a:tr h="1820962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∙‘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나’를</a:t>
                      </a: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 표현하는 의사소통하기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∙가정에서 의사소통하기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∙학교에서 의사소통하기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∙지역사회에서 의사소통하기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136899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2234"/>
              </p:ext>
            </p:extLst>
          </p:nvPr>
        </p:nvGraphicFramePr>
        <p:xfrm>
          <a:off x="6508994" y="2198083"/>
          <a:ext cx="1493948" cy="2187292"/>
        </p:xfrm>
        <a:graphic>
          <a:graphicData uri="http://schemas.openxmlformats.org/drawingml/2006/table">
            <a:tbl>
              <a:tblPr/>
              <a:tblGrid>
                <a:gridCol w="1493948">
                  <a:extLst>
                    <a:ext uri="{9D8B030D-6E8A-4147-A177-3AD203B41FA5}">
                      <a16:colId xmlns:a16="http://schemas.microsoft.com/office/drawing/2014/main" val="3696409037"/>
                    </a:ext>
                  </a:extLst>
                </a:gridCol>
              </a:tblGrid>
              <a:tr h="2742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의사소통의 기초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42471" marR="42471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17323"/>
                  </a:ext>
                </a:extLst>
              </a:tr>
              <a:tr h="1694401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∙다양한 소리를 듣고 반응하기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∙상대방의 말을 듣고 반응하기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∙조음을 위한 호흡과 발성하기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</a:t>
                      </a:r>
                      <a:r>
                        <a:rPr lang="ko-KR" altLang="en-US" sz="1200" kern="0" spc="-8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간단한 말소리로 표현하기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729044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35740"/>
              </p:ext>
            </p:extLst>
          </p:nvPr>
        </p:nvGraphicFramePr>
        <p:xfrm>
          <a:off x="9631954" y="4776954"/>
          <a:ext cx="1458400" cy="1014016"/>
        </p:xfrm>
        <a:graphic>
          <a:graphicData uri="http://schemas.openxmlformats.org/drawingml/2006/table">
            <a:tbl>
              <a:tblPr/>
              <a:tblGrid>
                <a:gridCol w="1458400">
                  <a:extLst>
                    <a:ext uri="{9D8B030D-6E8A-4147-A177-3AD203B41FA5}">
                      <a16:colId xmlns:a16="http://schemas.microsoft.com/office/drawing/2014/main" val="4230149756"/>
                    </a:ext>
                  </a:extLst>
                </a:gridCol>
              </a:tblGrid>
              <a:tr h="2279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지역사회 여가활동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59959" marR="59959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343108"/>
                  </a:ext>
                </a:extLst>
              </a:tr>
              <a:tr h="725042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∙실내 여가 시설 이용하기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∙실외 여가활동 즐기기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∙지역 문화 행사 즐기기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106757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09895"/>
              </p:ext>
            </p:extLst>
          </p:nvPr>
        </p:nvGraphicFramePr>
        <p:xfrm>
          <a:off x="8088136" y="4776954"/>
          <a:ext cx="1458400" cy="943708"/>
        </p:xfrm>
        <a:graphic>
          <a:graphicData uri="http://schemas.openxmlformats.org/drawingml/2006/table">
            <a:tbl>
              <a:tblPr/>
              <a:tblGrid>
                <a:gridCol w="1458400">
                  <a:extLst>
                    <a:ext uri="{9D8B030D-6E8A-4147-A177-3AD203B41FA5}">
                      <a16:colId xmlns:a16="http://schemas.microsoft.com/office/drawing/2014/main" val="1996025483"/>
                    </a:ext>
                  </a:extLst>
                </a:gridCol>
              </a:tblGrid>
              <a:tr h="2279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공동체 여가활동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59959" marR="59959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376980"/>
                  </a:ext>
                </a:extLst>
              </a:tr>
              <a:tr h="542759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∙함께 놀이하기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∙함께 여행하기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∙함께 친교 활동하기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460788"/>
                  </a:ext>
                </a:extLst>
              </a:tr>
            </a:tbl>
          </a:graphicData>
        </a:graphic>
      </p:graphicFrame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26977"/>
              </p:ext>
            </p:extLst>
          </p:nvPr>
        </p:nvGraphicFramePr>
        <p:xfrm>
          <a:off x="6524121" y="4797292"/>
          <a:ext cx="1458400" cy="1309468"/>
        </p:xfrm>
        <a:graphic>
          <a:graphicData uri="http://schemas.openxmlformats.org/drawingml/2006/table">
            <a:tbl>
              <a:tblPr/>
              <a:tblGrid>
                <a:gridCol w="1458400">
                  <a:extLst>
                    <a:ext uri="{9D8B030D-6E8A-4147-A177-3AD203B41FA5}">
                      <a16:colId xmlns:a16="http://schemas.microsoft.com/office/drawing/2014/main" val="4198771503"/>
                    </a:ext>
                  </a:extLst>
                </a:gridCol>
              </a:tblGrid>
              <a:tr h="22795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개인 여가활동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59959" marR="59959" marT="53047" marB="530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66216"/>
                  </a:ext>
                </a:extLst>
              </a:tr>
              <a:tr h="857568">
                <a:tc>
                  <a:txBody>
                    <a:bodyPr/>
                    <a:lstStyle/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∙선호하는 여가활동 탐색하기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∙취미 활동 즐기기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  <a:p>
                      <a:pPr marL="63500" marR="0" indent="-63500" algn="l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50" dirty="0">
                          <a:solidFill>
                            <a:srgbClr val="000000"/>
                          </a:solidFill>
                          <a:effectLst/>
                          <a:latin typeface="KoPub돋움체 Light"/>
                          <a:ea typeface="KoPub돋움체 Light"/>
                        </a:rPr>
                        <a:t>∙안전하고 건전하게 여가활동 하기</a:t>
                      </a:r>
                      <a:endParaRPr lang="ko-KR" altLang="en-US" sz="1000" kern="0" spc="-50" dirty="0">
                        <a:solidFill>
                          <a:srgbClr val="000000"/>
                        </a:solidFill>
                        <a:effectLst/>
                        <a:latin typeface="KoPub돋움체 Light"/>
                      </a:endParaRPr>
                    </a:p>
                  </a:txBody>
                  <a:tcPr marL="23567" marR="23567" marT="53047" marB="53047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859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8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9978705" y="-808082"/>
            <a:ext cx="1656172" cy="3046685"/>
            <a:chOff x="8246638" y="-1330192"/>
            <a:chExt cx="2929303" cy="5388730"/>
          </a:xfrm>
          <a:blipFill>
            <a:blip r:embed="rId2"/>
            <a:stretch>
              <a:fillRect/>
            </a:stretch>
          </a:blipFill>
        </p:grpSpPr>
        <p:sp>
          <p:nvSpPr>
            <p:cNvPr id="22" name="자유형 21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0" y="6762751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494122" y="1348838"/>
            <a:ext cx="4175237" cy="5074007"/>
            <a:chOff x="5431132" y="2727612"/>
            <a:chExt cx="2340000" cy="3795486"/>
          </a:xfrm>
        </p:grpSpPr>
        <p:sp>
          <p:nvSpPr>
            <p:cNvPr id="26" name="직사각형 25"/>
            <p:cNvSpPr/>
            <p:nvPr/>
          </p:nvSpPr>
          <p:spPr>
            <a:xfrm>
              <a:off x="5440495" y="2959809"/>
              <a:ext cx="2321274" cy="3563289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5431132" y="2727612"/>
              <a:ext cx="2340000" cy="464393"/>
            </a:xfrm>
            <a:prstGeom prst="roundRect">
              <a:avLst/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</a:pPr>
              <a:endParaRPr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987146" y="2790592"/>
              <a:ext cx="1227969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124893" y="1348838"/>
            <a:ext cx="4306186" cy="5074007"/>
            <a:chOff x="8279340" y="2727612"/>
            <a:chExt cx="2340000" cy="3795486"/>
          </a:xfrm>
        </p:grpSpPr>
        <p:sp>
          <p:nvSpPr>
            <p:cNvPr id="31" name="직사각형 30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620811" y="2790592"/>
              <a:ext cx="1657057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8331834" y="3460862"/>
              <a:ext cx="2193572" cy="697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학생의 장애 특성 및 교육적 요구에 따른 교육내용 창의적 체험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일상생활 활동으로 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편성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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운영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가능</a:t>
              </a:r>
              <a:endPara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282696" y="193324"/>
            <a:ext cx="7875883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56399" y="3606700"/>
            <a:ext cx="403672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청각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지체장애학생 별도 교육과정 활용 가능 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영어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청각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영어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84513" y="2357497"/>
            <a:ext cx="403672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학생의 장애 특성 및 교육적 요구에 따른 교육내용 창의적 체험활동으로 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가능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221495" y="3535466"/>
            <a:ext cx="403672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청각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지체장애학생 별도 교육과정 활용 가능 </a:t>
            </a:r>
            <a:r>
              <a:rPr lang="ko-KR" altLang="en-US" sz="1400" u="sng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과목 확대</a:t>
            </a:r>
            <a:endParaRPr lang="en-US" altLang="ko-KR" sz="1400" u="sng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미술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점자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영어포함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시각장애인 자립생활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청각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농민의 생활과 문화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144871" y="2039809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교육과정 구성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4794865" y="2067452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교육과정 구성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36" name="TextBox 31"/>
          <p:cNvSpPr txBox="1"/>
          <p:nvPr/>
        </p:nvSpPr>
        <p:spPr>
          <a:xfrm>
            <a:off x="5210827" y="3219408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특수교육 공통교육과정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40" name="TextBox 31"/>
          <p:cNvSpPr txBox="1"/>
          <p:nvPr/>
        </p:nvSpPr>
        <p:spPr>
          <a:xfrm>
            <a:off x="140836" y="5213961"/>
            <a:ext cx="197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중학교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41" name="TextBox 31"/>
          <p:cNvSpPr txBox="1"/>
          <p:nvPr/>
        </p:nvSpPr>
        <p:spPr>
          <a:xfrm>
            <a:off x="4856513" y="5221152"/>
            <a:ext cx="1977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중학교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84513" y="5536685"/>
            <a:ext cx="301752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자유학기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운영 근거 마련</a:t>
            </a:r>
            <a:endParaRPr lang="en-US" altLang="ko-KR" sz="1400" dirty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학교스포츠클럽 활동 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현행유지</a:t>
            </a:r>
            <a:endParaRPr lang="en-US" altLang="ko-KR" sz="1400" dirty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255319" y="5522118"/>
            <a:ext cx="4124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자유학기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 + </a:t>
            </a:r>
            <a:r>
              <a:rPr lang="ko-KR" altLang="en-US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진로연계학기</a:t>
            </a:r>
            <a:r>
              <a:rPr lang="en-US" altLang="ko-KR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</a:t>
            </a:r>
            <a:r>
              <a:rPr lang="en-US" altLang="ko-KR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3-2)</a:t>
            </a:r>
            <a:r>
              <a:rPr lang="ko-KR" altLang="en-US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로 개선</a:t>
            </a:r>
            <a:endParaRPr lang="en-US" altLang="ko-KR" sz="1400" b="1" dirty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FF37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학교스포츠클럽 활동 개선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학년별 연간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34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시간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매학기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편성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200" dirty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TextBox 31"/>
          <p:cNvSpPr txBox="1"/>
          <p:nvPr/>
        </p:nvSpPr>
        <p:spPr>
          <a:xfrm>
            <a:off x="556399" y="3219408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특수교육 공통교육과정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9978705" y="-808082"/>
            <a:ext cx="1656172" cy="3046685"/>
            <a:chOff x="8246638" y="-1330192"/>
            <a:chExt cx="2929303" cy="5388730"/>
          </a:xfrm>
          <a:blipFill>
            <a:blip r:embed="rId2"/>
            <a:stretch>
              <a:fillRect/>
            </a:stretch>
          </a:blipFill>
        </p:grpSpPr>
        <p:sp>
          <p:nvSpPr>
            <p:cNvPr id="22" name="자유형 21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자유형 22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0" y="6762751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494122" y="1348838"/>
            <a:ext cx="4175237" cy="5074007"/>
            <a:chOff x="5431132" y="2727612"/>
            <a:chExt cx="2340000" cy="3795486"/>
          </a:xfrm>
        </p:grpSpPr>
        <p:sp>
          <p:nvSpPr>
            <p:cNvPr id="26" name="직사각형 25"/>
            <p:cNvSpPr/>
            <p:nvPr/>
          </p:nvSpPr>
          <p:spPr>
            <a:xfrm>
              <a:off x="5440495" y="2959809"/>
              <a:ext cx="2321274" cy="3563289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5431132" y="2727612"/>
              <a:ext cx="2340000" cy="464393"/>
            </a:xfrm>
            <a:prstGeom prst="roundRect">
              <a:avLst/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</a:pPr>
              <a:endParaRPr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987146" y="2790592"/>
              <a:ext cx="1227969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124893" y="1348838"/>
            <a:ext cx="4306186" cy="5074006"/>
            <a:chOff x="8279340" y="2727612"/>
            <a:chExt cx="2340000" cy="3795486"/>
          </a:xfrm>
        </p:grpSpPr>
        <p:sp>
          <p:nvSpPr>
            <p:cNvPr id="31" name="직사각형 30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620811" y="2790592"/>
              <a:ext cx="1657057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8331834" y="3591549"/>
              <a:ext cx="2193572" cy="2912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고교학점제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전면 도입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(25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년부터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</a:p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학점제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(1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학점 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50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분 기준 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16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회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), 192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학점</a:t>
              </a:r>
              <a:endPara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특수교육 전문교과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직업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생활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, 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이료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)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재구조화로 학생 선택권 확대 및 학교교육 다양화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(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특수교육 전문교과 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용어변경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)</a:t>
              </a:r>
            </a:p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직업→직업생활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(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사회적응 과목 신설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, 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창의적 체험활동의 시각장애인 자립생활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, 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농인의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 생활과 문화 교과 전환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)</a:t>
              </a:r>
            </a:p>
            <a:p>
              <a:pPr marL="285750" indent="-285750">
                <a:lnSpc>
                  <a:spcPct val="13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학교밖교육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 등 인정</a:t>
              </a:r>
              <a:endPara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endParaRPr>
            </a:p>
            <a:p>
              <a:pPr>
                <a:lnSpc>
                  <a:spcPct val="130000"/>
                </a:lnSpc>
              </a:pPr>
              <a:endPara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나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 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편성</a:t>
              </a:r>
              <a:r>
                <a:rPr lang="ko-KR" altLang="en-US" sz="14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운영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 기준</a:t>
              </a:r>
              <a:endPara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파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)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학교는 특수교육 대상 학생을 위해 필요시 특수교육 전문 교과의 과목을 개설할 수 있다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.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이 경우 진로 선택 과목 또는 융합 선택 과목으로 편성한다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. →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자율이수학점</a:t>
              </a:r>
              <a:endPara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282696" y="193324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63377" y="2459041"/>
            <a:ext cx="403672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고교학점제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일부 도입</a:t>
            </a:r>
            <a:endParaRPr lang="en-US" altLang="ko-KR" sz="1400" dirty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단위제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(1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단위 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50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 기준 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17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회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), 204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단위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특수학교 전문교과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직업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이료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도입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직업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(11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과목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), 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이료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(10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과목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학교밖교육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인정 도입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144871" y="2039809"/>
            <a:ext cx="2171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고등학교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4794865" y="2067452"/>
            <a:ext cx="220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[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고등학교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]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직사각형 6"/>
          <p:cNvSpPr/>
          <p:nvPr/>
        </p:nvSpPr>
        <p:spPr>
          <a:xfrm>
            <a:off x="739896" y="456299"/>
            <a:ext cx="8847987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900366" y="1449091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4" name="그룹 23"/>
          <p:cNvGrpSpPr/>
          <p:nvPr/>
        </p:nvGrpSpPr>
        <p:grpSpPr>
          <a:xfrm>
            <a:off x="1447070" y="5021689"/>
            <a:ext cx="1746143" cy="1770578"/>
            <a:chOff x="424993" y="2229737"/>
            <a:chExt cx="2669369" cy="2669369"/>
          </a:xfrm>
        </p:grpSpPr>
        <p:sp>
          <p:nvSpPr>
            <p:cNvPr id="25" name="도넛 24"/>
            <p:cNvSpPr/>
            <p:nvPr/>
          </p:nvSpPr>
          <p:spPr>
            <a:xfrm>
              <a:off x="483327" y="2288071"/>
              <a:ext cx="2552700" cy="2552700"/>
            </a:xfrm>
            <a:prstGeom prst="donut">
              <a:avLst>
                <a:gd name="adj" fmla="val 69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막힌 원호 29"/>
            <p:cNvSpPr/>
            <p:nvPr/>
          </p:nvSpPr>
          <p:spPr>
            <a:xfrm rot="5400000">
              <a:off x="424993" y="2229737"/>
              <a:ext cx="2669369" cy="2669369"/>
            </a:xfrm>
            <a:prstGeom prst="blockArc">
              <a:avLst>
                <a:gd name="adj1" fmla="val 10800000"/>
                <a:gd name="adj2" fmla="val 2491255"/>
                <a:gd name="adj3" fmla="val 12348"/>
              </a:avLst>
            </a:prstGeom>
            <a:solidFill>
              <a:srgbClr val="88A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91940" y="5558357"/>
            <a:ext cx="152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72.2%</a:t>
            </a:r>
            <a:endParaRPr lang="ko-KR" altLang="en-US" sz="36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331855" y="3807185"/>
            <a:ext cx="2622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통합교육 강화 및 </a:t>
            </a:r>
            <a:endParaRPr lang="en-US" altLang="ko-K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학생 맞춤형 교육</a:t>
            </a:r>
            <a:endParaRPr lang="en-US" altLang="ko-K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r>
              <a:rPr lang="ko-KR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          지원</a:t>
            </a:r>
            <a:endParaRPr lang="ko-KR" altLang="en-US" sz="3600" dirty="0"/>
          </a:p>
        </p:txBody>
      </p:sp>
      <p:grpSp>
        <p:nvGrpSpPr>
          <p:cNvPr id="32" name="그룹 31"/>
          <p:cNvGrpSpPr/>
          <p:nvPr/>
        </p:nvGrpSpPr>
        <p:grpSpPr>
          <a:xfrm>
            <a:off x="5176166" y="1436088"/>
            <a:ext cx="6630586" cy="5074007"/>
            <a:chOff x="8279340" y="2727612"/>
            <a:chExt cx="2340000" cy="3795486"/>
          </a:xfrm>
        </p:grpSpPr>
        <p:sp>
          <p:nvSpPr>
            <p:cNvPr id="33" name="직사각형 32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8838028" y="2790592"/>
              <a:ext cx="1222625" cy="40059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통합교육 지원 근거 마련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8354459" y="3251211"/>
              <a:ext cx="2193572" cy="6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20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Q. </a:t>
              </a:r>
              <a:r>
                <a:rPr lang="ko-KR" altLang="en-US" sz="20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일</a:t>
              </a:r>
              <a:r>
                <a:rPr lang="ko-KR" altLang="en-US" sz="20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반학교에서 통합교육을 받는 학생들의 교육과정은 어떻게 </a:t>
              </a:r>
              <a:r>
                <a:rPr lang="ko-KR" altLang="en-US" sz="2000" b="1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편성</a:t>
              </a:r>
              <a:r>
                <a:rPr lang="ko-KR" altLang="en-US" sz="2000" b="1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운영하나요</a:t>
              </a:r>
              <a:r>
                <a:rPr lang="en-US" altLang="ko-KR" sz="20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sym typeface="Wingdings 2" panose="05020102010507070707" pitchFamily="18" charset="2"/>
                </a:rPr>
                <a:t>?</a:t>
              </a:r>
            </a:p>
          </p:txBody>
        </p:sp>
      </p:grpSp>
      <p:sp>
        <p:nvSpPr>
          <p:cNvPr id="37" name="TextBox 31"/>
          <p:cNvSpPr txBox="1"/>
          <p:nvPr/>
        </p:nvSpPr>
        <p:spPr>
          <a:xfrm>
            <a:off x="5290463" y="3037879"/>
            <a:ext cx="640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latinLnBrk="0">
              <a:buAutoNum type="alphaUcPeriod"/>
              <a:defRPr/>
            </a:pP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일반학급 또는 특수학급에 배치된 특수교육 대상 학생의 편제와 시간 혹은 학점 배당은 </a:t>
            </a:r>
            <a:r>
              <a:rPr lang="ko-KR" altLang="en-US" sz="1600" b="1" u="sng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해당 </a:t>
            </a:r>
            <a:r>
              <a:rPr lang="ko-KR" altLang="en-US" sz="1600" b="1" u="sng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학년군의</a:t>
            </a:r>
            <a:r>
              <a:rPr lang="ko-KR" altLang="en-US" sz="1600" b="1" u="sng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 교육과정을 따릅니다</a:t>
            </a:r>
            <a:r>
              <a:rPr lang="en-US" altLang="ko-KR" sz="1600" b="1" u="sng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. </a:t>
            </a:r>
            <a:endParaRPr lang="en-US" altLang="ko-KR" sz="1600" b="1" u="sng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40" name="TextBox 31"/>
          <p:cNvSpPr txBox="1"/>
          <p:nvPr/>
        </p:nvSpPr>
        <p:spPr>
          <a:xfrm>
            <a:off x="5252875" y="3701386"/>
            <a:ext cx="6439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0">
              <a:defRPr/>
            </a:pP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학생의 교육적 요구에 따라 </a:t>
            </a:r>
            <a:r>
              <a:rPr lang="ko-KR" altLang="en-US" sz="14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초</a:t>
            </a:r>
            <a:r>
              <a:rPr lang="ko-KR" altLang="en-US" sz="14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중등학교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 교육과정을 재구성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하거나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특수교육 교육과정에 따른 교과용 도서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4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통합교육용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ko-KR" altLang="en-US" sz="14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교수학습자료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등을 사용할 수 있으며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</a:p>
          <a:p>
            <a:pPr latinLnBrk="0">
              <a:defRPr/>
            </a:pPr>
            <a:endParaRPr lang="en-US" altLang="ko-KR" sz="1400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  <a:sym typeface="Wingdings 2" panose="05020102010507070707" pitchFamily="18" charset="2"/>
            </a:endParaRPr>
          </a:p>
          <a:p>
            <a:pPr latinLnBrk="0">
              <a:defRPr/>
            </a:pP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특수교육 교육과정의 교과</a:t>
            </a:r>
            <a:r>
              <a:rPr lang="en-US" altLang="ko-KR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(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군</a:t>
            </a:r>
            <a:r>
              <a:rPr lang="en-US" altLang="ko-KR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) 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내용과 연계하거나 대체하여 운영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할 수 있고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교과 내용을 대체할 경우 </a:t>
            </a:r>
            <a:r>
              <a:rPr lang="ko-KR" altLang="en-US" sz="14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생활기능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 및 진로와 직업교육</a:t>
            </a:r>
            <a:r>
              <a:rPr lang="en-US" altLang="ko-KR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현장 실습 등으로 운영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할 수 있습니다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. </a:t>
            </a:r>
          </a:p>
          <a:p>
            <a:pPr latinLnBrk="0">
              <a:defRPr/>
            </a:pPr>
            <a:endParaRPr lang="en-US" altLang="ko-KR" sz="1400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  <a:sym typeface="Wingdings 2" panose="05020102010507070707" pitchFamily="18" charset="2"/>
            </a:endParaRPr>
          </a:p>
          <a:p>
            <a:pPr latinLnBrk="0">
              <a:defRPr/>
            </a:pP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또한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특수교육 대상 학생의 교육과정 운영에 관한 사항은 학생의 교육적 요구를 반영하여 </a:t>
            </a:r>
            <a:r>
              <a:rPr lang="ko-KR" altLang="en-US" sz="14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학교 교육과정 위원회에서 결정</a:t>
            </a:r>
            <a:r>
              <a:rPr lang="ko-KR" altLang="en-US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합니다</a:t>
            </a:r>
            <a:r>
              <a:rPr lang="en-US" altLang="ko-KR" sz="1400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. </a:t>
            </a:r>
            <a:endParaRPr lang="en-US" altLang="ko-KR" sz="1400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41" name="TextBox 31"/>
          <p:cNvSpPr txBox="1"/>
          <p:nvPr/>
        </p:nvSpPr>
        <p:spPr>
          <a:xfrm>
            <a:off x="5389022" y="5811443"/>
            <a:ext cx="620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 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초중등학교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 교육과정 총론에 특수교육 대상 학생에 대한 학교 교육과정 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편성운영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,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평가 등 지원 사항을 마련하였습니다</a:t>
            </a: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  <a:sym typeface="Wingdings 2" panose="05020102010507070707" pitchFamily="18" charset="2"/>
              </a:rPr>
              <a:t>.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42" y="2367984"/>
            <a:ext cx="8076558" cy="836640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52" y="3420741"/>
            <a:ext cx="7531848" cy="13550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5100" y="2463138"/>
            <a:ext cx="6242657" cy="5905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/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 </a:t>
            </a:r>
            <a:r>
              <a:rPr lang="ko-KR" altLang="en-US" sz="24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ko-KR" altLang="en-US" sz="24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중등학교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교육과정을 재구성하여 사용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0" y="-23387"/>
            <a:ext cx="3486151" cy="6867935"/>
            <a:chOff x="0" y="0"/>
            <a:chExt cx="3486151" cy="6867935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9" r="38608"/>
            <a:stretch/>
          </p:blipFill>
          <p:spPr>
            <a:xfrm>
              <a:off x="0" y="11764"/>
              <a:ext cx="3486151" cy="6856171"/>
            </a:xfrm>
            <a:prstGeom prst="rect">
              <a:avLst/>
            </a:prstGeom>
          </p:spPr>
        </p:pic>
        <p:sp>
          <p:nvSpPr>
            <p:cNvPr id="44" name="직사각형 43"/>
            <p:cNvSpPr/>
            <p:nvPr/>
          </p:nvSpPr>
          <p:spPr>
            <a:xfrm>
              <a:off x="0" y="0"/>
              <a:ext cx="3486151" cy="6858000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4533899" y="842475"/>
            <a:ext cx="5382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 smtClean="0">
                <a:solidFill>
                  <a:srgbClr val="1A7297"/>
                </a:solidFill>
                <a:latin typeface="나눔손글씨 펜" panose="03040600000000000000" pitchFamily="66" charset="-127"/>
                <a:ea typeface="나눔스퀘어 Bold" panose="020B0600000101010101"/>
                <a:cs typeface="THE외계인설명서" panose="02020503020101020101" pitchFamily="18" charset="-127"/>
              </a:rPr>
              <a:t>특수학급 교육과정 편성 및 </a:t>
            </a:r>
            <a:endParaRPr lang="en-US" altLang="ko-KR" sz="3200" b="1" dirty="0" smtClean="0">
              <a:solidFill>
                <a:srgbClr val="1A7297"/>
              </a:solidFill>
              <a:latin typeface="나눔손글씨 펜" panose="03040600000000000000" pitchFamily="66" charset="-127"/>
              <a:ea typeface="나눔스퀘어 Bold" panose="020B0600000101010101"/>
              <a:cs typeface="THE외계인설명서" panose="02020503020101020101" pitchFamily="18" charset="-127"/>
            </a:endParaRPr>
          </a:p>
          <a:p>
            <a:r>
              <a:rPr lang="ko-KR" altLang="en-US" sz="3200" b="1" dirty="0" smtClean="0">
                <a:solidFill>
                  <a:srgbClr val="1A7297"/>
                </a:solidFill>
                <a:latin typeface="나눔손글씨 펜" panose="03040600000000000000" pitchFamily="66" charset="-127"/>
                <a:ea typeface="나눔스퀘어 Bold" panose="020B0600000101010101"/>
                <a:cs typeface="THE외계인설명서" panose="02020503020101020101" pitchFamily="18" charset="-127"/>
              </a:rPr>
              <a:t>운영의 큰 틀</a:t>
            </a:r>
            <a:endParaRPr lang="ko-KR" altLang="en-US" sz="3200" b="1" dirty="0">
              <a:solidFill>
                <a:srgbClr val="1A7297"/>
              </a:solidFill>
              <a:latin typeface="나눔손글씨 펜" panose="03040600000000000000" pitchFamily="66" charset="-127"/>
              <a:ea typeface="나눔스퀘어 Bold" panose="020B0600000101010101"/>
              <a:cs typeface="THE외계인설명서" panose="02020503020101020101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4323743" y="857250"/>
            <a:ext cx="210156" cy="1100425"/>
          </a:xfrm>
          <a:prstGeom prst="rect">
            <a:avLst/>
          </a:prstGeom>
          <a:solidFill>
            <a:srgbClr val="88A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0" name="그룹 69"/>
          <p:cNvGrpSpPr/>
          <p:nvPr/>
        </p:nvGrpSpPr>
        <p:grpSpPr>
          <a:xfrm>
            <a:off x="10318203" y="85768"/>
            <a:ext cx="1827744" cy="338554"/>
            <a:chOff x="10318203" y="85768"/>
            <a:chExt cx="1827744" cy="338554"/>
          </a:xfrm>
        </p:grpSpPr>
        <p:sp>
          <p:nvSpPr>
            <p:cNvPr id="69" name="L 도형 68"/>
            <p:cNvSpPr/>
            <p:nvPr/>
          </p:nvSpPr>
          <p:spPr>
            <a:xfrm>
              <a:off x="10379075" y="108267"/>
              <a:ext cx="1622425" cy="293555"/>
            </a:xfrm>
            <a:prstGeom prst="corner">
              <a:avLst>
                <a:gd name="adj1" fmla="val 9982"/>
                <a:gd name="adj2" fmla="val 106432"/>
              </a:avLst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10318203" y="85768"/>
              <a:ext cx="18277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600" dirty="0" smtClean="0">
                  <a:solidFill>
                    <a:schemeClr val="bg1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PPT</a:t>
              </a:r>
              <a:r>
                <a:rPr lang="en-US" altLang="ko-KR" sz="1600" dirty="0" smtClean="0">
                  <a:solidFill>
                    <a:srgbClr val="0F4155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 </a:t>
              </a:r>
              <a:r>
                <a:rPr lang="en-US" altLang="ko-KR" sz="1600" dirty="0" smtClean="0">
                  <a:solidFill>
                    <a:srgbClr val="1A7297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Template </a:t>
              </a:r>
              <a:r>
                <a:rPr lang="en-US" altLang="ko" sz="1600" dirty="0">
                  <a:solidFill>
                    <a:srgbClr val="1A7297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Factory 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9484" y="6379337"/>
            <a:ext cx="1827744" cy="338554"/>
            <a:chOff x="10318203" y="85768"/>
            <a:chExt cx="1827744" cy="338554"/>
          </a:xfrm>
        </p:grpSpPr>
        <p:sp>
          <p:nvSpPr>
            <p:cNvPr id="72" name="L 도형 71"/>
            <p:cNvSpPr/>
            <p:nvPr/>
          </p:nvSpPr>
          <p:spPr>
            <a:xfrm>
              <a:off x="10379075" y="108267"/>
              <a:ext cx="1622425" cy="293555"/>
            </a:xfrm>
            <a:prstGeom prst="corner">
              <a:avLst>
                <a:gd name="adj1" fmla="val 9982"/>
                <a:gd name="adj2" fmla="val 106432"/>
              </a:avLst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10318203" y="85768"/>
              <a:ext cx="18277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ko-KR" sz="1600" dirty="0" smtClean="0">
                  <a:solidFill>
                    <a:schemeClr val="bg1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PPT</a:t>
              </a:r>
              <a:r>
                <a:rPr lang="en-US" altLang="ko-KR" sz="1600" dirty="0" smtClean="0">
                  <a:solidFill>
                    <a:srgbClr val="0F4155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 </a:t>
              </a:r>
              <a:r>
                <a:rPr lang="en-US" altLang="ko-KR" sz="1600" dirty="0" smtClean="0">
                  <a:solidFill>
                    <a:srgbClr val="1A7297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Template </a:t>
              </a:r>
              <a:r>
                <a:rPr lang="en-US" altLang="ko" sz="1600" dirty="0">
                  <a:solidFill>
                    <a:srgbClr val="1A7297"/>
                  </a:solidFill>
                  <a:latin typeface="나눔손글씨 펜" panose="03040600000000000000" pitchFamily="66" charset="-127"/>
                  <a:ea typeface="나눔손글씨 펜" panose="03040600000000000000" pitchFamily="66" charset="-127"/>
                </a:rPr>
                <a:t>Factory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136418" y="3665733"/>
            <a:ext cx="62426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특수교육 교과용 도서 및 </a:t>
            </a:r>
            <a:r>
              <a:rPr lang="ko-KR" altLang="en-US" sz="24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통합교육용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교수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    </a:t>
            </a:r>
            <a:endParaRPr lang="en-US" altLang="ko-KR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algn="l">
              <a:lnSpc>
                <a:spcPct val="10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   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학습 자료 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사용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52" y="4910591"/>
            <a:ext cx="7531848" cy="14687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23743" y="5148286"/>
            <a:ext cx="62426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3.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생활 기능 및 진로와 직업 교육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,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현장 실습 등과 연계하여 내용 대체 형식으로 사용</a:t>
            </a:r>
            <a:endParaRPr lang="en-US" altLang="ko-KR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10156" y="341849"/>
            <a:ext cx="262950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특수학급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운영방안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endParaRPr lang="en-US" altLang="ko-KR" sz="40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39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741812"/>
            <a:ext cx="7146824" cy="492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984724" y="2440536"/>
            <a:ext cx="6778651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학생의 열악한 배경지식이나 선수학습 기술의 영향을 최소화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학생에게 의미 있는 학습경험을 중심으로 </a:t>
            </a:r>
            <a:r>
              <a:rPr lang="ko-KR" altLang="en-US" dirty="0" smtClean="0"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재구성</a:t>
            </a:r>
            <a:endParaRPr lang="en-US" altLang="ko-KR" dirty="0" smtClean="0">
              <a:solidFill>
                <a:srgbClr val="FF37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중등학교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교육과정이 내포한 궁극적 기능이나 지식에 바탕을 둔 학습활동으로 전환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학생의 주된 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학습양식을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고려한 학습활동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학생의 생태학적 맥락을 고려하여 전이와 일반화 부담 최소화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10155" y="341849"/>
            <a:ext cx="46507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특수학급 </a:t>
            </a:r>
            <a:endParaRPr lang="en-US" altLang="ko-KR" sz="40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교육과정 </a:t>
            </a:r>
            <a:endParaRPr lang="en-US" altLang="ko-KR" sz="40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spcBef>
                <a:spcPct val="0"/>
              </a:spcBef>
            </a:pPr>
            <a:endParaRPr lang="en-US" altLang="ko-KR" sz="40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 및 운영의 변화</a:t>
            </a:r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29" y="1104446"/>
            <a:ext cx="8076558" cy="836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6158" y="1199600"/>
            <a:ext cx="624265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/>
            <a:r>
              <a:rPr lang="en-US" altLang="ko-KR" sz="24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 err="1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초</a:t>
            </a:r>
            <a:r>
              <a:rPr lang="ko-KR" altLang="en-US" sz="2400" dirty="0" err="1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 2" panose="05020102010507070707" pitchFamily="18" charset="2"/>
              </a:rPr>
              <a:t>중등학교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 2" panose="05020102010507070707" pitchFamily="18" charset="2"/>
              </a:rPr>
              <a:t> 교육과정을 재구성하여 사용</a:t>
            </a:r>
            <a:endParaRPr lang="ko-KR" altLang="en-US" sz="24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26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782320"/>
            <a:ext cx="7156984" cy="490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76" y="888527"/>
            <a:ext cx="7531848" cy="13550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29542" y="1150535"/>
            <a:ext cx="62426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</a:t>
            </a: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특수교육 교과용 도서 및 </a:t>
            </a:r>
            <a:r>
              <a:rPr lang="ko-KR" altLang="en-US" sz="24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통합교육용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교수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    </a:t>
            </a:r>
            <a:endParaRPr lang="en-US" altLang="ko-KR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algn="l">
              <a:lnSpc>
                <a:spcPct val="10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   </a:t>
            </a:r>
            <a:r>
              <a:rPr lang="ko-KR" alt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학습 자료 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사용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929542" y="2673909"/>
            <a:ext cx="6835738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교과용 도서 및 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통합교육용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교수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학습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자료를 그대로 사용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생활 기능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,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진로 및 직업교육 관련 요소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,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학생의 요구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,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생태학적 맥락의 요구 등을 고려하여 도서 및 자료를 </a:t>
            </a:r>
            <a:r>
              <a:rPr lang="ko-KR" altLang="en-US" dirty="0" smtClean="0"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재구성</a:t>
            </a:r>
            <a:endParaRPr lang="en-US" altLang="ko-KR" dirty="0" smtClean="0">
              <a:solidFill>
                <a:srgbClr val="FF37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도서 및 자료의 순서 조정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도서 및 자료의 내용을 특정 기준을 중심으로 재구성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도서 및 자료의 내용을 추출하여 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중등학교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교육과정과 연계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10155" y="341849"/>
            <a:ext cx="4650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특수학급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endParaRPr lang="en-US" altLang="ko-KR" sz="40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 및 운영의 변화</a:t>
            </a:r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54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782320"/>
            <a:ext cx="7156984" cy="490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76" y="888527"/>
            <a:ext cx="7531848" cy="135501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4929542" y="2551541"/>
            <a:ext cx="6835738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sym typeface="Wingdings 2" panose="05020102010507070707" pitchFamily="18" charset="2"/>
              </a:rPr>
              <a:t>공통교육과정 및 선택 중심 교육과정의 </a:t>
            </a:r>
            <a:r>
              <a:rPr lang="ko-KR" altLang="en-US" dirty="0" err="1" smtClean="0">
                <a:sym typeface="Wingdings 2" panose="05020102010507070707" pitchFamily="18" charset="2"/>
              </a:rPr>
              <a:t>성취기준이</a:t>
            </a:r>
            <a:r>
              <a:rPr lang="ko-KR" altLang="en-US" dirty="0" smtClean="0">
                <a:sym typeface="Wingdings 2" panose="05020102010507070707" pitchFamily="18" charset="2"/>
              </a:rPr>
              <a:t> 내포하고 있는 내용 요소와 학습 활동을 해석하여 학생이 경험하기 쉬운 방식으로 제공</a:t>
            </a:r>
            <a:endParaRPr lang="en-US" altLang="ko-KR" dirty="0"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sym typeface="Wingdings 2" panose="05020102010507070707" pitchFamily="18" charset="2"/>
              </a:rPr>
              <a:t>학생의 일상생활 활동과 연계하여 제공</a:t>
            </a:r>
            <a:endParaRPr lang="en-US" altLang="ko-KR" dirty="0" smtClean="0"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 err="1" smtClean="0"/>
              <a:t>생활기능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진로 및 직업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생활 주제 등 특정 기준을 중심으로 내용을 </a:t>
            </a:r>
            <a:r>
              <a:rPr lang="ko-KR" altLang="en-US" dirty="0" smtClean="0">
                <a:solidFill>
                  <a:srgbClr val="FF3788"/>
                </a:solidFill>
              </a:rPr>
              <a:t>재구성</a:t>
            </a:r>
            <a:r>
              <a:rPr lang="ko-KR" altLang="en-US" dirty="0" smtClean="0"/>
              <a:t>하여 제공</a:t>
            </a:r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29542" y="1043646"/>
            <a:ext cx="624265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3.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생활 기능 및 진로와 직업 교육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,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현장 실습 등과 연계하여 내용 대체 형식으로 사용</a:t>
            </a:r>
            <a:endParaRPr lang="en-US" altLang="ko-KR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0155" y="341849"/>
            <a:ext cx="4650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특수학급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endParaRPr lang="en-US" altLang="ko-KR" sz="40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 및 운영의 변화</a:t>
            </a:r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60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772160"/>
            <a:ext cx="7029450" cy="4775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97" y="881549"/>
            <a:ext cx="7691120" cy="95642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146750" y="1045569"/>
            <a:ext cx="6337226" cy="5905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/>
            <a:r>
              <a:rPr lang="ko-KR" altLang="en-US" sz="24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</a:t>
            </a:r>
            <a:r>
              <a:rPr lang="ko-KR" altLang="en-US" sz="24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고등학교에서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내용 대체가 쉽지 않은 경우</a:t>
            </a:r>
            <a:endParaRPr lang="ko-KR" alt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10155" y="341849"/>
            <a:ext cx="4650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특수학급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FF37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 </a:t>
            </a:r>
            <a:endParaRPr lang="en-US" altLang="ko-KR" sz="4800" dirty="0" smtClean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endParaRPr lang="en-US" altLang="ko-KR" sz="4000" dirty="0">
              <a:solidFill>
                <a:srgbClr val="FF37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편성 및 운영의 변화</a:t>
            </a:r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40376" y="2192254"/>
            <a:ext cx="7029450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공통교육과정 및 선택 중심 교육과정의 </a:t>
            </a:r>
            <a:r>
              <a:rPr lang="ko-KR" altLang="en-US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성취기준이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 내포하고 있는 내용 요소가 지향하는 궁극적 기능과 지식을 규명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궁극적 기능과 지식을 일상생활에 바탕을 둔 생활 주제와 연계하여 제공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  <a:sym typeface="Wingdings 2" panose="05020102010507070707" pitchFamily="18" charset="2"/>
            </a:endParaRPr>
          </a:p>
          <a:p>
            <a:pPr>
              <a:lnSpc>
                <a:spcPct val="150000"/>
              </a:lnSpc>
            </a:pP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미분 관련 내용 → 사물함 정리하기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학습 준비물 나누어주기</a:t>
            </a:r>
            <a:r>
              <a:rPr lang="en-US" altLang="ko-KR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dirty="0" smtClean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과자 접시에 나누어 담기 활동으로 전환하여 제공</a:t>
            </a:r>
            <a:endParaRPr lang="en-US" altLang="ko-KR" dirty="0" smtClean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18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160353" y="153194"/>
            <a:ext cx="11887200" cy="647858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1244032" y="551564"/>
            <a:ext cx="10165645" cy="5826131"/>
            <a:chOff x="4194070" y="550277"/>
            <a:chExt cx="7254670" cy="5826131"/>
          </a:xfrm>
          <a:noFill/>
        </p:grpSpPr>
        <p:sp>
          <p:nvSpPr>
            <p:cNvPr id="11" name="TextBox 10"/>
            <p:cNvSpPr txBox="1"/>
            <p:nvPr/>
          </p:nvSpPr>
          <p:spPr>
            <a:xfrm flipH="1">
              <a:off x="4194071" y="1927152"/>
              <a:ext cx="620332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altLang="ko-KR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2022 </a:t>
              </a:r>
              <a:r>
                <a:rPr lang="ko-KR" altLang="en-US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개정 특수교육 교육과정 개정의 방향 </a:t>
              </a:r>
              <a:endParaRPr lang="ko-KR" altLang="en-US" sz="2800" b="1" dirty="0">
                <a:solidFill>
                  <a:srgbClr val="1A7297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4194071" y="2908661"/>
              <a:ext cx="6797880" cy="8925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altLang="ko-KR" sz="2800" b="1" dirty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2022 </a:t>
              </a:r>
              <a:r>
                <a:rPr lang="ko-KR" altLang="en-US" sz="2800" b="1" dirty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개정 </a:t>
              </a:r>
              <a:r>
                <a:rPr lang="ko-KR" altLang="en-US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특수교육 교육과정에 </a:t>
              </a:r>
              <a:r>
                <a:rPr lang="ko-KR" altLang="en-US" sz="2800" b="1" dirty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따른 학교의 주요 변화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endParaRPr lang="ko-KR" altLang="en-US" sz="2400" dirty="0">
                <a:solidFill>
                  <a:srgbClr val="031635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4194070" y="3976308"/>
              <a:ext cx="7153163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altLang="ko-KR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2022 </a:t>
              </a:r>
              <a:r>
                <a:rPr lang="ko-KR" altLang="en-US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개정 교육과정 도입에 따른 특수학급 교육과정 편성 및 운영방안</a:t>
              </a:r>
              <a:endParaRPr lang="ko-KR" altLang="en-US" sz="2800" b="1" dirty="0">
                <a:solidFill>
                  <a:srgbClr val="1A7297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4194070" y="5030692"/>
              <a:ext cx="725467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altLang="ko-KR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2022 </a:t>
              </a:r>
              <a:r>
                <a:rPr lang="ko-KR" altLang="en-US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개정 교육과정 도입에 따른 교사교육과정 설계의 이해 </a:t>
              </a:r>
              <a:endParaRPr lang="ko-KR" altLang="en-US" sz="2800" b="1" dirty="0">
                <a:solidFill>
                  <a:srgbClr val="1A7297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4194073" y="5853188"/>
              <a:ext cx="380385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ko-KR" altLang="en-US" sz="2800" b="1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마무리</a:t>
              </a:r>
              <a:endParaRPr lang="ko-KR" altLang="en-US" sz="2800" b="1" dirty="0">
                <a:solidFill>
                  <a:srgbClr val="1A7297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5665705" y="550277"/>
              <a:ext cx="3803856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0" dirty="0" smtClean="0">
                  <a:solidFill>
                    <a:srgbClr val="1A7297"/>
                  </a:solidFill>
                  <a:latin typeface="배달의민족 연성" panose="020B0600000101010101" pitchFamily="50" charset="-127"/>
                  <a:ea typeface="배달의민족 연성" panose="020B0600000101010101" pitchFamily="50" charset="-127"/>
                </a:rPr>
                <a:t>CONTENTS</a:t>
              </a:r>
              <a:endParaRPr lang="ko-KR" altLang="en-US" sz="6000" dirty="0">
                <a:solidFill>
                  <a:srgbClr val="1A7297"/>
                </a:solidFill>
                <a:latin typeface="배달의민족 연성" panose="020B0600000101010101" pitchFamily="50" charset="-127"/>
                <a:ea typeface="배달의민족 연성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0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0" y="6762751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" name="그룹 29"/>
          <p:cNvGrpSpPr/>
          <p:nvPr/>
        </p:nvGrpSpPr>
        <p:grpSpPr>
          <a:xfrm>
            <a:off x="7143750" y="875579"/>
            <a:ext cx="4839144" cy="5664856"/>
            <a:chOff x="8279340" y="2727612"/>
            <a:chExt cx="2340000" cy="3795486"/>
          </a:xfrm>
        </p:grpSpPr>
        <p:sp>
          <p:nvSpPr>
            <p:cNvPr id="31" name="직사각형 30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749696" y="2790592"/>
              <a:ext cx="1399288" cy="39797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 </a:t>
              </a:r>
              <a:r>
                <a:rPr lang="ko-KR" altLang="en-US" sz="24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문해력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U</a:t>
              </a:r>
              <a:r>
                <a:rPr lang="en-US" altLang="ko-KR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P</a:t>
              </a: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!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8352552" y="3694640"/>
              <a:ext cx="2193571" cy="463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→  교육내용을 대체할 수 있다는 것이 타 학년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군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ko-KR" altLang="en-US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 성취기준으로 대체할 수 있다는 의미는 아니다</a:t>
              </a:r>
              <a:r>
                <a:rPr lang="en-US" altLang="ko-KR" sz="14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2377729" y="119373"/>
            <a:ext cx="7436541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교사 교육과정 설계의 이해 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pic>
        <p:nvPicPr>
          <p:cNvPr id="1029" name="_x646240368" descr="EMB000074680e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20937" r="65925" b="20538"/>
          <a:stretch/>
        </p:blipFill>
        <p:spPr bwMode="auto">
          <a:xfrm>
            <a:off x="609600" y="875579"/>
            <a:ext cx="5486400" cy="57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83"/>
          <p:cNvSpPr txBox="1"/>
          <p:nvPr/>
        </p:nvSpPr>
        <p:spPr>
          <a:xfrm>
            <a:off x="3924300" y="6490010"/>
            <a:ext cx="472440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『특수교사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수업을 요리하다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!(</a:t>
            </a:r>
            <a:r>
              <a:rPr lang="ko-KR" altLang="en-US" sz="1000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설계편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)』 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-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한경화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정명철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박송희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유하린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이수경 저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7295155" y="1650906"/>
            <a:ext cx="4536327" cy="624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학교는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해당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교육과정을 적용하되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필요한 경우 타 학년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교육내용으로 대체하여 운영할 수 있다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7275790" y="2985404"/>
            <a:ext cx="4536327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공통교육과정 및 기본교육과정의 성취기준 고유코드번호를 이해하면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교육과정이 더 보인다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 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7295151" y="3637230"/>
            <a:ext cx="4536327" cy="624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→ 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[9</a:t>
            </a:r>
            <a:r>
              <a:rPr lang="ko-KR" altLang="en-US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국어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01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(1) 양평군체 L" panose="02020603020101020101" pitchFamily="18" charset="-127"/>
              </a:rPr>
              <a:t>-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/>
              </a:rPr>
              <a:t>01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/>
              </a:rPr>
              <a:t>]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/>
              </a:rPr>
              <a:t>은 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/>
              </a:rPr>
              <a:t>[</a:t>
            </a:r>
            <a:r>
              <a:rPr lang="ko-KR" altLang="en-US" sz="14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/>
              </a:rPr>
              <a:t>학년군</a:t>
            </a:r>
            <a:r>
              <a:rPr lang="en-US" altLang="ko-KR" sz="14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(1) 양평군체 L" panose="02020603020101020101" pitchFamily="18" charset="-127"/>
              </a:rPr>
              <a:t>-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과목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(1) 양평군체 L" panose="02020603020101020101" pitchFamily="18" charset="-127"/>
              </a:rPr>
              <a:t>-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영역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(1) 양평군체 L" panose="02020603020101020101" pitchFamily="18" charset="-127"/>
              </a:rPr>
              <a:t>-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순서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]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를 의미한다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   국어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기본교육과정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),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국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(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공통교육과정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)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을 나타낸다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(1) 양평군체 L" panose="02020603020101020101" pitchFamily="18" charset="-127"/>
                <a:ea typeface="나눔스퀘어 Bold" panose="020B0600000101010101"/>
              </a:rPr>
              <a:t>.</a:t>
            </a:r>
            <a:endParaRPr lang="en-US" altLang="ko-KR" sz="14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275789" y="4336117"/>
            <a:ext cx="4536327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각론의 주요 용어를 알아두면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내용 요소 이해에 좋다</a:t>
            </a:r>
            <a:r>
              <a:rPr lang="en-US" altLang="ko-KR" sz="1400" dirty="0" smtClean="0">
                <a:ln>
                  <a:solidFill>
                    <a:srgbClr val="C0C0C0">
                      <a:alpha val="0"/>
                    </a:srgbClr>
                  </a:solidFill>
                </a:ln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7295151" y="4784003"/>
            <a:ext cx="4536327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→ 핵심 아이디어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영역을 아우르면서 해당 영역의 학습을 통해 일반화할 수 있는 내용을 핵심적으로 진술한 것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→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지식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이해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및 학년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별로 해당 영역에서 알고 이해해야 할 내용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→ 과정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기능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 고유의 사고 및 탐구 과정 또는 기능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→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가치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태도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 활동을 통해 기를 수 있는 고유한 가치와 태도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/>
            </a:endParaRPr>
          </a:p>
        </p:txBody>
      </p:sp>
      <p:pic>
        <p:nvPicPr>
          <p:cNvPr id="1033" name="_x103765968" descr="EMB000074680e9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9" t="26315" r="21129" b="16129"/>
          <a:stretch>
            <a:fillRect/>
          </a:stretch>
        </p:blipFill>
        <p:spPr bwMode="auto">
          <a:xfrm>
            <a:off x="7180164" y="1733967"/>
            <a:ext cx="4727575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0" y="6762751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2278959" y="127396"/>
            <a:ext cx="7436541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교사 교육과정 설계의 예시 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pic>
        <p:nvPicPr>
          <p:cNvPr id="1025" name="_x630822216" descr="EMB000074680e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5060" r="58546" b="12862"/>
          <a:stretch>
            <a:fillRect/>
          </a:stretch>
        </p:blipFill>
        <p:spPr bwMode="auto">
          <a:xfrm>
            <a:off x="375171" y="886054"/>
            <a:ext cx="8630606" cy="58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83"/>
          <p:cNvSpPr txBox="1"/>
          <p:nvPr/>
        </p:nvSpPr>
        <p:spPr>
          <a:xfrm>
            <a:off x="7353300" y="6459791"/>
            <a:ext cx="472440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『특수교사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수업을 요리하다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!(</a:t>
            </a:r>
            <a:r>
              <a:rPr lang="ko-KR" altLang="en-US" sz="1000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설계편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)』 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-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한경화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정명철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박송희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 err="1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유하린</a:t>
            </a:r>
            <a:r>
              <a:rPr lang="en-US" altLang="ko-KR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이수경 저</a:t>
            </a:r>
          </a:p>
        </p:txBody>
      </p:sp>
      <p:pic>
        <p:nvPicPr>
          <p:cNvPr id="2051" name="_x396675064" descr="EMB000074680e9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6" b="75588" l="66849" r="853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4" t="17451" r="14294" b="22853"/>
          <a:stretch>
            <a:fillRect/>
          </a:stretch>
        </p:blipFill>
        <p:spPr bwMode="auto">
          <a:xfrm>
            <a:off x="5562599" y="1070400"/>
            <a:ext cx="2781301" cy="26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_x627185152" descr="EMB000074680e9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t="23093" r="58008" b="25496"/>
          <a:stretch>
            <a:fillRect/>
          </a:stretch>
        </p:blipFill>
        <p:spPr bwMode="auto">
          <a:xfrm>
            <a:off x="4731714" y="872437"/>
            <a:ext cx="7345986" cy="53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192088"/>
            <a:ext cx="702945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54" y="558629"/>
            <a:ext cx="3710039" cy="8366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82610" y="738903"/>
            <a:ext cx="3160053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/>
            <a:r>
              <a:rPr lang="ko-KR" altLang="en-US" sz="1800" dirty="0" err="1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생활영역</a:t>
            </a:r>
            <a:r>
              <a:rPr lang="ko-KR" altLang="en-US" sz="18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중심 개별화교육계획</a:t>
            </a:r>
            <a:endParaRPr lang="ko-KR" altLang="en-US" sz="1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072454" y="1575543"/>
            <a:ext cx="5974773" cy="4616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특수교육대상자가 재학 중인 초등학교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중학교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고등학교 과정의 교육기관은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학기별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/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월별개별화교육계획 수립 시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‘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교과영역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＇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과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‘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일상생활영역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＇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으로 구분하여 작성한다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교과영역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: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공통 교육과정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선택 중심 교육과정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기본 교육과정에 포함되는 교과를 의미한다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일상생활영역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: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학교 일과 안에서 학생의 교육적 활동과 더불어 이루어지는 의사소통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자립생활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신체활동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여가활동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생활적응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(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시각중복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청각중복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지체중복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)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의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5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개 일상생활영역을 의미한다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ea typeface="나눔스퀘어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err="1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기재요령</a:t>
            </a:r>
            <a:r>
              <a:rPr lang="en-US" altLang="ko-KR" sz="1400" b="1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&gt;</a:t>
            </a:r>
            <a:r>
              <a:rPr lang="en-US" altLang="ko-KR" sz="1400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일상생활영역 개별화교육계획 수립 시 </a:t>
            </a:r>
            <a:r>
              <a:rPr lang="en-US" altLang="ko-KR" sz="1400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5</a:t>
            </a:r>
            <a:r>
              <a:rPr lang="ko-KR" altLang="en-US" sz="1400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개 일상생활영역 내에서 관련된 생활지원 활동을 개발하여 작성할 수 있다</a:t>
            </a:r>
            <a:r>
              <a:rPr lang="en-US" altLang="ko-KR" sz="1400" dirty="0" smtClean="0">
                <a:solidFill>
                  <a:srgbClr val="1A7297"/>
                </a:solidFill>
                <a:ea typeface="나눔스퀘어 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&lt;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예시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&gt;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생활적응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: ‘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긍정적 행동지원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＇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에 대한 내용으로 구성 가능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ea typeface="나눔스퀘어 Bold" panose="020B060000010101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0964" y="2288679"/>
            <a:ext cx="42146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</a:t>
            </a:r>
            <a:r>
              <a:rPr lang="en-US" altLang="ko-K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개별화교육계획</a:t>
            </a:r>
            <a:r>
              <a:rPr lang="en-US" altLang="ko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8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445362"/>
            <a:ext cx="702945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0964" y="2288679"/>
            <a:ext cx="42546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</a:t>
            </a:r>
            <a:r>
              <a:rPr lang="en-US" altLang="ko-K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</a:p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개별화교육계획</a:t>
            </a:r>
            <a:r>
              <a:rPr lang="en-US" altLang="ko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55" y="558629"/>
            <a:ext cx="2743214" cy="83664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05" y="3535820"/>
            <a:ext cx="3466291" cy="88264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197151" y="726538"/>
            <a:ext cx="2321502" cy="467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algn="ctr">
              <a:lnSpc>
                <a:spcPct val="150000"/>
              </a:lnSpc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pPr algn="l"/>
            <a:r>
              <a:rPr lang="ko-KR" altLang="en-US" sz="18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개별화교육계획의 교과</a:t>
            </a:r>
            <a:endParaRPr lang="ko-KR" altLang="en-US" sz="1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10368355" y="8538467"/>
            <a:ext cx="3890477" cy="3756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97151" y="3682580"/>
            <a:ext cx="3008127" cy="467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600" b="1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r>
              <a:rPr lang="ko-KR" altLang="en-US" sz="18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교육과정의 목표</a:t>
            </a:r>
            <a:r>
              <a:rPr lang="en-US" altLang="ko-KR" sz="18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8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내용 재구성</a:t>
            </a:r>
            <a:endParaRPr lang="ko-KR" altLang="en-US" sz="1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l="9127" t="41641" r="65356" b="28776"/>
          <a:stretch/>
        </p:blipFill>
        <p:spPr>
          <a:xfrm>
            <a:off x="5129605" y="1343575"/>
            <a:ext cx="5969944" cy="2067300"/>
          </a:xfrm>
          <a:prstGeom prst="rect">
            <a:avLst/>
          </a:prstGeom>
        </p:spPr>
      </p:pic>
      <p:sp>
        <p:nvSpPr>
          <p:cNvPr id="14" name="TextBox 83"/>
          <p:cNvSpPr txBox="1"/>
          <p:nvPr/>
        </p:nvSpPr>
        <p:spPr>
          <a:xfrm>
            <a:off x="6253075" y="3337601"/>
            <a:ext cx="5235703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r>
              <a:rPr lang="ko-KR" altLang="en-US" sz="1000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나이스</a:t>
            </a:r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개별화교육계획 작성 및 운영지원 자료 개발 연구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-</a:t>
            </a:r>
            <a:r>
              <a:rPr lang="ko-KR" altLang="en-US" sz="1000" dirty="0" err="1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박병숙외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(</a:t>
            </a:r>
            <a:r>
              <a:rPr lang="ko-KR" altLang="en-US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교육부 국립특수교육원</a:t>
            </a:r>
            <a:r>
              <a:rPr lang="en-US" altLang="ko-KR" sz="1000" dirty="0" smtClean="0"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)</a:t>
            </a:r>
            <a:endParaRPr lang="ko-KR" altLang="en-US" sz="1000" dirty="0"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95901" y="39946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5197151" y="4379894"/>
            <a:ext cx="5902398" cy="18004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특수교육대상자가 재학 중인 초등학교</a:t>
            </a:r>
            <a:r>
              <a:rPr lang="en-US" altLang="ko-KR" sz="1400" dirty="0" smtClean="0"/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중학교</a:t>
            </a:r>
            <a:r>
              <a:rPr lang="en-US" altLang="ko-KR" dirty="0"/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고등학교 과정의 교육기관에서는 </a:t>
            </a:r>
            <a:r>
              <a:rPr lang="ko-KR" alt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학기별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/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월별개별화교육계획 수립 시 </a:t>
            </a:r>
            <a:r>
              <a:rPr lang="ko-KR" altLang="en-US" sz="1400" b="1" dirty="0" smtClean="0">
                <a:solidFill>
                  <a:srgbClr val="FF3788"/>
                </a:solidFill>
                <a:ea typeface="나눔스퀘어 Bold" panose="020B0600000101010101" pitchFamily="50" charset="-127"/>
              </a:rPr>
              <a:t>교육과정 성취기준을 참고하여 교육목표를 설정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할 수 있다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.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특수교육대상자의 특성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학교 여건 등에 따라 교육과정 및 교과 내용을 분석하여 개별화교육지원팀 협의회를 통해 </a:t>
            </a:r>
            <a:r>
              <a:rPr lang="ko-KR" altLang="en-US" sz="1400" b="1" dirty="0" smtClean="0">
                <a:solidFill>
                  <a:srgbClr val="FF3788"/>
                </a:solidFill>
                <a:ea typeface="나눔스퀘어 Bold" panose="020B0600000101010101" pitchFamily="50" charset="-127"/>
              </a:rPr>
              <a:t>교육목표 및 내용을 재구성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할 수 있다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나눔스퀘어 Bold" panose="020B0600000101010101" pitchFamily="50" charset="-127"/>
              </a:rPr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82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740376" y="445362"/>
            <a:ext cx="702945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0963" y="2288678"/>
            <a:ext cx="4425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출처 및 참고문헌</a:t>
            </a:r>
            <a:endParaRPr lang="en-US" altLang="ko" sz="4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TextBox 83"/>
          <p:cNvSpPr txBox="1"/>
          <p:nvPr/>
        </p:nvSpPr>
        <p:spPr>
          <a:xfrm>
            <a:off x="10368355" y="8538467"/>
            <a:ext cx="3890477" cy="3756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5901" y="3744786"/>
            <a:ext cx="1848799" cy="4261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600" b="1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bg1"/>
                </a:solidFill>
              </a:rPr>
              <a:t>ADD TEXT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95901" y="39946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810125" y="1786191"/>
            <a:ext cx="69597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dirty="0">
                <a:latin typeface="se-nanumgothic"/>
                <a:ea typeface="나눔스퀘어 Bold" panose="020B0600000101010101"/>
              </a:rPr>
              <a:t>교육부 고시 제</a:t>
            </a:r>
            <a:r>
              <a:rPr lang="en-US" altLang="ko-KR" dirty="0">
                <a:latin typeface="se-nanumgothic"/>
                <a:ea typeface="나눔스퀘어 Bold" panose="020B0600000101010101"/>
              </a:rPr>
              <a:t>2022-34</a:t>
            </a:r>
            <a:r>
              <a:rPr lang="ko-KR" altLang="en-US" dirty="0">
                <a:latin typeface="se-nanumgothic"/>
                <a:ea typeface="나눔스퀘어 Bold" panose="020B0600000101010101"/>
              </a:rPr>
              <a:t>호 </a:t>
            </a:r>
            <a:r>
              <a:rPr lang="en-US" altLang="ko-KR" dirty="0">
                <a:latin typeface="se-nanumgothic"/>
                <a:ea typeface="나눔스퀘어 Bold" panose="020B0600000101010101"/>
              </a:rPr>
              <a:t>『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특수교육 </a:t>
            </a:r>
            <a:r>
              <a:rPr lang="ko-KR" altLang="en-US" dirty="0">
                <a:latin typeface="se-nanumgothic"/>
                <a:ea typeface="나눔스퀘어 Bold" panose="020B0600000101010101"/>
              </a:rPr>
              <a:t>교육과정 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총론</a:t>
            </a:r>
            <a:r>
              <a:rPr lang="en-US" altLang="ko-KR" dirty="0">
                <a:latin typeface="se-nanumgothic"/>
                <a:ea typeface="나눔스퀘어 Bold" panose="020B0600000101010101"/>
              </a:rPr>
              <a:t>』</a:t>
            </a:r>
            <a:endParaRPr lang="en-US" altLang="ko-KR" dirty="0" smtClean="0">
              <a:latin typeface="se-nanumgothic"/>
              <a:ea typeface="나눔스퀘어 Bold" panose="020B0600000101010101"/>
            </a:endParaRPr>
          </a:p>
          <a:p>
            <a:pPr fontAlgn="base"/>
            <a:r>
              <a:rPr lang="en-US" altLang="ko-KR" dirty="0" smtClean="0">
                <a:latin typeface="se-nanumgothic"/>
                <a:ea typeface="나눔스퀘어 Bold" panose="020B0600000101010101"/>
              </a:rPr>
              <a:t>『</a:t>
            </a:r>
            <a:r>
              <a:rPr lang="ko-KR" altLang="en-US" dirty="0" err="1" smtClean="0">
                <a:latin typeface="se-nanumgothic"/>
                <a:ea typeface="나눔스퀘어 Bold" panose="020B0600000101010101"/>
              </a:rPr>
              <a:t>나이스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 개별화교육계획 작성 및 운영지원</a:t>
            </a:r>
            <a:r>
              <a:rPr lang="en-US" altLang="ko-KR" dirty="0">
                <a:latin typeface="se-nanumgothic"/>
                <a:ea typeface="나눔스퀘어 Bold" panose="020B0600000101010101"/>
              </a:rPr>
              <a:t> 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자료 개발 연구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』</a:t>
            </a:r>
          </a:p>
          <a:p>
            <a:pPr fontAlgn="base"/>
            <a:r>
              <a:rPr lang="en-US" altLang="ko-KR" dirty="0">
                <a:latin typeface="se-nanumgothic"/>
                <a:ea typeface="나눔스퀘어 Bold" panose="020B0600000101010101"/>
              </a:rPr>
              <a:t>(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국립특수교육원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)</a:t>
            </a:r>
          </a:p>
          <a:p>
            <a:pPr fontAlgn="base"/>
            <a:r>
              <a:rPr lang="en-US" altLang="ko-KR" dirty="0" smtClean="0">
                <a:latin typeface="se-nanumgothic"/>
                <a:ea typeface="나눔스퀘어 Bold" panose="020B0600000101010101"/>
              </a:rPr>
              <a:t>『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특수교사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, 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수업을 요리하다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(</a:t>
            </a:r>
            <a:r>
              <a:rPr lang="ko-KR" altLang="en-US" dirty="0" err="1" smtClean="0">
                <a:latin typeface="se-nanumgothic"/>
                <a:ea typeface="나눔스퀘어 Bold" panose="020B0600000101010101"/>
              </a:rPr>
              <a:t>설계편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)』</a:t>
            </a:r>
            <a:r>
              <a:rPr lang="ko-KR" altLang="en-US" sz="1600" dirty="0" err="1" smtClean="0">
                <a:latin typeface="se-nanumgothic"/>
                <a:ea typeface="나눔스퀘어 Bold" panose="020B0600000101010101"/>
              </a:rPr>
              <a:t>한경화</a:t>
            </a:r>
            <a:r>
              <a:rPr lang="en-US" altLang="ko-KR" sz="1600" dirty="0" smtClean="0">
                <a:latin typeface="se-nanumgothic"/>
                <a:ea typeface="나눔스퀘어 Bold" panose="020B0600000101010101"/>
              </a:rPr>
              <a:t>, </a:t>
            </a:r>
            <a:r>
              <a:rPr lang="ko-KR" altLang="en-US" sz="1600" dirty="0" err="1" smtClean="0">
                <a:latin typeface="se-nanumgothic"/>
                <a:ea typeface="나눔스퀘어 Bold" panose="020B0600000101010101"/>
              </a:rPr>
              <a:t>정명철</a:t>
            </a:r>
            <a:r>
              <a:rPr lang="en-US" altLang="ko-KR" sz="1600" dirty="0" smtClean="0">
                <a:latin typeface="se-nanumgothic"/>
                <a:ea typeface="나눔스퀘어 Bold" panose="020B0600000101010101"/>
              </a:rPr>
              <a:t>, </a:t>
            </a:r>
            <a:r>
              <a:rPr lang="ko-KR" altLang="en-US" sz="1600" dirty="0" smtClean="0">
                <a:latin typeface="se-nanumgothic"/>
                <a:ea typeface="나눔스퀘어 Bold" panose="020B0600000101010101"/>
              </a:rPr>
              <a:t>박송희</a:t>
            </a:r>
            <a:r>
              <a:rPr lang="en-US" altLang="ko-KR" sz="1600" dirty="0" smtClean="0">
                <a:latin typeface="se-nanumgothic"/>
                <a:ea typeface="나눔스퀘어 Bold" panose="020B0600000101010101"/>
              </a:rPr>
              <a:t>, </a:t>
            </a:r>
            <a:r>
              <a:rPr lang="ko-KR" altLang="en-US" sz="1600" dirty="0" err="1" smtClean="0">
                <a:latin typeface="se-nanumgothic"/>
                <a:ea typeface="나눔스퀘어 Bold" panose="020B0600000101010101"/>
              </a:rPr>
              <a:t>유하린</a:t>
            </a:r>
            <a:r>
              <a:rPr lang="en-US" altLang="ko-KR" sz="1600" dirty="0" smtClean="0">
                <a:latin typeface="se-nanumgothic"/>
                <a:ea typeface="나눔스퀘어 Bold" panose="020B0600000101010101"/>
              </a:rPr>
              <a:t>, </a:t>
            </a:r>
            <a:r>
              <a:rPr lang="ko-KR" altLang="en-US" sz="1600" dirty="0" smtClean="0">
                <a:latin typeface="se-nanumgothic"/>
                <a:ea typeface="나눔스퀘어 Bold" panose="020B0600000101010101"/>
              </a:rPr>
              <a:t>이수경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(</a:t>
            </a:r>
            <a:r>
              <a:rPr lang="ko-KR" altLang="en-US" dirty="0" smtClean="0">
                <a:latin typeface="se-nanumgothic"/>
                <a:ea typeface="나눔스퀘어 Bold" panose="020B0600000101010101"/>
              </a:rPr>
              <a:t>교육과학사</a:t>
            </a:r>
            <a:r>
              <a:rPr lang="en-US" altLang="ko-KR" dirty="0" smtClean="0">
                <a:latin typeface="se-nanumgothic"/>
                <a:ea typeface="나눔스퀘어 Bold" panose="020B0600000101010101"/>
              </a:rPr>
              <a:t>)</a:t>
            </a:r>
          </a:p>
          <a:p>
            <a:pPr fontAlgn="base"/>
            <a:endParaRPr lang="en-US" altLang="ko-KR" b="1" dirty="0" smtClean="0">
              <a:ea typeface="나눔스퀘어 Bold" panose="020B0600000101010101"/>
            </a:endParaRPr>
          </a:p>
          <a:p>
            <a:pPr fontAlgn="base"/>
            <a:r>
              <a:rPr lang="en-US" altLang="ko-KR" b="1" dirty="0" smtClean="0">
                <a:ea typeface="나눔스퀘어 Bold" panose="020B0600000101010101"/>
              </a:rPr>
              <a:t>&lt;</a:t>
            </a:r>
            <a:r>
              <a:rPr lang="ko-KR" altLang="en-US" b="1" dirty="0">
                <a:ea typeface="나눔스퀘어 Bold" panose="020B0600000101010101"/>
              </a:rPr>
              <a:t>참고</a:t>
            </a:r>
            <a:r>
              <a:rPr lang="en-US" altLang="ko-KR" b="1" dirty="0">
                <a:ea typeface="나눔스퀘어 Bold" panose="020B0600000101010101"/>
              </a:rPr>
              <a:t>&gt;</a:t>
            </a:r>
            <a:endParaRPr lang="ko-KR" altLang="en-US" dirty="0">
              <a:ea typeface="나눔스퀘어 Bold" panose="020B0600000101010101"/>
            </a:endParaRPr>
          </a:p>
          <a:p>
            <a:pPr fontAlgn="base"/>
            <a:r>
              <a:rPr lang="ko-KR" altLang="en-US" dirty="0">
                <a:ea typeface="나눔스퀘어 Bold" panose="020B0600000101010101"/>
              </a:rPr>
              <a:t>특수교육 교육과정 개정 고시의 전문은 교육부 홈페이지와 국가교육과정정보센터에 게재되어 있습니다</a:t>
            </a:r>
            <a:r>
              <a:rPr lang="en-US" altLang="ko-KR" dirty="0">
                <a:ea typeface="나눔스퀘어 Bold" panose="020B0600000101010101"/>
              </a:rPr>
              <a:t>. </a:t>
            </a:r>
            <a:endParaRPr lang="ko-KR" altLang="en-US" dirty="0">
              <a:ea typeface="나눔스퀘어 Bold" panose="020B0600000101010101"/>
            </a:endParaRPr>
          </a:p>
          <a:p>
            <a:pPr fontAlgn="base"/>
            <a:endParaRPr lang="en-US" altLang="ko-KR" dirty="0" smtClean="0">
              <a:ea typeface="나눔스퀘어 Bold" panose="020B0600000101010101"/>
            </a:endParaRPr>
          </a:p>
          <a:p>
            <a:pPr fontAlgn="base"/>
            <a:r>
              <a:rPr lang="en-US" altLang="ko-KR" dirty="0" smtClean="0">
                <a:ea typeface="나눔스퀘어 Bold" panose="020B0600000101010101"/>
              </a:rPr>
              <a:t>※ </a:t>
            </a:r>
            <a:r>
              <a:rPr lang="ko-KR" altLang="en-US" dirty="0">
                <a:ea typeface="나눔스퀘어 Bold" panose="020B0600000101010101"/>
              </a:rPr>
              <a:t>교육부 홈페이지</a:t>
            </a:r>
            <a:r>
              <a:rPr lang="en-US" altLang="ko-KR" dirty="0">
                <a:ea typeface="나눔스퀘어 Bold" panose="020B0600000101010101"/>
              </a:rPr>
              <a:t>(www.moe.go.kr)&gt;</a:t>
            </a:r>
            <a:r>
              <a:rPr lang="ko-KR" altLang="en-US" dirty="0">
                <a:ea typeface="나눔스퀘어 Bold" panose="020B0600000101010101"/>
              </a:rPr>
              <a:t>법령 정보</a:t>
            </a:r>
            <a:r>
              <a:rPr lang="en-US" altLang="ko-KR" dirty="0">
                <a:ea typeface="나눔스퀘어 Bold" panose="020B0600000101010101"/>
              </a:rPr>
              <a:t>&gt;</a:t>
            </a:r>
            <a:r>
              <a:rPr lang="ko-KR" altLang="en-US" dirty="0" err="1">
                <a:ea typeface="나눔스퀘어 Bold" panose="020B0600000101010101"/>
              </a:rPr>
              <a:t>입법⋅행정</a:t>
            </a:r>
            <a:r>
              <a:rPr lang="ko-KR" altLang="en-US" dirty="0">
                <a:ea typeface="나눔스퀘어 Bold" panose="020B0600000101010101"/>
              </a:rPr>
              <a:t> 예고</a:t>
            </a:r>
          </a:p>
          <a:p>
            <a:pPr fontAlgn="base"/>
            <a:endParaRPr lang="en-US" altLang="ko-KR" dirty="0" smtClean="0">
              <a:ea typeface="나눔스퀘어 Bold" panose="020B0600000101010101"/>
            </a:endParaRPr>
          </a:p>
          <a:p>
            <a:pPr fontAlgn="base"/>
            <a:r>
              <a:rPr lang="en-US" altLang="ko-KR" dirty="0" smtClean="0">
                <a:ea typeface="나눔스퀘어 Bold" panose="020B0600000101010101"/>
              </a:rPr>
              <a:t>※ </a:t>
            </a:r>
            <a:r>
              <a:rPr lang="ko-KR" altLang="en-US" dirty="0">
                <a:ea typeface="나눔스퀘어 Bold" panose="020B0600000101010101"/>
              </a:rPr>
              <a:t>국가교육과정정보센터</a:t>
            </a:r>
            <a:r>
              <a:rPr lang="en-US" altLang="ko-KR" dirty="0">
                <a:ea typeface="나눔스퀘어 Bold" panose="020B0600000101010101"/>
              </a:rPr>
              <a:t>(ncic.re.kr)&gt;</a:t>
            </a:r>
            <a:r>
              <a:rPr lang="ko-KR" altLang="en-US" dirty="0">
                <a:ea typeface="나눔스퀘어 Bold" panose="020B0600000101010101"/>
              </a:rPr>
              <a:t>교육과정 자료실</a:t>
            </a:r>
            <a:r>
              <a:rPr lang="en-US" altLang="ko-KR" dirty="0">
                <a:ea typeface="나눔스퀘어 Bold" panose="020B0600000101010101"/>
              </a:rPr>
              <a:t>&gt;</a:t>
            </a:r>
            <a:r>
              <a:rPr lang="ko-KR" altLang="en-US" dirty="0">
                <a:ea typeface="나눔스퀘어 Bold" panose="020B0600000101010101"/>
              </a:rPr>
              <a:t>교육과정 원문 및 </a:t>
            </a:r>
            <a:r>
              <a:rPr lang="ko-KR" altLang="en-US" dirty="0" smtClean="0">
                <a:ea typeface="나눔스퀘어 Bold" panose="020B0600000101010101"/>
              </a:rPr>
              <a:t>해설서</a:t>
            </a:r>
            <a:endParaRPr lang="ko-KR" altLang="en-US" dirty="0">
              <a:ea typeface="나눔스퀘어 Bold" panose="020B060000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31478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33350" y="143669"/>
            <a:ext cx="11887200" cy="6478588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675983" y="1995738"/>
            <a:ext cx="6677473" cy="1931804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ko-K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370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66700" y="228600"/>
            <a:ext cx="116586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 rot="10800000">
            <a:off x="988588" y="2841758"/>
            <a:ext cx="2929303" cy="5388730"/>
            <a:chOff x="8246638" y="-1330192"/>
            <a:chExt cx="2929303" cy="5388730"/>
          </a:xfr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grpSpPr>
        <p:sp>
          <p:nvSpPr>
            <p:cNvPr id="6" name="자유형 5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 6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680186" y="1623469"/>
            <a:ext cx="4291864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endParaRPr lang="en-US" altLang="ko-KR" sz="2400" dirty="0">
              <a:solidFill>
                <a:srgbClr val="1A7297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j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72540" y="4403661"/>
            <a:ext cx="7717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AutoNum type="arabicPeriod"/>
            </a:pPr>
            <a:r>
              <a:rPr lang="ko-KR" altLang="en-US" dirty="0" smtClean="0"/>
              <a:t>이 교육과정은 학교급별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학년별로 다음과 같이 시행한다</a:t>
            </a:r>
            <a:r>
              <a:rPr lang="en-US" altLang="ko-KR" dirty="0" smtClean="0"/>
              <a:t>.</a:t>
            </a:r>
          </a:p>
          <a:p>
            <a:pPr marL="342900" indent="-342900" fontAlgn="base">
              <a:buAutoNum type="arabicPeriod"/>
            </a:pPr>
            <a:endParaRPr lang="ko-KR" altLang="en-US" dirty="0" smtClean="0"/>
          </a:p>
          <a:p>
            <a:pPr fontAlgn="base"/>
            <a:r>
              <a:rPr lang="ko-KR" altLang="en-US" dirty="0" smtClean="0"/>
              <a:t>가</a:t>
            </a:r>
            <a:r>
              <a:rPr lang="en-US" altLang="ko-KR" dirty="0" smtClean="0"/>
              <a:t>. 2024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일：유치원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초등학교 </a:t>
            </a:r>
            <a:r>
              <a:rPr lang="en-US" altLang="ko-KR" dirty="0" smtClean="0"/>
              <a:t>1, 2</a:t>
            </a:r>
            <a:r>
              <a:rPr lang="ko-KR" altLang="en-US" dirty="0" smtClean="0"/>
              <a:t>학년</a:t>
            </a:r>
          </a:p>
          <a:p>
            <a:pPr fontAlgn="base"/>
            <a:r>
              <a:rPr lang="ko-KR" altLang="en-US" dirty="0" smtClean="0"/>
              <a:t>나</a:t>
            </a:r>
            <a:r>
              <a:rPr lang="en-US" altLang="ko-KR" dirty="0" smtClean="0"/>
              <a:t>. 2025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일：초등학교 </a:t>
            </a:r>
            <a:r>
              <a:rPr lang="en-US" altLang="ko-KR" dirty="0" smtClean="0"/>
              <a:t>3, 4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중학교 </a:t>
            </a:r>
            <a:r>
              <a:rPr lang="en-US" altLang="ko-KR" dirty="0" smtClean="0"/>
              <a:t>1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고등학교 </a:t>
            </a:r>
            <a:r>
              <a:rPr lang="en-US" altLang="ko-KR" dirty="0" smtClean="0"/>
              <a:t>1</a:t>
            </a:r>
            <a:r>
              <a:rPr lang="ko-KR" altLang="en-US" dirty="0" smtClean="0"/>
              <a:t>학년</a:t>
            </a:r>
          </a:p>
          <a:p>
            <a:pPr fontAlgn="base"/>
            <a:r>
              <a:rPr lang="ko-KR" altLang="en-US" dirty="0" smtClean="0"/>
              <a:t>다</a:t>
            </a:r>
            <a:r>
              <a:rPr lang="en-US" altLang="ko-KR" dirty="0" smtClean="0"/>
              <a:t>. 2026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일：초등학교 </a:t>
            </a:r>
            <a:r>
              <a:rPr lang="en-US" altLang="ko-KR" dirty="0" smtClean="0"/>
              <a:t>5, 6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중학교 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고등학교 </a:t>
            </a:r>
            <a:r>
              <a:rPr lang="en-US" altLang="ko-KR" dirty="0" smtClean="0"/>
              <a:t>2</a:t>
            </a:r>
            <a:r>
              <a:rPr lang="ko-KR" altLang="en-US" dirty="0" smtClean="0"/>
              <a:t>학년</a:t>
            </a:r>
          </a:p>
          <a:p>
            <a:pPr fontAlgn="base"/>
            <a:r>
              <a:rPr lang="ko-KR" altLang="en-US" dirty="0" smtClean="0"/>
              <a:t>라</a:t>
            </a:r>
            <a:r>
              <a:rPr lang="en-US" altLang="ko-KR" dirty="0" smtClean="0"/>
              <a:t>. 2027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</a:t>
            </a:r>
            <a:r>
              <a:rPr lang="ko-KR" altLang="en-US" dirty="0" smtClean="0"/>
              <a:t>일：중학교 </a:t>
            </a:r>
            <a:r>
              <a:rPr lang="en-US" altLang="ko-KR" dirty="0" smtClean="0"/>
              <a:t>3</a:t>
            </a:r>
            <a:r>
              <a:rPr lang="ko-KR" altLang="en-US" dirty="0" smtClean="0"/>
              <a:t>학년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고등학교 </a:t>
            </a:r>
            <a:r>
              <a:rPr lang="en-US" altLang="ko-KR" dirty="0" smtClean="0"/>
              <a:t>3</a:t>
            </a:r>
            <a:r>
              <a:rPr lang="ko-KR" altLang="en-US" dirty="0" smtClean="0"/>
              <a:t>학년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89941" y="-844415"/>
            <a:ext cx="19155003" cy="67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27928488" descr="EMB00006ae404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 t="46657" r="64615" b="32935"/>
          <a:stretch>
            <a:fillRect/>
          </a:stretch>
        </p:blipFill>
        <p:spPr bwMode="auto">
          <a:xfrm>
            <a:off x="3690489" y="1152724"/>
            <a:ext cx="7761498" cy="30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900366" y="1449091"/>
            <a:ext cx="2959253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추진 일정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01399" y="404138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71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500190" y="1446737"/>
            <a:ext cx="4291864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추진의 배경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614531" y="1705470"/>
            <a:ext cx="670643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1.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특수교육대상자의 통합교육 확대</a:t>
            </a:r>
            <a:endParaRPr lang="en-US" altLang="ko-KR" sz="2800" dirty="0" smtClean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2.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장애 특성 및 교육적 요구를 반영한 학생</a:t>
            </a:r>
            <a:endParaRPr lang="en-US" altLang="ko-KR" sz="2800" dirty="0" smtClean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   맞춤형 교육지원 강화</a:t>
            </a: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3.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</a:t>
            </a:r>
            <a:r>
              <a:rPr lang="ko-KR" altLang="en-US" sz="2800" dirty="0" smtClean="0">
                <a:solidFill>
                  <a:srgbClr val="1A7297"/>
                </a:solidFill>
              </a:rPr>
              <a:t>학교 </a:t>
            </a:r>
            <a:r>
              <a:rPr lang="ko-KR" altLang="en-US" sz="2800" dirty="0" err="1" smtClean="0">
                <a:solidFill>
                  <a:srgbClr val="1A7297"/>
                </a:solidFill>
              </a:rPr>
              <a:t>고교학점제</a:t>
            </a:r>
            <a:r>
              <a:rPr lang="ko-KR" altLang="en-US" sz="2800" dirty="0" smtClean="0">
                <a:solidFill>
                  <a:srgbClr val="1A7297"/>
                </a:solidFill>
              </a:rPr>
              <a:t> 도입</a:t>
            </a:r>
            <a:endParaRPr lang="ko-KR" altLang="en-US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ko-KR" altLang="en-US" sz="14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2048539" y="4147742"/>
            <a:ext cx="2565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모두를 위한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교육과정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강화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" name="아래쪽 화살표 2"/>
          <p:cNvSpPr/>
          <p:nvPr/>
        </p:nvSpPr>
        <p:spPr>
          <a:xfrm>
            <a:off x="7038753" y="4412512"/>
            <a:ext cx="1360968" cy="861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614531" y="5790600"/>
            <a:ext cx="6854458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ko-KR" altLang="en-US" sz="2800" b="1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특수교육 교육과정</a:t>
            </a:r>
            <a:r>
              <a:rPr lang="en-US" altLang="ko-KR" sz="2800" b="1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, </a:t>
            </a:r>
            <a:r>
              <a:rPr lang="ko-KR" altLang="en-US" sz="2800" b="1" dirty="0" err="1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초</a:t>
            </a:r>
            <a:r>
              <a:rPr lang="ko-KR" altLang="en-US" sz="2800" b="1" dirty="0" err="1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  <a:sym typeface="Wingdings 2" panose="05020102010507070707" pitchFamily="18" charset="2"/>
              </a:rPr>
              <a:t></a:t>
            </a:r>
            <a:r>
              <a:rPr lang="ko-KR" altLang="en-US" sz="2800" b="1" dirty="0" err="1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중등학교</a:t>
            </a:r>
            <a:r>
              <a:rPr lang="ko-KR" altLang="en-US" sz="2800" b="1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 교육과정 </a:t>
            </a:r>
            <a:r>
              <a:rPr lang="ko-KR" altLang="en-US" sz="3200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동시 개정 추진</a:t>
            </a:r>
            <a:endParaRPr lang="en-US" altLang="ko-KR" sz="3200" dirty="0">
              <a:solidFill>
                <a:srgbClr val="FF66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98106" y="471475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60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508458" y="1458474"/>
            <a:ext cx="4291864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개정의 방향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607646" y="1519143"/>
            <a:ext cx="7410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1.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특수교육 </a:t>
            </a:r>
            <a:r>
              <a:rPr lang="ko-KR" altLang="en-US" sz="2800" dirty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기본 교육과정의 성격 확립</a:t>
            </a:r>
            <a:endParaRPr lang="en-US" altLang="ko-KR" sz="2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2.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학생 </a:t>
            </a:r>
            <a:r>
              <a:rPr lang="ko-KR" altLang="en-US" sz="2800" dirty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맞춤형 교육을 위한 교육과정 지원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확대 </a:t>
            </a:r>
            <a:endParaRPr lang="en-US" altLang="ko-KR" sz="2800" dirty="0" smtClean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3.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통합교육 내실화를 위한 지원 강화</a:t>
            </a:r>
            <a:endParaRPr lang="en-US" altLang="ko-KR" sz="2800" dirty="0" smtClean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4. </a:t>
            </a:r>
            <a:r>
              <a:rPr lang="ko-KR" altLang="en-US" sz="2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특수교육 고등학교 전문교과 재구조화</a:t>
            </a:r>
            <a:endParaRPr lang="en-US" altLang="ko-KR" sz="2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2048539" y="4147742"/>
            <a:ext cx="2565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모두를 위한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교육과정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강화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" name="아래쪽 화살표 2"/>
          <p:cNvSpPr/>
          <p:nvPr/>
        </p:nvSpPr>
        <p:spPr>
          <a:xfrm>
            <a:off x="7166751" y="4147742"/>
            <a:ext cx="1360968" cy="861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903379" y="5572051"/>
            <a:ext cx="6058788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ko-KR" altLang="en-US" sz="2400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새로운 특수교육 환경 변화에 대응</a:t>
            </a:r>
            <a:endParaRPr lang="en-US" altLang="ko-KR" sz="2400" dirty="0" smtClean="0">
              <a:solidFill>
                <a:srgbClr val="FF66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ko-KR" altLang="en-US" sz="2400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학교 교육과정의 자율성 확대</a:t>
            </a:r>
            <a:endParaRPr lang="en-US" altLang="ko-KR" sz="2400" dirty="0" smtClean="0">
              <a:solidFill>
                <a:srgbClr val="FF66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ko-KR" altLang="en-US" sz="2400" dirty="0" smtClean="0">
                <a:solidFill>
                  <a:srgbClr val="FF669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j-cs"/>
              </a:rPr>
              <a:t>학생의 삶과 연계한 교육과정 강화를 지원하기 위한 다양한 국가 수준 지침 제시</a:t>
            </a:r>
            <a:endParaRPr lang="en-US" altLang="ko-KR" sz="2400" dirty="0">
              <a:solidFill>
                <a:srgbClr val="FF669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j-cs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44840" y="435716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25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2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508458" y="1444595"/>
            <a:ext cx="4291864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추진 과제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2048539" y="4147742"/>
            <a:ext cx="2565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모두를 위한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교육과정 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강화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614531" y="2054479"/>
            <a:ext cx="74108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특수교육 교육과정은 </a:t>
            </a: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기본 교육과정의 성격을 </a:t>
            </a:r>
            <a:endParaRPr lang="en-US" altLang="ko-KR" sz="2400" dirty="0" smtClean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확립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하고</a:t>
            </a:r>
            <a:r>
              <a:rPr lang="en-US" altLang="ko-KR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장애 특성과 정도 등을 고려하여 교과 이외의 </a:t>
            </a:r>
            <a:r>
              <a:rPr lang="en-US" altLang="ko-KR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‘</a:t>
            </a: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일상생활 활동</a:t>
            </a:r>
            <a:r>
              <a:rPr lang="en-US" altLang="ko-KR" sz="24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*</a:t>
            </a:r>
            <a:r>
              <a:rPr lang="en-US" altLang="ko-KR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(</a:t>
            </a:r>
            <a:r>
              <a:rPr lang="ko-KR" altLang="en-US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의사소통 방법</a:t>
            </a:r>
            <a:r>
              <a:rPr lang="en-US" altLang="ko-KR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자립생활</a:t>
            </a:r>
            <a:r>
              <a:rPr lang="en-US" altLang="ko-KR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여가활동</a:t>
            </a:r>
            <a:r>
              <a:rPr lang="en-US" altLang="ko-KR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1600" dirty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신체활동 등으로 </a:t>
            </a:r>
            <a:r>
              <a:rPr lang="ko-KR" altLang="en-US" sz="16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구성</a:t>
            </a:r>
            <a:r>
              <a:rPr lang="en-US" altLang="ko-KR" sz="16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)</a:t>
            </a:r>
            <a:r>
              <a:rPr lang="en-US" altLang="ko-KR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’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을 신설한다</a:t>
            </a:r>
            <a:r>
              <a:rPr lang="en-US" altLang="ko-KR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또한</a:t>
            </a:r>
            <a:r>
              <a:rPr lang="en-US" altLang="ko-KR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, </a:t>
            </a: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일반학교 특수교육 </a:t>
            </a:r>
            <a:r>
              <a:rPr lang="ko-KR" altLang="en-US" sz="2400" dirty="0" err="1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대상학생의</a:t>
            </a: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통합교육을 강화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하기 위해 </a:t>
            </a:r>
            <a:r>
              <a:rPr lang="ko-KR" altLang="en-US" sz="2400" dirty="0" err="1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초</a:t>
            </a:r>
            <a:r>
              <a:rPr lang="ko-KR" altLang="en-US" sz="2400" dirty="0" err="1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  <a:sym typeface="Wingdings 2" panose="05020102010507070707" pitchFamily="18" charset="2"/>
              </a:rPr>
              <a:t></a:t>
            </a:r>
            <a:r>
              <a:rPr lang="ko-KR" altLang="en-US" sz="2400" dirty="0" err="1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중등학교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 교육과정 </a:t>
            </a:r>
            <a:r>
              <a:rPr lang="ko-KR" altLang="en-US" sz="2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총론에 통합교육 기준 및 지원 방향 등을 제시</a:t>
            </a:r>
            <a:r>
              <a:rPr lang="ko-KR" altLang="en-US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한다</a:t>
            </a:r>
            <a:r>
              <a:rPr lang="en-US" altLang="ko-KR" sz="24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THE외계인설명서" panose="02020503020101020101" pitchFamily="18" charset="-127"/>
              </a:rPr>
              <a:t>.</a:t>
            </a:r>
            <a:endParaRPr lang="en-US" altLang="ko-KR" sz="24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THE외계인설명서" panose="0202050302010102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98106" y="466148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52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634036" y="1470987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5431132" y="1449091"/>
            <a:ext cx="2870526" cy="5074007"/>
            <a:chOff x="5431132" y="2727612"/>
            <a:chExt cx="2340000" cy="3795486"/>
          </a:xfrm>
        </p:grpSpPr>
        <p:sp>
          <p:nvSpPr>
            <p:cNvPr id="9" name="직사각형 8"/>
            <p:cNvSpPr/>
            <p:nvPr/>
          </p:nvSpPr>
          <p:spPr>
            <a:xfrm>
              <a:off x="5440496" y="2959809"/>
              <a:ext cx="2321274" cy="3563289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431132" y="2727612"/>
              <a:ext cx="2340000" cy="464393"/>
            </a:xfrm>
            <a:prstGeom prst="roundRect">
              <a:avLst/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</a:pPr>
              <a:endParaRPr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5756196" y="2790592"/>
              <a:ext cx="1689875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TextBox 31"/>
            <p:cNvSpPr txBox="1"/>
            <p:nvPr/>
          </p:nvSpPr>
          <p:spPr>
            <a:xfrm>
              <a:off x="5519326" y="3281320"/>
              <a:ext cx="2105884" cy="25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0">
                <a:defRPr/>
              </a:pPr>
              <a:r>
                <a:rPr lang="en-US" altLang="ko-KR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1.  </a:t>
              </a:r>
              <a:r>
                <a:rPr lang="ko-KR" altLang="en-US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핵심역량</a:t>
              </a:r>
              <a:endParaRPr lang="en-US" altLang="ko-KR" sz="160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475482" y="3667820"/>
              <a:ext cx="1898878" cy="1864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자기관리 역량</a:t>
              </a:r>
              <a:endParaRPr lang="en-US" altLang="ko-KR" sz="20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지식정보처리 역량</a:t>
              </a:r>
              <a:endParaRPr lang="en-US" altLang="ko-KR" sz="20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창의적 사고 역량</a:t>
              </a:r>
              <a:endParaRPr lang="en-US" altLang="ko-KR" sz="20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심미적 감성 역량</a:t>
              </a:r>
              <a:endParaRPr lang="en-US" altLang="ko-KR" sz="20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1A7297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의사소통 역량</a:t>
              </a:r>
              <a:endParaRPr lang="en-US" altLang="ko-KR" sz="20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공동체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8381536" y="1436088"/>
            <a:ext cx="2927376" cy="5074007"/>
            <a:chOff x="8279340" y="2727612"/>
            <a:chExt cx="2340000" cy="3795486"/>
          </a:xfrm>
        </p:grpSpPr>
        <p:sp>
          <p:nvSpPr>
            <p:cNvPr id="12" name="직사각형 11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620811" y="2790592"/>
              <a:ext cx="1657057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8352553" y="3671740"/>
              <a:ext cx="1991774" cy="1864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자기관리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지식정보처리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창의적 사고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심미적 감성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협력적 소통 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2000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공동체 </a:t>
              </a:r>
              <a:r>
                <a:rPr lang="ko-KR" altLang="en-US" sz="20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역량</a:t>
              </a:r>
              <a:endParaRPr lang="en-US" altLang="ko-KR" sz="20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585609" y="4541411"/>
            <a:ext cx="2893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 핵심역량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8381536" y="2189317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1. 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핵심역량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82280" y="457416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99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900366" y="1449091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5431132" y="1449091"/>
            <a:ext cx="2870526" cy="5074007"/>
            <a:chOff x="5431132" y="2727612"/>
            <a:chExt cx="2340000" cy="3795486"/>
          </a:xfrm>
        </p:grpSpPr>
        <p:sp>
          <p:nvSpPr>
            <p:cNvPr id="9" name="직사각형 8"/>
            <p:cNvSpPr/>
            <p:nvPr/>
          </p:nvSpPr>
          <p:spPr>
            <a:xfrm>
              <a:off x="5440495" y="2959809"/>
              <a:ext cx="2321274" cy="3563289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431132" y="2727612"/>
              <a:ext cx="2340000" cy="464393"/>
            </a:xfrm>
            <a:prstGeom prst="roundRect">
              <a:avLst/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</a:pPr>
              <a:endParaRPr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5756196" y="2790592"/>
              <a:ext cx="1689875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TextBox 31"/>
            <p:cNvSpPr txBox="1"/>
            <p:nvPr/>
          </p:nvSpPr>
          <p:spPr>
            <a:xfrm>
              <a:off x="5519326" y="3281320"/>
              <a:ext cx="2105884" cy="25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0">
                <a:defRPr/>
              </a:pPr>
              <a:r>
                <a:rPr lang="en-US" altLang="ko-KR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1.  </a:t>
              </a:r>
              <a:r>
                <a:rPr lang="ko-KR" altLang="en-US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적용 대상 명시</a:t>
              </a:r>
              <a:endParaRPr lang="en-US" altLang="ko-KR" sz="160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475482" y="3667820"/>
              <a:ext cx="2193572" cy="589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일반교육과정을 수정하여도 적용이 어려운 중도의 지적장애 학생을 대상으로 하는 교육과정</a:t>
              </a:r>
              <a:endPara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8381536" y="1436088"/>
            <a:ext cx="2927376" cy="5074007"/>
            <a:chOff x="8279340" y="2727612"/>
            <a:chExt cx="2340000" cy="3795486"/>
          </a:xfrm>
        </p:grpSpPr>
        <p:sp>
          <p:nvSpPr>
            <p:cNvPr id="12" name="직사각형 11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620811" y="2790592"/>
              <a:ext cx="1657057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8351883" y="3590180"/>
              <a:ext cx="2193572" cy="787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2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발달지체를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포함한 지적장애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중도중복장애 등을 지닌 특수교육대상자를 대상으로 장애 특성 및 교육적 요구 등을 고려한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맞춤형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교육과정</a:t>
              </a:r>
              <a:endParaRPr lang="ko-KR" altLang="en-US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585609" y="4541411"/>
            <a:ext cx="2893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기본교육과정 성격 확립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485537" y="3492920"/>
            <a:ext cx="2690900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교육과정은 공통 및 선택 중심 교육과정을 적용하기 어려운 초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까지 학생을 대상으로 한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대안형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교육과정</a:t>
            </a:r>
            <a:endParaRPr lang="en-US" altLang="ko-KR" sz="1200" dirty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460575" y="3615345"/>
            <a:ext cx="269090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교육과정은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특수학교에 재학 중인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초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1~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고까지 학생을 대상으로 편성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학생의 자립과 사회 통합에 필요한 기초학습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생활기능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진로 및 직업 적응 등의 능력을 기르는 내용으로 구성된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맞춤형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교육과정</a:t>
            </a:r>
            <a:endParaRPr lang="en-US" altLang="ko-KR" sz="1200" dirty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472287" y="5734741"/>
            <a:ext cx="2824911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창의적 체험활동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자율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자치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동아리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진로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sz="12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일상생활 활동 </a:t>
            </a:r>
            <a:r>
              <a:rPr lang="en-US" altLang="ko-KR" sz="12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(*</a:t>
            </a:r>
            <a:r>
              <a:rPr lang="ko-KR" altLang="en-US" sz="12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신설</a:t>
            </a:r>
            <a:r>
              <a:rPr lang="en-US" altLang="ko-KR" sz="12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b="1" dirty="0">
              <a:ln>
                <a:solidFill>
                  <a:srgbClr val="C0C0C0">
                    <a:alpha val="0"/>
                  </a:srgbClr>
                </a:solidFill>
              </a:ln>
              <a:solidFill>
                <a:srgbClr val="FF37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494298" y="5734207"/>
            <a:ext cx="2833343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</a:t>
            </a:r>
            <a:endParaRPr lang="en-US" altLang="ko-KR" sz="1200" dirty="0" smtClean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창의적 체험활동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자율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동아리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봉사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진로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</p:txBody>
      </p:sp>
      <p:sp>
        <p:nvSpPr>
          <p:cNvPr id="45" name="TextBox 31"/>
          <p:cNvSpPr txBox="1"/>
          <p:nvPr/>
        </p:nvSpPr>
        <p:spPr>
          <a:xfrm>
            <a:off x="8381536" y="2189317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1. 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적용 대상 명시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8430721" y="5395653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2.  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편제 개편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rgbClr val="FF3788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36065" y="489575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39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 rot="10800000">
            <a:off x="1009854" y="2799226"/>
            <a:ext cx="2929303" cy="5388730"/>
            <a:chOff x="8246638" y="-1330192"/>
            <a:chExt cx="2929303" cy="5388730"/>
          </a:xfrm>
          <a:blipFill>
            <a:blip r:embed="rId3"/>
            <a:stretch>
              <a:fillRect/>
            </a:stretch>
          </a:blipFill>
        </p:grpSpPr>
        <p:sp>
          <p:nvSpPr>
            <p:cNvPr id="5" name="자유형 4"/>
            <p:cNvSpPr/>
            <p:nvPr/>
          </p:nvSpPr>
          <p:spPr>
            <a:xfrm rot="2290613">
              <a:off x="8246638" y="-1330192"/>
              <a:ext cx="2569534" cy="5012664"/>
            </a:xfrm>
            <a:custGeom>
              <a:avLst/>
              <a:gdLst>
                <a:gd name="connsiteX0" fmla="*/ 0 w 2569534"/>
                <a:gd name="connsiteY0" fmla="*/ 2020346 h 5012664"/>
                <a:gd name="connsiteX1" fmla="*/ 2569534 w 2569534"/>
                <a:gd name="connsiteY1" fmla="*/ 0 h 5012664"/>
                <a:gd name="connsiteX2" fmla="*/ 2569533 w 2569534"/>
                <a:gd name="connsiteY2" fmla="*/ 3727897 h 5012664"/>
                <a:gd name="connsiteX3" fmla="*/ 1284766 w 2569534"/>
                <a:gd name="connsiteY3" fmla="*/ 5012664 h 5012664"/>
                <a:gd name="connsiteX4" fmla="*/ 1284767 w 2569534"/>
                <a:gd name="connsiteY4" fmla="*/ 5012663 h 5012664"/>
                <a:gd name="connsiteX5" fmla="*/ 0 w 2569534"/>
                <a:gd name="connsiteY5" fmla="*/ 3727896 h 5012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534" h="5012664">
                  <a:moveTo>
                    <a:pt x="0" y="2020346"/>
                  </a:moveTo>
                  <a:lnTo>
                    <a:pt x="2569534" y="0"/>
                  </a:lnTo>
                  <a:lnTo>
                    <a:pt x="2569533" y="3727897"/>
                  </a:lnTo>
                  <a:cubicBezTo>
                    <a:pt x="2569533" y="4437454"/>
                    <a:pt x="1994323" y="5012664"/>
                    <a:pt x="1284766" y="5012664"/>
                  </a:cubicBezTo>
                  <a:lnTo>
                    <a:pt x="1284767" y="5012663"/>
                  </a:lnTo>
                  <a:cubicBezTo>
                    <a:pt x="575210" y="5012663"/>
                    <a:pt x="0" y="4437453"/>
                    <a:pt x="0" y="372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자유형 5"/>
            <p:cNvSpPr/>
            <p:nvPr/>
          </p:nvSpPr>
          <p:spPr>
            <a:xfrm rot="2290613">
              <a:off x="10824071" y="-245996"/>
              <a:ext cx="351870" cy="4304534"/>
            </a:xfrm>
            <a:custGeom>
              <a:avLst/>
              <a:gdLst>
                <a:gd name="connsiteX0" fmla="*/ 0 w 351870"/>
                <a:gd name="connsiteY0" fmla="*/ 0 h 4304534"/>
                <a:gd name="connsiteX1" fmla="*/ 351870 w 351870"/>
                <a:gd name="connsiteY1" fmla="*/ 447518 h 4304534"/>
                <a:gd name="connsiteX2" fmla="*/ 351870 w 351870"/>
                <a:gd name="connsiteY2" fmla="*/ 4128599 h 4304534"/>
                <a:gd name="connsiteX3" fmla="*/ 175935 w 351870"/>
                <a:gd name="connsiteY3" fmla="*/ 4304534 h 4304534"/>
                <a:gd name="connsiteX4" fmla="*/ 0 w 351870"/>
                <a:gd name="connsiteY4" fmla="*/ 4128599 h 430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70" h="4304534">
                  <a:moveTo>
                    <a:pt x="0" y="0"/>
                  </a:moveTo>
                  <a:lnTo>
                    <a:pt x="351870" y="447518"/>
                  </a:lnTo>
                  <a:lnTo>
                    <a:pt x="351870" y="4128599"/>
                  </a:lnTo>
                  <a:cubicBezTo>
                    <a:pt x="351870" y="4225765"/>
                    <a:pt x="273101" y="4304534"/>
                    <a:pt x="175935" y="4304534"/>
                  </a:cubicBezTo>
                  <a:cubicBezTo>
                    <a:pt x="78769" y="4304534"/>
                    <a:pt x="0" y="4225765"/>
                    <a:pt x="0" y="41285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900366" y="1449091"/>
            <a:ext cx="2491420" cy="634223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ko-KR" altLang="en-US" sz="4400" dirty="0" smtClean="0">
                <a:solidFill>
                  <a:srgbClr val="FF669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주요 변화</a:t>
            </a:r>
            <a:endParaRPr lang="en-US" altLang="ko-KR" sz="4400" dirty="0">
              <a:solidFill>
                <a:srgbClr val="FF669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5431132" y="1449091"/>
            <a:ext cx="2870526" cy="5074007"/>
            <a:chOff x="5431132" y="2727612"/>
            <a:chExt cx="2340000" cy="3795486"/>
          </a:xfrm>
        </p:grpSpPr>
        <p:sp>
          <p:nvSpPr>
            <p:cNvPr id="9" name="직사각형 8"/>
            <p:cNvSpPr/>
            <p:nvPr/>
          </p:nvSpPr>
          <p:spPr>
            <a:xfrm>
              <a:off x="5440495" y="2959809"/>
              <a:ext cx="2321274" cy="3563289"/>
            </a:xfrm>
            <a:prstGeom prst="rect">
              <a:avLst/>
            </a:prstGeom>
            <a:solidFill>
              <a:srgbClr val="EEEEEE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431132" y="2727612"/>
              <a:ext cx="2340000" cy="464393"/>
            </a:xfrm>
            <a:prstGeom prst="roundRect">
              <a:avLst/>
            </a:prstGeom>
            <a:solidFill>
              <a:srgbClr val="1A7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20000"/>
                </a:lnSpc>
              </a:pPr>
              <a:endParaRPr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5756196" y="2790592"/>
              <a:ext cx="1689875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2015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TextBox 31"/>
            <p:cNvSpPr txBox="1"/>
            <p:nvPr/>
          </p:nvSpPr>
          <p:spPr>
            <a:xfrm>
              <a:off x="5519326" y="3281320"/>
              <a:ext cx="2105884" cy="25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latinLnBrk="0">
                <a:defRPr/>
              </a:pPr>
              <a:r>
                <a:rPr lang="en-US" altLang="ko-KR" sz="1600" b="1" dirty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3</a:t>
              </a:r>
              <a:r>
                <a:rPr lang="en-US" altLang="ko-KR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.  </a:t>
              </a:r>
              <a:r>
                <a:rPr lang="ko-KR" altLang="en-US" sz="1600" b="1" dirty="0" err="1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시수</a:t>
              </a:r>
              <a:r>
                <a:rPr lang="ko-KR" altLang="en-US" sz="1600" b="1" dirty="0" smtClean="0">
                  <a:ln>
                    <a:solidFill>
                      <a:srgbClr val="6A8797"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Verdana" panose="020B0604030504040204" pitchFamily="34" charset="0"/>
                </a:rPr>
                <a:t> 편제 범위</a:t>
              </a:r>
              <a:endParaRPr lang="en-US" altLang="ko-KR" sz="1600" b="1" dirty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8381536" y="1436088"/>
            <a:ext cx="2927376" cy="5074007"/>
            <a:chOff x="8279340" y="2727612"/>
            <a:chExt cx="2340000" cy="3795486"/>
          </a:xfrm>
        </p:grpSpPr>
        <p:sp>
          <p:nvSpPr>
            <p:cNvPr id="12" name="직사각형 11"/>
            <p:cNvSpPr/>
            <p:nvPr/>
          </p:nvSpPr>
          <p:spPr>
            <a:xfrm>
              <a:off x="8288704" y="2959809"/>
              <a:ext cx="2321273" cy="35632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8279340" y="2727612"/>
              <a:ext cx="2340000" cy="464393"/>
            </a:xfrm>
            <a:prstGeom prst="roundRect">
              <a:avLst/>
            </a:prstGeom>
            <a:solidFill>
              <a:srgbClr val="FF37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620811" y="2790592"/>
              <a:ext cx="1657057" cy="3713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 latinLnBrk="0">
                <a:lnSpc>
                  <a:spcPct val="120000"/>
                </a:lnSpc>
                <a:defRPr/>
              </a:pPr>
              <a:r>
                <a:rPr lang="en-US" altLang="ko-KR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2022 </a:t>
              </a:r>
              <a:r>
                <a:rPr lang="ko-KR" altLang="en-US" sz="24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교육과정</a:t>
              </a:r>
              <a:endParaRPr lang="ko-KR" altLang="ko-KR" sz="24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8351883" y="3590180"/>
              <a:ext cx="2193572" cy="66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교과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창의적 체험활동</a:t>
              </a:r>
              <a:r>
                <a:rPr lang="en-US" altLang="ko-KR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일상생활 활동 </a:t>
              </a:r>
              <a:r>
                <a:rPr lang="ko-KR" altLang="en-US" sz="1200" dirty="0" err="1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시수</a:t>
              </a:r>
              <a:r>
                <a:rPr lang="ko-KR" altLang="en-US" sz="1200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증감             </a:t>
              </a:r>
              <a:r>
                <a:rPr lang="ko-KR" altLang="en-US" sz="14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기본교육과정 편성</a:t>
              </a:r>
              <a:endParaRPr lang="en-US" altLang="ko-KR" sz="1400" b="1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400" b="1" dirty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4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                        </a:t>
              </a:r>
              <a:r>
                <a:rPr lang="ko-KR" altLang="en-US" sz="1400" b="1" dirty="0" smtClean="0">
                  <a:ln>
                    <a:solidFill>
                      <a:srgbClr val="C0C0C0">
                        <a:alpha val="0"/>
                      </a:srgbClr>
                    </a:solidFill>
                  </a:ln>
                  <a:solidFill>
                    <a:srgbClr val="FF3788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자율성 확대</a:t>
              </a:r>
              <a:endParaRPr lang="ko-KR" altLang="en-US" sz="1400" b="1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0" y="0"/>
            <a:ext cx="12192000" cy="155999"/>
          </a:xfrm>
          <a:prstGeom prst="rect">
            <a:avLst/>
          </a:prstGeom>
          <a:solidFill>
            <a:srgbClr val="1A7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1585609" y="4541411"/>
            <a:ext cx="2893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기본교육과정 성격 확립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485537" y="3492920"/>
            <a:ext cx="269090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학교는 학교의 특성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교사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학부모의 요구 및 필요에 따라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30%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 내에서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증감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하여 편성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운영할 수 있다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체육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음악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교과는 기준 수업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감축하여 편성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 할 수 없다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>
              <a:lnSpc>
                <a:spcPct val="130000"/>
              </a:lnSpc>
            </a:pPr>
            <a:endParaRPr lang="en-US" altLang="ko-KR" sz="1200" dirty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472288" y="3492920"/>
            <a:ext cx="26909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학교는 학교의 특성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교사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학부모의 요구 및 필요에 따라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자율적으로 교과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창의적체험활동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일상생활 활동 간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50%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 내에서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증감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하여 편성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운영할 수 있다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 체육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음악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미술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교과는 기준 수업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감축하여 편성할 수 없다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기본 교육과정을 운영하는 </a:t>
            </a:r>
            <a:r>
              <a:rPr lang="ko-KR" altLang="en-US" sz="1200" u="sng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특수학교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</a:t>
            </a:r>
            <a:r>
              <a:rPr lang="ko-KR" altLang="en-US" sz="1200" u="sng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 정도가 심한 학생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교육적 요구를 반영하여 교과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50%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 내에서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감축하여 </a:t>
            </a:r>
            <a:r>
              <a:rPr lang="ko-KR" altLang="en-US" sz="1200" u="sng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FF3788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일상생활 활동으로 편성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할 수 있다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en-US" altLang="ko-KR" sz="1200" dirty="0">
              <a:ln>
                <a:solidFill>
                  <a:srgbClr val="C0C0C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8381536" y="2189317"/>
            <a:ext cx="258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3.  </a:t>
            </a:r>
            <a:r>
              <a:rPr lang="ko-KR" altLang="en-US" sz="1600" b="1" dirty="0" err="1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시수</a:t>
            </a:r>
            <a:r>
              <a:rPr lang="ko-KR" altLang="en-US" sz="1600" b="1" dirty="0" smtClean="0">
                <a:ln>
                  <a:solidFill>
                    <a:srgbClr val="6A8797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Verdana" panose="020B0604030504040204" pitchFamily="34" charset="0"/>
              </a:rPr>
              <a:t> 편제 범위</a:t>
            </a:r>
            <a:endParaRPr lang="en-US" altLang="ko-KR" sz="1600" b="1" dirty="0">
              <a:ln>
                <a:solidFill>
                  <a:srgbClr val="6A8797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Verdana" panose="020B0604030504040204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485537" y="4967843"/>
            <a:ext cx="26909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중도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중복장애 학생이 포함된 학급을 운영하는 특수학교는 해당 학급 학생의 교육과정을 다음과 같이 편성</a:t>
            </a:r>
            <a:r>
              <a:rPr lang="en-US" altLang="ko-KR" sz="1200" dirty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sym typeface="Wingdings 2" panose="05020102010507070707" pitchFamily="18" charset="2"/>
              </a:rPr>
              <a:t>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운영할 수 있다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교과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군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별 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50% 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범위 내에서 </a:t>
            </a:r>
            <a:r>
              <a:rPr lang="ko-KR" altLang="en-US" sz="1200" dirty="0" err="1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시수를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감축하여 </a:t>
            </a:r>
            <a:r>
              <a:rPr lang="ko-KR" altLang="en-US" sz="1200" u="sng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창의적 체험활동으로 편성</a:t>
            </a:r>
            <a:r>
              <a:rPr lang="ko-KR" altLang="en-US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할 수 있다</a:t>
            </a:r>
            <a:r>
              <a:rPr lang="en-US" altLang="ko-KR" sz="1200" dirty="0" smtClean="0">
                <a:ln>
                  <a:solidFill>
                    <a:srgbClr val="C0C0C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3" name="오른쪽 화살표 2"/>
          <p:cNvSpPr/>
          <p:nvPr/>
        </p:nvSpPr>
        <p:spPr>
          <a:xfrm>
            <a:off x="9335386" y="2917277"/>
            <a:ext cx="223284" cy="233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05419" y="484042"/>
            <a:ext cx="7840372" cy="815608"/>
          </a:xfrm>
          <a:prstGeom prst="rect">
            <a:avLst/>
          </a:prstGeom>
          <a:noFill/>
        </p:spPr>
        <p:txBody>
          <a:bodyPr vert="horz" lIns="91440" tIns="45720" rIns="91440" bIns="4572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ko-KR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2022 </a:t>
            </a:r>
            <a:r>
              <a:rPr lang="ko-KR" altLang="en-US" sz="4800" dirty="0" smtClean="0">
                <a:solidFill>
                  <a:srgbClr val="1A7297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rPr>
              <a:t>개정 특수교육 교육과정</a:t>
            </a:r>
            <a:endParaRPr lang="en-US" altLang="ko-KR" sz="4800" dirty="0">
              <a:solidFill>
                <a:srgbClr val="1A7297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56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2334</Words>
  <Application>Microsoft Office PowerPoint</Application>
  <PresentationFormat>와이드스크린</PresentationFormat>
  <Paragraphs>308</Paragraphs>
  <Slides>25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40" baseType="lpstr">
      <vt:lpstr>나눔스퀘어</vt:lpstr>
      <vt:lpstr>나눔스퀘어 ExtraBold</vt:lpstr>
      <vt:lpstr>THE외계인설명서</vt:lpstr>
      <vt:lpstr>나눔스퀘어 Bold</vt:lpstr>
      <vt:lpstr>KoPub돋움체 Light</vt:lpstr>
      <vt:lpstr>맑은 고딕</vt:lpstr>
      <vt:lpstr>Verdana</vt:lpstr>
      <vt:lpstr>(1) 양평군체 L</vt:lpstr>
      <vt:lpstr>se-nanumgothic</vt:lpstr>
      <vt:lpstr>Wingdings 2</vt:lpstr>
      <vt:lpstr>나눔손글씨 펜</vt:lpstr>
      <vt:lpstr>배달의민족 연성</vt:lpstr>
      <vt:lpstr>Wingdings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user</cp:lastModifiedBy>
  <cp:revision>105</cp:revision>
  <dcterms:created xsi:type="dcterms:W3CDTF">2019-10-30T06:14:24Z</dcterms:created>
  <dcterms:modified xsi:type="dcterms:W3CDTF">2024-03-19T07:14:44Z</dcterms:modified>
</cp:coreProperties>
</file>