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12" r:id="rId4"/>
    <p:sldId id="313" r:id="rId5"/>
    <p:sldId id="315" r:id="rId6"/>
    <p:sldId id="318" r:id="rId7"/>
    <p:sldId id="314" r:id="rId8"/>
    <p:sldId id="319" r:id="rId9"/>
    <p:sldId id="320" r:id="rId10"/>
    <p:sldId id="321" r:id="rId11"/>
    <p:sldId id="326" r:id="rId12"/>
    <p:sldId id="330" r:id="rId13"/>
    <p:sldId id="328" r:id="rId14"/>
    <p:sldId id="333" r:id="rId15"/>
    <p:sldId id="332" r:id="rId16"/>
    <p:sldId id="271" r:id="rId17"/>
    <p:sldId id="329" r:id="rId18"/>
    <p:sldId id="338" r:id="rId19"/>
    <p:sldId id="336" r:id="rId20"/>
    <p:sldId id="337" r:id="rId21"/>
    <p:sldId id="335" r:id="rId22"/>
    <p:sldId id="331" r:id="rId23"/>
    <p:sldId id="339" r:id="rId24"/>
    <p:sldId id="340" r:id="rId25"/>
    <p:sldId id="283" r:id="rId26"/>
  </p:sldIdLst>
  <p:sldSz cx="6858000" cy="9144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6" d="100"/>
          <a:sy n="86" d="100"/>
        </p:scale>
        <p:origin x="2928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86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859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86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0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181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651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312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33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31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008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66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CFC1-70BF-4772-BD5E-CF27F90F41D5}" type="datetimeFigureOut">
              <a:rPr lang="ko-KR" altLang="en-US" smtClean="0"/>
              <a:t>2024-02-29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17E9F-56AC-455F-A334-E716ADF337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9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" name="표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11039206"/>
              </p:ext>
            </p:extLst>
          </p:nvPr>
        </p:nvGraphicFramePr>
        <p:xfrm>
          <a:off x="332656" y="899592"/>
          <a:ext cx="6336704" cy="755384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6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4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이동</a:t>
                      </a:r>
                      <a:r>
                        <a:rPr lang="en-US" altLang="ko-KR" sz="105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5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장소</a:t>
                      </a:r>
                      <a:r>
                        <a:rPr lang="en-US" altLang="ko-KR" sz="105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5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주제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주요활동내용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658">
                <a:tc rowSpan="8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11.15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08:30~12:40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학교⇒ 함평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민중의 땅 전라도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</a:t>
                      </a:r>
                      <a:r>
                        <a:rPr lang="ko-KR" alt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교수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낭만을 찾아라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교수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12:40∼13:20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한우육회비빔밥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함평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대흥식당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(061-322-3953),</a:t>
                      </a:r>
                      <a:r>
                        <a:rPr lang="en-US" altLang="ko-KR" sz="1000" kern="0" spc="0" baseline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kern="0" spc="0" baseline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목포식당</a:t>
                      </a:r>
                      <a:r>
                        <a:rPr lang="en-US" altLang="ko-KR" sz="1000" kern="0" spc="0" baseline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0" baseline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초록식당 등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13:20∼15:00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함평 ⇒ 두륜산 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사찰문화상식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교수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9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15:00∼17:30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대흥사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사찰 답사 및 단풍 즐기기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3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17:30~18:30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두륜산 ⇒ 목포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2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18:30~19:30 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석식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꽃게장정식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인동주마을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목포시 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복산길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00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번길</a:t>
                      </a:r>
                      <a:r>
                        <a:rPr lang="ko-KR" altLang="en-US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 (061-284-4068)</a:t>
                      </a:r>
                      <a:endParaRPr lang="ko-KR" altLang="en-US" sz="100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0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19:30~21:00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갓바위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인근 해안 산책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바다분수 쇼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(20:00, 20:30)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2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21:00~22:00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마리나베이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호텔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방 배정 및 공지 안내 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801">
                <a:tc rowSpan="9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11.16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</a:t>
                      </a: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07:30~08:30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조식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백반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이모식당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243-5040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3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08:30~09:30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유달산 산책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이난영과 목포의 민중예술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(***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09:30~10:30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영화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1987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촬영지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추억의 사진 찍기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교목 대여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어깨동무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 찍기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1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10:30~12:00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 근대사 역사관 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목포의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근현대사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(###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2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12:00~13:00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바지락 비빔밥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해촌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목포시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미항로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133 (061-283-7011)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62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13:00~15:15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해양유물전시관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남농기념관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소치와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남농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전라도의 예술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(***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59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15:15~16:20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남농기념관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⇒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영산포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황포돛배선착장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2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16:30~17:40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영산강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돛단배 체험</a:t>
                      </a:r>
                      <a:endParaRPr lang="en-US" altLang="ko-K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90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18:30~19:30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석식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해물한정식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김근호 해물한정식 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(061-283-5777)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452"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11.17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</a:t>
                      </a:r>
                      <a:r>
                        <a:rPr lang="en-US" altLang="ko-KR" sz="105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07:30~08:20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백반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돌집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061-243-3586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20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08:20~10:20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 ⇒ 김제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금산사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:&lt;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금산사와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전라도 민중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(###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98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10:30~12:00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금산사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사찰 답사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590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12:00~13:30</a:t>
                      </a:r>
                      <a:endParaRPr 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돌게장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(063-548-8181)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밥도둑게장마을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호점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김제시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금산면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모악로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460-5)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64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13:30~14:30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김제 ⇒ 익산 미륵사지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특강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:&lt;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미륵신앙과 전라도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&gt; (###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교수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2626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14:30~16:00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미륵사지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사찰 답사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595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16:00~19:00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미륵사지 ⇒ 학교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수원</a:t>
                      </a: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석식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왕갈비탕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이인휴게소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or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육개장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북오산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세교동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840" marR="42840" marT="11844" marB="1184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390464" y="324897"/>
            <a:ext cx="403244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</a:rPr>
              <a:t>답사일정표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6309320" y="8748464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1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94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낭만을 찾아라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93179" y="75117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3. </a:t>
            </a:r>
            <a:r>
              <a:rPr lang="ko-KR" altLang="en-US" b="1" dirty="0">
                <a:solidFill>
                  <a:schemeClr val="bg1"/>
                </a:solidFill>
              </a:rPr>
              <a:t>이백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>
                <a:solidFill>
                  <a:schemeClr val="bg1"/>
                </a:solidFill>
              </a:rPr>
              <a:t>李白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r>
              <a:rPr lang="ko-KR" altLang="en-US" b="1" dirty="0">
                <a:solidFill>
                  <a:schemeClr val="bg1"/>
                </a:solidFill>
              </a:rPr>
              <a:t>의 낭만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16632" y="8676456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14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20435" y="6398213"/>
            <a:ext cx="5400930" cy="1643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    </a:t>
            </a:r>
            <a:r>
              <a:rPr lang="en-US" altLang="ko-KR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1) </a:t>
            </a:r>
            <a:r>
              <a:rPr lang="ko-KR" altLang="en-US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존재의 비극에 대한 냉철한 인식에서 출발 </a:t>
            </a:r>
            <a:endParaRPr lang="en-US" altLang="ko-KR" sz="1600" b="1" kern="0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    </a:t>
            </a:r>
            <a:r>
              <a:rPr lang="en-US" altLang="ko-KR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2) </a:t>
            </a:r>
            <a:r>
              <a:rPr lang="ko-KR" altLang="en-US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슬픔 속에서도 흥겨움의 요인을 찾아내라</a:t>
            </a:r>
            <a:endParaRPr lang="en-US" altLang="ko-KR" sz="1600" b="1" kern="0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    3) </a:t>
            </a:r>
            <a:r>
              <a:rPr lang="ko-KR" altLang="en-US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대자연에서 생명력을 얻어내라</a:t>
            </a:r>
            <a:endParaRPr lang="en-US" altLang="ko-KR" sz="1600" b="1" kern="0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 fontAlgn="base">
              <a:lnSpc>
                <a:spcPct val="160000"/>
              </a:lnSpc>
            </a:pPr>
            <a:r>
              <a:rPr lang="en-US" altLang="ko-KR" sz="1600" b="1" kern="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    4) </a:t>
            </a:r>
            <a:r>
              <a:rPr lang="ko-KR" altLang="en-US" sz="1600" b="1" kern="0" spc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</a:rPr>
              <a:t>대자연의 일부가 되어 나의 삶을 관조하라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2"/>
          <a:srcRect r="5312"/>
          <a:stretch/>
        </p:blipFill>
        <p:spPr>
          <a:xfrm>
            <a:off x="63907" y="1297513"/>
            <a:ext cx="6670239" cy="50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17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&lt; </a:t>
            </a:r>
            <a:r>
              <a:rPr lang="ko-KR" altLang="en-US" b="1" dirty="0">
                <a:solidFill>
                  <a:schemeClr val="bg1"/>
                </a:solidFill>
              </a:rPr>
              <a:t>사찰문화상식 </a:t>
            </a:r>
            <a:r>
              <a:rPr lang="en-US" altLang="ko-KR" b="1" dirty="0">
                <a:solidFill>
                  <a:schemeClr val="bg1"/>
                </a:solidFill>
              </a:rPr>
              <a:t>&gt;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93179" y="75117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승려에 대한 이해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20690" y="8692372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18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28006" y="918632"/>
            <a:ext cx="2376264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  스님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스승님의 준말</a:t>
            </a:r>
            <a:endParaRPr lang="en-US" altLang="ko-KR" sz="16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큰스님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大師</a:t>
            </a:r>
            <a:endParaRPr lang="en-US" altLang="ko-KR" sz="16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 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라마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달라이라마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61048" y="5842992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80321952" descr="EMB000025881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21" y="6630349"/>
            <a:ext cx="22320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28006" y="2132958"/>
            <a:ext cx="6629994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indent="-508000" algn="just" fontAlgn="base">
              <a:lnSpc>
                <a:spcPct val="160000"/>
              </a:lnSpc>
            </a:pP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  국사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國師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나라를 대표하는 최고의 승려 호칭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고려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600" kern="0" dirty="0">
              <a:solidFill>
                <a:srgbClr val="000000"/>
              </a:solidFill>
              <a:latin typeface="+mn-ea"/>
            </a:endParaRPr>
          </a:p>
          <a:p>
            <a:pPr marL="508000" indent="-508000" algn="just" fontAlgn="base">
              <a:lnSpc>
                <a:spcPct val="160000"/>
              </a:lnSpc>
            </a:pP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  </a:t>
            </a:r>
            <a:r>
              <a:rPr lang="ko-KR" altLang="en-US" sz="1600" kern="0" dirty="0" err="1">
                <a:solidFill>
                  <a:srgbClr val="000000"/>
                </a:solidFill>
                <a:latin typeface="+mn-ea"/>
              </a:rPr>
              <a:t>왕사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 dirty="0" err="1">
                <a:solidFill>
                  <a:srgbClr val="000000"/>
                </a:solidFill>
                <a:latin typeface="+mn-ea"/>
              </a:rPr>
              <a:t>王師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덕망이 높은 승려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왕의 스승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고려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600" kern="0" dirty="0">
              <a:solidFill>
                <a:srgbClr val="000000"/>
              </a:solidFill>
              <a:latin typeface="+mn-ea"/>
            </a:endParaRPr>
          </a:p>
          <a:p>
            <a:pPr marL="508000" indent="-508000" algn="just" fontAlgn="base">
              <a:lnSpc>
                <a:spcPct val="160000"/>
              </a:lnSpc>
            </a:pP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	 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-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마지막 </a:t>
            </a:r>
            <a:r>
              <a:rPr lang="ko-KR" altLang="en-US" sz="1600" kern="0" dirty="0" err="1">
                <a:solidFill>
                  <a:srgbClr val="000000"/>
                </a:solidFill>
                <a:latin typeface="+mn-ea"/>
              </a:rPr>
              <a:t>왕사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태조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이성계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>
                <a:solidFill>
                  <a:srgbClr val="000000"/>
                </a:solidFill>
                <a:latin typeface="+mn-ea"/>
              </a:rPr>
              <a:t>李成桂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의 스승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무학대사</a:t>
            </a:r>
          </a:p>
          <a:p>
            <a:pPr marL="508000" indent="-508000" algn="just" fontAlgn="base">
              <a:lnSpc>
                <a:spcPct val="160000"/>
              </a:lnSpc>
            </a:pP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  조사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祖師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한 종파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宗派</a:t>
            </a:r>
            <a:r>
              <a:rPr lang="en-US" altLang="ko-KR" sz="1600" kern="0" dirty="0">
                <a:solidFill>
                  <a:srgbClr val="000000"/>
                </a:solidFill>
                <a:latin typeface="+mn-ea"/>
              </a:rPr>
              <a:t>), </a:t>
            </a:r>
            <a:r>
              <a:rPr lang="ko-KR" altLang="en-US" sz="1600" kern="0" dirty="0">
                <a:solidFill>
                  <a:srgbClr val="000000"/>
                </a:solidFill>
                <a:latin typeface="+mn-ea"/>
              </a:rPr>
              <a:t>또는 절을 세우고 그 종지를 주창한 승려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28006" y="3863945"/>
            <a:ext cx="6408106" cy="245605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508000" indent="-508000" algn="just" fontAlgn="base">
              <a:lnSpc>
                <a:spcPct val="160000"/>
              </a:lnSpc>
            </a:pP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 1)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종정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宗正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조계종의 </a:t>
            </a:r>
            <a:r>
              <a:rPr lang="ko-KR" altLang="en-US" sz="1600" kern="0" dirty="0" err="1">
                <a:solidFill>
                  <a:schemeClr val="bg1"/>
                </a:solidFill>
                <a:latin typeface="+mn-ea"/>
              </a:rPr>
              <a:t>종통을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 이어가는 최고의 승려</a:t>
            </a:r>
          </a:p>
          <a:p>
            <a:pPr marL="508000" indent="-508000" algn="just" fontAlgn="base">
              <a:lnSpc>
                <a:spcPct val="160000"/>
              </a:lnSpc>
            </a:pP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 2)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총무원장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總務院長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조계종의 종무 행정을 총괄하는 승려</a:t>
            </a:r>
          </a:p>
          <a:p>
            <a:pPr marL="508000" indent="-508000" algn="just" fontAlgn="base">
              <a:lnSpc>
                <a:spcPct val="160000"/>
              </a:lnSpc>
            </a:pP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 3)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조실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스님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선원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禪院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이 있는 사찰의 최고 원로 스님</a:t>
            </a:r>
          </a:p>
          <a:p>
            <a:pPr marL="508000" indent="-508000" algn="just" fontAlgn="base">
              <a:lnSpc>
                <a:spcPct val="160000"/>
              </a:lnSpc>
            </a:pP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   ·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방장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선원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강원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講院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), </a:t>
            </a:r>
            <a:r>
              <a:rPr lang="ko-KR" altLang="en-US" sz="1600" kern="0" dirty="0" err="1">
                <a:solidFill>
                  <a:schemeClr val="bg1"/>
                </a:solidFill>
                <a:latin typeface="+mn-ea"/>
              </a:rPr>
              <a:t>율원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kern="0">
                <a:solidFill>
                  <a:schemeClr val="bg1"/>
                </a:solidFill>
                <a:latin typeface="+mn-ea"/>
              </a:rPr>
              <a:t>律院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)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등 불교의 수도 기구를 모두 갖춘 큰 사찰인 </a:t>
            </a:r>
            <a:r>
              <a:rPr lang="ko-KR" altLang="en-US" sz="1600" kern="0" dirty="0" err="1">
                <a:solidFill>
                  <a:schemeClr val="bg1"/>
                </a:solidFill>
                <a:latin typeface="+mn-ea"/>
              </a:rPr>
              <a:t>총림의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600" kern="0" dirty="0" err="1">
                <a:solidFill>
                  <a:schemeClr val="bg1"/>
                </a:solidFill>
                <a:latin typeface="+mn-ea"/>
              </a:rPr>
              <a:t>조실스님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1600" kern="0" dirty="0">
              <a:solidFill>
                <a:schemeClr val="bg1"/>
              </a:solidFill>
              <a:latin typeface="+mn-ea"/>
            </a:endParaRPr>
          </a:p>
          <a:p>
            <a:pPr marL="508000" indent="-508000" algn="just" fontAlgn="base">
              <a:lnSpc>
                <a:spcPct val="160000"/>
              </a:lnSpc>
            </a:pP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   ·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주지</a:t>
            </a:r>
            <a:r>
              <a:rPr lang="en-US" altLang="ko-KR" sz="1600" kern="0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600" kern="0" dirty="0">
                <a:solidFill>
                  <a:schemeClr val="bg1"/>
                </a:solidFill>
                <a:latin typeface="+mn-ea"/>
              </a:rPr>
              <a:t>절의 행정과 운영을 총괄하는 승려</a:t>
            </a:r>
            <a:endParaRPr lang="ko-KR" altLang="en-US" sz="1600" kern="0" spc="0" dirty="0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749" y="6556253"/>
            <a:ext cx="1728192" cy="18056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직사각형 12"/>
          <p:cNvSpPr/>
          <p:nvPr/>
        </p:nvSpPr>
        <p:spPr>
          <a:xfrm>
            <a:off x="4005064" y="8411267"/>
            <a:ext cx="2579563" cy="492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절에서는 </a:t>
            </a:r>
            <a:endParaRPr lang="en-US" altLang="ko-KR" sz="14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sz="1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합장</a:t>
            </a:r>
            <a:r>
              <a:rPr lang="en-US" altLang="ko-KR" sz="1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合掌</a:t>
            </a:r>
            <a:r>
              <a:rPr lang="en-US" altLang="ko-KR" sz="1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으로 인사하기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593179" y="918632"/>
            <a:ext cx="3042933" cy="12143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+mn-ea"/>
              </a:rPr>
              <a:t>&lt;</a:t>
            </a:r>
            <a:r>
              <a:rPr lang="ko-KR" altLang="en-US" b="1" dirty="0">
                <a:latin typeface="+mn-ea"/>
              </a:rPr>
              <a:t>미션</a:t>
            </a:r>
            <a:r>
              <a:rPr lang="en-US" altLang="ko-KR" b="1" dirty="0">
                <a:latin typeface="+mn-ea"/>
              </a:rPr>
              <a:t>&gt;</a:t>
            </a:r>
          </a:p>
          <a:p>
            <a:pPr algn="ctr"/>
            <a:endParaRPr lang="en-US" altLang="ko-KR" sz="800" b="1" dirty="0">
              <a:latin typeface="+mn-ea"/>
            </a:endParaRPr>
          </a:p>
          <a:p>
            <a:pPr algn="ctr"/>
            <a:r>
              <a:rPr lang="ko-KR" altLang="en-US" sz="1600" b="1" dirty="0">
                <a:latin typeface="+mn-ea"/>
              </a:rPr>
              <a:t>스님과 합장하며 사진 찍기</a:t>
            </a:r>
          </a:p>
        </p:txBody>
      </p:sp>
    </p:spTree>
    <p:extLst>
      <p:ext uri="{BB962C8B-B14F-4D97-AF65-F5344CB8AC3E}">
        <p14:creationId xmlns:p14="http://schemas.microsoft.com/office/powerpoint/2010/main" val="343667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93179" y="75117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우리나라 절의 특색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44477" y="8697229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20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16430" y="6246208"/>
            <a:ext cx="5724986" cy="4140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1600" b="1" kern="0" spc="0" dirty="0">
                <a:solidFill>
                  <a:srgbClr val="C00000"/>
                </a:solidFill>
                <a:effectLst/>
                <a:latin typeface="+mn-ea"/>
              </a:rPr>
              <a:t> </a:t>
            </a:r>
            <a:r>
              <a:rPr lang="en-US" altLang="ko-KR" sz="1600" b="1" kern="0" spc="0" dirty="0">
                <a:solidFill>
                  <a:srgbClr val="C00000"/>
                </a:solidFill>
                <a:effectLst/>
                <a:latin typeface="+mn-ea"/>
              </a:rPr>
              <a:t>* </a:t>
            </a:r>
            <a:r>
              <a:rPr lang="ko-KR" altLang="en-US" sz="1600" b="1" kern="0" spc="0" dirty="0">
                <a:solidFill>
                  <a:srgbClr val="C00000"/>
                </a:solidFill>
                <a:effectLst/>
                <a:latin typeface="+mn-ea"/>
              </a:rPr>
              <a:t>절</a:t>
            </a:r>
            <a:r>
              <a:rPr lang="en-US" altLang="ko-KR" sz="1600" b="1" kern="0" spc="0" dirty="0">
                <a:solidFill>
                  <a:srgbClr val="C00000"/>
                </a:solidFill>
                <a:effectLst/>
                <a:latin typeface="+mn-ea"/>
              </a:rPr>
              <a:t>: </a:t>
            </a:r>
            <a:r>
              <a:rPr lang="ko-KR" altLang="en-US" sz="1600" kern="0" dirty="0" err="1">
                <a:solidFill>
                  <a:srgbClr val="C00000"/>
                </a:solidFill>
                <a:latin typeface="+mn-ea"/>
              </a:rPr>
              <a:t>비로자나불</a:t>
            </a:r>
            <a:r>
              <a:rPr lang="en-US" altLang="ko-KR" sz="1600" kern="0" dirty="0">
                <a:solidFill>
                  <a:srgbClr val="C00000"/>
                </a:solidFill>
                <a:latin typeface="+mn-ea"/>
              </a:rPr>
              <a:t>(</a:t>
            </a:r>
            <a:r>
              <a:rPr lang="ko-KR" altLang="en-US" sz="1600" kern="0" dirty="0" err="1">
                <a:solidFill>
                  <a:srgbClr val="C00000"/>
                </a:solidFill>
                <a:latin typeface="+mn-ea"/>
              </a:rPr>
              <a:t>宇宙佛</a:t>
            </a:r>
            <a:r>
              <a:rPr lang="en-US" altLang="ko-KR" sz="1600" kern="0" dirty="0">
                <a:solidFill>
                  <a:srgbClr val="C00000"/>
                </a:solidFill>
                <a:latin typeface="+mn-ea"/>
              </a:rPr>
              <a:t>)</a:t>
            </a:r>
            <a:r>
              <a:rPr lang="ko-KR" altLang="en-US" sz="1600" kern="0" dirty="0">
                <a:solidFill>
                  <a:srgbClr val="C00000"/>
                </a:solidFill>
                <a:latin typeface="+mn-ea"/>
              </a:rPr>
              <a:t>과의 합일 장소</a:t>
            </a:r>
            <a:r>
              <a:rPr lang="en-US" altLang="ko-KR" sz="1600" kern="0" dirty="0">
                <a:solidFill>
                  <a:srgbClr val="C00000"/>
                </a:solidFill>
                <a:latin typeface="+mn-ea"/>
              </a:rPr>
              <a:t>.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쉬어감의 장소</a:t>
            </a:r>
            <a:endParaRPr lang="en-US" altLang="ko-KR" sz="16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98910" y="751574"/>
            <a:ext cx="292592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1400" b="1" kern="0" spc="0" dirty="0">
                <a:solidFill>
                  <a:srgbClr val="C00000"/>
                </a:solidFill>
                <a:effectLst/>
                <a:latin typeface="+mn-ea"/>
              </a:rPr>
              <a:t> </a:t>
            </a:r>
            <a:r>
              <a:rPr lang="en-US" altLang="ko-KR" sz="1400" b="1" kern="0" spc="0" dirty="0">
                <a:solidFill>
                  <a:srgbClr val="C00000"/>
                </a:solidFill>
                <a:effectLst/>
                <a:latin typeface="+mn-ea"/>
              </a:rPr>
              <a:t>1) </a:t>
            </a:r>
            <a:r>
              <a:rPr lang="ko-KR" altLang="en-US" sz="1400" b="1" kern="0" spc="0" dirty="0">
                <a:solidFill>
                  <a:srgbClr val="C00000"/>
                </a:solidFill>
                <a:effectLst/>
                <a:latin typeface="+mn-ea"/>
              </a:rPr>
              <a:t>대부분 깊은 산속에 있다</a:t>
            </a:r>
            <a:endParaRPr lang="en-US" altLang="ko-KR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02" y="1211510"/>
            <a:ext cx="2927542" cy="201600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b="7132"/>
          <a:stretch/>
        </p:blipFill>
        <p:spPr>
          <a:xfrm>
            <a:off x="494981" y="1211510"/>
            <a:ext cx="2925919" cy="2016002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3612639" y="751573"/>
            <a:ext cx="2932705" cy="4154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1400" b="1" kern="0" spc="0" dirty="0">
                <a:solidFill>
                  <a:srgbClr val="C00000"/>
                </a:solidFill>
                <a:effectLst/>
                <a:latin typeface="+mn-ea"/>
              </a:rPr>
              <a:t> </a:t>
            </a:r>
            <a:r>
              <a:rPr lang="en-US" altLang="ko-KR" sz="1400" b="1" kern="0" spc="0" dirty="0">
                <a:solidFill>
                  <a:srgbClr val="C00000"/>
                </a:solidFill>
                <a:effectLst/>
                <a:latin typeface="+mn-ea"/>
              </a:rPr>
              <a:t>* </a:t>
            </a:r>
            <a:r>
              <a:rPr lang="ko-KR" altLang="en-US" sz="1400" b="1" kern="0" spc="0" dirty="0">
                <a:solidFill>
                  <a:srgbClr val="C00000"/>
                </a:solidFill>
                <a:effectLst/>
                <a:latin typeface="+mn-ea"/>
              </a:rPr>
              <a:t>산사</a:t>
            </a:r>
            <a:r>
              <a:rPr lang="en-US" altLang="ko-KR" sz="1400" b="1" kern="0" spc="0" dirty="0">
                <a:solidFill>
                  <a:srgbClr val="C00000"/>
                </a:solidFill>
                <a:effectLst/>
                <a:latin typeface="+mn-ea"/>
              </a:rPr>
              <a:t>: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+mn-ea"/>
              </a:rPr>
              <a:t>세계자연문화유산 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+mn-ea"/>
              </a:rPr>
              <a:t>    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2333967" y="2917294"/>
            <a:ext cx="1094959" cy="360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dirty="0" err="1">
                <a:solidFill>
                  <a:schemeClr val="bg1"/>
                </a:solidFill>
              </a:rPr>
              <a:t>선암사</a:t>
            </a:r>
            <a:r>
              <a:rPr lang="ko-KR" altLang="en-US" sz="1000" b="1" dirty="0">
                <a:solidFill>
                  <a:schemeClr val="bg1"/>
                </a:solidFill>
              </a:rPr>
              <a:t> 가는 길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625828" y="2939479"/>
            <a:ext cx="1094959" cy="360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>
                <a:solidFill>
                  <a:schemeClr val="bg1"/>
                </a:solidFill>
              </a:rPr>
              <a:t>대흥사</a:t>
            </a:r>
            <a:r>
              <a:rPr lang="ko-KR" altLang="en-US" sz="1000" b="1" dirty="0">
                <a:solidFill>
                  <a:schemeClr val="bg1"/>
                </a:solidFill>
              </a:rPr>
              <a:t> 가는 길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98910" y="3478220"/>
            <a:ext cx="292592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1400" b="1" kern="0" spc="0" dirty="0">
                <a:solidFill>
                  <a:srgbClr val="C00000"/>
                </a:solidFill>
                <a:effectLst/>
                <a:latin typeface="+mn-ea"/>
              </a:rPr>
              <a:t> </a:t>
            </a:r>
            <a:r>
              <a:rPr lang="en-US" altLang="ko-KR" sz="1400" b="1" kern="0" dirty="0">
                <a:solidFill>
                  <a:srgbClr val="C00000"/>
                </a:solidFill>
                <a:latin typeface="+mn-ea"/>
              </a:rPr>
              <a:t>2</a:t>
            </a:r>
            <a:r>
              <a:rPr lang="en-US" altLang="ko-KR" sz="1400" b="1" kern="0" spc="0" dirty="0">
                <a:solidFill>
                  <a:srgbClr val="C00000"/>
                </a:solidFill>
                <a:effectLst/>
                <a:latin typeface="+mn-ea"/>
              </a:rPr>
              <a:t>) </a:t>
            </a:r>
            <a:r>
              <a:rPr lang="ko-KR" altLang="en-US" sz="1400" b="1" kern="0" spc="0" dirty="0">
                <a:solidFill>
                  <a:srgbClr val="C00000"/>
                </a:solidFill>
                <a:effectLst/>
                <a:latin typeface="+mn-ea"/>
              </a:rPr>
              <a:t>대부분 계곡을 건넌다</a:t>
            </a:r>
            <a:endParaRPr lang="en-US" altLang="ko-KR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629757" y="3496787"/>
            <a:ext cx="2915587" cy="3969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ko-KR" altLang="en-US" sz="14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피안교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彼岸橋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), </a:t>
            </a:r>
            <a:r>
              <a:rPr lang="ko-KR" altLang="en-US" sz="14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해탈교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解脫橋</a:t>
            </a:r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  <a:endParaRPr lang="ko-KR" altLang="en-US" sz="14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/>
          <a:srcRect b="11484"/>
          <a:stretch/>
        </p:blipFill>
        <p:spPr>
          <a:xfrm>
            <a:off x="494981" y="3959111"/>
            <a:ext cx="2925919" cy="199532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29" y="6686035"/>
            <a:ext cx="5724987" cy="2191544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3635829" y="3959111"/>
            <a:ext cx="2905587" cy="199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+mn-ea"/>
              </a:rPr>
              <a:t>&lt;</a:t>
            </a:r>
            <a:r>
              <a:rPr lang="ko-KR" altLang="en-US" b="1" dirty="0">
                <a:latin typeface="+mn-ea"/>
              </a:rPr>
              <a:t>미션</a:t>
            </a:r>
            <a:r>
              <a:rPr lang="en-US" altLang="ko-KR" b="1" dirty="0">
                <a:latin typeface="+mn-ea"/>
              </a:rPr>
              <a:t>&gt;</a:t>
            </a:r>
          </a:p>
          <a:p>
            <a:pPr algn="ctr"/>
            <a:endParaRPr lang="en-US" altLang="ko-KR" sz="800" b="1" dirty="0">
              <a:latin typeface="+mn-ea"/>
            </a:endParaRPr>
          </a:p>
          <a:p>
            <a:pPr algn="ctr"/>
            <a:r>
              <a:rPr lang="ko-KR" altLang="en-US" sz="1600" b="1" dirty="0" err="1">
                <a:latin typeface="+mn-ea"/>
              </a:rPr>
              <a:t>대흥사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err="1">
                <a:latin typeface="+mn-ea"/>
              </a:rPr>
              <a:t>피안교는</a:t>
            </a:r>
            <a:r>
              <a:rPr lang="ko-KR" altLang="en-US" sz="1600" b="1" dirty="0">
                <a:latin typeface="+mn-ea"/>
              </a:rPr>
              <a:t> 어디에</a:t>
            </a:r>
            <a:r>
              <a:rPr lang="en-US" altLang="ko-KR" sz="1600" b="1" dirty="0">
                <a:latin typeface="+mn-ea"/>
              </a:rPr>
              <a:t>?</a:t>
            </a:r>
          </a:p>
          <a:p>
            <a:pPr algn="ctr"/>
            <a:endParaRPr lang="en-US" altLang="ko-KR" sz="400" b="1" dirty="0">
              <a:latin typeface="+mn-ea"/>
            </a:endParaRPr>
          </a:p>
          <a:p>
            <a:pPr algn="ctr"/>
            <a:r>
              <a:rPr lang="ko-KR" altLang="en-US" sz="1400" b="1" dirty="0" err="1">
                <a:latin typeface="+mn-ea"/>
              </a:rPr>
              <a:t>선암사</a:t>
            </a:r>
            <a:r>
              <a:rPr lang="ko-KR" altLang="en-US" sz="1400" b="1" dirty="0">
                <a:latin typeface="+mn-ea"/>
              </a:rPr>
              <a:t> </a:t>
            </a:r>
            <a:r>
              <a:rPr lang="ko-KR" altLang="en-US" sz="1400" b="1" dirty="0" err="1">
                <a:latin typeface="+mn-ea"/>
              </a:rPr>
              <a:t>피안교와</a:t>
            </a:r>
            <a:r>
              <a:rPr lang="ko-KR" altLang="en-US" sz="1400" b="1" dirty="0">
                <a:latin typeface="+mn-ea"/>
              </a:rPr>
              <a:t> </a:t>
            </a:r>
            <a:endParaRPr lang="en-US" altLang="ko-KR" sz="1400" b="1" dirty="0">
              <a:latin typeface="+mn-ea"/>
            </a:endParaRPr>
          </a:p>
          <a:p>
            <a:pPr algn="ctr"/>
            <a:r>
              <a:rPr lang="ko-KR" altLang="en-US" sz="1400" b="1" dirty="0">
                <a:latin typeface="+mn-ea"/>
              </a:rPr>
              <a:t>가장 유사한 사진을 찍어라</a:t>
            </a:r>
            <a:r>
              <a:rPr lang="en-US" altLang="ko-KR" sz="1400" b="1" dirty="0">
                <a:latin typeface="+mn-ea"/>
              </a:rPr>
              <a:t>!</a:t>
            </a:r>
          </a:p>
          <a:p>
            <a:pPr algn="ctr"/>
            <a:endParaRPr lang="en-US" altLang="ko-KR" sz="800" dirty="0">
              <a:latin typeface="+mn-ea"/>
            </a:endParaRPr>
          </a:p>
          <a:p>
            <a:pPr algn="ctr"/>
            <a:r>
              <a:rPr lang="ko-KR" altLang="en-US" sz="1400" dirty="0">
                <a:latin typeface="+mn-ea"/>
              </a:rPr>
              <a:t>힌트</a:t>
            </a:r>
            <a:r>
              <a:rPr lang="en-US" altLang="ko-KR" sz="1400" dirty="0">
                <a:latin typeface="+mn-ea"/>
              </a:rPr>
              <a:t>: </a:t>
            </a:r>
            <a:r>
              <a:rPr lang="ko-KR" altLang="en-US" sz="1400" dirty="0">
                <a:latin typeface="+mn-ea"/>
              </a:rPr>
              <a:t>가장 오래 된 여관</a:t>
            </a:r>
            <a:r>
              <a:rPr lang="en-US" altLang="ko-KR" sz="1400" dirty="0">
                <a:latin typeface="+mn-ea"/>
              </a:rPr>
              <a:t>,</a:t>
            </a:r>
            <a:r>
              <a:rPr lang="ko-KR" altLang="en-US" sz="1400" dirty="0">
                <a:latin typeface="+mn-ea"/>
              </a:rPr>
              <a:t> 유선관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494981" y="5629894"/>
            <a:ext cx="1094959" cy="360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dirty="0" err="1">
                <a:solidFill>
                  <a:schemeClr val="bg1"/>
                </a:solidFill>
              </a:rPr>
              <a:t>선암사</a:t>
            </a:r>
            <a:r>
              <a:rPr lang="ko-KR" altLang="en-US" sz="1000" b="1" dirty="0">
                <a:solidFill>
                  <a:schemeClr val="bg1"/>
                </a:solidFill>
              </a:rPr>
              <a:t> </a:t>
            </a:r>
            <a:r>
              <a:rPr lang="ko-KR" altLang="en-US" sz="1000" b="1" dirty="0" err="1">
                <a:solidFill>
                  <a:schemeClr val="bg1"/>
                </a:solidFill>
              </a:rPr>
              <a:t>피안교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5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355906" y="8740143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21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27040" y="114393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</a:rPr>
              <a:t>大興寺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가는 길 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3" y="971600"/>
            <a:ext cx="5773298" cy="3938983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557438" y="5666636"/>
            <a:ext cx="5791248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'1980</a:t>
            </a:r>
            <a:r>
              <a:rPr lang="ko-KR" altLang="en-US" sz="1600" dirty="0">
                <a:latin typeface="+mn-ea"/>
              </a:rPr>
              <a:t>년 </a:t>
            </a:r>
            <a:r>
              <a:rPr lang="en-US" altLang="ko-KR" sz="1600" dirty="0">
                <a:latin typeface="+mn-ea"/>
              </a:rPr>
              <a:t>5.18 </a:t>
            </a:r>
            <a:r>
              <a:rPr lang="ko-KR" altLang="en-US" sz="1600" dirty="0">
                <a:latin typeface="+mn-ea"/>
              </a:rPr>
              <a:t>민중항쟁 당시 이곳 </a:t>
            </a:r>
            <a:r>
              <a:rPr lang="ko-KR" altLang="en-US" sz="1600" dirty="0" err="1">
                <a:latin typeface="+mn-ea"/>
              </a:rPr>
              <a:t>대흥사는</a:t>
            </a:r>
            <a:r>
              <a:rPr lang="ko-KR" altLang="en-US" sz="1600" dirty="0">
                <a:latin typeface="+mn-ea"/>
              </a:rPr>
              <a:t> 여관이 많아 </a:t>
            </a:r>
            <a:r>
              <a:rPr lang="en-US" altLang="ko-KR" sz="1600" dirty="0">
                <a:latin typeface="+mn-ea"/>
              </a:rPr>
              <a:t>5.18 </a:t>
            </a:r>
            <a:r>
              <a:rPr lang="ko-KR" altLang="en-US" sz="1600" dirty="0">
                <a:latin typeface="+mn-ea"/>
              </a:rPr>
              <a:t>시민들이 숙식을 해결하는 장소였다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당시 시민들의 탑승 차량 </a:t>
            </a:r>
            <a:r>
              <a:rPr lang="en-US" altLang="ko-KR" sz="1600" dirty="0">
                <a:latin typeface="+mn-ea"/>
              </a:rPr>
              <a:t>7∼8</a:t>
            </a:r>
            <a:r>
              <a:rPr lang="ko-KR" altLang="en-US" sz="1600" dirty="0">
                <a:latin typeface="+mn-ea"/>
              </a:rPr>
              <a:t>대가 광주여관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안흥여관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지금은 없어짐</a:t>
            </a:r>
            <a:r>
              <a:rPr lang="en-US" altLang="ko-KR" sz="1600" dirty="0">
                <a:latin typeface="+mn-ea"/>
              </a:rPr>
              <a:t>), </a:t>
            </a:r>
            <a:r>
              <a:rPr lang="ko-KR" altLang="en-US" sz="1600" dirty="0">
                <a:latin typeface="+mn-ea"/>
              </a:rPr>
              <a:t>유선여관에 도착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이곳 주민들의 적극적인 호응을 받았다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이곳 주민들은 </a:t>
            </a:r>
            <a:r>
              <a:rPr lang="en-US" altLang="ko-KR" sz="1600" dirty="0">
                <a:latin typeface="+mn-ea"/>
              </a:rPr>
              <a:t>5</a:t>
            </a:r>
            <a:r>
              <a:rPr lang="ko-KR" altLang="en-US" sz="1600" dirty="0">
                <a:latin typeface="+mn-ea"/>
              </a:rPr>
              <a:t>월 </a:t>
            </a:r>
            <a:r>
              <a:rPr lang="en-US" altLang="ko-KR" sz="1600" dirty="0">
                <a:latin typeface="+mn-ea"/>
              </a:rPr>
              <a:t>22</a:t>
            </a:r>
            <a:r>
              <a:rPr lang="ko-KR" altLang="en-US" sz="1600" dirty="0">
                <a:latin typeface="+mn-ea"/>
              </a:rPr>
              <a:t>일 아침 광주로 향하던 시민들에게 김밥과 음료수 등을 지원하는 등 민주화 운동에 뜻을 함께 했다</a:t>
            </a:r>
            <a:r>
              <a:rPr lang="en-US" altLang="ko-KR" sz="1600" dirty="0">
                <a:latin typeface="+mn-ea"/>
              </a:rPr>
              <a:t>.'</a:t>
            </a:r>
            <a:endParaRPr lang="ko-KR" altLang="en-US" sz="1600" dirty="0"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59193" y="5302368"/>
            <a:ext cx="5789493" cy="364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+mn-ea"/>
              </a:rPr>
              <a:t>&lt;5.18</a:t>
            </a:r>
            <a:r>
              <a:rPr lang="ko-KR" altLang="en-US" sz="1600" dirty="0">
                <a:latin typeface="+mn-ea"/>
              </a:rPr>
              <a:t>민주항쟁 사적지</a:t>
            </a:r>
            <a:r>
              <a:rPr lang="en-US" altLang="ko-KR" sz="1600" dirty="0">
                <a:latin typeface="+mn-ea"/>
              </a:rPr>
              <a:t>- </a:t>
            </a:r>
            <a:r>
              <a:rPr lang="ko-KR" altLang="en-US" sz="1600" dirty="0" err="1">
                <a:latin typeface="+mn-ea"/>
              </a:rPr>
              <a:t>대흥사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여관터</a:t>
            </a:r>
            <a:r>
              <a:rPr lang="en-US" altLang="ko-KR" sz="1600" dirty="0">
                <a:latin typeface="+mn-ea"/>
              </a:rPr>
              <a:t>&gt; </a:t>
            </a:r>
            <a:r>
              <a:rPr lang="ko-KR" altLang="en-US" sz="1600" dirty="0" err="1">
                <a:latin typeface="+mn-ea"/>
              </a:rPr>
              <a:t>표지석을</a:t>
            </a:r>
            <a:r>
              <a:rPr lang="ko-KR" altLang="en-US" sz="1600" dirty="0">
                <a:latin typeface="+mn-ea"/>
              </a:rPr>
              <a:t> 찾아라</a:t>
            </a:r>
            <a:r>
              <a:rPr lang="en-US" altLang="ko-KR" sz="1600" dirty="0">
                <a:latin typeface="+mn-ea"/>
              </a:rPr>
              <a:t>!</a:t>
            </a:r>
            <a:endParaRPr lang="ko-KR" altLang="en-US" sz="160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75900" y="7341754"/>
            <a:ext cx="57750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latin typeface="+mn-ea"/>
              </a:rPr>
              <a:t>힌트</a:t>
            </a:r>
            <a:r>
              <a:rPr lang="en-US" altLang="ko-KR" sz="1200" dirty="0">
                <a:latin typeface="+mn-ea"/>
              </a:rPr>
              <a:t>!   </a:t>
            </a:r>
            <a:r>
              <a:rPr lang="ko-KR" altLang="en-US" sz="1200" dirty="0" err="1">
                <a:latin typeface="+mn-ea"/>
              </a:rPr>
              <a:t>대흥사</a:t>
            </a:r>
            <a:r>
              <a:rPr lang="ko-KR" altLang="en-US" sz="1200" dirty="0">
                <a:latin typeface="+mn-ea"/>
              </a:rPr>
              <a:t> 입구 </a:t>
            </a:r>
            <a:r>
              <a:rPr lang="en-US" altLang="ko-KR" sz="1200" dirty="0">
                <a:latin typeface="+mn-ea"/>
              </a:rPr>
              <a:t>'</a:t>
            </a:r>
            <a:r>
              <a:rPr lang="ko-KR" altLang="en-US" sz="1200" dirty="0">
                <a:latin typeface="+mn-ea"/>
              </a:rPr>
              <a:t>해남군 </a:t>
            </a:r>
            <a:r>
              <a:rPr lang="ko-KR" altLang="en-US" sz="1200" dirty="0" err="1">
                <a:latin typeface="+mn-ea"/>
              </a:rPr>
              <a:t>도로명</a:t>
            </a:r>
            <a:r>
              <a:rPr lang="ko-KR" altLang="en-US" sz="1200" dirty="0">
                <a:latin typeface="+mn-ea"/>
              </a:rPr>
              <a:t> 관광안내도</a:t>
            </a:r>
            <a:r>
              <a:rPr lang="en-US" altLang="ko-KR" sz="1200" dirty="0">
                <a:latin typeface="+mn-ea"/>
              </a:rPr>
              <a:t>' </a:t>
            </a:r>
            <a:r>
              <a:rPr lang="ko-KR" altLang="en-US" sz="1200" dirty="0" err="1">
                <a:latin typeface="+mn-ea"/>
              </a:rPr>
              <a:t>설치판</a:t>
            </a:r>
            <a:r>
              <a:rPr lang="en-US" altLang="ko-KR" sz="1200" dirty="0">
                <a:latin typeface="+mn-ea"/>
              </a:rPr>
              <a:t>!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59193" y="7736124"/>
            <a:ext cx="5789493" cy="364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+mn-ea"/>
              </a:rPr>
              <a:t>우리나라에서 가장 오래된 전통여관은</a:t>
            </a:r>
            <a:r>
              <a:rPr lang="en-US" altLang="ko-KR" sz="1600" dirty="0">
                <a:latin typeface="+mn-ea"/>
              </a:rPr>
              <a:t>? 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4094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8858" y="8740622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22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77" y="742923"/>
            <a:ext cx="5185779" cy="31683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직사각형 7"/>
          <p:cNvSpPr/>
          <p:nvPr/>
        </p:nvSpPr>
        <p:spPr>
          <a:xfrm>
            <a:off x="734570" y="3623242"/>
            <a:ext cx="1094959" cy="360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dirty="0" err="1">
                <a:solidFill>
                  <a:schemeClr val="bg1"/>
                </a:solidFill>
              </a:rPr>
              <a:t>대흥사</a:t>
            </a:r>
            <a:r>
              <a:rPr lang="ko-KR" altLang="en-US" sz="1000" b="1" dirty="0">
                <a:solidFill>
                  <a:schemeClr val="bg1"/>
                </a:solidFill>
              </a:rPr>
              <a:t> </a:t>
            </a:r>
            <a:r>
              <a:rPr lang="ko-KR" altLang="en-US" sz="1000" b="1" dirty="0" err="1">
                <a:solidFill>
                  <a:schemeClr val="bg1"/>
                </a:solidFill>
              </a:rPr>
              <a:t>일주문</a:t>
            </a:r>
            <a:endParaRPr lang="ko-KR" altLang="en-US" sz="1000" b="1" dirty="0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67647" y="683568"/>
            <a:ext cx="2036135" cy="34746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b="1" kern="0" dirty="0" err="1">
                <a:solidFill>
                  <a:srgbClr val="C00000"/>
                </a:solidFill>
                <a:latin typeface="+mn-ea"/>
              </a:rPr>
              <a:t>일주문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(</a:t>
            </a:r>
            <a:r>
              <a:rPr lang="ko-KR" altLang="en-US" sz="1200" b="1" kern="0" dirty="0" err="1">
                <a:solidFill>
                  <a:srgbClr val="C00000"/>
                </a:solidFill>
                <a:latin typeface="+mn-ea"/>
              </a:rPr>
              <a:t>一柱門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): </a:t>
            </a:r>
            <a:r>
              <a:rPr lang="ko-KR" altLang="en-US" sz="1200" b="1" kern="0" dirty="0">
                <a:solidFill>
                  <a:srgbClr val="C00000"/>
                </a:solidFill>
                <a:latin typeface="+mn-ea"/>
              </a:rPr>
              <a:t>절의 정문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 </a:t>
            </a:r>
            <a:endParaRPr lang="ko-KR" altLang="en-US" sz="1200" b="1" kern="0" spc="0" dirty="0">
              <a:solidFill>
                <a:srgbClr val="C00000"/>
              </a:solidFill>
              <a:effectLst/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77" y="4067944"/>
            <a:ext cx="5195042" cy="29813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507" y="7131625"/>
            <a:ext cx="1617112" cy="123778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36712" y="6713229"/>
            <a:ext cx="1094959" cy="360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dirty="0" err="1">
                <a:solidFill>
                  <a:schemeClr val="tx1"/>
                </a:solidFill>
              </a:rPr>
              <a:t>수덕사</a:t>
            </a:r>
            <a:r>
              <a:rPr lang="ko-KR" altLang="en-US" sz="1000" b="1" dirty="0">
                <a:solidFill>
                  <a:schemeClr val="tx1"/>
                </a:solidFill>
              </a:rPr>
              <a:t> 천왕문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767647" y="7020272"/>
            <a:ext cx="366056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C00000"/>
                </a:solidFill>
                <a:latin typeface="+mn-ea"/>
              </a:rPr>
              <a:t>사천왕문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(</a:t>
            </a:r>
            <a:r>
              <a:rPr lang="ko-KR" altLang="en-US" sz="1200" b="1" kern="0" dirty="0">
                <a:solidFill>
                  <a:srgbClr val="C00000"/>
                </a:solidFill>
                <a:latin typeface="+mn-ea"/>
              </a:rPr>
              <a:t>四天王門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): </a:t>
            </a:r>
            <a:r>
              <a:rPr lang="ko-KR" altLang="en-US" sz="1200" b="1" kern="0" dirty="0">
                <a:solidFill>
                  <a:srgbClr val="C00000"/>
                </a:solidFill>
                <a:latin typeface="+mn-ea"/>
              </a:rPr>
              <a:t>절의 중문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. </a:t>
            </a:r>
            <a:r>
              <a:rPr lang="ko-KR" altLang="en-US" sz="1200" b="1" kern="0" dirty="0">
                <a:solidFill>
                  <a:srgbClr val="C00000"/>
                </a:solidFill>
                <a:latin typeface="+mn-ea"/>
              </a:rPr>
              <a:t>천왕문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(</a:t>
            </a:r>
            <a:r>
              <a:rPr lang="ko-KR" altLang="en-US" sz="1200" b="1" kern="0" dirty="0">
                <a:solidFill>
                  <a:srgbClr val="C00000"/>
                </a:solidFill>
                <a:latin typeface="+mn-ea"/>
              </a:rPr>
              <a:t>天王門</a:t>
            </a:r>
            <a:r>
              <a:rPr lang="en-US" altLang="ko-KR" sz="1200" b="1" kern="0" dirty="0">
                <a:solidFill>
                  <a:srgbClr val="C00000"/>
                </a:solidFill>
                <a:latin typeface="+mn-ea"/>
              </a:rPr>
              <a:t>)</a:t>
            </a:r>
            <a:endParaRPr lang="ko-KR" altLang="en-US" sz="1200" b="1" kern="0" dirty="0">
              <a:solidFill>
                <a:srgbClr val="C00000"/>
              </a:solidFill>
              <a:latin typeface="+mn-ea"/>
            </a:endParaRPr>
          </a:p>
          <a:p>
            <a:pPr algn="just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* 사천왕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귀신의 왕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인도 민간신앙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). 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just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  부처에게 귀의하여 불법을 지키는 수호신이 됨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02567" y="7788599"/>
            <a:ext cx="3414511" cy="295846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latin typeface="+mn-ea"/>
              </a:rPr>
              <a:t>대흥사</a:t>
            </a:r>
            <a:r>
              <a:rPr lang="ko-KR" altLang="en-US" sz="1400" b="1" dirty="0">
                <a:latin typeface="+mn-ea"/>
              </a:rPr>
              <a:t> 천왕문은 어디에</a:t>
            </a:r>
            <a:r>
              <a:rPr lang="en-US" altLang="ko-KR" sz="1400" b="1" dirty="0">
                <a:latin typeface="+mn-ea"/>
              </a:rPr>
              <a:t>?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72874" y="8358421"/>
            <a:ext cx="4168294" cy="39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금강문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金剛門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), </a:t>
            </a:r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해탈문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解脫門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), </a:t>
            </a:r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불이문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不二門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)… </a:t>
            </a:r>
            <a:endParaRPr lang="ko-KR" altLang="en-US" sz="1400" b="1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27040" y="114393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</a:rPr>
              <a:t>大興寺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가는 길 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802566" y="8110347"/>
            <a:ext cx="3414511" cy="295846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latin typeface="+mn-ea"/>
              </a:rPr>
              <a:t>대흥사</a:t>
            </a:r>
            <a:r>
              <a:rPr lang="ko-KR" altLang="en-US" sz="1400" b="1" dirty="0">
                <a:latin typeface="+mn-ea"/>
              </a:rPr>
              <a:t> 해탈문에서 사진 찍기</a:t>
            </a:r>
            <a:r>
              <a:rPr lang="en-US" altLang="ko-KR" sz="1400" b="1" dirty="0">
                <a:latin typeface="+mn-ea"/>
              </a:rPr>
              <a:t>!</a:t>
            </a:r>
            <a:endParaRPr lang="ko-KR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256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1939" y="10350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296722" y="8770070"/>
            <a:ext cx="496414" cy="217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23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87018" y="114393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627040" y="114393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</a:rPr>
              <a:t>大興寺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가는 길 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2180726" y="5441776"/>
            <a:ext cx="412859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서산대사 휴정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休靜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의 부도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/ 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유물 사진 찍어보기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13376"/>
          <a:stretch/>
        </p:blipFill>
        <p:spPr>
          <a:xfrm>
            <a:off x="571292" y="1547664"/>
            <a:ext cx="5705475" cy="31683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직사각형 2"/>
          <p:cNvSpPr/>
          <p:nvPr/>
        </p:nvSpPr>
        <p:spPr>
          <a:xfrm>
            <a:off x="535896" y="683568"/>
            <a:ext cx="5749286" cy="432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 부도</a:t>
            </a:r>
            <a:r>
              <a:rPr lang="en-US" altLang="ko-KR" sz="1600" b="1" kern="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(</a:t>
            </a:r>
            <a:r>
              <a:rPr lang="ko-KR" altLang="en-US" sz="1600" b="1" kern="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浮屠</a:t>
            </a:r>
            <a:r>
              <a:rPr lang="en-US" altLang="ko-KR" sz="1600" b="1" kern="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): </a:t>
            </a:r>
            <a:r>
              <a:rPr lang="ko-KR" altLang="en-US" sz="1600" kern="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그 절의 역대 큰스님의 사리를 모신 무덤</a:t>
            </a:r>
            <a:endParaRPr lang="en-US" altLang="ko-KR" sz="1600" kern="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83778" y="1059778"/>
            <a:ext cx="550488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절의 입구나 뒤편에 세운다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부도가 많은 곳을 </a:t>
            </a:r>
            <a:r>
              <a:rPr lang="ko-KR" altLang="en-US" sz="1400" kern="0" dirty="0" err="1">
                <a:solidFill>
                  <a:srgbClr val="000000"/>
                </a:solidFill>
                <a:latin typeface="+mn-ea"/>
              </a:rPr>
              <a:t>부도밭이라고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한다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70548" y="4405591"/>
            <a:ext cx="1501349" cy="2932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err="1">
                <a:solidFill>
                  <a:schemeClr val="bg2">
                    <a:lumMod val="25000"/>
                  </a:schemeClr>
                </a:solidFill>
              </a:rPr>
              <a:t>대흥사</a:t>
            </a:r>
            <a:r>
              <a:rPr lang="ko-KR" alt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400" b="1" dirty="0" err="1">
                <a:solidFill>
                  <a:schemeClr val="bg2">
                    <a:lumMod val="25000"/>
                  </a:schemeClr>
                </a:solidFill>
              </a:rPr>
              <a:t>부도밭</a:t>
            </a:r>
            <a:endParaRPr lang="ko-KR" alt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38195" y="4716016"/>
            <a:ext cx="5698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+mn-ea"/>
              </a:rPr>
              <a:t>1647</a:t>
            </a:r>
            <a:r>
              <a:rPr lang="ko-KR" altLang="en-US" sz="1200" dirty="0">
                <a:latin typeface="+mn-ea"/>
              </a:rPr>
              <a:t>년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인조</a:t>
            </a:r>
            <a:r>
              <a:rPr lang="en-US" altLang="ko-KR" sz="1200" dirty="0">
                <a:latin typeface="+mn-ea"/>
              </a:rPr>
              <a:t>25) </a:t>
            </a:r>
            <a:r>
              <a:rPr lang="ko-KR" altLang="en-US" sz="1200" dirty="0">
                <a:latin typeface="+mn-ea"/>
              </a:rPr>
              <a:t>무렵에 세워진 것으로 추정되는 보물 </a:t>
            </a:r>
            <a:r>
              <a:rPr lang="en-US" altLang="ko-KR" sz="1200" dirty="0">
                <a:latin typeface="+mn-ea"/>
              </a:rPr>
              <a:t>1347</a:t>
            </a:r>
            <a:r>
              <a:rPr lang="ko-KR" altLang="en-US" sz="1200" dirty="0">
                <a:latin typeface="+mn-ea"/>
              </a:rPr>
              <a:t>호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서산대사의 부도는</a:t>
            </a:r>
            <a:r>
              <a:rPr lang="en-US" altLang="ko-KR" sz="1200" dirty="0">
                <a:latin typeface="+mn-ea"/>
              </a:rPr>
              <a:t>?</a:t>
            </a:r>
            <a:endParaRPr lang="ko-KR" altLang="en-US" sz="1200" dirty="0"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180726" y="5081736"/>
            <a:ext cx="412859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 err="1">
                <a:solidFill>
                  <a:schemeClr val="bg1"/>
                </a:solidFill>
                <a:latin typeface="+mn-ea"/>
              </a:rPr>
              <a:t>대흥사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b="1" dirty="0" err="1">
                <a:solidFill>
                  <a:schemeClr val="bg1"/>
                </a:solidFill>
                <a:latin typeface="+mn-ea"/>
              </a:rPr>
              <a:t>부도밭은</a:t>
            </a: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 어디에</a:t>
            </a:r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? </a:t>
            </a:r>
            <a:endParaRPr lang="ko-KR" altLang="en-US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0615" y="5801816"/>
            <a:ext cx="571456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400" dirty="0" err="1">
                <a:latin typeface="+mn-ea"/>
              </a:rPr>
              <a:t>풍담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 err="1">
                <a:latin typeface="+mn-ea"/>
              </a:rPr>
              <a:t>風潭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스님부터 초의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草衣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스님까지 </a:t>
            </a:r>
            <a:r>
              <a:rPr lang="en-US" altLang="ko-KR" sz="1400" dirty="0">
                <a:latin typeface="+mn-ea"/>
              </a:rPr>
              <a:t>13</a:t>
            </a:r>
            <a:r>
              <a:rPr lang="ko-KR" altLang="en-US" sz="1400" dirty="0">
                <a:latin typeface="+mn-ea"/>
              </a:rPr>
              <a:t>분의 </a:t>
            </a:r>
            <a:r>
              <a:rPr lang="ko-KR" altLang="en-US" sz="1400" dirty="0" err="1">
                <a:latin typeface="+mn-ea"/>
              </a:rPr>
              <a:t>대종사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 err="1">
                <a:latin typeface="+mn-ea"/>
              </a:rPr>
              <a:t>大宗師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 배출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70615" y="6161856"/>
            <a:ext cx="570615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+mn-ea"/>
              </a:rPr>
              <a:t>만화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萬化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스님부터 범해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梵海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스님까지 </a:t>
            </a:r>
            <a:r>
              <a:rPr lang="en-US" altLang="ko-KR" sz="1400" dirty="0">
                <a:latin typeface="+mn-ea"/>
              </a:rPr>
              <a:t>13</a:t>
            </a:r>
            <a:r>
              <a:rPr lang="ko-KR" altLang="en-US" sz="1400" dirty="0">
                <a:latin typeface="+mn-ea"/>
              </a:rPr>
              <a:t>분의 </a:t>
            </a:r>
            <a:r>
              <a:rPr lang="ko-KR" altLang="en-US" sz="1400" dirty="0" err="1">
                <a:latin typeface="+mn-ea"/>
              </a:rPr>
              <a:t>대강사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 err="1">
                <a:latin typeface="+mn-ea"/>
              </a:rPr>
              <a:t>大講師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 배출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570548" y="5225752"/>
            <a:ext cx="150202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400" b="1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대흥사는</a:t>
            </a:r>
            <a:r>
              <a:rPr lang="en-US" altLang="ko-KR" sz="14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…</a:t>
            </a:r>
          </a:p>
          <a:p>
            <a:r>
              <a:rPr lang="en-US" altLang="ko-KR" sz="14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옛 명칭</a:t>
            </a:r>
            <a:r>
              <a:rPr lang="en-US" altLang="ko-KR" sz="14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: </a:t>
            </a:r>
            <a:r>
              <a:rPr lang="ko-KR" altLang="en-US" sz="1400" b="1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대둔사</a:t>
            </a:r>
            <a:r>
              <a:rPr lang="en-US" altLang="ko-KR" sz="14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)</a:t>
            </a:r>
            <a:endParaRPr lang="ko-KR" altLang="en-US" sz="1400" b="1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20" y="6558354"/>
            <a:ext cx="4003194" cy="2214966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553222" y="7588673"/>
            <a:ext cx="1627504" cy="1186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latin typeface="+mn-ea"/>
              </a:rPr>
              <a:t>반야교</a:t>
            </a:r>
            <a:endParaRPr lang="en-US" altLang="ko-KR" b="1" dirty="0">
              <a:latin typeface="+mn-ea"/>
            </a:endParaRPr>
          </a:p>
          <a:p>
            <a:pPr algn="ctr"/>
            <a:r>
              <a:rPr lang="ko-KR" altLang="en-US" dirty="0" err="1"/>
              <a:t>般若橋</a:t>
            </a:r>
            <a:endParaRPr lang="en-US" altLang="ko-KR" dirty="0"/>
          </a:p>
          <a:p>
            <a:pPr algn="ctr"/>
            <a:endParaRPr lang="en-US" altLang="ko-KR" sz="800" dirty="0"/>
          </a:p>
          <a:p>
            <a:pPr algn="ctr"/>
            <a:r>
              <a:rPr lang="ko-KR" altLang="en-US" dirty="0"/>
              <a:t>반야</a:t>
            </a:r>
            <a:r>
              <a:rPr lang="en-US" altLang="ko-KR" dirty="0"/>
              <a:t>?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2029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1939" y="10350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4159" y="8751467"/>
            <a:ext cx="496414" cy="217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rcRect l="12281" r="23529"/>
          <a:stretch/>
        </p:blipFill>
        <p:spPr>
          <a:xfrm>
            <a:off x="71871" y="1238907"/>
            <a:ext cx="6661855" cy="314304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206081" y="8210751"/>
            <a:ext cx="6661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/>
              <a:t>서산대사</a:t>
            </a:r>
            <a:r>
              <a:rPr lang="en-US" altLang="ko-KR" sz="1400" dirty="0"/>
              <a:t>: </a:t>
            </a:r>
            <a:r>
              <a:rPr lang="ko-KR" altLang="en-US" sz="1400" dirty="0"/>
              <a:t>“전쟁과 삼재가 미치지 못해 만년 동안 훼손되지 않는 터”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9052" y="4392851"/>
            <a:ext cx="66423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꽃잎에 겹겹이 둘러싸인 </a:t>
            </a:r>
            <a:r>
              <a:rPr lang="ko-KR" altLang="en-US" sz="15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혈심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5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穴心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에 위치한 </a:t>
            </a:r>
            <a:r>
              <a:rPr lang="ko-KR" altLang="en-US" sz="15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모란반개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5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牡丹半開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형의 터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2" y="4909712"/>
            <a:ext cx="6650901" cy="3320192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188640" y="747518"/>
            <a:ext cx="298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호국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護國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과 차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茶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의 성지</a:t>
            </a:r>
            <a:endParaRPr lang="ko-KR" altLang="en-US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87018" y="114393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627040" y="114393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</a:rPr>
              <a:t>大興寺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소개 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4166555" y="75861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유네스코 세계문화유산</a:t>
            </a:r>
            <a:endParaRPr lang="ko-KR" altLang="en-US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32656" y="5868144"/>
            <a:ext cx="1872208" cy="208823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2348880" y="6012160"/>
            <a:ext cx="2546482" cy="139599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4922475" y="6444208"/>
            <a:ext cx="1314837" cy="125257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404664" y="7236296"/>
            <a:ext cx="8096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rgbClr val="FF0000"/>
                </a:solidFill>
              </a:rPr>
              <a:t>북원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267404" y="7020272"/>
            <a:ext cx="8096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FF0000"/>
                </a:solidFill>
              </a:rPr>
              <a:t>남원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5499652" y="6804248"/>
            <a:ext cx="8096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solidFill>
                  <a:srgbClr val="FF0000"/>
                </a:solidFill>
              </a:rPr>
              <a:t>별원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82145" y="8584731"/>
            <a:ext cx="19267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자유로운 가람 배치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3068960" y="8584731"/>
            <a:ext cx="32403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답사 순서</a:t>
            </a:r>
            <a:r>
              <a:rPr lang="en-US" altLang="ko-KR" sz="15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15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북원부터</a:t>
            </a:r>
            <a:r>
              <a:rPr lang="ko-KR" altLang="en-US" sz="15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남원</a:t>
            </a:r>
            <a:r>
              <a:rPr lang="en-US" altLang="ko-KR" sz="15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5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별원으로</a:t>
            </a:r>
            <a:r>
              <a:rPr lang="en-US" altLang="ko-KR" sz="15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!</a:t>
            </a:r>
            <a:endParaRPr lang="ko-KR" altLang="en-US" sz="15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5740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300558" y="8690323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25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646393" y="75117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북원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ko-KR" altLang="en-US" b="1" dirty="0">
                <a:solidFill>
                  <a:schemeClr val="bg1"/>
                </a:solidFill>
              </a:rPr>
              <a:t>소개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t="6843"/>
          <a:stretch/>
        </p:blipFill>
        <p:spPr>
          <a:xfrm>
            <a:off x="63907" y="756037"/>
            <a:ext cx="4049337" cy="26297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직사각형 2"/>
          <p:cNvSpPr/>
          <p:nvPr/>
        </p:nvSpPr>
        <p:spPr>
          <a:xfrm>
            <a:off x="4113243" y="2195736"/>
            <a:ext cx="2581769" cy="1221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침계루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枕溪樓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)! </a:t>
            </a:r>
          </a:p>
          <a:p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뒤로 돌아가면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… 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</a:t>
            </a:r>
            <a:endParaRPr lang="en-US" altLang="ko-KR" sz="12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원종대가람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圓宗大伽藍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)!</a:t>
            </a:r>
          </a:p>
          <a:p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무슨 뜻일까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? 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누가 쓴 글씨일까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?</a:t>
            </a:r>
          </a:p>
          <a:p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저 다리 이름은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? 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그건 또 무슨 뜻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?</a:t>
            </a:r>
          </a:p>
          <a:p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모르면 스님께 물어보자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!</a:t>
            </a:r>
            <a:endParaRPr lang="ko-KR" altLang="en-US" sz="12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6" y="4211960"/>
            <a:ext cx="3878457" cy="238069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6638" y="3653665"/>
            <a:ext cx="19736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6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대웅보전</a:t>
            </a:r>
            <a:r>
              <a:rPr lang="en-US" altLang="ko-KR" sz="16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大雄寶殿</a:t>
            </a:r>
            <a:r>
              <a:rPr lang="en-US" altLang="ko-KR" sz="16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endParaRPr lang="ko-KR" altLang="en-US" sz="12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179" y="6627547"/>
            <a:ext cx="2736968" cy="18924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180" y="4211960"/>
            <a:ext cx="2736968" cy="238069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60648" y="6592658"/>
            <a:ext cx="36792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대웅전</a:t>
            </a:r>
            <a:r>
              <a:rPr lang="en-US" altLang="ko-KR" sz="1400" b="1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大雄殿</a:t>
            </a:r>
            <a:r>
              <a:rPr lang="en-US" altLang="ko-KR" sz="1400" b="1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절의 중심건물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  본존불은 석가모니불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1400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400" kern="0" dirty="0" err="1">
                <a:solidFill>
                  <a:srgbClr val="000000"/>
                </a:solidFill>
                <a:latin typeface="+mn-ea"/>
              </a:rPr>
              <a:t>협시보살은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보현보살과 문수보살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b="1" kern="0" dirty="0" err="1">
                <a:solidFill>
                  <a:srgbClr val="000000"/>
                </a:solidFill>
                <a:latin typeface="+mn-ea"/>
              </a:rPr>
              <a:t>대웅보전</a:t>
            </a:r>
            <a:r>
              <a:rPr lang="en-US" altLang="ko-KR" sz="1400" b="1" kern="0" dirty="0">
                <a:solidFill>
                  <a:srgbClr val="000000"/>
                </a:solidFill>
                <a:latin typeface="+mn-ea"/>
              </a:rPr>
              <a:t>: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400" kern="0" dirty="0" err="1">
                <a:solidFill>
                  <a:srgbClr val="000000"/>
                </a:solidFill>
                <a:latin typeface="+mn-ea"/>
              </a:rPr>
              <a:t>협시보살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대신에 아미타불과 약사여래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351195" y="3635896"/>
            <a:ext cx="4353081" cy="5232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현판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원교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員嶠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40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이광사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>
                <a:solidFill>
                  <a:schemeClr val="accent5">
                    <a:lumMod val="75000"/>
                  </a:schemeClr>
                </a:solidFill>
                <a:latin typeface="+mn-ea"/>
              </a:rPr>
              <a:t>李匡師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, 1705~1777)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의 글씨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</a:t>
            </a:r>
          </a:p>
          <a:p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추사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秋史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와 얽힌 이야기</a:t>
            </a:r>
            <a:r>
              <a:rPr lang="en-US" altLang="ko-KR" sz="14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.</a:t>
            </a:r>
            <a:endParaRPr lang="ko-KR" altLang="en-US" sz="14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/>
          <a:srcRect t="16239" b="24468"/>
          <a:stretch/>
        </p:blipFill>
        <p:spPr>
          <a:xfrm>
            <a:off x="4260580" y="732846"/>
            <a:ext cx="2336771" cy="14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82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3907" y="81202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7" y="75117"/>
            <a:ext cx="6670239" cy="4387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ko-KR" altLang="en-US" b="1" dirty="0">
                <a:solidFill>
                  <a:schemeClr val="bg1"/>
                </a:solidFill>
              </a:rPr>
              <a:t> 소장 조선 명필들의 글씨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3908" y="8676456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26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982430" y="2121983"/>
            <a:ext cx="20133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석봉</a:t>
            </a:r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石峯</a:t>
            </a:r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한호</a:t>
            </a:r>
            <a:endParaRPr lang="en-US" altLang="ko-KR" sz="16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韓濩</a:t>
            </a:r>
            <a:r>
              <a:rPr lang="en-US" altLang="ko-KR" sz="16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; 1543~1605)</a:t>
            </a:r>
            <a:endParaRPr lang="ko-KR" altLang="en-US" sz="16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0" y="1144423"/>
            <a:ext cx="2403567" cy="15265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직사각형 16"/>
          <p:cNvSpPr/>
          <p:nvPr/>
        </p:nvSpPr>
        <p:spPr>
          <a:xfrm>
            <a:off x="412250" y="775091"/>
            <a:ext cx="24035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조선 전기 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대 명필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055118" y="809993"/>
            <a:ext cx="3438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ko-KR" altLang="en-US" sz="16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안평대군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양사언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김구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한석봉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27663" y="2946869"/>
            <a:ext cx="6070340" cy="338554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원교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員嶠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6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이광사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>
                <a:solidFill>
                  <a:schemeClr val="accent5">
                    <a:lumMod val="75000"/>
                  </a:schemeClr>
                </a:solidFill>
                <a:latin typeface="+mn-ea"/>
              </a:rPr>
              <a:t>李匡師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,1705~1777) 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현대한국학의 출발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. 22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년 유배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606" y="3832551"/>
            <a:ext cx="1411398" cy="1275032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35" y="3337179"/>
            <a:ext cx="1849853" cy="88288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99" y="3319964"/>
            <a:ext cx="2627319" cy="18002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935" y="4310260"/>
            <a:ext cx="1849853" cy="809904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451026" y="6431153"/>
            <a:ext cx="6070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추사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秋史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김정희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金正喜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; 1786-1856) 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55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세에 제주 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년 유배생활 시작</a:t>
            </a:r>
            <a:endParaRPr lang="ko-KR" altLang="en-US" sz="105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17" y="6787846"/>
            <a:ext cx="2536113" cy="72591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9742" y="6787846"/>
            <a:ext cx="2285602" cy="725916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 flipH="1">
            <a:off x="3321700" y="7141895"/>
            <a:ext cx="990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1000" dirty="0">
                <a:latin typeface="+mn-ea"/>
              </a:rPr>
              <a:t>예산 </a:t>
            </a:r>
            <a:r>
              <a:rPr lang="ko-KR" altLang="en-US" sz="1000" dirty="0" err="1">
                <a:latin typeface="+mn-ea"/>
              </a:rPr>
              <a:t>화암사</a:t>
            </a:r>
            <a:r>
              <a:rPr lang="ko-KR" altLang="en-US" sz="1000" dirty="0">
                <a:latin typeface="+mn-ea"/>
              </a:rPr>
              <a:t> </a:t>
            </a:r>
            <a:endParaRPr lang="en-US" altLang="ko-KR" sz="1000" dirty="0">
              <a:latin typeface="+mn-ea"/>
            </a:endParaRPr>
          </a:p>
          <a:p>
            <a:pPr algn="r"/>
            <a:r>
              <a:rPr lang="ko-KR" altLang="en-US" sz="1000" dirty="0" err="1">
                <a:latin typeface="+mn-ea"/>
              </a:rPr>
              <a:t>무량수각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편액</a:t>
            </a:r>
            <a:endParaRPr lang="ko-KR" altLang="en-US" sz="1000" dirty="0"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32656" y="5320334"/>
            <a:ext cx="28753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창암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蒼巖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</a:p>
          <a:p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이삼만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600" b="1">
                <a:solidFill>
                  <a:schemeClr val="bg2">
                    <a:lumMod val="25000"/>
                  </a:schemeClr>
                </a:solidFill>
                <a:latin typeface="+mn-ea"/>
              </a:rPr>
              <a:t>李三晩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, 1770~1845)</a:t>
            </a:r>
          </a:p>
          <a:p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이광사의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제자</a:t>
            </a:r>
            <a:endParaRPr lang="ko-KR" altLang="en-US" sz="105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5728" y="5327309"/>
            <a:ext cx="2209616" cy="857423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382996" y="7812360"/>
            <a:ext cx="6070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해사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海士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김성근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金聲根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; 1835~1919) </a:t>
            </a:r>
          </a:p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동학혁명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당시 전라관찰사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이조판서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법부대신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한일합방 후 자작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반민족친일행위자</a:t>
            </a:r>
            <a:endParaRPr lang="ko-KR" altLang="en-US" sz="105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204864" y="8388424"/>
            <a:ext cx="4289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 err="1">
                <a:latin typeface="+mn-ea"/>
              </a:rPr>
              <a:t>대흥사</a:t>
            </a:r>
            <a:r>
              <a:rPr lang="ko-KR" altLang="en-US" sz="1400" b="1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&lt;</a:t>
            </a:r>
            <a:r>
              <a:rPr lang="ko-KR" altLang="en-US" sz="1400" b="1" dirty="0" err="1">
                <a:latin typeface="+mn-ea"/>
              </a:rPr>
              <a:t>응진당</a:t>
            </a:r>
            <a:r>
              <a:rPr lang="en-US" altLang="ko-KR" sz="1400" b="1" dirty="0">
                <a:latin typeface="+mn-ea"/>
              </a:rPr>
              <a:t>&gt;, &lt;</a:t>
            </a:r>
            <a:r>
              <a:rPr lang="ko-KR" altLang="en-US" sz="1400" b="1" dirty="0">
                <a:latin typeface="+mn-ea"/>
              </a:rPr>
              <a:t>백설당</a:t>
            </a:r>
            <a:r>
              <a:rPr lang="en-US" altLang="ko-KR" sz="1400" b="1" dirty="0">
                <a:latin typeface="+mn-ea"/>
              </a:rPr>
              <a:t>&gt;, &lt;</a:t>
            </a:r>
            <a:r>
              <a:rPr lang="ko-KR" altLang="en-US" sz="1400" b="1" dirty="0" err="1">
                <a:latin typeface="+mn-ea"/>
              </a:rPr>
              <a:t>명부전</a:t>
            </a:r>
            <a:r>
              <a:rPr lang="en-US" altLang="ko-KR" sz="1400" b="1" dirty="0">
                <a:latin typeface="+mn-ea"/>
              </a:rPr>
              <a:t>&gt; </a:t>
            </a:r>
            <a:r>
              <a:rPr lang="ko-KR" altLang="en-US" sz="1400" b="1" dirty="0" err="1">
                <a:latin typeface="+mn-ea"/>
              </a:rPr>
              <a:t>편액</a:t>
            </a:r>
            <a:r>
              <a:rPr lang="ko-KR" altLang="en-US" sz="1400" b="1" dirty="0">
                <a:latin typeface="+mn-ea"/>
              </a:rPr>
              <a:t> 글씨</a:t>
            </a:r>
            <a:endParaRPr lang="en-US" altLang="ko-KR" sz="1400" b="1" dirty="0">
              <a:latin typeface="+mn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32656" y="683568"/>
            <a:ext cx="6237328" cy="2092448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332656" y="2915816"/>
            <a:ext cx="6237328" cy="2267018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32656" y="6394192"/>
            <a:ext cx="6237328" cy="1241759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709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381328" y="8753358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27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646393" y="75117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북원</a:t>
            </a:r>
            <a:r>
              <a:rPr lang="ko-KR" altLang="en-US" b="1" dirty="0">
                <a:solidFill>
                  <a:schemeClr val="bg1"/>
                </a:solidFill>
              </a:rPr>
              <a:t> 소개 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4" y="6523211"/>
            <a:ext cx="3090288" cy="22508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rcRect b="14709"/>
          <a:stretch/>
        </p:blipFill>
        <p:spPr>
          <a:xfrm>
            <a:off x="490849" y="1674426"/>
            <a:ext cx="5911659" cy="226622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94644" y="817886"/>
            <a:ext cx="2794135" cy="3854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latin typeface="+mn-ea"/>
              </a:rPr>
              <a:t>응진당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 err="1">
                <a:latin typeface="+mn-ea"/>
              </a:rPr>
              <a:t>應眞堂</a:t>
            </a:r>
            <a:r>
              <a:rPr lang="en-US" altLang="ko-KR" sz="1600" b="1" dirty="0">
                <a:latin typeface="+mn-ea"/>
              </a:rPr>
              <a:t>)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615455" y="817886"/>
            <a:ext cx="2787054" cy="3854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n-ea"/>
              </a:rPr>
              <a:t>산신각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>
                <a:latin typeface="+mn-ea"/>
              </a:rPr>
              <a:t>山神閣</a:t>
            </a:r>
            <a:r>
              <a:rPr lang="en-US" altLang="ko-KR" sz="1600" b="1" dirty="0">
                <a:latin typeface="+mn-ea"/>
              </a:rPr>
              <a:t>)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4644" y="1212761"/>
            <a:ext cx="2794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석가모니와 그 제자들인 나한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羅漢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을 모신 불당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</a:rPr>
              <a:t>나한전이라고도 함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615455" y="1177925"/>
            <a:ext cx="2794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한국토속신앙과 결합한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곳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삼성각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kern="0" dirty="0" err="1">
                <a:solidFill>
                  <a:srgbClr val="000000"/>
                </a:solidFill>
                <a:latin typeface="+mn-ea"/>
              </a:rPr>
              <a:t>三聖閣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이라고도 함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.  *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각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閣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):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민간신앙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49" y="3975482"/>
            <a:ext cx="3615455" cy="2278449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4138254" y="4868936"/>
            <a:ext cx="22728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응진당</a:t>
            </a:r>
            <a:r>
              <a:rPr lang="ko-KR" altLang="en-US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내부</a:t>
            </a:r>
            <a:endParaRPr lang="en-US" altLang="ko-KR" sz="1400" b="1" kern="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just" fontAlgn="base"/>
            <a:endParaRPr lang="en-US" altLang="ko-KR" sz="14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몇 명의 나한을 모셨는지 세어보자</a:t>
            </a:r>
            <a:r>
              <a:rPr lang="en-US" altLang="ko-KR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. </a:t>
            </a:r>
          </a:p>
          <a:p>
            <a:pPr algn="just" fontAlgn="base"/>
            <a:endParaRPr lang="en-US" altLang="ko-KR" sz="14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천장도 살펴보자</a:t>
            </a:r>
            <a:r>
              <a:rPr lang="en-US" altLang="ko-KR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!</a:t>
            </a:r>
            <a:endParaRPr lang="ko-KR" altLang="en-US" sz="14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04664" y="755576"/>
            <a:ext cx="6120680" cy="561662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646393" y="6523211"/>
            <a:ext cx="2878951" cy="3854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n-ea"/>
              </a:rPr>
              <a:t>백설당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>
                <a:latin typeface="+mn-ea"/>
              </a:rPr>
              <a:t>白雪堂</a:t>
            </a:r>
            <a:r>
              <a:rPr lang="en-US" altLang="ko-KR" sz="1600" b="1" dirty="0">
                <a:latin typeface="+mn-ea"/>
              </a:rPr>
              <a:t>)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616853" y="6948264"/>
            <a:ext cx="291668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b="1" kern="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요사채</a:t>
            </a:r>
            <a:r>
              <a:rPr lang="en-US" altLang="ko-KR" sz="1400" b="1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(</a:t>
            </a:r>
            <a:r>
              <a:rPr lang="ko-KR" altLang="en-US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신도들의 숙소</a:t>
            </a:r>
            <a:r>
              <a:rPr lang="en-US" altLang="ko-KR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endParaRPr lang="en-US" altLang="ko-KR" sz="14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endParaRPr lang="en-US" altLang="ko-KR" sz="8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en-US" altLang="ko-KR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&lt;</a:t>
            </a:r>
            <a:r>
              <a:rPr lang="ko-KR" altLang="en-US" sz="1400" kern="0" spc="0" dirty="0" err="1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무량수각</a:t>
            </a:r>
            <a:r>
              <a:rPr lang="en-US" altLang="ko-KR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(</a:t>
            </a:r>
            <a:r>
              <a:rPr lang="ko-KR" altLang="en-US" sz="1400" kern="0" spc="0" dirty="0" err="1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無量壽閣</a:t>
            </a:r>
            <a:r>
              <a:rPr lang="en-US" altLang="ko-KR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)&gt;</a:t>
            </a:r>
            <a:r>
              <a:rPr lang="ko-KR" altLang="en-US" sz="14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은</a:t>
            </a:r>
            <a:endParaRPr lang="en-US" altLang="ko-KR" sz="14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추사</a:t>
            </a:r>
            <a:r>
              <a:rPr lang="en-US" altLang="ko-KR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秋史</a:t>
            </a:r>
            <a:r>
              <a:rPr lang="en-US" altLang="ko-KR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김정희의 글씨</a:t>
            </a:r>
            <a:r>
              <a:rPr lang="en-US" altLang="ko-KR" sz="14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. </a:t>
            </a:r>
          </a:p>
          <a:p>
            <a:pPr algn="just" fontAlgn="base"/>
            <a:endParaRPr lang="en-US" altLang="ko-KR" sz="800" kern="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just" fontAlgn="base"/>
            <a:r>
              <a:rPr lang="ko-KR" altLang="en-US" sz="1600" b="1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무슨 뜻</a:t>
            </a:r>
            <a:r>
              <a:rPr lang="en-US" altLang="ko-KR" sz="1600" b="1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? </a:t>
            </a:r>
            <a:endParaRPr lang="ko-KR" altLang="en-US" sz="1600" b="1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626019" y="8329030"/>
            <a:ext cx="288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+mn-ea"/>
              </a:rPr>
              <a:t>&lt;</a:t>
            </a:r>
            <a:r>
              <a:rPr lang="ko-KR" altLang="en-US" sz="1200" b="1" dirty="0" err="1">
                <a:latin typeface="+mn-ea"/>
              </a:rPr>
              <a:t>응진당</a:t>
            </a:r>
            <a:r>
              <a:rPr lang="en-US" altLang="ko-KR" sz="1200" b="1" dirty="0">
                <a:latin typeface="+mn-ea"/>
              </a:rPr>
              <a:t>&gt;, &lt;</a:t>
            </a:r>
            <a:r>
              <a:rPr lang="ko-KR" altLang="en-US" sz="1200" b="1" dirty="0">
                <a:latin typeface="+mn-ea"/>
              </a:rPr>
              <a:t>백설당</a:t>
            </a:r>
            <a:r>
              <a:rPr lang="en-US" altLang="ko-KR" sz="1200" b="1" dirty="0">
                <a:latin typeface="+mn-ea"/>
              </a:rPr>
              <a:t>&gt;, &lt;</a:t>
            </a:r>
            <a:r>
              <a:rPr lang="ko-KR" altLang="en-US" sz="1200" b="1" dirty="0" err="1">
                <a:latin typeface="+mn-ea"/>
              </a:rPr>
              <a:t>명부전</a:t>
            </a:r>
            <a:r>
              <a:rPr lang="en-US" altLang="ko-KR" sz="1200" b="1" dirty="0">
                <a:latin typeface="+mn-ea"/>
              </a:rPr>
              <a:t>&gt; </a:t>
            </a:r>
            <a:r>
              <a:rPr lang="ko-KR" altLang="en-US" sz="1200" b="1" dirty="0" err="1">
                <a:latin typeface="+mn-ea"/>
              </a:rPr>
              <a:t>편액</a:t>
            </a:r>
            <a:endParaRPr lang="en-US" altLang="ko-KR" sz="1200" b="1" dirty="0">
              <a:latin typeface="+mn-ea"/>
            </a:endParaRPr>
          </a:p>
          <a:p>
            <a:r>
              <a:rPr lang="ko-KR" altLang="en-US" sz="1200" b="1" dirty="0">
                <a:latin typeface="+mn-ea"/>
              </a:rPr>
              <a:t>  해사</a:t>
            </a:r>
            <a:r>
              <a:rPr lang="en-US" altLang="ko-KR" sz="1200" b="1" dirty="0">
                <a:latin typeface="+mn-ea"/>
              </a:rPr>
              <a:t>(</a:t>
            </a:r>
            <a:r>
              <a:rPr lang="ko-KR" altLang="en-US" sz="1200" b="1" dirty="0">
                <a:latin typeface="+mn-ea"/>
              </a:rPr>
              <a:t>海士</a:t>
            </a:r>
            <a:r>
              <a:rPr lang="en-US" altLang="ko-KR" sz="1200" b="1" dirty="0">
                <a:latin typeface="+mn-ea"/>
              </a:rPr>
              <a:t>) </a:t>
            </a:r>
            <a:r>
              <a:rPr lang="ko-KR" altLang="en-US" sz="1200" b="1" dirty="0">
                <a:latin typeface="+mn-ea"/>
              </a:rPr>
              <a:t>김성근</a:t>
            </a:r>
            <a:r>
              <a:rPr lang="en-US" altLang="ko-KR" sz="1200" b="1" dirty="0">
                <a:latin typeface="+mn-ea"/>
              </a:rPr>
              <a:t>(</a:t>
            </a:r>
            <a:r>
              <a:rPr lang="ko-KR" altLang="en-US" sz="1200" b="1" dirty="0" err="1">
                <a:latin typeface="+mn-ea"/>
              </a:rPr>
              <a:t>金聲根</a:t>
            </a:r>
            <a:r>
              <a:rPr lang="en-US" altLang="ko-KR" sz="1200" b="1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의 글씨</a:t>
            </a:r>
          </a:p>
        </p:txBody>
      </p:sp>
    </p:spTree>
    <p:extLst>
      <p:ext uri="{BB962C8B-B14F-4D97-AF65-F5344CB8AC3E}">
        <p14:creationId xmlns:p14="http://schemas.microsoft.com/office/powerpoint/2010/main" val="281928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8431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민중의 땅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전라도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601279" y="107504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1. </a:t>
            </a:r>
            <a:r>
              <a:rPr lang="ko-KR" altLang="en-US" b="1" dirty="0">
                <a:solidFill>
                  <a:schemeClr val="bg1"/>
                </a:solidFill>
              </a:rPr>
              <a:t>미륵</a:t>
            </a:r>
            <a:r>
              <a:rPr lang="en-US" altLang="ko-KR" b="1" dirty="0">
                <a:solidFill>
                  <a:schemeClr val="bg2"/>
                </a:solidFill>
                <a:latin typeface="+mn-ea"/>
              </a:rPr>
              <a:t>(</a:t>
            </a:r>
            <a:r>
              <a:rPr lang="en-US" altLang="ko-KR" b="1" dirty="0" err="1">
                <a:solidFill>
                  <a:schemeClr val="bg2"/>
                </a:solidFill>
                <a:latin typeface="+mn-ea"/>
              </a:rPr>
              <a:t>Maitreya</a:t>
            </a:r>
            <a:r>
              <a:rPr lang="en-US" altLang="ko-KR" b="1" dirty="0">
                <a:solidFill>
                  <a:schemeClr val="bg2"/>
                </a:solidFill>
                <a:latin typeface="+mn-ea"/>
              </a:rPr>
              <a:t>)</a:t>
            </a:r>
            <a:endParaRPr lang="ko-KR" altLang="en-US" b="1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2451" y="4798894"/>
            <a:ext cx="6336894" cy="1720404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석가모니의 제자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인도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바라나시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바라문 가문 태생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미래에 성불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成佛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하리라는 석가모니의 수기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受記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를 받음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현재는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도솔천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兜率天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에서 수행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하며 천인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天人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들을 위하여 설법 중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미래에 사바세계에 다시 태어나 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용화수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龍華樹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아래에서 성불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할 것임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- 3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회의 설법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龍華三會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로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272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억의 세상사람들을 교화할 것임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/>
          <a:srcRect t="10418"/>
          <a:stretch/>
        </p:blipFill>
        <p:spPr>
          <a:xfrm>
            <a:off x="227167" y="691938"/>
            <a:ext cx="6480610" cy="410695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rcRect b="5509"/>
          <a:stretch/>
        </p:blipFill>
        <p:spPr>
          <a:xfrm>
            <a:off x="282451" y="6638447"/>
            <a:ext cx="2001012" cy="230923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/>
          <a:srcRect b="6898"/>
          <a:stretch/>
        </p:blipFill>
        <p:spPr>
          <a:xfrm>
            <a:off x="2391908" y="6638447"/>
            <a:ext cx="4227438" cy="2309239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282451" y="8574276"/>
            <a:ext cx="770285" cy="39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/>
              <a:t>용화수</a:t>
            </a:r>
            <a:endParaRPr lang="ko-KR" altLang="en-US" sz="1400" b="1" dirty="0"/>
          </a:p>
        </p:txBody>
      </p:sp>
      <p:sp>
        <p:nvSpPr>
          <p:cNvPr id="27" name="직사각형 26"/>
          <p:cNvSpPr/>
          <p:nvPr/>
        </p:nvSpPr>
        <p:spPr>
          <a:xfrm>
            <a:off x="2361429" y="8574276"/>
            <a:ext cx="1499620" cy="373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/>
              <a:t>선운사</a:t>
            </a:r>
            <a:r>
              <a:rPr lang="ko-KR" altLang="en-US" sz="1400" b="1" dirty="0"/>
              <a:t> 도솔천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6313529" y="8743004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3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0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8211" y="8732254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28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646393" y="75117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북원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ko-KR" altLang="en-US" b="1" dirty="0">
                <a:solidFill>
                  <a:schemeClr val="bg1"/>
                </a:solidFill>
              </a:rPr>
              <a:t>소개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2" y="797980"/>
            <a:ext cx="2076844" cy="295232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585073" y="1230028"/>
            <a:ext cx="3947890" cy="250530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- ‘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무덤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(stupa)’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의 중국어 음역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-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석가모니의 사리를 모시기 위해 세운 것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-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최초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석가모니의 사리를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8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등분하여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8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개의 탑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근본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8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탑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에 안치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1400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-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기원전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3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세기 중반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인도 </a:t>
            </a:r>
            <a:r>
              <a:rPr lang="ko-KR" altLang="en-US" sz="1400" kern="0" dirty="0" err="1">
                <a:solidFill>
                  <a:srgbClr val="000000"/>
                </a:solidFill>
                <a:latin typeface="+mn-ea"/>
              </a:rPr>
              <a:t>아쇼카왕이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전도를 목적으로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8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만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4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천 개의 탑에 분산 안치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-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석가모니의 가르침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진리의 소재지를 상징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93290" y="797980"/>
            <a:ext cx="1522736" cy="4320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+mn-ea"/>
              </a:rPr>
              <a:t>탑</a:t>
            </a:r>
            <a:r>
              <a:rPr lang="en-US" altLang="ko-KR" b="1" dirty="0">
                <a:latin typeface="+mn-ea"/>
              </a:rPr>
              <a:t>(</a:t>
            </a:r>
            <a:r>
              <a:rPr lang="ko-KR" altLang="en-US" b="1" dirty="0">
                <a:latin typeface="+mn-ea"/>
              </a:rPr>
              <a:t>塔</a:t>
            </a:r>
            <a:r>
              <a:rPr lang="en-US" altLang="ko-KR" b="1" dirty="0">
                <a:latin typeface="+mn-ea"/>
              </a:rPr>
              <a:t>)</a:t>
            </a:r>
            <a:r>
              <a:rPr lang="ko-KR" altLang="en-US" b="1" dirty="0">
                <a:latin typeface="+mn-ea"/>
              </a:rPr>
              <a:t>이란</a:t>
            </a:r>
            <a:r>
              <a:rPr lang="en-US" altLang="ko-KR" b="1" dirty="0">
                <a:latin typeface="+mn-ea"/>
              </a:rPr>
              <a:t>?</a:t>
            </a:r>
            <a:endParaRPr lang="ko-KR" altLang="en-US" b="1" dirty="0"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96512" y="3750309"/>
            <a:ext cx="6136452" cy="24622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삼층석탑</a:t>
            </a:r>
            <a:r>
              <a:rPr lang="en-US" altLang="ko-KR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보물 제</a:t>
            </a:r>
            <a:r>
              <a:rPr lang="en-US" altLang="ko-KR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320</a:t>
            </a:r>
            <a:r>
              <a:rPr lang="ko-KR" altLang="en-US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호</a:t>
            </a:r>
            <a:r>
              <a:rPr lang="en-US" altLang="ko-KR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). </a:t>
            </a:r>
            <a:r>
              <a:rPr lang="ko-KR" altLang="en-US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통일신라 후기 추정</a:t>
            </a:r>
            <a:r>
              <a:rPr lang="en-US" altLang="ko-KR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. </a:t>
            </a:r>
            <a:r>
              <a:rPr lang="ko-KR" altLang="en-US" sz="1000" dirty="0" err="1">
                <a:solidFill>
                  <a:schemeClr val="accent4">
                    <a:lumMod val="75000"/>
                  </a:schemeClr>
                </a:solidFill>
                <a:latin typeface="+mn-ea"/>
              </a:rPr>
              <a:t>자장율사가</a:t>
            </a:r>
            <a:r>
              <a:rPr lang="ko-KR" altLang="en-US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 석가모니 사리를 가져와 봉안했다는 전설 있음</a:t>
            </a:r>
            <a:r>
              <a:rPr lang="en-US" altLang="ko-KR" sz="1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.</a:t>
            </a:r>
            <a:endParaRPr lang="ko-KR" altLang="en-US" sz="10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22" y="4310740"/>
            <a:ext cx="3796300" cy="18454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399" y="4811356"/>
            <a:ext cx="2086660" cy="89524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373399" y="4330064"/>
            <a:ext cx="2086660" cy="4320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latin typeface="+mn-ea"/>
              </a:rPr>
              <a:t>명부전</a:t>
            </a:r>
            <a:r>
              <a:rPr lang="en-US" altLang="ko-KR" b="1" dirty="0">
                <a:latin typeface="+mn-ea"/>
              </a:rPr>
              <a:t>(</a:t>
            </a:r>
            <a:r>
              <a:rPr lang="ko-KR" altLang="en-US" b="1" dirty="0" err="1">
                <a:latin typeface="+mn-ea"/>
              </a:rPr>
              <a:t>冥府殿</a:t>
            </a:r>
            <a:r>
              <a:rPr lang="en-US" altLang="ko-KR" b="1" dirty="0">
                <a:latin typeface="+mn-ea"/>
              </a:rPr>
              <a:t>)</a:t>
            </a:r>
            <a:endParaRPr lang="ko-KR" altLang="en-US" b="1" dirty="0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310091" y="5724126"/>
            <a:ext cx="2237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명부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저승세계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를 묘사한 불당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 </a:t>
            </a:r>
          </a:p>
          <a:p>
            <a:pPr algn="just" fontAlgn="base"/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불교식 장례가 거행되는 곳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425521" y="7118190"/>
            <a:ext cx="398924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 *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머리에 두건을 쓰거나 삭발을 한 승려의 모습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   (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다른 보살들과 쉽게 구별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200" kern="0" dirty="0">
              <a:solidFill>
                <a:srgbClr val="000000"/>
              </a:solidFill>
              <a:latin typeface="+mn-ea"/>
            </a:endParaRPr>
          </a:p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 *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자비의 상징</a:t>
            </a:r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: </a:t>
            </a:r>
          </a:p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지옥의 모든 중생을 구제하고 난 연후에 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ko-KR" altLang="en-US" sz="1200" kern="0" dirty="0">
                <a:solidFill>
                  <a:srgbClr val="000000"/>
                </a:solidFill>
                <a:latin typeface="+mn-ea"/>
              </a:rPr>
              <a:t>부처가 되겠다고 맹세</a:t>
            </a:r>
            <a:endParaRPr lang="en-US" altLang="ko-KR" sz="1200" kern="0" dirty="0">
              <a:solidFill>
                <a:srgbClr val="000000"/>
              </a:solidFill>
              <a:latin typeface="+mn-ea"/>
            </a:endParaRPr>
          </a:p>
          <a:p>
            <a:pPr algn="just" fontAlgn="base"/>
            <a:endParaRPr lang="en-US" altLang="ko-KR" sz="1200" b="1" kern="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algn="just" fontAlgn="base"/>
            <a:r>
              <a:rPr lang="ko-KR" altLang="en-US" sz="1400" b="1" kern="0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지장전</a:t>
            </a:r>
            <a:r>
              <a:rPr lang="ko-KR" altLang="en-US" sz="1400" b="1" kern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한 가운데 앉아있는 나는 누구일까요</a:t>
            </a:r>
            <a:r>
              <a:rPr lang="en-US" altLang="ko-KR" sz="1400" b="1" kern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?</a:t>
            </a:r>
            <a:endParaRPr lang="ko-KR" altLang="en-US" sz="14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27611" y="6103795"/>
            <a:ext cx="424174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별칭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1300" b="1" kern="0" dirty="0" err="1">
                <a:solidFill>
                  <a:schemeClr val="accent4">
                    <a:lumMod val="75000"/>
                  </a:schemeClr>
                </a:solidFill>
                <a:latin typeface="+mn-ea"/>
              </a:rPr>
              <a:t>지장전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300" b="1" kern="0" dirty="0" err="1">
                <a:solidFill>
                  <a:schemeClr val="accent4">
                    <a:lumMod val="75000"/>
                  </a:schemeClr>
                </a:solidFill>
                <a:latin typeface="+mn-ea"/>
              </a:rPr>
              <a:t>地藏殿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), </a:t>
            </a:r>
            <a:r>
              <a:rPr lang="ko-KR" altLang="en-US" sz="1300" b="1" kern="0" dirty="0" err="1">
                <a:solidFill>
                  <a:schemeClr val="accent4">
                    <a:lumMod val="75000"/>
                  </a:schemeClr>
                </a:solidFill>
                <a:latin typeface="+mn-ea"/>
              </a:rPr>
              <a:t>시왕전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300" b="1" kern="0" dirty="0" err="1">
                <a:solidFill>
                  <a:schemeClr val="accent4">
                    <a:lumMod val="75000"/>
                  </a:schemeClr>
                </a:solidFill>
                <a:latin typeface="+mn-ea"/>
              </a:rPr>
              <a:t>十王殿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; </a:t>
            </a:r>
            <a:r>
              <a:rPr lang="ko-KR" altLang="en-US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저승의 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10</a:t>
            </a:r>
            <a:r>
              <a:rPr lang="ko-KR" altLang="en-US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대왕</a:t>
            </a:r>
            <a:r>
              <a:rPr lang="en-US" altLang="ko-KR" sz="1300" b="1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)</a:t>
            </a:r>
            <a:endParaRPr lang="ko-KR" altLang="en-US" sz="1300" b="1" kern="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22" y="6216138"/>
            <a:ext cx="1876464" cy="2424645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11387" y="4211960"/>
            <a:ext cx="6136451" cy="4509732"/>
          </a:xfrm>
          <a:prstGeom prst="rect">
            <a:avLst/>
          </a:prstGeom>
          <a:noFill/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2488231" y="6516216"/>
            <a:ext cx="3952060" cy="3407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>
                <a:latin typeface="+mn-ea"/>
              </a:rPr>
              <a:t>명부전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 err="1">
                <a:latin typeface="+mn-ea"/>
              </a:rPr>
              <a:t>冥府殿</a:t>
            </a:r>
            <a:r>
              <a:rPr lang="en-US" altLang="ko-KR" sz="1400" b="1" dirty="0">
                <a:latin typeface="+mn-ea"/>
              </a:rPr>
              <a:t>) </a:t>
            </a:r>
            <a:r>
              <a:rPr lang="ko-KR" altLang="en-US" sz="1400" b="1" dirty="0" err="1">
                <a:latin typeface="+mn-ea"/>
              </a:rPr>
              <a:t>편액은</a:t>
            </a:r>
            <a:r>
              <a:rPr lang="ko-KR" altLang="en-US" sz="1400" b="1" dirty="0">
                <a:latin typeface="+mn-ea"/>
              </a:rPr>
              <a:t> 누구 글씨</a:t>
            </a:r>
            <a:r>
              <a:rPr lang="en-US" altLang="ko-KR" sz="1400" b="1" dirty="0">
                <a:latin typeface="+mn-ea"/>
              </a:rPr>
              <a:t>?</a:t>
            </a:r>
            <a:endParaRPr lang="ko-KR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527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175025" y="8623653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29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646393" y="75117"/>
            <a:ext cx="3114327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ko-KR" altLang="en-US" b="1" dirty="0">
                <a:solidFill>
                  <a:schemeClr val="bg1"/>
                </a:solidFill>
              </a:rPr>
              <a:t>남원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ko-KR" altLang="en-US" b="1" dirty="0">
                <a:solidFill>
                  <a:schemeClr val="bg1"/>
                </a:solidFill>
              </a:rPr>
              <a:t>소개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8" y="790462"/>
            <a:ext cx="2088232" cy="2860392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2569603" y="790462"/>
            <a:ext cx="2086660" cy="4320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latin typeface="+mn-ea"/>
              </a:rPr>
              <a:t>가허루</a:t>
            </a:r>
            <a:r>
              <a:rPr lang="en-US" altLang="ko-KR" b="1" dirty="0">
                <a:latin typeface="+mn-ea"/>
              </a:rPr>
              <a:t>(</a:t>
            </a:r>
            <a:r>
              <a:rPr lang="ko-KR" altLang="en-US" b="1" dirty="0" err="1">
                <a:latin typeface="+mn-ea"/>
              </a:rPr>
              <a:t>駕虛樓</a:t>
            </a:r>
            <a:r>
              <a:rPr lang="en-US" altLang="ko-KR" b="1" dirty="0">
                <a:latin typeface="+mn-ea"/>
              </a:rPr>
              <a:t>)</a:t>
            </a:r>
            <a:endParaRPr lang="ko-KR" altLang="en-US" b="1" dirty="0"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569603" y="1392211"/>
            <a:ext cx="2916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남원</a:t>
            </a:r>
            <a:r>
              <a:rPr lang="en-US" altLang="ko-KR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(</a:t>
            </a:r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南院</a:t>
            </a:r>
            <a:r>
              <a:rPr lang="en-US" altLang="ko-KR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)</a:t>
            </a:r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의 정문</a:t>
            </a:r>
            <a:endParaRPr lang="en-US" altLang="ko-KR" sz="1600" kern="0" spc="0" dirty="0">
              <a:solidFill>
                <a:schemeClr val="accent4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endParaRPr lang="en-US" altLang="ko-KR" sz="16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16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무슨 뜻</a:t>
            </a:r>
            <a:r>
              <a:rPr lang="en-US" altLang="ko-KR" sz="16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? </a:t>
            </a:r>
          </a:p>
          <a:p>
            <a:pPr algn="just" fontAlgn="base"/>
            <a:r>
              <a:rPr lang="ko-KR" altLang="en-US" sz="16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누구 글씨</a:t>
            </a:r>
            <a:r>
              <a:rPr lang="en-US" altLang="ko-KR" sz="16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? </a:t>
            </a:r>
          </a:p>
          <a:p>
            <a:pPr algn="just" fontAlgn="base"/>
            <a:endParaRPr lang="en-US" altLang="ko-KR" sz="1600" kern="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just" fontAlgn="base"/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구부정한 문설주를 주목하자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70" y="5718241"/>
            <a:ext cx="5977286" cy="1736395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441883" y="4008892"/>
            <a:ext cx="2086660" cy="4320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latin typeface="+mn-ea"/>
              </a:rPr>
              <a:t>천불전</a:t>
            </a:r>
            <a:r>
              <a:rPr lang="en-US" altLang="ko-KR" b="1" dirty="0">
                <a:latin typeface="+mn-ea"/>
              </a:rPr>
              <a:t>(</a:t>
            </a:r>
            <a:r>
              <a:rPr lang="ko-KR" altLang="en-US" b="1" dirty="0" err="1">
                <a:latin typeface="+mn-ea"/>
              </a:rPr>
              <a:t>千佛殿</a:t>
            </a:r>
            <a:r>
              <a:rPr lang="en-US" altLang="ko-KR" b="1" dirty="0">
                <a:latin typeface="+mn-ea"/>
              </a:rPr>
              <a:t>)</a:t>
            </a:r>
            <a:endParaRPr lang="ko-KR" altLang="en-US" b="1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01333" y="4717535"/>
            <a:ext cx="29166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남원</a:t>
            </a:r>
            <a:r>
              <a:rPr lang="en-US" altLang="ko-KR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(</a:t>
            </a:r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南院</a:t>
            </a:r>
            <a:r>
              <a:rPr lang="en-US" altLang="ko-KR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)</a:t>
            </a:r>
            <a:r>
              <a:rPr lang="ko-KR" altLang="en-US" sz="16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의 중심 건물</a:t>
            </a:r>
            <a:endParaRPr lang="en-US" altLang="ko-KR" sz="1600" kern="0" spc="0" dirty="0">
              <a:solidFill>
                <a:schemeClr val="accent4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1600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보물 </a:t>
            </a:r>
            <a:r>
              <a:rPr lang="en-US" altLang="ko-KR" sz="1600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1807</a:t>
            </a:r>
            <a:r>
              <a:rPr lang="ko-KR" altLang="en-US" sz="1600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호</a:t>
            </a:r>
            <a:r>
              <a:rPr lang="en-US" altLang="ko-KR" sz="1600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. 1811</a:t>
            </a:r>
            <a:r>
              <a:rPr lang="ko-KR" altLang="en-US" sz="1600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년 중건</a:t>
            </a:r>
            <a:r>
              <a:rPr lang="en-US" altLang="ko-KR" sz="1600" kern="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.</a:t>
            </a:r>
            <a:endParaRPr lang="en-US" altLang="ko-KR" sz="16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endParaRPr lang="en-US" altLang="ko-KR" sz="800" kern="0" spc="0" dirty="0">
              <a:solidFill>
                <a:schemeClr val="accent5">
                  <a:lumMod val="75000"/>
                </a:schemeClr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16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무슨 뜻</a:t>
            </a:r>
            <a:r>
              <a:rPr lang="en-US" altLang="ko-KR" sz="16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? </a:t>
            </a:r>
            <a:r>
              <a:rPr lang="ko-KR" altLang="en-US" sz="1600" kern="0" spc="0" dirty="0" err="1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편액은</a:t>
            </a:r>
            <a:r>
              <a:rPr lang="ko-KR" altLang="en-US" sz="1600" kern="0" spc="0" dirty="0">
                <a:solidFill>
                  <a:schemeClr val="accent5">
                    <a:lumMod val="75000"/>
                  </a:schemeClr>
                </a:solidFill>
                <a:effectLst/>
                <a:latin typeface="+mn-ea"/>
              </a:rPr>
              <a:t> </a:t>
            </a:r>
            <a:r>
              <a:rPr lang="ko-KR" altLang="en-US" sz="16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누구 글씨</a:t>
            </a:r>
            <a:r>
              <a:rPr lang="en-US" altLang="ko-KR" sz="1600" kern="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? 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00" y="4008892"/>
            <a:ext cx="2946856" cy="168604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48" y="7415784"/>
            <a:ext cx="6165304" cy="900632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338248" y="3897533"/>
            <a:ext cx="6165304" cy="4418883"/>
          </a:xfrm>
          <a:prstGeom prst="rect">
            <a:avLst/>
          </a:prstGeom>
          <a:noFill/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157761" y="8440888"/>
            <a:ext cx="4442704" cy="4320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>
                <a:latin typeface="+mn-ea"/>
              </a:rPr>
              <a:t>일로향실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 err="1">
                <a:latin typeface="+mn-ea"/>
              </a:rPr>
              <a:t>一爐香室</a:t>
            </a:r>
            <a:r>
              <a:rPr lang="en-US" altLang="ko-KR" sz="1600" b="1" dirty="0">
                <a:latin typeface="+mn-ea"/>
              </a:rPr>
              <a:t>) </a:t>
            </a:r>
            <a:r>
              <a:rPr lang="ko-KR" altLang="en-US" sz="1600" b="1" dirty="0" err="1">
                <a:latin typeface="+mn-ea"/>
              </a:rPr>
              <a:t>편액</a:t>
            </a:r>
            <a:r>
              <a:rPr lang="ko-KR" altLang="en-US" sz="1600" b="1" dirty="0">
                <a:latin typeface="+mn-ea"/>
              </a:rPr>
              <a:t> 사진 찍어보기</a:t>
            </a:r>
          </a:p>
        </p:txBody>
      </p:sp>
    </p:spTree>
    <p:extLst>
      <p:ext uri="{BB962C8B-B14F-4D97-AF65-F5344CB8AC3E}">
        <p14:creationId xmlns:p14="http://schemas.microsoft.com/office/powerpoint/2010/main" val="343816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사찰문화상식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93179" y="75117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</a:rPr>
              <a:t>별원</a:t>
            </a:r>
            <a:r>
              <a:rPr lang="ko-KR" altLang="en-US" b="1" dirty="0">
                <a:solidFill>
                  <a:schemeClr val="bg1"/>
                </a:solidFill>
              </a:rPr>
              <a:t> 소개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87104" y="8730663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30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30025" y="5076056"/>
            <a:ext cx="638175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표충사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表忠祠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):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서산대사 휴정을 기리는 사당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5" y="639361"/>
            <a:ext cx="6381750" cy="43815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5" y="6660232"/>
            <a:ext cx="6381750" cy="192092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46995" y="5469805"/>
            <a:ext cx="6364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&lt;</a:t>
            </a:r>
            <a:r>
              <a:rPr lang="ko-KR" altLang="en-US" sz="1400" kern="0" spc="0" dirty="0" err="1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表忠祠</a:t>
            </a:r>
            <a:r>
              <a:rPr lang="en-US" altLang="ko-KR" sz="14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&gt;, &lt;</a:t>
            </a:r>
            <a:r>
              <a:rPr lang="ko-KR" altLang="en-US" sz="1400" kern="0" spc="0" dirty="0" err="1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어서각</a:t>
            </a:r>
            <a:r>
              <a:rPr lang="en-US" altLang="ko-KR" sz="14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(</a:t>
            </a:r>
            <a:r>
              <a:rPr lang="ko-KR" altLang="en-US" sz="1400" kern="0" spc="0" dirty="0" err="1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御書閣</a:t>
            </a:r>
            <a:r>
              <a:rPr lang="en-US" altLang="ko-KR" sz="14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)&gt; </a:t>
            </a:r>
            <a:r>
              <a:rPr lang="ko-KR" altLang="en-US" sz="1400" kern="0" spc="0" dirty="0" err="1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편액은</a:t>
            </a:r>
            <a:r>
              <a:rPr lang="ko-KR" altLang="en-US" sz="14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 정조대왕 글씨</a:t>
            </a:r>
            <a:r>
              <a:rPr lang="en-US" altLang="ko-KR" sz="1400" kern="0" spc="0" dirty="0">
                <a:solidFill>
                  <a:schemeClr val="accent4">
                    <a:lumMod val="75000"/>
                  </a:schemeClr>
                </a:solidFill>
                <a:effectLst/>
                <a:latin typeface="+mn-ea"/>
              </a:rPr>
              <a:t>(1789)</a:t>
            </a:r>
          </a:p>
          <a:p>
            <a:pPr algn="just" fontAlgn="base"/>
            <a:endParaRPr lang="en-US" altLang="ko-KR" sz="1400" dirty="0"/>
          </a:p>
          <a:p>
            <a:pPr algn="just" fontAlgn="base"/>
            <a:r>
              <a:rPr lang="ko-KR" altLang="en-US" sz="1400" dirty="0"/>
              <a:t>밀양 </a:t>
            </a:r>
            <a:r>
              <a:rPr lang="ko-KR" altLang="en-US" sz="1400" dirty="0" err="1"/>
              <a:t>표충사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表忠祠</a:t>
            </a:r>
            <a:r>
              <a:rPr lang="en-US" altLang="ko-KR" sz="1400" dirty="0"/>
              <a:t>), </a:t>
            </a:r>
            <a:r>
              <a:rPr lang="ko-KR" altLang="en-US" sz="1400" dirty="0"/>
              <a:t>사명대사를 기리기 위해 </a:t>
            </a:r>
            <a:r>
              <a:rPr lang="en-US" altLang="ko-KR" sz="1400" dirty="0"/>
              <a:t>1743</a:t>
            </a:r>
            <a:r>
              <a:rPr lang="ko-KR" altLang="en-US" sz="1400" dirty="0"/>
              <a:t>년</a:t>
            </a:r>
            <a:r>
              <a:rPr lang="en-US" altLang="ko-KR" sz="1400" dirty="0"/>
              <a:t>(</a:t>
            </a:r>
            <a:r>
              <a:rPr lang="ko-KR" altLang="en-US" sz="1400" dirty="0"/>
              <a:t>영조 </a:t>
            </a:r>
            <a:r>
              <a:rPr lang="en-US" altLang="ko-KR" sz="1400" dirty="0"/>
              <a:t>19)</a:t>
            </a:r>
            <a:r>
              <a:rPr lang="ko-KR" altLang="en-US" sz="1400" dirty="0"/>
              <a:t>에 </a:t>
            </a:r>
            <a:r>
              <a:rPr lang="ko-KR" altLang="en-US" sz="1400" dirty="0" err="1"/>
              <a:t>편액</a:t>
            </a:r>
            <a:r>
              <a:rPr lang="ko-KR" altLang="en-US" sz="1400" dirty="0"/>
              <a:t> 하사</a:t>
            </a:r>
            <a:endParaRPr lang="ko-KR" altLang="en-US" sz="1400" kern="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pPr algn="just" fontAlgn="base"/>
            <a:r>
              <a:rPr lang="ko-KR" altLang="en-US" sz="1400" dirty="0"/>
              <a:t>묘향산 </a:t>
            </a:r>
            <a:r>
              <a:rPr lang="ko-KR" altLang="en-US" sz="1400" dirty="0" err="1"/>
              <a:t>보현사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수충사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酬忠祠</a:t>
            </a:r>
            <a:r>
              <a:rPr lang="en-US" altLang="ko-KR" sz="1400" dirty="0"/>
              <a:t>), 1794</a:t>
            </a:r>
            <a:r>
              <a:rPr lang="ko-KR" altLang="en-US" sz="1400" dirty="0"/>
              <a:t>년</a:t>
            </a:r>
            <a:r>
              <a:rPr lang="en-US" altLang="ko-KR" sz="1400" dirty="0"/>
              <a:t>(</a:t>
            </a:r>
            <a:r>
              <a:rPr lang="ko-KR" altLang="en-US" sz="1400" dirty="0"/>
              <a:t>정조 </a:t>
            </a:r>
            <a:r>
              <a:rPr lang="en-US" altLang="ko-KR" sz="1400" dirty="0"/>
              <a:t>18)</a:t>
            </a:r>
            <a:r>
              <a:rPr lang="ko-KR" altLang="en-US" sz="1400" dirty="0"/>
              <a:t>에 </a:t>
            </a:r>
            <a:r>
              <a:rPr lang="ko-KR" altLang="en-US" sz="1400" dirty="0" err="1"/>
              <a:t>편액</a:t>
            </a:r>
            <a:r>
              <a:rPr lang="ko-KR" altLang="en-US" sz="1400" dirty="0"/>
              <a:t> 하사</a:t>
            </a:r>
            <a:endParaRPr lang="en-US" altLang="ko-KR" sz="1400" dirty="0"/>
          </a:p>
        </p:txBody>
      </p:sp>
      <p:sp>
        <p:nvSpPr>
          <p:cNvPr id="8" name="직사각형 7"/>
          <p:cNvSpPr/>
          <p:nvPr/>
        </p:nvSpPr>
        <p:spPr>
          <a:xfrm>
            <a:off x="4297726" y="8573547"/>
            <a:ext cx="2207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 err="1">
                <a:latin typeface="+mn-ea"/>
              </a:rPr>
              <a:t>처영대사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서산대사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사명대사</a:t>
            </a:r>
          </a:p>
        </p:txBody>
      </p:sp>
    </p:spTree>
    <p:extLst>
      <p:ext uri="{BB962C8B-B14F-4D97-AF65-F5344CB8AC3E}">
        <p14:creationId xmlns:p14="http://schemas.microsoft.com/office/powerpoint/2010/main" val="259523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1939" y="10350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237312" y="8815012"/>
            <a:ext cx="496414" cy="217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31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2732" y="7547432"/>
            <a:ext cx="6329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  “전쟁과 삼재가 미치지 못해 만년 동안 훼손되지 않는 터”</a:t>
            </a:r>
            <a:endParaRPr lang="en-US" altLang="ko-KR" sz="1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  “</a:t>
            </a:r>
            <a:r>
              <a:rPr lang="ko-KR" altLang="en-US" sz="1600" dirty="0">
                <a:latin typeface="+mn-ea"/>
              </a:rPr>
              <a:t>나의 </a:t>
            </a:r>
            <a:r>
              <a:rPr lang="ko-KR" altLang="en-US" sz="1600" dirty="0" err="1">
                <a:latin typeface="+mn-ea"/>
              </a:rPr>
              <a:t>의발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 err="1">
                <a:latin typeface="+mn-ea"/>
              </a:rPr>
              <a:t>衣鉢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을 이곳에 두어라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불법이 크게 흥성할 것이다</a:t>
            </a:r>
            <a:r>
              <a:rPr lang="en-US" altLang="ko-KR" sz="1600" dirty="0">
                <a:latin typeface="+mn-ea"/>
              </a:rPr>
              <a:t>!”</a:t>
            </a:r>
            <a:endParaRPr lang="ko-KR" altLang="en-US" sz="1600" dirty="0"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17032" y="4389616"/>
            <a:ext cx="2802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꽃잎에 겹겹이 둘러싸인 </a:t>
            </a:r>
            <a:endParaRPr lang="en-US" altLang="ko-KR" sz="16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혈심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穴心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에 위치한 </a:t>
            </a:r>
            <a:endParaRPr lang="en-US" altLang="ko-KR" sz="16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모란반개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牡丹半開</a:t>
            </a:r>
            <a:r>
              <a:rPr lang="en-US" altLang="ko-KR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sz="16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형의 터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88640" y="747518"/>
            <a:ext cx="6384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호국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護國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의 성지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?   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여기서 무슨 일이 있었길래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?</a:t>
            </a:r>
            <a:endParaRPr lang="ko-KR" altLang="en-US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1940" y="114393"/>
            <a:ext cx="6669428" cy="4387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서산대사와 대흥사의 인연은</a:t>
            </a:r>
            <a:r>
              <a:rPr lang="en-US" altLang="ko-KR" b="1" dirty="0">
                <a:solidFill>
                  <a:schemeClr val="bg1"/>
                </a:solidFill>
              </a:rPr>
              <a:t>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48" y="4317214"/>
            <a:ext cx="3295838" cy="31519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52" y="1240870"/>
            <a:ext cx="6335817" cy="3024726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3717033" y="7099871"/>
            <a:ext cx="2875336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서산대사의 유언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 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3745195" y="5520963"/>
            <a:ext cx="2299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임진왜란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,</a:t>
            </a:r>
          </a:p>
          <a:p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6.25 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전쟁에도 </a:t>
            </a:r>
            <a:endParaRPr lang="en-US" altLang="ko-KR" sz="1600" b="1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화를 당하지 않은 곳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!</a:t>
            </a:r>
            <a:endParaRPr lang="ko-KR" altLang="en-US" sz="16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56552" y="8383987"/>
            <a:ext cx="633581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한국불교의 선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禪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교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敎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)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양파가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원종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圓宗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)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</a:rPr>
              <a:t>하나로 만나 대흥하다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</a:rPr>
              <a:t>! 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3395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14393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940" y="8780074"/>
            <a:ext cx="496414" cy="217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32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1940" y="114393"/>
            <a:ext cx="6669428" cy="4387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서산대사와 대흥사의 인연 </a:t>
            </a:r>
            <a:r>
              <a:rPr lang="en-US" altLang="ko-KR" b="1" dirty="0">
                <a:solidFill>
                  <a:schemeClr val="bg1"/>
                </a:solidFill>
              </a:rPr>
              <a:t>- </a:t>
            </a:r>
            <a:r>
              <a:rPr lang="ko-KR" altLang="en-US" b="1" dirty="0" err="1">
                <a:solidFill>
                  <a:schemeClr val="bg1"/>
                </a:solidFill>
              </a:rPr>
              <a:t>성보박물관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4" y="877053"/>
            <a:ext cx="6257264" cy="430139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13793" y="6275420"/>
            <a:ext cx="3751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서산대사가 쓰던 </a:t>
            </a:r>
            <a:r>
              <a:rPr lang="ko-KR" altLang="en-US" sz="160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바루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·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칠보염주 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·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신발</a:t>
            </a:r>
            <a:endParaRPr lang="en-US" altLang="ko-KR" sz="16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</a:t>
            </a:r>
            <a:endParaRPr lang="en-US" altLang="ko-KR" sz="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승병을 이끌며 사용했던 </a:t>
            </a:r>
            <a:endParaRPr lang="en-US" altLang="ko-KR" sz="16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dirty="0" err="1">
                <a:solidFill>
                  <a:schemeClr val="accent5">
                    <a:lumMod val="75000"/>
                  </a:schemeClr>
                </a:solidFill>
                <a:latin typeface="+mn-ea"/>
              </a:rPr>
              <a:t>승군단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표지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소리나팔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호패</a:t>
            </a:r>
            <a:endParaRPr lang="en-US" altLang="ko-KR" sz="16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endParaRPr lang="en-US" altLang="ko-KR" sz="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서산대사에게 내려진 </a:t>
            </a:r>
            <a:endParaRPr lang="en-US" altLang="ko-KR" sz="16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선조의 교지와 친서</a:t>
            </a:r>
            <a:r>
              <a:rPr lang="en-US" altLang="ko-KR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금 병풍 등</a:t>
            </a:r>
            <a:endParaRPr lang="en-US" altLang="ko-KR" sz="16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78704" y="537050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서산대사 유물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보물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1357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호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전시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13793" y="7885302"/>
            <a:ext cx="3418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latin typeface="+mn-ea"/>
              </a:rPr>
              <a:t>고려 후기의 </a:t>
            </a:r>
            <a:r>
              <a:rPr lang="ko-KR" altLang="en-US" sz="1600" dirty="0" err="1">
                <a:latin typeface="+mn-ea"/>
              </a:rPr>
              <a:t>탑산사</a:t>
            </a:r>
            <a:r>
              <a:rPr lang="ko-KR" altLang="en-US" sz="1600" dirty="0">
                <a:latin typeface="+mn-ea"/>
              </a:rPr>
              <a:t> 동종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보물 </a:t>
            </a:r>
            <a:r>
              <a:rPr lang="en-US" altLang="ko-KR" sz="1600" dirty="0">
                <a:latin typeface="+mn-ea"/>
              </a:rPr>
              <a:t>88</a:t>
            </a:r>
            <a:r>
              <a:rPr lang="ko-KR" altLang="en-US" sz="1600" dirty="0">
                <a:latin typeface="+mn-ea"/>
              </a:rPr>
              <a:t>호</a:t>
            </a:r>
            <a:r>
              <a:rPr lang="en-US" altLang="ko-KR" sz="1600" dirty="0">
                <a:latin typeface="+mn-ea"/>
              </a:rPr>
              <a:t>)</a:t>
            </a:r>
          </a:p>
          <a:p>
            <a:r>
              <a:rPr lang="ko-KR" altLang="en-US" sz="1600" dirty="0">
                <a:latin typeface="+mn-ea"/>
              </a:rPr>
              <a:t>조선시대 양식의 태극무늬 동종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04" y="5304284"/>
            <a:ext cx="2227264" cy="35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70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158646" y="8720361"/>
            <a:ext cx="665683" cy="243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33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1940" y="114393"/>
            <a:ext cx="6669428" cy="4387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대흥사와</a:t>
            </a:r>
            <a:r>
              <a:rPr lang="ko-KR" altLang="en-US" b="1" dirty="0">
                <a:solidFill>
                  <a:schemeClr val="bg1"/>
                </a:solidFill>
              </a:rPr>
              <a:t> 다산 정약용</a:t>
            </a:r>
            <a:r>
              <a:rPr lang="en-US" altLang="ko-KR" b="1" dirty="0">
                <a:solidFill>
                  <a:schemeClr val="bg1"/>
                </a:solidFill>
              </a:rPr>
              <a:t>, </a:t>
            </a:r>
            <a:r>
              <a:rPr lang="ko-KR" altLang="en-US" b="1" dirty="0" err="1">
                <a:solidFill>
                  <a:schemeClr val="bg1"/>
                </a:solidFill>
              </a:rPr>
              <a:t>초의선사</a:t>
            </a:r>
            <a:r>
              <a:rPr lang="en-US" altLang="ko-KR" b="1" dirty="0">
                <a:solidFill>
                  <a:schemeClr val="bg1"/>
                </a:solidFill>
              </a:rPr>
              <a:t>, </a:t>
            </a:r>
            <a:r>
              <a:rPr lang="ko-KR" altLang="en-US" b="1" dirty="0">
                <a:solidFill>
                  <a:schemeClr val="bg1"/>
                </a:solidFill>
              </a:rPr>
              <a:t>추사 김정희의 인연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92" y="847323"/>
            <a:ext cx="3355362" cy="2331365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1714500" y="-11886351"/>
            <a:ext cx="3429000" cy="102192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>
                <a:latin typeface="+mn-ea"/>
              </a:rPr>
              <a:t>성은 장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張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씨이고 이름은 의순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意恂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이며 본관은 인동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仁同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이다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법호는 초의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艸衣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이며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당호는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일지암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一枝庵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인 </a:t>
            </a:r>
            <a:r>
              <a:rPr lang="ko-KR" altLang="en-US" sz="1000" dirty="0" err="1">
                <a:latin typeface="+mn-ea"/>
              </a:rPr>
              <a:t>초의선사</a:t>
            </a:r>
            <a:r>
              <a:rPr lang="en-US" altLang="ko-KR" sz="1000" dirty="0">
                <a:latin typeface="+mn-ea"/>
              </a:rPr>
              <a:t>(1786-1866)</a:t>
            </a:r>
            <a:r>
              <a:rPr lang="ko-KR" altLang="en-US" sz="1000" dirty="0">
                <a:latin typeface="+mn-ea"/>
              </a:rPr>
              <a:t>는 조선 후기의 </a:t>
            </a:r>
            <a:r>
              <a:rPr lang="ko-KR" altLang="en-US" sz="1000" dirty="0" err="1">
                <a:latin typeface="+mn-ea"/>
              </a:rPr>
              <a:t>대선사로서</a:t>
            </a:r>
            <a:r>
              <a:rPr lang="ko-KR" altLang="en-US" sz="1000" dirty="0">
                <a:latin typeface="+mn-ea"/>
              </a:rPr>
              <a:t> 우리나라 다도를 정립하신 분이다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그래서 스님을 </a:t>
            </a:r>
            <a:r>
              <a:rPr lang="ko-KR" altLang="en-US" sz="1000" dirty="0" err="1">
                <a:latin typeface="+mn-ea"/>
              </a:rPr>
              <a:t>다성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茶聖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이라 부른다</a:t>
            </a:r>
            <a:r>
              <a:rPr lang="en-US" altLang="ko-KR" sz="1000" dirty="0">
                <a:latin typeface="+mn-ea"/>
              </a:rPr>
              <a:t>. 1786</a:t>
            </a:r>
            <a:r>
              <a:rPr lang="ko-KR" altLang="en-US" sz="1000" dirty="0">
                <a:latin typeface="+mn-ea"/>
              </a:rPr>
              <a:t>년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정조</a:t>
            </a:r>
            <a:r>
              <a:rPr lang="en-US" altLang="ko-KR" sz="1000" dirty="0">
                <a:latin typeface="+mn-ea"/>
              </a:rPr>
              <a:t>10)</a:t>
            </a:r>
            <a:r>
              <a:rPr lang="ko-KR" altLang="en-US" sz="1000" dirty="0">
                <a:latin typeface="+mn-ea"/>
              </a:rPr>
              <a:t>에 태어난 스님은 </a:t>
            </a:r>
            <a:r>
              <a:rPr lang="en-US" altLang="ko-KR" sz="1000" dirty="0">
                <a:latin typeface="+mn-ea"/>
              </a:rPr>
              <a:t>5</a:t>
            </a:r>
            <a:r>
              <a:rPr lang="ko-KR" altLang="en-US" sz="1000" dirty="0">
                <a:latin typeface="+mn-ea"/>
              </a:rPr>
              <a:t>세 때에 강변에서 놀다가 급류에 떨어져 죽을 고비에 다다랐을 때 부근을 지나는 승려가 건져주어 살게 되었다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그 승려가 출가할 것을 권하여 </a:t>
            </a:r>
            <a:r>
              <a:rPr lang="en-US" altLang="ko-KR" sz="1000" dirty="0">
                <a:latin typeface="+mn-ea"/>
              </a:rPr>
              <a:t>15</a:t>
            </a:r>
            <a:r>
              <a:rPr lang="ko-KR" altLang="en-US" sz="1000" dirty="0">
                <a:latin typeface="+mn-ea"/>
              </a:rPr>
              <a:t>세에 </a:t>
            </a:r>
            <a:r>
              <a:rPr lang="ko-KR" altLang="en-US" sz="1000" dirty="0" err="1">
                <a:latin typeface="+mn-ea"/>
              </a:rPr>
              <a:t>남평</a:t>
            </a:r>
            <a:r>
              <a:rPr lang="ko-KR" altLang="en-US" sz="1000" dirty="0">
                <a:latin typeface="+mn-ea"/>
              </a:rPr>
              <a:t> </a:t>
            </a:r>
            <a:r>
              <a:rPr lang="ko-KR" altLang="en-US" sz="1000" dirty="0" err="1">
                <a:latin typeface="+mn-ea"/>
              </a:rPr>
              <a:t>운흥사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雲興寺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에서 민성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敏聖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을 은사로 삼아 출가하고</a:t>
            </a:r>
            <a:r>
              <a:rPr lang="en-US" altLang="ko-KR" sz="1000" dirty="0">
                <a:latin typeface="+mn-ea"/>
              </a:rPr>
              <a:t>, 19</a:t>
            </a:r>
            <a:r>
              <a:rPr lang="ko-KR" altLang="en-US" sz="1000" dirty="0">
                <a:latin typeface="+mn-ea"/>
              </a:rPr>
              <a:t>세에 영암 </a:t>
            </a:r>
            <a:r>
              <a:rPr lang="ko-KR" altLang="en-US" sz="1000" dirty="0" err="1">
                <a:latin typeface="+mn-ea"/>
              </a:rPr>
              <a:t>월출산에</a:t>
            </a:r>
            <a:r>
              <a:rPr lang="ko-KR" altLang="en-US" sz="1000" dirty="0">
                <a:latin typeface="+mn-ea"/>
              </a:rPr>
              <a:t> 올라 해가 지면서 바다 위로 떠오르는 보름달을 바라보고 깨달음을 얻었다</a:t>
            </a:r>
            <a:r>
              <a:rPr lang="en-US" altLang="ko-KR" sz="1000" dirty="0">
                <a:latin typeface="+mn-ea"/>
              </a:rPr>
              <a:t>. 22</a:t>
            </a:r>
            <a:r>
              <a:rPr lang="ko-KR" altLang="en-US" sz="1000" dirty="0">
                <a:latin typeface="+mn-ea"/>
              </a:rPr>
              <a:t>세 때부터 전국의 </a:t>
            </a:r>
            <a:r>
              <a:rPr lang="ko-KR" altLang="en-US" sz="1000" dirty="0" err="1">
                <a:latin typeface="+mn-ea"/>
              </a:rPr>
              <a:t>선지식들을</a:t>
            </a:r>
            <a:r>
              <a:rPr lang="ko-KR" altLang="en-US" sz="1000" dirty="0">
                <a:latin typeface="+mn-ea"/>
              </a:rPr>
              <a:t> 찾아가 삼장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三藏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을 배워서 통달하였다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latin typeface="+mn-ea"/>
              </a:rPr>
              <a:t>다산 정약용</a:t>
            </a:r>
            <a:r>
              <a:rPr lang="en-US" altLang="ko-KR" sz="1000" dirty="0">
                <a:latin typeface="+mn-ea"/>
              </a:rPr>
              <a:t>(1762∼1836), </a:t>
            </a:r>
            <a:r>
              <a:rPr lang="ko-KR" altLang="en-US" sz="1000" dirty="0">
                <a:latin typeface="+mn-ea"/>
              </a:rPr>
              <a:t>소치 </a:t>
            </a:r>
            <a:r>
              <a:rPr lang="ko-KR" altLang="en-US" sz="1000" dirty="0" err="1">
                <a:latin typeface="+mn-ea"/>
              </a:rPr>
              <a:t>허련</a:t>
            </a:r>
            <a:r>
              <a:rPr lang="en-US" altLang="ko-KR" sz="1000" dirty="0">
                <a:latin typeface="+mn-ea"/>
              </a:rPr>
              <a:t>(1809∼1892), </a:t>
            </a:r>
            <a:r>
              <a:rPr lang="ko-KR" altLang="en-US" sz="1000" dirty="0">
                <a:latin typeface="+mn-ea"/>
              </a:rPr>
              <a:t>그리고 평생의 친구되는 추사 김정희</a:t>
            </a:r>
            <a:r>
              <a:rPr lang="en-US" altLang="ko-KR" sz="1000" dirty="0">
                <a:latin typeface="+mn-ea"/>
              </a:rPr>
              <a:t>(1786∼1856) </a:t>
            </a:r>
            <a:r>
              <a:rPr lang="ko-KR" altLang="en-US" sz="1000" dirty="0">
                <a:latin typeface="+mn-ea"/>
              </a:rPr>
              <a:t>등과 폭넓은 교유를 가졌는데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특히 추사와 함께 다산초당을 찾아 유배생활 하시는 </a:t>
            </a:r>
            <a:r>
              <a:rPr lang="en-US" altLang="ko-KR" sz="1000" dirty="0">
                <a:latin typeface="+mn-ea"/>
              </a:rPr>
              <a:t>24</a:t>
            </a:r>
            <a:r>
              <a:rPr lang="ko-KR" altLang="en-US" sz="1000" dirty="0">
                <a:latin typeface="+mn-ea"/>
              </a:rPr>
              <a:t>년 배의 정약용을 스승처럼 섬기면서 유학의 경서를 읽고 실학정신을 계승하였으며 </a:t>
            </a:r>
            <a:r>
              <a:rPr lang="ko-KR" altLang="en-US" sz="1000" dirty="0" err="1">
                <a:latin typeface="+mn-ea"/>
              </a:rPr>
              <a:t>시부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詩賦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를 익히기도 하였다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물론 </a:t>
            </a:r>
            <a:r>
              <a:rPr lang="ko-KR" altLang="en-US" sz="1000" dirty="0" err="1">
                <a:latin typeface="+mn-ea"/>
              </a:rPr>
              <a:t>초의스님은</a:t>
            </a:r>
            <a:r>
              <a:rPr lang="ko-KR" altLang="en-US" sz="1000" dirty="0">
                <a:latin typeface="+mn-ea"/>
              </a:rPr>
              <a:t> 다산 선생님께 </a:t>
            </a:r>
            <a:r>
              <a:rPr lang="ko-KR" altLang="en-US" sz="1000" dirty="0" err="1">
                <a:latin typeface="+mn-ea"/>
              </a:rPr>
              <a:t>다선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茶禪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의 진미를 더하였을 것이다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다산은 </a:t>
            </a:r>
            <a:r>
              <a:rPr lang="en-US" altLang="ko-KR" sz="1000" dirty="0">
                <a:latin typeface="+mn-ea"/>
              </a:rPr>
              <a:t>《</a:t>
            </a:r>
            <a:r>
              <a:rPr lang="ko-KR" altLang="en-US" sz="1000" dirty="0" err="1">
                <a:latin typeface="+mn-ea"/>
              </a:rPr>
              <a:t>동다기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東茶記</a:t>
            </a:r>
            <a:r>
              <a:rPr lang="en-US" altLang="ko-KR" sz="1000" dirty="0">
                <a:latin typeface="+mn-ea"/>
              </a:rPr>
              <a:t>)》</a:t>
            </a:r>
            <a:r>
              <a:rPr lang="ko-KR" altLang="en-US" sz="1000" dirty="0">
                <a:latin typeface="+mn-ea"/>
              </a:rPr>
              <a:t>를 쓰고 </a:t>
            </a:r>
            <a:r>
              <a:rPr lang="ko-KR" altLang="en-US" sz="1000" dirty="0" err="1">
                <a:latin typeface="+mn-ea"/>
              </a:rPr>
              <a:t>초의는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《</a:t>
            </a:r>
            <a:r>
              <a:rPr lang="ko-KR" altLang="en-US" sz="1000" dirty="0" err="1">
                <a:latin typeface="+mn-ea"/>
              </a:rPr>
              <a:t>동다송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東茶頌</a:t>
            </a:r>
            <a:r>
              <a:rPr lang="en-US" altLang="ko-KR" sz="1000" dirty="0">
                <a:latin typeface="+mn-ea"/>
              </a:rPr>
              <a:t>)》</a:t>
            </a:r>
            <a:r>
              <a:rPr lang="ko-KR" altLang="en-US" sz="1000" dirty="0">
                <a:latin typeface="+mn-ea"/>
              </a:rPr>
              <a:t>을 지으며 우리 </a:t>
            </a:r>
            <a:r>
              <a:rPr lang="ko-KR" altLang="en-US" sz="1000" dirty="0" err="1">
                <a:latin typeface="+mn-ea"/>
              </a:rPr>
              <a:t>토산차를</a:t>
            </a:r>
            <a:r>
              <a:rPr lang="ko-KR" altLang="en-US" sz="1000" dirty="0">
                <a:latin typeface="+mn-ea"/>
              </a:rPr>
              <a:t> 예찬하였으니 한국의 다도는 이렇게 두 분을 만나 중흥하게 된다</a:t>
            </a:r>
            <a:r>
              <a:rPr lang="en-US" altLang="ko-KR" sz="10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err="1">
                <a:latin typeface="+mn-ea"/>
              </a:rPr>
              <a:t>초의스님의</a:t>
            </a:r>
            <a:r>
              <a:rPr lang="ko-KR" altLang="en-US" sz="1000" dirty="0">
                <a:latin typeface="+mn-ea"/>
              </a:rPr>
              <a:t> 사상은 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禪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사상과 </a:t>
            </a:r>
            <a:r>
              <a:rPr lang="ko-KR" altLang="en-US" sz="1000" dirty="0" err="1">
                <a:latin typeface="+mn-ea"/>
              </a:rPr>
              <a:t>다선일미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茶禪一味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사상으로 집약되는데 특히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그의 </a:t>
            </a:r>
            <a:r>
              <a:rPr lang="ko-KR" altLang="en-US" sz="1000" dirty="0" err="1">
                <a:latin typeface="+mn-ea"/>
              </a:rPr>
              <a:t>다선일미</a:t>
            </a:r>
            <a:r>
              <a:rPr lang="ko-KR" altLang="en-US" sz="1000" dirty="0">
                <a:latin typeface="+mn-ea"/>
              </a:rPr>
              <a:t> 사상은 차를 마시되 </a:t>
            </a:r>
            <a:r>
              <a:rPr lang="ko-KR" altLang="en-US" sz="1000" dirty="0" err="1">
                <a:latin typeface="+mn-ea"/>
              </a:rPr>
              <a:t>법희선열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法喜禪悅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을 맛본다는 것이다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즉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차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茶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dirty="0">
                <a:latin typeface="+mn-ea"/>
              </a:rPr>
              <a:t>안에 부처님의 진리</a:t>
            </a:r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法</a:t>
            </a:r>
            <a:r>
              <a:rPr lang="en-US" altLang="ko-KR" sz="1000" dirty="0">
                <a:latin typeface="+mn-ea"/>
              </a:rPr>
              <a:t>]</a:t>
            </a:r>
            <a:r>
              <a:rPr lang="ko-KR" altLang="en-US" sz="1000" dirty="0">
                <a:latin typeface="+mn-ea"/>
              </a:rPr>
              <a:t>와 명상</a:t>
            </a:r>
            <a:r>
              <a:rPr lang="en-US" altLang="ko-KR" sz="1000" dirty="0">
                <a:latin typeface="+mn-ea"/>
              </a:rPr>
              <a:t>[</a:t>
            </a:r>
            <a:r>
              <a:rPr lang="ko-KR" altLang="en-US" sz="1000" dirty="0">
                <a:latin typeface="+mn-ea"/>
              </a:rPr>
              <a:t>禪</a:t>
            </a:r>
            <a:r>
              <a:rPr lang="en-US" altLang="ko-KR" sz="1000" dirty="0">
                <a:latin typeface="+mn-ea"/>
              </a:rPr>
              <a:t>]</a:t>
            </a:r>
            <a:r>
              <a:rPr lang="ko-KR" altLang="en-US" sz="1000" dirty="0">
                <a:latin typeface="+mn-ea"/>
              </a:rPr>
              <a:t>의 기쁨이 다 녹아있다는 것이다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그리하여 그는 </a:t>
            </a:r>
            <a:r>
              <a:rPr lang="en-US" altLang="ko-KR" sz="1000" dirty="0">
                <a:latin typeface="+mn-ea"/>
              </a:rPr>
              <a:t>"</a:t>
            </a:r>
            <a:r>
              <a:rPr lang="ko-KR" altLang="en-US" sz="1000" dirty="0">
                <a:latin typeface="+mn-ea"/>
              </a:rPr>
              <a:t>차의 </a:t>
            </a:r>
            <a:r>
              <a:rPr lang="ko-KR" altLang="en-US" sz="1000" dirty="0" err="1">
                <a:latin typeface="+mn-ea"/>
              </a:rPr>
              <a:t>진예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塵穢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더러운 티끌 먼지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없는 정기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精氣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를 마시거늘 어찌 큰 도를 이룰 날이 멀다고만 하겠는가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榛穢除盡精氣入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大道得成何遠哉</a:t>
            </a:r>
            <a:r>
              <a:rPr lang="en-US" altLang="ko-KR" sz="1000" dirty="0">
                <a:latin typeface="+mn-ea"/>
              </a:rPr>
              <a:t>)!"</a:t>
            </a:r>
            <a:r>
              <a:rPr lang="ko-KR" altLang="en-US" sz="1000" dirty="0">
                <a:latin typeface="+mn-ea"/>
              </a:rPr>
              <a:t>라고 하였다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스님에게는 차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茶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와 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禪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이 둘이 아니고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詩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와 그림이 둘이 아니며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詩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와 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禪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이 둘이 아니었다</a:t>
            </a:r>
            <a:r>
              <a:rPr lang="en-US" altLang="ko-KR" sz="1000" dirty="0">
                <a:latin typeface="+mn-ea"/>
              </a:rPr>
              <a:t>.  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latin typeface="+mn-ea"/>
              </a:rPr>
              <a:t>명성이 널리 알려지자 대흥사의 동쪽 계곡으로 들어가 </a:t>
            </a:r>
            <a:r>
              <a:rPr lang="ko-KR" altLang="en-US" sz="1000" dirty="0" err="1">
                <a:latin typeface="+mn-ea"/>
              </a:rPr>
              <a:t>일지암을</a:t>
            </a:r>
            <a:r>
              <a:rPr lang="ko-KR" altLang="en-US" sz="1000" dirty="0">
                <a:latin typeface="+mn-ea"/>
              </a:rPr>
              <a:t> 짓고 </a:t>
            </a:r>
            <a:r>
              <a:rPr lang="en-US" altLang="ko-KR" sz="1000" dirty="0">
                <a:latin typeface="+mn-ea"/>
              </a:rPr>
              <a:t>40</a:t>
            </a:r>
            <a:r>
              <a:rPr lang="ko-KR" altLang="en-US" sz="1000" dirty="0" err="1">
                <a:latin typeface="+mn-ea"/>
              </a:rPr>
              <a:t>여년</a:t>
            </a:r>
            <a:r>
              <a:rPr lang="ko-KR" altLang="en-US" sz="1000" dirty="0">
                <a:latin typeface="+mn-ea"/>
              </a:rPr>
              <a:t> 동안 홀로 지관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止觀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에 전념하면서 </a:t>
            </a:r>
            <a:r>
              <a:rPr lang="ko-KR" altLang="en-US" sz="1000" dirty="0" err="1">
                <a:latin typeface="+mn-ea"/>
              </a:rPr>
              <a:t>불이선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不二禪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의 오묘한 진리를 찾아 정진하였으며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다선삼매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茶禪三昧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에 들기도 하였다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한국의 </a:t>
            </a:r>
            <a:r>
              <a:rPr lang="ko-KR" altLang="en-US" sz="1000" dirty="0" err="1">
                <a:latin typeface="+mn-ea"/>
              </a:rPr>
              <a:t>다경이라</a:t>
            </a:r>
            <a:r>
              <a:rPr lang="ko-KR" altLang="en-US" sz="1000" dirty="0">
                <a:latin typeface="+mn-ea"/>
              </a:rPr>
              <a:t> 불리는 </a:t>
            </a:r>
            <a:r>
              <a:rPr lang="en-US" altLang="ko-KR" sz="1000" dirty="0">
                <a:latin typeface="+mn-ea"/>
              </a:rPr>
              <a:t>《</a:t>
            </a:r>
            <a:r>
              <a:rPr lang="ko-KR" altLang="en-US" sz="1000" dirty="0" err="1">
                <a:latin typeface="+mn-ea"/>
              </a:rPr>
              <a:t>동다송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 err="1">
                <a:latin typeface="+mn-ea"/>
              </a:rPr>
              <a:t>東茶頌</a:t>
            </a:r>
            <a:r>
              <a:rPr lang="en-US" altLang="ko-KR" sz="1000" dirty="0">
                <a:latin typeface="+mn-ea"/>
              </a:rPr>
              <a:t>)》</a:t>
            </a:r>
            <a:r>
              <a:rPr lang="ko-KR" altLang="en-US" sz="1000" dirty="0">
                <a:latin typeface="+mn-ea"/>
              </a:rPr>
              <a:t>을 지어 우리의 차를 예찬하고 다도의 멋을 전하였으며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범패와</a:t>
            </a:r>
            <a:r>
              <a:rPr lang="ko-KR" altLang="en-US" sz="1000" dirty="0">
                <a:latin typeface="+mn-ea"/>
              </a:rPr>
              <a:t> 원예 및 서예뿐만 아니라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장 담그는 법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화초 기르는 법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단방약 등에도 능하였다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이는 실사구시를 표방한 정약용의 영향과 김정희와의 교유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交遊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에서 얻은 힘이라고 보고 있다</a:t>
            </a:r>
            <a:r>
              <a:rPr lang="en-US" altLang="ko-KR" sz="1000" dirty="0">
                <a:latin typeface="+mn-ea"/>
              </a:rPr>
              <a:t>. 1866</a:t>
            </a:r>
            <a:r>
              <a:rPr lang="ko-KR" altLang="en-US" sz="1000" dirty="0">
                <a:latin typeface="+mn-ea"/>
              </a:rPr>
              <a:t>년 나이 </a:t>
            </a:r>
            <a:r>
              <a:rPr lang="en-US" altLang="ko-KR" sz="1000" dirty="0">
                <a:latin typeface="+mn-ea"/>
              </a:rPr>
              <a:t>80</a:t>
            </a:r>
            <a:r>
              <a:rPr lang="ko-KR" altLang="en-US" sz="1000" dirty="0">
                <a:latin typeface="+mn-ea"/>
              </a:rPr>
              <a:t>세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법랍 </a:t>
            </a:r>
            <a:r>
              <a:rPr lang="en-US" altLang="ko-KR" sz="1000" dirty="0">
                <a:latin typeface="+mn-ea"/>
              </a:rPr>
              <a:t>65</a:t>
            </a:r>
            <a:r>
              <a:rPr lang="ko-KR" altLang="en-US" sz="1000" dirty="0">
                <a:latin typeface="+mn-ea"/>
              </a:rPr>
              <a:t>세로 </a:t>
            </a:r>
            <a:r>
              <a:rPr lang="ko-KR" altLang="en-US" sz="1000" dirty="0" err="1">
                <a:latin typeface="+mn-ea"/>
              </a:rPr>
              <a:t>대흥사에서</a:t>
            </a:r>
            <a:r>
              <a:rPr lang="ko-KR" altLang="en-US" sz="1000" dirty="0">
                <a:latin typeface="+mn-ea"/>
              </a:rPr>
              <a:t> 서쪽을 향해 가부좌하고 입적하였다</a:t>
            </a:r>
            <a:r>
              <a:rPr lang="en-US" altLang="ko-KR" sz="1000" dirty="0">
                <a:latin typeface="+mn-ea"/>
              </a:rPr>
              <a:t>. </a:t>
            </a:r>
            <a:r>
              <a:rPr lang="ko-KR" altLang="en-US" sz="1000" dirty="0">
                <a:latin typeface="+mn-ea"/>
              </a:rPr>
              <a:t>평범한 일생을 통하여 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禪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과 교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敎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의 한쪽에 치우침이 없이 수도하고 중생을 제도하였다</a:t>
            </a:r>
            <a:r>
              <a:rPr lang="en-US" altLang="ko-KR" sz="1000" dirty="0">
                <a:latin typeface="+mn-ea"/>
              </a:rPr>
              <a:t>.</a:t>
            </a:r>
            <a:endParaRPr lang="en-US" altLang="ko-KR" sz="1000" dirty="0">
              <a:effectLst/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04664" y="3275856"/>
            <a:ext cx="6056170" cy="3508653"/>
          </a:xfrm>
          <a:prstGeom prst="rect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초의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艸衣</a:t>
            </a:r>
            <a:r>
              <a:rPr lang="en-US" altLang="ko-KR" sz="1200" dirty="0">
                <a:latin typeface="+mn-ea"/>
              </a:rPr>
              <a:t>; 1786-1866): </a:t>
            </a:r>
            <a:r>
              <a:rPr lang="ko-KR" altLang="en-US" sz="1200" dirty="0">
                <a:latin typeface="+mn-ea"/>
              </a:rPr>
              <a:t>속명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장의순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張意恂</a:t>
            </a:r>
            <a:r>
              <a:rPr lang="en-US" altLang="ko-KR" sz="1200" dirty="0">
                <a:latin typeface="+mn-ea"/>
              </a:rPr>
              <a:t>). </a:t>
            </a:r>
            <a:r>
              <a:rPr lang="ko-KR" altLang="en-US" sz="1200" dirty="0">
                <a:latin typeface="+mn-ea"/>
              </a:rPr>
              <a:t>조선 후기의 </a:t>
            </a:r>
            <a:r>
              <a:rPr lang="ko-KR" altLang="en-US" sz="1200" dirty="0" err="1">
                <a:latin typeface="+mn-ea"/>
              </a:rPr>
              <a:t>대선사</a:t>
            </a:r>
            <a:r>
              <a:rPr lang="en-US" altLang="ko-KR" sz="1200" dirty="0">
                <a:latin typeface="+mn-ea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우리나라 다도를 정립하여 </a:t>
            </a:r>
            <a:r>
              <a:rPr lang="ko-KR" altLang="en-US" sz="1200" dirty="0" err="1">
                <a:latin typeface="+mn-ea"/>
              </a:rPr>
              <a:t>다성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茶聖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이라 부른다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5</a:t>
            </a:r>
            <a:r>
              <a:rPr lang="ko-KR" altLang="en-US" sz="1200" dirty="0">
                <a:latin typeface="+mn-ea"/>
              </a:rPr>
              <a:t>세 때에 급류에 휘말려 죽을 고비에 처했으나 지나가는 승려가 건져주고 출가를 권함</a:t>
            </a:r>
            <a:r>
              <a:rPr lang="en-US" altLang="ko-KR" sz="1200" dirty="0">
                <a:latin typeface="+mn-ea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15</a:t>
            </a:r>
            <a:r>
              <a:rPr lang="ko-KR" altLang="en-US" sz="1200" dirty="0">
                <a:latin typeface="+mn-ea"/>
              </a:rPr>
              <a:t>세에 출가</a:t>
            </a:r>
            <a:r>
              <a:rPr lang="en-US" altLang="ko-KR" sz="1200" dirty="0">
                <a:latin typeface="+mn-ea"/>
              </a:rPr>
              <a:t>, 19</a:t>
            </a:r>
            <a:r>
              <a:rPr lang="ko-KR" altLang="en-US" sz="1200" dirty="0">
                <a:latin typeface="+mn-ea"/>
              </a:rPr>
              <a:t>세에 </a:t>
            </a:r>
            <a:r>
              <a:rPr lang="ko-KR" altLang="en-US" sz="1200" dirty="0" err="1">
                <a:latin typeface="+mn-ea"/>
              </a:rPr>
              <a:t>월출산에서</a:t>
            </a:r>
            <a:r>
              <a:rPr lang="ko-KR" altLang="en-US" sz="1200" dirty="0">
                <a:latin typeface="+mn-ea"/>
              </a:rPr>
              <a:t> 석양과 월출을 바라보며 깨달음을 얻었다고 함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22</a:t>
            </a:r>
            <a:r>
              <a:rPr lang="ko-KR" altLang="en-US" sz="1200" dirty="0">
                <a:latin typeface="+mn-ea"/>
              </a:rPr>
              <a:t>세 때부터 전국의 </a:t>
            </a:r>
            <a:r>
              <a:rPr lang="ko-KR" altLang="en-US" sz="1200" dirty="0" err="1">
                <a:latin typeface="+mn-ea"/>
              </a:rPr>
              <a:t>선지식들을</a:t>
            </a:r>
            <a:r>
              <a:rPr lang="ko-KR" altLang="en-US" sz="1200" dirty="0">
                <a:latin typeface="+mn-ea"/>
              </a:rPr>
              <a:t> 찾아가 삼장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三藏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을 배워서 통달하였다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altLang="ko-KR" sz="8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다산 정약용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소치 </a:t>
            </a:r>
            <a:r>
              <a:rPr lang="ko-KR" altLang="en-US" sz="1200" dirty="0" err="1">
                <a:latin typeface="+mn-ea"/>
              </a:rPr>
              <a:t>허련</a:t>
            </a:r>
            <a:r>
              <a:rPr lang="en-US" altLang="ko-KR" sz="1200" dirty="0">
                <a:latin typeface="+mn-ea"/>
              </a:rPr>
              <a:t>(1809∼1892), </a:t>
            </a:r>
            <a:r>
              <a:rPr lang="ko-KR" altLang="en-US" sz="1200" dirty="0">
                <a:latin typeface="+mn-ea"/>
              </a:rPr>
              <a:t>평생의 친구인 추사 김정희와 깊은 교유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동갑인 추사와 함께 다산초당을 찾아 </a:t>
            </a:r>
            <a:r>
              <a:rPr lang="en-US" altLang="ko-KR" sz="1200" dirty="0">
                <a:latin typeface="+mn-ea"/>
              </a:rPr>
              <a:t>24</a:t>
            </a:r>
            <a:r>
              <a:rPr lang="ko-KR" altLang="en-US" sz="1200" dirty="0">
                <a:latin typeface="+mn-ea"/>
              </a:rPr>
              <a:t>년 연상의 정약용을 스승처럼 섬김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유학의 경서를 읽고 실학정신을 계승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altLang="ko-KR" sz="8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200" dirty="0" err="1">
                <a:latin typeface="+mn-ea"/>
              </a:rPr>
              <a:t>다선일미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茶禪一味</a:t>
            </a:r>
            <a:r>
              <a:rPr lang="en-US" altLang="ko-KR" sz="1200" dirty="0">
                <a:latin typeface="+mn-ea"/>
              </a:rPr>
              <a:t>), </a:t>
            </a:r>
            <a:r>
              <a:rPr lang="ko-KR" altLang="en-US" sz="1200" dirty="0" err="1">
                <a:latin typeface="+mn-ea"/>
              </a:rPr>
              <a:t>다선일여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茶禪一如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 err="1">
                <a:latin typeface="+mn-ea"/>
              </a:rPr>
              <a:t>일지암에서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40</a:t>
            </a:r>
            <a:r>
              <a:rPr lang="ko-KR" altLang="en-US" sz="1200" dirty="0">
                <a:latin typeface="+mn-ea"/>
              </a:rPr>
              <a:t>여 년 동안 홀로 지관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止觀</a:t>
            </a:r>
            <a:r>
              <a:rPr lang="en-US" altLang="ko-KR" sz="1200" dirty="0">
                <a:latin typeface="+mn-ea"/>
              </a:rPr>
              <a:t>), </a:t>
            </a:r>
            <a:r>
              <a:rPr lang="ko-KR" altLang="en-US" sz="1200" dirty="0" err="1">
                <a:latin typeface="+mn-ea"/>
              </a:rPr>
              <a:t>다선삼매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茶禪三昧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에 전념</a:t>
            </a:r>
            <a:r>
              <a:rPr lang="en-US" altLang="ko-KR" sz="1200" dirty="0">
                <a:latin typeface="+mn-ea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다산</a:t>
            </a:r>
            <a:r>
              <a:rPr lang="en-US" altLang="ko-KR" sz="1200" dirty="0">
                <a:latin typeface="+mn-ea"/>
              </a:rPr>
              <a:t>, 《</a:t>
            </a:r>
            <a:r>
              <a:rPr lang="ko-KR" altLang="en-US" sz="1200" dirty="0" err="1">
                <a:latin typeface="+mn-ea"/>
              </a:rPr>
              <a:t>동다기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東茶記</a:t>
            </a:r>
            <a:r>
              <a:rPr lang="en-US" altLang="ko-KR" sz="1200" dirty="0">
                <a:latin typeface="+mn-ea"/>
              </a:rPr>
              <a:t>)》. </a:t>
            </a:r>
            <a:r>
              <a:rPr lang="ko-KR" altLang="en-US" sz="1200" dirty="0">
                <a:latin typeface="+mn-ea"/>
              </a:rPr>
              <a:t>초의</a:t>
            </a:r>
            <a:r>
              <a:rPr lang="en-US" altLang="ko-KR" sz="1200" dirty="0">
                <a:latin typeface="+mn-ea"/>
              </a:rPr>
              <a:t>, 《</a:t>
            </a:r>
            <a:r>
              <a:rPr lang="ko-KR" altLang="en-US" sz="1200" dirty="0" err="1">
                <a:latin typeface="+mn-ea"/>
              </a:rPr>
              <a:t>동다송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東茶頌</a:t>
            </a:r>
            <a:r>
              <a:rPr lang="en-US" altLang="ko-KR" sz="1200" dirty="0">
                <a:latin typeface="+mn-ea"/>
              </a:rPr>
              <a:t>)》: </a:t>
            </a:r>
            <a:r>
              <a:rPr lang="ko-KR" altLang="en-US" sz="1200" dirty="0">
                <a:latin typeface="+mn-ea"/>
              </a:rPr>
              <a:t>한국 토산 차 예찬</a:t>
            </a:r>
            <a:endParaRPr lang="en-US" altLang="ko-KR" sz="1200" dirty="0">
              <a:latin typeface="+mn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64" y="6855979"/>
            <a:ext cx="3060720" cy="1937371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406654" y="8267547"/>
            <a:ext cx="864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 err="1">
                <a:latin typeface="+mn-ea"/>
              </a:rPr>
              <a:t>초의선사의</a:t>
            </a:r>
            <a:r>
              <a:rPr lang="ko-KR" altLang="en-US" sz="1000" dirty="0">
                <a:latin typeface="+mn-ea"/>
              </a:rPr>
              <a:t> 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>
                <a:latin typeface="+mn-ea"/>
              </a:rPr>
              <a:t>다산초당도 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270*195</a:t>
            </a:r>
            <a:endParaRPr lang="ko-KR" altLang="en-US" sz="1000" dirty="0">
              <a:latin typeface="+mn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4"/>
          <a:srcRect l="4280" r="2661"/>
          <a:stretch/>
        </p:blipFill>
        <p:spPr>
          <a:xfrm>
            <a:off x="3805666" y="857397"/>
            <a:ext cx="2664296" cy="2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&lt; </a:t>
            </a:r>
            <a:r>
              <a:rPr lang="ko-KR" altLang="en-US" b="1" dirty="0">
                <a:solidFill>
                  <a:schemeClr val="bg1"/>
                </a:solidFill>
              </a:rPr>
              <a:t>민중의 땅</a:t>
            </a:r>
            <a:r>
              <a:rPr lang="en-US" altLang="ko-KR" b="1" dirty="0">
                <a:solidFill>
                  <a:schemeClr val="bg1"/>
                </a:solidFill>
              </a:rPr>
              <a:t>, </a:t>
            </a:r>
            <a:r>
              <a:rPr lang="ko-KR" altLang="en-US" b="1" dirty="0">
                <a:solidFill>
                  <a:schemeClr val="bg1"/>
                </a:solidFill>
              </a:rPr>
              <a:t>전라도 </a:t>
            </a:r>
            <a:r>
              <a:rPr lang="en-US" altLang="ko-KR" b="1" dirty="0">
                <a:solidFill>
                  <a:schemeClr val="bg1"/>
                </a:solidFill>
              </a:rPr>
              <a:t>&gt;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01008" y="107504"/>
            <a:ext cx="3241239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2. </a:t>
            </a:r>
            <a:r>
              <a:rPr lang="ko-KR" altLang="en-US" b="1" dirty="0">
                <a:solidFill>
                  <a:schemeClr val="bg1"/>
                </a:solidFill>
              </a:rPr>
              <a:t>미륵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彌勒</a:t>
            </a:r>
            <a:r>
              <a:rPr lang="en-US" altLang="ko-KR" b="1" dirty="0">
                <a:solidFill>
                  <a:schemeClr val="bg1"/>
                </a:solidFill>
              </a:rPr>
              <a:t>) </a:t>
            </a:r>
            <a:r>
              <a:rPr lang="ko-KR" altLang="en-US" b="1" dirty="0">
                <a:solidFill>
                  <a:schemeClr val="bg1"/>
                </a:solidFill>
              </a:rPr>
              <a:t>신앙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63562" y="3207310"/>
            <a:ext cx="6305334" cy="1940754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석가모니조차 구제하지 못한 중생들을 남김없이 구원해준다는 믿음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구원론적인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구세주의 현현을 갈망하는 일반 민중의 소망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사회 모순을 해결해주는 구세주로서의 미륵을 갈구함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이상적인 사회 복지를 제시해주는 존재를 소망하는 민중들의 염원 투영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사회 개혁 이념 제시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60648" y="2730143"/>
            <a:ext cx="2160241" cy="3605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latin typeface="+mn-ea"/>
              </a:rPr>
              <a:t>  </a:t>
            </a:r>
            <a:r>
              <a:rPr lang="ko-KR" altLang="en-US" sz="1600" b="1" dirty="0">
                <a:latin typeface="+mn-ea"/>
              </a:rPr>
              <a:t>미래 예언적 성격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127521" y="2730143"/>
            <a:ext cx="3441375" cy="3605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latin typeface="+mn-ea"/>
              </a:rPr>
              <a:t>  </a:t>
            </a:r>
            <a:r>
              <a:rPr lang="ko-KR" altLang="en-US" sz="1600" b="1" dirty="0">
                <a:latin typeface="+mn-ea"/>
              </a:rPr>
              <a:t>소승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>
                <a:latin typeface="+mn-ea"/>
              </a:rPr>
              <a:t>小乘</a:t>
            </a:r>
            <a:r>
              <a:rPr lang="en-US" altLang="ko-KR" sz="1600" b="1" dirty="0">
                <a:latin typeface="+mn-ea"/>
              </a:rPr>
              <a:t>)</a:t>
            </a:r>
            <a:r>
              <a:rPr lang="ko-KR" altLang="en-US" sz="1600" b="1" dirty="0">
                <a:latin typeface="+mn-ea"/>
              </a:rPr>
              <a:t>에서 대승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>
                <a:latin typeface="+mn-ea"/>
              </a:rPr>
              <a:t>大乘</a:t>
            </a:r>
            <a:r>
              <a:rPr lang="en-US" altLang="ko-KR" sz="1600" b="1" dirty="0">
                <a:latin typeface="+mn-ea"/>
              </a:rPr>
              <a:t>)</a:t>
            </a:r>
            <a:r>
              <a:rPr lang="ko-KR" altLang="en-US" sz="1600" b="1" dirty="0">
                <a:latin typeface="+mn-ea"/>
              </a:rPr>
              <a:t>으로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57" y="5367318"/>
            <a:ext cx="2301555" cy="324848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65" y="5367319"/>
            <a:ext cx="2550412" cy="2930432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3865048" y="8297750"/>
            <a:ext cx="27758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/>
              <a:t>중생 구제를 위한 자비심을 품고 도솔천에서 먼 미래를 생각하며 명상하고 있는 미륵보살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2641501" y="8135878"/>
            <a:ext cx="967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금동미륵보살</a:t>
            </a:r>
            <a:endParaRPr lang="en-US" altLang="ko-KR" sz="10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반가사유상</a:t>
            </a:r>
            <a:endParaRPr lang="en-US" altLang="ko-KR" sz="10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en-US" altLang="ko-KR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국보 </a:t>
            </a:r>
            <a:r>
              <a:rPr lang="en-US" altLang="ko-KR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83</a:t>
            </a:r>
            <a:r>
              <a:rPr lang="ko-KR" altLang="en-US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호</a:t>
            </a:r>
            <a:r>
              <a:rPr lang="en-US" altLang="ko-KR" sz="10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)</a:t>
            </a:r>
            <a:endParaRPr lang="ko-KR" altLang="en-US" sz="10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706221" y="5367318"/>
            <a:ext cx="113209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altLang="ko-KR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시공을 </a:t>
            </a:r>
            <a:endParaRPr lang="en-US" altLang="ko-KR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초월한 </a:t>
            </a:r>
            <a:endParaRPr lang="en-US" altLang="ko-KR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절대자의 </a:t>
            </a:r>
            <a:endParaRPr lang="en-US" altLang="ko-KR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위로</a:t>
            </a:r>
            <a:endParaRPr lang="en-US" altLang="ko-KR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/>
            <a:endParaRPr lang="ko-KR" altLang="en-US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60648" y="5292080"/>
            <a:ext cx="6308248" cy="3389811"/>
          </a:xfrm>
          <a:prstGeom prst="rect">
            <a:avLst/>
          </a:prstGeom>
          <a:noFill/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65237" y="1217975"/>
            <a:ext cx="6303659" cy="1234536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 -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상생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上生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신앙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: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한시 바삐 도솔천에서 미륵을 만나고자 믿는 신앙</a:t>
            </a:r>
            <a:endParaRPr lang="en-US" altLang="ko-KR" sz="140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 - </a:t>
            </a:r>
            <a:r>
              <a:rPr lang="ko-KR" altLang="en-US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하생</a:t>
            </a:r>
            <a:r>
              <a:rPr lang="en-US" altLang="ko-KR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下生</a:t>
            </a:r>
            <a:r>
              <a:rPr lang="en-US" altLang="ko-KR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) </a:t>
            </a:r>
            <a:r>
              <a:rPr lang="ko-KR" altLang="en-US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신앙</a:t>
            </a:r>
            <a:r>
              <a:rPr lang="en-US" altLang="ko-KR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: </a:t>
            </a:r>
            <a:r>
              <a:rPr lang="ko-KR" altLang="en-US" sz="1400" b="1">
                <a:solidFill>
                  <a:schemeClr val="accent6">
                    <a:lumMod val="75000"/>
                  </a:schemeClr>
                </a:solidFill>
                <a:latin typeface="+mn-ea"/>
              </a:rPr>
              <a:t>한시 바삐 미륵이 사바세계에 강림하기를 믿는 신앙</a:t>
            </a:r>
            <a:endParaRPr lang="en-US" altLang="ko-KR" sz="1400" b="1"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성불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成佛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신앙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: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미래에 미륵의 설법으로 제일 먼저 성불할 것을 기원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  <a:endParaRPr lang="ko-KR" altLang="en-US" sz="140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60649" y="799569"/>
            <a:ext cx="2160240" cy="3575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>
                <a:latin typeface="+mn-ea"/>
              </a:rPr>
              <a:t>    &lt;</a:t>
            </a:r>
            <a:r>
              <a:rPr lang="ko-KR" altLang="en-US" sz="1600" b="1">
                <a:latin typeface="+mn-ea"/>
              </a:rPr>
              <a:t>미륵삼부경</a:t>
            </a:r>
            <a:r>
              <a:rPr lang="en-US" altLang="ko-KR" sz="1600" b="1">
                <a:latin typeface="+mn-ea"/>
              </a:rPr>
              <a:t>&gt;</a:t>
            </a:r>
            <a:endParaRPr lang="ko-KR" altLang="en-US" sz="1600" b="1">
              <a:latin typeface="+mn-ea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16632" y="8743004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7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민중의 땅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전라도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01008" y="107504"/>
            <a:ext cx="3241239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3. </a:t>
            </a:r>
            <a:r>
              <a:rPr lang="ko-KR" altLang="en-US" b="1" dirty="0">
                <a:solidFill>
                  <a:schemeClr val="bg1"/>
                </a:solidFill>
              </a:rPr>
              <a:t>한국의 미륵신앙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63296" y="1187624"/>
            <a:ext cx="4577872" cy="1584176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미륵 신앙이 먼저 유행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관세음보살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&amp;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아미타불의 정토 신앙으로 대체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지식인 중심으로 선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禪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사상 유행 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    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초조初祖 달마達磨부터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육조六祖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혜능慧能까지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만당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晩唐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무종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武宗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의 불교 폐지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삼도합일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三道合一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):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유교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불교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도교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하나가 되다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? </a:t>
            </a:r>
          </a:p>
          <a:p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2417" y="755576"/>
            <a:ext cx="216024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2"/>
                </a:solidFill>
                <a:latin typeface="+mn-ea"/>
              </a:rPr>
              <a:t>중국 불교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363296" y="3413170"/>
            <a:ext cx="6084698" cy="72678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전진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前秦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의 왕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부견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符堅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),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순도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順道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를 파견하여 고구려에 불교 전파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-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부견은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미륵 신앙자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출토 유물 통해서 고구려 미륵신앙 흔적 발견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2417" y="2981122"/>
            <a:ext cx="216024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2"/>
                </a:solidFill>
                <a:latin typeface="+mn-ea"/>
              </a:rPr>
              <a:t>고구려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62418" y="4735221"/>
            <a:ext cx="6085576" cy="903496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신라 최초의 절인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흥륜사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興輪寺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의 주불도 미륵불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화랑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花郞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):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미륵신앙의 이상세계를 신라사회에 구체적으로 역사화 시도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김유신의 낭도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=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용화향도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龍華香徒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</a:p>
          <a:p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62417" y="4346684"/>
            <a:ext cx="216024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2"/>
                </a:solidFill>
                <a:latin typeface="+mn-ea"/>
              </a:rPr>
              <a:t>신라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146" y="1200071"/>
            <a:ext cx="1346189" cy="1571729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3733652" y="7545375"/>
            <a:ext cx="216024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bg2"/>
                </a:solidFill>
                <a:latin typeface="+mn-ea"/>
              </a:rPr>
              <a:t>후고구려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734532" y="7956376"/>
            <a:ext cx="2777672" cy="395963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-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궁예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弓裔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):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미륵 자처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+mn-ea"/>
              </a:rPr>
              <a:t>관심법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652" y="5737003"/>
            <a:ext cx="2714342" cy="156555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35" y="6143296"/>
            <a:ext cx="3238863" cy="115568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35" y="5764026"/>
            <a:ext cx="2347144" cy="32144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474" y="7545375"/>
            <a:ext cx="2135024" cy="1312214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6389914" y="8753413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5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0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민중의 땅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전라도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8830" y="8750011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6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01008" y="107504"/>
            <a:ext cx="3241239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4. </a:t>
            </a:r>
            <a:r>
              <a:rPr lang="ko-KR" altLang="en-US" b="1" dirty="0">
                <a:solidFill>
                  <a:schemeClr val="bg1"/>
                </a:solidFill>
              </a:rPr>
              <a:t>미륵신앙과 전라도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64865" y="715115"/>
            <a:ext cx="6268502" cy="76054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전라도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세계에서 가장 미륵신앙이 성행한 곳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.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그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이유는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백제 시대부터 널리 흥성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65" y="1552745"/>
            <a:ext cx="6265166" cy="333573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445224" y="1603506"/>
            <a:ext cx="1112168" cy="5408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chemeClr val="bg2">
                    <a:lumMod val="10000"/>
                  </a:schemeClr>
                </a:solidFill>
              </a:rPr>
              <a:t>창건 당시의</a:t>
            </a:r>
            <a:endParaRPr lang="en-US" altLang="ko-KR" sz="1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ko-KR" altLang="en-US" sz="1000" dirty="0">
                <a:solidFill>
                  <a:schemeClr val="bg2">
                    <a:lumMod val="10000"/>
                  </a:schemeClr>
                </a:solidFill>
              </a:rPr>
              <a:t>익산 </a:t>
            </a:r>
            <a:r>
              <a:rPr lang="ko-KR" altLang="en-US" sz="1000" dirty="0" err="1">
                <a:solidFill>
                  <a:schemeClr val="bg2">
                    <a:lumMod val="10000"/>
                  </a:schemeClr>
                </a:solidFill>
              </a:rPr>
              <a:t>미륵사</a:t>
            </a:r>
            <a:endParaRPr lang="en-US" altLang="ko-KR" sz="1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altLang="ko-KR" sz="10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ko-KR" altLang="en-US" sz="1000" dirty="0">
                <a:solidFill>
                  <a:schemeClr val="bg2">
                    <a:lumMod val="10000"/>
                  </a:schemeClr>
                </a:solidFill>
              </a:rPr>
              <a:t>추정도</a:t>
            </a:r>
            <a:r>
              <a:rPr lang="en-US" altLang="ko-KR" sz="1000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ko-KR" altLang="en-US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65" y="5104132"/>
            <a:ext cx="4360279" cy="366507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64865" y="4293923"/>
            <a:ext cx="6265166" cy="594553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백제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무왕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익산에 동양 최대의 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미륵사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창건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</a:p>
          <a:p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                   왜 부여가 아니라 익산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?  </a:t>
            </a:r>
            <a:r>
              <a:rPr lang="ko-KR" altLang="en-US" sz="14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새로운 이상 국가의 희망 프로젝트</a:t>
            </a:r>
            <a:endParaRPr lang="en-US" altLang="ko-KR" sz="14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861048" y="7812360"/>
            <a:ext cx="2768983" cy="1152128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- 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고려 광종 시기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혜명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(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慧明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),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endParaRPr lang="en-US" altLang="ko-KR" sz="12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  논산 </a:t>
            </a:r>
            <a:r>
              <a:rPr lang="ko-KR" altLang="en-US" sz="12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은진면에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2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관촉사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창건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고려 후기부터 조선 시대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  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미륵 신앙은 민중 신앙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(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미신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?)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으로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!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677792" y="8728719"/>
            <a:ext cx="1830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은진미륵석불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(1006)</a:t>
            </a:r>
            <a:endParaRPr lang="ko-KR" altLang="en-US" sz="1400" dirty="0"/>
          </a:p>
        </p:txBody>
      </p:sp>
      <p:sp>
        <p:nvSpPr>
          <p:cNvPr id="14" name="직사각형 13"/>
          <p:cNvSpPr/>
          <p:nvPr/>
        </p:nvSpPr>
        <p:spPr>
          <a:xfrm>
            <a:off x="72008" y="8748464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6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43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민중의 땅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전라도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8830" y="8750011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6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601279" y="107504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4. </a:t>
            </a:r>
            <a:r>
              <a:rPr lang="ko-KR" altLang="en-US" b="1">
                <a:solidFill>
                  <a:schemeClr val="bg1"/>
                </a:solidFill>
              </a:rPr>
              <a:t>미륵신앙과 전라도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03429" y="718439"/>
            <a:ext cx="3557619" cy="268813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김제 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금산사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1400" b="1" dirty="0" err="1">
                <a:solidFill>
                  <a:schemeClr val="accent6">
                    <a:lumMod val="75000"/>
                  </a:schemeClr>
                </a:solidFill>
                <a:latin typeface="+mn-ea"/>
              </a:rPr>
              <a:t>미륵전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국보 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62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호</a:t>
            </a:r>
            <a:r>
              <a:rPr lang="en-US" altLang="ko-KR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)</a:t>
            </a:r>
          </a:p>
          <a:p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-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금산사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백제 법왕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년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(600)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에 창건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미륵전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: </a:t>
            </a: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   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현존 유일의 조선 중기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3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층 건축물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   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인조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13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년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(1635)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에 재건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수차례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중수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   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조선 전라지역 미륵신앙의 중심지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endParaRPr lang="en-US" altLang="ko-KR" sz="6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증산교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용화교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등 신흥종교의 숭배대상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</a:t>
            </a:r>
            <a:r>
              <a:rPr lang="ko-KR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증산(甑山)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강일순</a:t>
            </a:r>
            <a:r>
              <a:rPr lang="ko-KR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(姜一淳, 1871~1909)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“나를 보고 싶거든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금산사로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들어와서 미륵불을 보라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.”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03427" y="8205675"/>
            <a:ext cx="6077021" cy="76582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-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고려 시대의 조각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.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배꼽에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미륵하생의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비결이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숨겨져있다는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전설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- 1892,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동학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접주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손화중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비결을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꺼내들고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동학 농민혁명 주도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406" y="1678384"/>
            <a:ext cx="2560266" cy="172819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b="9177"/>
          <a:stretch/>
        </p:blipFill>
        <p:spPr>
          <a:xfrm>
            <a:off x="303428" y="3882142"/>
            <a:ext cx="6223083" cy="427577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95126" y="3563888"/>
            <a:ext cx="6223123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ko-KR" altLang="en-US" sz="1600" b="1" dirty="0">
                <a:latin typeface="+mn-ea"/>
              </a:rPr>
              <a:t>  고창 </a:t>
            </a:r>
            <a:r>
              <a:rPr lang="ko-KR" altLang="en-US" sz="1600" b="1" dirty="0" err="1">
                <a:latin typeface="+mn-ea"/>
              </a:rPr>
              <a:t>선운산</a:t>
            </a:r>
            <a:r>
              <a:rPr lang="en-US" altLang="ko-KR" sz="1600" b="1" dirty="0">
                <a:latin typeface="+mn-ea"/>
              </a:rPr>
              <a:t>(</a:t>
            </a:r>
            <a:r>
              <a:rPr lang="ko-KR" altLang="en-US" sz="1600" b="1" dirty="0" err="1">
                <a:latin typeface="+mn-ea"/>
              </a:rPr>
              <a:t>도솔산</a:t>
            </a:r>
            <a:r>
              <a:rPr lang="en-US" altLang="ko-KR" sz="1600" b="1" dirty="0">
                <a:latin typeface="+mn-ea"/>
              </a:rPr>
              <a:t>)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err="1">
                <a:latin typeface="+mn-ea"/>
              </a:rPr>
              <a:t>선운사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err="1">
                <a:latin typeface="+mn-ea"/>
              </a:rPr>
              <a:t>도솔암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err="1">
                <a:latin typeface="+mn-ea"/>
              </a:rPr>
              <a:t>내원궁</a:t>
            </a:r>
            <a:r>
              <a:rPr lang="ko-KR" altLang="en-US" sz="1600" b="1" dirty="0">
                <a:latin typeface="+mn-ea"/>
              </a:rPr>
              <a:t> 마애미륵보살좌상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381328" y="8807170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7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6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30998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민중의 땅</a:t>
            </a:r>
            <a:r>
              <a:rPr lang="en-US" altLang="ko-KR" b="1">
                <a:solidFill>
                  <a:schemeClr val="bg1"/>
                </a:solidFill>
              </a:rPr>
              <a:t>, </a:t>
            </a:r>
            <a:r>
              <a:rPr lang="ko-KR" altLang="en-US" b="1">
                <a:solidFill>
                  <a:schemeClr val="bg1"/>
                </a:solidFill>
              </a:rPr>
              <a:t>전라도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36625" y="107504"/>
            <a:ext cx="320562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5. </a:t>
            </a:r>
            <a:r>
              <a:rPr lang="ko-KR" altLang="en-US" b="1" dirty="0">
                <a:solidFill>
                  <a:schemeClr val="bg1"/>
                </a:solidFill>
              </a:rPr>
              <a:t>미륵의 땅</a:t>
            </a:r>
            <a:r>
              <a:rPr lang="en-US" altLang="ko-KR" b="1" dirty="0">
                <a:solidFill>
                  <a:schemeClr val="bg1"/>
                </a:solidFill>
              </a:rPr>
              <a:t>, </a:t>
            </a:r>
            <a:r>
              <a:rPr lang="ko-KR" altLang="en-US" b="1" dirty="0">
                <a:solidFill>
                  <a:schemeClr val="bg1"/>
                </a:solidFill>
              </a:rPr>
              <a:t>전라도의 특징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12" y="6775197"/>
            <a:ext cx="3070900" cy="2191714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453276" y="8672005"/>
            <a:ext cx="2083349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목포 동양척식회사 기념관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63091" y="6775197"/>
            <a:ext cx="1057310" cy="3170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수탈의 땅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12" y="683568"/>
            <a:ext cx="6141800" cy="602481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/>
          <a:srcRect l="7289" r="5244" b="7874"/>
          <a:stretch/>
        </p:blipFill>
        <p:spPr>
          <a:xfrm>
            <a:off x="3680641" y="6775197"/>
            <a:ext cx="2916271" cy="2184840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5336825" y="8625923"/>
            <a:ext cx="1260527" cy="3170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4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먹거리의 땅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16632" y="8748464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8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2008" y="107504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2008" y="107504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&lt; </a:t>
            </a:r>
            <a:r>
              <a:rPr lang="ko-KR" altLang="en-US" b="1" dirty="0">
                <a:solidFill>
                  <a:schemeClr val="bg1"/>
                </a:solidFill>
              </a:rPr>
              <a:t>낭만을 찾아라 </a:t>
            </a:r>
            <a:r>
              <a:rPr lang="en-US" altLang="ko-KR" b="1" dirty="0">
                <a:solidFill>
                  <a:schemeClr val="bg1"/>
                </a:solidFill>
              </a:rPr>
              <a:t>&gt;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8830" y="8750011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6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601279" y="107504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1. </a:t>
            </a:r>
            <a:r>
              <a:rPr lang="ko-KR" altLang="en-US" b="1" dirty="0">
                <a:solidFill>
                  <a:schemeClr val="bg1"/>
                </a:solidFill>
              </a:rPr>
              <a:t>낭만이란 무엇인가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23408" y="8760365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10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04664" y="899592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( 1 ) 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낭만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b="1" kern="0" dirty="0" err="1">
                <a:solidFill>
                  <a:srgbClr val="000000"/>
                </a:solidFill>
                <a:latin typeface="+mn-ea"/>
              </a:rPr>
              <a:t>浪漫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), 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로만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魯漫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: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400" b="1" kern="0" dirty="0">
                <a:solidFill>
                  <a:srgbClr val="FF0000"/>
                </a:solidFill>
                <a:latin typeface="+mn-ea"/>
              </a:rPr>
              <a:t>Romance</a:t>
            </a:r>
            <a:r>
              <a:rPr lang="ko-KR" altLang="en-US" sz="1400" b="1" kern="0" dirty="0">
                <a:solidFill>
                  <a:srgbClr val="000000"/>
                </a:solidFill>
                <a:latin typeface="+mn-ea"/>
              </a:rPr>
              <a:t>의 음역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  1 )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서구문예사조의 하나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: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        18C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말 영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英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),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독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獨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에서 기원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⇒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유럽 전체에 파급된 문예 사조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  2 )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삶에 대한 인간의 기본적 생각의 틀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또는 그 행동의 경향</a:t>
            </a:r>
            <a:endParaRPr lang="en-US" altLang="ko-KR" sz="14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12354" y="2581317"/>
            <a:ext cx="6232626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1600" b="1" kern="0" dirty="0">
                <a:solidFill>
                  <a:srgbClr val="000000"/>
                </a:solidFill>
                <a:latin typeface="+mn-ea"/>
              </a:rPr>
              <a:t>( 2 ) </a:t>
            </a: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서구 낭만주의에서 말하는 ‘낭만’의 속성</a:t>
            </a:r>
          </a:p>
          <a:p>
            <a:pPr algn="just" fontAlgn="base">
              <a:lnSpc>
                <a:spcPct val="160000"/>
              </a:lnSpc>
            </a:pPr>
            <a:endParaRPr lang="en-US" altLang="ko-KR" sz="300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 </a:t>
            </a:r>
            <a:r>
              <a:rPr lang="en-US" altLang="ko-KR" kern="0" dirty="0">
                <a:solidFill>
                  <a:srgbClr val="FF0000"/>
                </a:solidFill>
                <a:latin typeface="+mn-ea"/>
              </a:rPr>
              <a:t>1) </a:t>
            </a:r>
            <a:r>
              <a:rPr lang="ko-KR" altLang="en-US" b="1" kern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개성</a:t>
            </a:r>
            <a:r>
              <a:rPr lang="ko-KR" altLang="en-US" kern="0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개인적 특성 존중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   ① 전통에 대한 반항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합리성에 의한 통제 거부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   ② 명말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明末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), </a:t>
            </a:r>
            <a:r>
              <a:rPr lang="ko-KR" altLang="en-US" sz="1400" kern="0" dirty="0" err="1">
                <a:solidFill>
                  <a:srgbClr val="000000"/>
                </a:solidFill>
                <a:latin typeface="+mn-ea"/>
              </a:rPr>
              <a:t>공안파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400" kern="0" dirty="0" err="1">
                <a:solidFill>
                  <a:srgbClr val="000000"/>
                </a:solidFill>
                <a:latin typeface="+mn-ea"/>
              </a:rPr>
              <a:t>公安派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의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‘</a:t>
            </a:r>
            <a:r>
              <a:rPr lang="ko-KR" altLang="en-US" sz="1400" b="1" kern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獨抒性靈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’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 ⇒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 ‘</a:t>
            </a:r>
            <a:r>
              <a:rPr lang="ko-KR" altLang="en-US" sz="1400" b="1" kern="0" dirty="0">
                <a:solidFill>
                  <a:srgbClr val="0070C0"/>
                </a:solidFill>
                <a:latin typeface="+mn-ea"/>
              </a:rPr>
              <a:t>수필</a:t>
            </a:r>
            <a:r>
              <a:rPr lang="en-US" altLang="ko-KR" sz="1400" b="1" kern="0" dirty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b="1" kern="0" dirty="0">
                <a:solidFill>
                  <a:srgbClr val="0070C0"/>
                </a:solidFill>
                <a:latin typeface="+mn-ea"/>
              </a:rPr>
              <a:t>隨筆</a:t>
            </a:r>
            <a:r>
              <a:rPr lang="en-US" altLang="ko-KR" sz="1400" b="1" kern="0" dirty="0">
                <a:solidFill>
                  <a:srgbClr val="0070C0"/>
                </a:solidFill>
                <a:latin typeface="+mn-ea"/>
              </a:rPr>
              <a:t>)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’의 탄생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04664" y="7069267"/>
            <a:ext cx="1465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수필의 시작은 </a:t>
            </a:r>
            <a:endParaRPr lang="en-US" altLang="ko-KR" sz="12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명나라 문장가들의 </a:t>
            </a:r>
            <a:endParaRPr lang="en-US" altLang="ko-KR" sz="12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2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반항 정신에서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54" y="4551452"/>
            <a:ext cx="1829103" cy="251781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0" name="직사각형 19"/>
          <p:cNvSpPr/>
          <p:nvPr/>
        </p:nvSpPr>
        <p:spPr>
          <a:xfrm>
            <a:off x="2428578" y="4601609"/>
            <a:ext cx="421640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b="1" kern="0" dirty="0">
                <a:solidFill>
                  <a:srgbClr val="FF0000"/>
                </a:solidFill>
                <a:latin typeface="+mn-ea"/>
              </a:rPr>
              <a:t>2) </a:t>
            </a:r>
            <a:r>
              <a:rPr lang="ko-KR" altLang="en-US" b="1" kern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감성</a:t>
            </a:r>
            <a:r>
              <a:rPr lang="ko-KR" altLang="en-US" b="1" kern="0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200" b="1" kern="0" dirty="0">
                <a:solidFill>
                  <a:srgbClr val="000000"/>
                </a:solidFill>
                <a:latin typeface="+mn-ea"/>
              </a:rPr>
              <a:t>자유분방한 </a:t>
            </a:r>
            <a:r>
              <a:rPr lang="ko-KR" altLang="en-US" sz="1200" b="1" kern="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상상력</a:t>
            </a: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,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       </a:t>
            </a:r>
            <a:r>
              <a:rPr lang="ko-KR" altLang="en-US" sz="1200" b="1" kern="0" dirty="0">
                <a:solidFill>
                  <a:srgbClr val="000000"/>
                </a:solidFill>
                <a:latin typeface="+mn-ea"/>
              </a:rPr>
              <a:t>그러나 현실에서는 실현되기 어려운 꿈</a:t>
            </a: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…</a:t>
            </a:r>
            <a:endParaRPr lang="ko-KR" altLang="en-US" sz="12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+mn-ea"/>
              </a:rPr>
              <a:t>  * 실현되지 못할 이상 ⇒ 끊임없이 이어지는 절망과 비관</a:t>
            </a: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!</a:t>
            </a:r>
            <a:endParaRPr lang="ko-KR" altLang="en-US" sz="12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+mn-ea"/>
              </a:rPr>
              <a:t>  * 낭만주의자 </a:t>
            </a: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= </a:t>
            </a:r>
            <a:r>
              <a:rPr lang="ko-KR" altLang="en-US" sz="1200" b="1" kern="0" dirty="0">
                <a:solidFill>
                  <a:srgbClr val="000000"/>
                </a:solidFill>
                <a:latin typeface="+mn-ea"/>
              </a:rPr>
              <a:t>대책 없는 이상주의자</a:t>
            </a: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?</a:t>
            </a:r>
            <a:endParaRPr lang="ko-KR" altLang="en-US" sz="1200" b="1" kern="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494" y="6072781"/>
            <a:ext cx="4104987" cy="271584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393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4787" y="75117"/>
            <a:ext cx="6669360" cy="8928992"/>
          </a:xfrm>
          <a:prstGeom prst="rect">
            <a:avLst/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3908" y="75117"/>
            <a:ext cx="3356992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&lt; </a:t>
            </a:r>
            <a:r>
              <a:rPr lang="ko-KR" altLang="en-US" b="1">
                <a:solidFill>
                  <a:schemeClr val="bg1"/>
                </a:solidFill>
              </a:rPr>
              <a:t>낭만을 찾아라 </a:t>
            </a:r>
            <a:r>
              <a:rPr lang="en-US" altLang="ko-KR" b="1">
                <a:solidFill>
                  <a:schemeClr val="bg1"/>
                </a:solidFill>
              </a:rPr>
              <a:t>&gt;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406750" y="8748464"/>
            <a:ext cx="360040" cy="221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6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93179" y="75117"/>
            <a:ext cx="3140968" cy="438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</a:rPr>
              <a:t>1. </a:t>
            </a:r>
            <a:r>
              <a:rPr lang="ko-KR" altLang="en-US" b="1">
                <a:solidFill>
                  <a:schemeClr val="bg1"/>
                </a:solidFill>
              </a:rPr>
              <a:t>낭만이란 무엇인가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381328" y="8758818"/>
            <a:ext cx="385461" cy="211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11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23407" y="524491"/>
            <a:ext cx="645813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  ( 2 ) 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서구 낭만주의에서 말하는 ‘낭만’의 속성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kern="0" dirty="0">
                <a:solidFill>
                  <a:srgbClr val="FF0000"/>
                </a:solidFill>
                <a:latin typeface="+mn-ea"/>
              </a:rPr>
              <a:t>    3) </a:t>
            </a:r>
            <a:r>
              <a:rPr lang="ko-KR" altLang="en-US" b="1" kern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자연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상상을 뛰어넘는 아름다운 풍광    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* 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루소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, “</a:t>
            </a:r>
            <a:r>
              <a:rPr lang="ko-KR" altLang="en-US" sz="1400" kern="0" dirty="0">
                <a:solidFill>
                  <a:srgbClr val="000000"/>
                </a:solidFill>
                <a:latin typeface="+mn-ea"/>
              </a:rPr>
              <a:t>자연으로 돌아가라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</a:rPr>
              <a:t>!”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t="5179" b="2697"/>
          <a:stretch/>
        </p:blipFill>
        <p:spPr>
          <a:xfrm>
            <a:off x="437603" y="1499423"/>
            <a:ext cx="6052688" cy="38164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8390"/>
          <a:stretch/>
        </p:blipFill>
        <p:spPr>
          <a:xfrm>
            <a:off x="437602" y="5436096"/>
            <a:ext cx="5290172" cy="343308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459036" y="4932040"/>
            <a:ext cx="1047576" cy="403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 err="1">
                <a:solidFill>
                  <a:schemeClr val="bg1"/>
                </a:solidFill>
              </a:rPr>
              <a:t>선운사</a:t>
            </a:r>
            <a:r>
              <a:rPr lang="ko-KR" altLang="en-US" sz="1200" dirty="0">
                <a:solidFill>
                  <a:schemeClr val="bg1"/>
                </a:solidFill>
              </a:rPr>
              <a:t> 단풍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5661248" y="8489376"/>
            <a:ext cx="772874" cy="403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 err="1">
                <a:solidFill>
                  <a:schemeClr val="bg2">
                    <a:lumMod val="10000"/>
                  </a:schemeClr>
                </a:solidFill>
              </a:rPr>
              <a:t>대흥사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altLang="ko-KR" sz="12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</a:rPr>
              <a:t>단풍</a:t>
            </a:r>
          </a:p>
        </p:txBody>
      </p:sp>
    </p:spTree>
    <p:extLst>
      <p:ext uri="{BB962C8B-B14F-4D97-AF65-F5344CB8AC3E}">
        <p14:creationId xmlns:p14="http://schemas.microsoft.com/office/powerpoint/2010/main" val="527171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7454</TotalTime>
  <Words>3134</Words>
  <Application>Microsoft Office PowerPoint</Application>
  <PresentationFormat>화면 슬라이드 쇼(4:3)</PresentationFormat>
  <Paragraphs>449</Paragraphs>
  <Slides>25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29" baseType="lpstr">
      <vt:lpstr>宋体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김용표</dc:creator>
  <cp:lastModifiedBy>Administrator</cp:lastModifiedBy>
  <cp:revision>175</cp:revision>
  <dcterms:created xsi:type="dcterms:W3CDTF">2018-05-16T03:15:49Z</dcterms:created>
  <dcterms:modified xsi:type="dcterms:W3CDTF">2024-02-29T10:06:26Z</dcterms:modified>
</cp:coreProperties>
</file>