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935361"/>
            <a:ext cx="7477601" cy="18037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101"/>
              </a:lnSpc>
              <a:buNone/>
            </a:pPr>
            <a:r>
              <a:rPr lang="en-US" sz="5681" b="1" spc="-114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10년 먼저 시작하는 여유만만 은퇴생활: 소개</a:t>
            </a:r>
            <a:endParaRPr lang="en-US" sz="5681" dirty="0"/>
          </a:p>
        </p:txBody>
      </p:sp>
      <p:sp>
        <p:nvSpPr>
          <p:cNvPr id="6" name="Text 2"/>
          <p:cNvSpPr/>
          <p:nvPr/>
        </p:nvSpPr>
        <p:spPr>
          <a:xfrm>
            <a:off x="833199" y="4072414"/>
            <a:ext cx="747760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은퇴는 인생의 새로운 시작입니다. 10년 먼저 준비하면 더욱 풍요롭고 행복한 노후를 맞이할 수 있습니다.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4988838"/>
            <a:ext cx="747760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이 프레젠테이션에서는 은퇴를 위한 다양한 준비 과정과 성공적인 노후 설계 전략을 소개합니다.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833199" y="5921931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6A277A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968335" y="6050875"/>
            <a:ext cx="85011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768"/>
              </a:lnSpc>
              <a:buNone/>
            </a:pPr>
            <a:r>
              <a:rPr lang="en-US" sz="768" spc="-35" kern="0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yl</a:t>
            </a:r>
            <a:endParaRPr lang="en-US" sz="768" dirty="0"/>
          </a:p>
        </p:txBody>
      </p:sp>
      <p:sp>
        <p:nvSpPr>
          <p:cNvPr id="10" name="Text 6"/>
          <p:cNvSpPr/>
          <p:nvPr/>
        </p:nvSpPr>
        <p:spPr>
          <a:xfrm>
            <a:off x="1299686" y="5905262"/>
            <a:ext cx="200382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younjeong lee</a:t>
            </a:r>
            <a:endParaRPr lang="en-US" sz="2187" dirty="0"/>
          </a:p>
        </p:txBody>
      </p:sp>
      <p:pic>
        <p:nvPicPr>
          <p:cNvPr id="11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524482"/>
            <a:ext cx="8664535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b="1" spc="-82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질문과 답변: 함께 만들어가는 행복한 노후</a:t>
            </a:r>
            <a:endParaRPr lang="en-US" sz="4117" dirty="0"/>
          </a:p>
        </p:txBody>
      </p:sp>
      <p:sp>
        <p:nvSpPr>
          <p:cNvPr id="5" name="Text 2"/>
          <p:cNvSpPr/>
          <p:nvPr/>
        </p:nvSpPr>
        <p:spPr>
          <a:xfrm>
            <a:off x="2348389" y="3622238"/>
            <a:ext cx="993350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이제 궁금한 점들을 자유롭게 질문해주세요.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2348389" y="4205407"/>
            <a:ext cx="993350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은퇴 준비, 재정 설계, 건강 관리, 새로운 삶의 설계 등 어떤 질문이든 환영합니다.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348389" y="4788575"/>
            <a:ext cx="993350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경험이 풍부한 전문가들이 여러분의 궁금증을 해소하고,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348389" y="5371743"/>
            <a:ext cx="993350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행복한 노후를 만들어갈 수 있도록 도와드리겠습니다.</a:t>
            </a:r>
            <a:endParaRPr lang="en-US" sz="1750" dirty="0"/>
          </a:p>
        </p:txBody>
      </p:sp>
      <p:pic>
        <p:nvPicPr>
          <p:cNvPr id="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941082"/>
            <a:ext cx="7752159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b="1" spc="-82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왜 지금부터 은퇴를 준비해야 할까요?</a:t>
            </a:r>
            <a:endParaRPr lang="en-US" sz="4117" dirty="0"/>
          </a:p>
        </p:txBody>
      </p:sp>
      <p:sp>
        <p:nvSpPr>
          <p:cNvPr id="5" name="Text 2"/>
          <p:cNvSpPr/>
          <p:nvPr/>
        </p:nvSpPr>
        <p:spPr>
          <a:xfrm>
            <a:off x="2348389" y="4038838"/>
            <a:ext cx="993350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은퇴는 갑작스럽게 찾아오지 않습니다. 젊은 시절부터 미리 준비해야 안정적인 노후를 맞이할 수 있습니다.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2348389" y="4622006"/>
            <a:ext cx="993350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시간이 지날수록 물가는 상승하고, 예상치 못한 상황이 발생할 수 있습니다. 미리 준비해야 갑작스러운 변화에 대응하고, 꿈꾸는 노후를 만들 수 있습니다.</a:t>
            </a:r>
            <a:endParaRPr lang="en-US" sz="1750" dirty="0"/>
          </a:p>
        </p:txBody>
      </p:sp>
      <p:pic>
        <p:nvPicPr>
          <p:cNvPr id="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130987" y="514707"/>
            <a:ext cx="5317212" cy="5504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335"/>
              </a:lnSpc>
              <a:buNone/>
            </a:pPr>
            <a:r>
              <a:rPr lang="en-US" sz="3468" b="1" spc="-69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은퇴 후 삶의 변화: 기회와 도전</a:t>
            </a:r>
            <a:endParaRPr lang="en-US" sz="3468" dirty="0"/>
          </a:p>
        </p:txBody>
      </p:sp>
      <p:sp>
        <p:nvSpPr>
          <p:cNvPr id="5" name="Text 2"/>
          <p:cNvSpPr/>
          <p:nvPr/>
        </p:nvSpPr>
        <p:spPr>
          <a:xfrm>
            <a:off x="3130987" y="1439466"/>
            <a:ext cx="8368308" cy="561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211"/>
              </a:lnSpc>
              <a:buNone/>
            </a:pPr>
            <a:r>
              <a:rPr lang="en-US" sz="1474" spc="-29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은퇴는 삶의 새로운 장을 여는 기회입니다. 직장 생활에서 벗어나 새로운 꿈을 펼치고, 여유로운 시간을 즐길 수 있습니다.</a:t>
            </a:r>
            <a:endParaRPr lang="en-US" sz="1474" dirty="0"/>
          </a:p>
        </p:txBody>
      </p:sp>
      <p:sp>
        <p:nvSpPr>
          <p:cNvPr id="6" name="Text 3"/>
          <p:cNvSpPr/>
          <p:nvPr/>
        </p:nvSpPr>
        <p:spPr>
          <a:xfrm>
            <a:off x="3130987" y="2211467"/>
            <a:ext cx="8368308" cy="561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211"/>
              </a:lnSpc>
              <a:buNone/>
            </a:pPr>
            <a:r>
              <a:rPr lang="en-US" sz="1474" spc="-29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하지만 익숙한 일상에서 벗어나 새로운 환경에 적응하는 것은 쉽지 않습니다. 새로운 관계를 형성하고, 시간 관리를 계획하며, 건강을 유지하는 데 어려움을 느낄 수 있습니다.</a:t>
            </a:r>
            <a:endParaRPr lang="en-US" sz="1474" dirty="0"/>
          </a:p>
        </p:txBody>
      </p:sp>
      <p:sp>
        <p:nvSpPr>
          <p:cNvPr id="7" name="Shape 4"/>
          <p:cNvSpPr/>
          <p:nvPr/>
        </p:nvSpPr>
        <p:spPr>
          <a:xfrm>
            <a:off x="3130987" y="2983468"/>
            <a:ext cx="1045964" cy="1042630"/>
          </a:xfrm>
          <a:prstGeom prst="roundRect">
            <a:avLst>
              <a:gd name="adj" fmla="val 8079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325773" y="3329345"/>
            <a:ext cx="128468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64"/>
              </a:lnSpc>
              <a:buNone/>
            </a:pPr>
            <a:r>
              <a:rPr lang="en-US" sz="1842" b="1" spc="-37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1842" dirty="0"/>
          </a:p>
        </p:txBody>
      </p:sp>
      <p:sp>
        <p:nvSpPr>
          <p:cNvPr id="9" name="Text 6"/>
          <p:cNvSpPr/>
          <p:nvPr/>
        </p:nvSpPr>
        <p:spPr>
          <a:xfrm>
            <a:off x="4364117" y="3170634"/>
            <a:ext cx="2202180" cy="275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68"/>
              </a:lnSpc>
              <a:buNone/>
            </a:pPr>
            <a:r>
              <a:rPr lang="en-US" sz="1734" b="1" spc="-35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시간적 자유</a:t>
            </a:r>
            <a:endParaRPr lang="en-US" sz="1734" dirty="0"/>
          </a:p>
        </p:txBody>
      </p:sp>
      <p:sp>
        <p:nvSpPr>
          <p:cNvPr id="10" name="Text 7"/>
          <p:cNvSpPr/>
          <p:nvPr/>
        </p:nvSpPr>
        <p:spPr>
          <a:xfrm>
            <a:off x="4364117" y="3558183"/>
            <a:ext cx="3932992" cy="2807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211"/>
              </a:lnSpc>
              <a:buNone/>
            </a:pPr>
            <a:r>
              <a:rPr lang="en-US" sz="1474" spc="-29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더 많은 시간을 가족, 취미, 여행에 할애할 수 있습니다.</a:t>
            </a:r>
            <a:endParaRPr lang="en-US" sz="1474" dirty="0"/>
          </a:p>
        </p:txBody>
      </p:sp>
      <p:sp>
        <p:nvSpPr>
          <p:cNvPr id="11" name="Shape 8"/>
          <p:cNvSpPr/>
          <p:nvPr/>
        </p:nvSpPr>
        <p:spPr>
          <a:xfrm>
            <a:off x="4270534" y="4005679"/>
            <a:ext cx="7135178" cy="18693"/>
          </a:xfrm>
          <a:prstGeom prst="roundRect">
            <a:avLst>
              <a:gd name="adj" fmla="val 450621"/>
            </a:avLst>
          </a:prstGeom>
          <a:solidFill>
            <a:srgbClr val="D1B6E1"/>
          </a:solidFill>
          <a:ln/>
        </p:spPr>
      </p:sp>
      <p:sp>
        <p:nvSpPr>
          <p:cNvPr id="12" name="Shape 9"/>
          <p:cNvSpPr/>
          <p:nvPr/>
        </p:nvSpPr>
        <p:spPr>
          <a:xfrm>
            <a:off x="3130987" y="4119682"/>
            <a:ext cx="2092047" cy="1042630"/>
          </a:xfrm>
          <a:prstGeom prst="roundRect">
            <a:avLst>
              <a:gd name="adj" fmla="val 8079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325773" y="4465558"/>
            <a:ext cx="128468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64"/>
              </a:lnSpc>
              <a:buNone/>
            </a:pPr>
            <a:r>
              <a:rPr lang="en-US" sz="1842" b="1" spc="-37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1842" dirty="0"/>
          </a:p>
        </p:txBody>
      </p:sp>
      <p:sp>
        <p:nvSpPr>
          <p:cNvPr id="14" name="Text 11"/>
          <p:cNvSpPr/>
          <p:nvPr/>
        </p:nvSpPr>
        <p:spPr>
          <a:xfrm>
            <a:off x="5410200" y="4306848"/>
            <a:ext cx="2202180" cy="275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68"/>
              </a:lnSpc>
              <a:buNone/>
            </a:pPr>
            <a:r>
              <a:rPr lang="en-US" sz="1734" b="1" spc="-35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경제적 불안</a:t>
            </a:r>
            <a:endParaRPr lang="en-US" sz="1734" dirty="0"/>
          </a:p>
        </p:txBody>
      </p:sp>
      <p:sp>
        <p:nvSpPr>
          <p:cNvPr id="15" name="Text 12"/>
          <p:cNvSpPr/>
          <p:nvPr/>
        </p:nvSpPr>
        <p:spPr>
          <a:xfrm>
            <a:off x="5410200" y="4694396"/>
            <a:ext cx="3611642" cy="2807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211"/>
              </a:lnSpc>
              <a:buNone/>
            </a:pPr>
            <a:r>
              <a:rPr lang="en-US" sz="1474" spc="-29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수입 감소와 예상치 못한 지출에 대비해야 합니다.</a:t>
            </a:r>
            <a:endParaRPr lang="en-US" sz="1474" dirty="0"/>
          </a:p>
        </p:txBody>
      </p:sp>
      <p:sp>
        <p:nvSpPr>
          <p:cNvPr id="16" name="Shape 13"/>
          <p:cNvSpPr/>
          <p:nvPr/>
        </p:nvSpPr>
        <p:spPr>
          <a:xfrm>
            <a:off x="5316617" y="5141893"/>
            <a:ext cx="6089094" cy="18693"/>
          </a:xfrm>
          <a:prstGeom prst="roundRect">
            <a:avLst>
              <a:gd name="adj" fmla="val 450621"/>
            </a:avLst>
          </a:prstGeom>
          <a:solidFill>
            <a:srgbClr val="D1B6E1"/>
          </a:solidFill>
          <a:ln/>
        </p:spPr>
      </p:sp>
      <p:sp>
        <p:nvSpPr>
          <p:cNvPr id="17" name="Shape 14"/>
          <p:cNvSpPr/>
          <p:nvPr/>
        </p:nvSpPr>
        <p:spPr>
          <a:xfrm>
            <a:off x="3130987" y="5255895"/>
            <a:ext cx="3138011" cy="1042630"/>
          </a:xfrm>
          <a:prstGeom prst="roundRect">
            <a:avLst>
              <a:gd name="adj" fmla="val 8079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325773" y="5601772"/>
            <a:ext cx="128468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64"/>
              </a:lnSpc>
              <a:buNone/>
            </a:pPr>
            <a:r>
              <a:rPr lang="en-US" sz="1842" b="1" spc="-37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1842" dirty="0"/>
          </a:p>
        </p:txBody>
      </p:sp>
      <p:sp>
        <p:nvSpPr>
          <p:cNvPr id="19" name="Text 16"/>
          <p:cNvSpPr/>
          <p:nvPr/>
        </p:nvSpPr>
        <p:spPr>
          <a:xfrm>
            <a:off x="6456164" y="5443061"/>
            <a:ext cx="2202180" cy="275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68"/>
              </a:lnSpc>
              <a:buNone/>
            </a:pPr>
            <a:r>
              <a:rPr lang="en-US" sz="1734" b="1" spc="-35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새로운 관계 형성</a:t>
            </a:r>
            <a:endParaRPr lang="en-US" sz="1734" dirty="0"/>
          </a:p>
        </p:txBody>
      </p:sp>
      <p:sp>
        <p:nvSpPr>
          <p:cNvPr id="20" name="Text 17"/>
          <p:cNvSpPr/>
          <p:nvPr/>
        </p:nvSpPr>
        <p:spPr>
          <a:xfrm>
            <a:off x="6456164" y="5830610"/>
            <a:ext cx="4655344" cy="2807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211"/>
              </a:lnSpc>
              <a:buNone/>
            </a:pPr>
            <a:r>
              <a:rPr lang="en-US" sz="1474" spc="-29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새로운 사람들과의 교류를 통해 사회생활을 이어갈 수 있습니다.</a:t>
            </a:r>
            <a:endParaRPr lang="en-US" sz="1474" dirty="0"/>
          </a:p>
        </p:txBody>
      </p:sp>
      <p:sp>
        <p:nvSpPr>
          <p:cNvPr id="21" name="Shape 18"/>
          <p:cNvSpPr/>
          <p:nvPr/>
        </p:nvSpPr>
        <p:spPr>
          <a:xfrm>
            <a:off x="6362581" y="6278106"/>
            <a:ext cx="5043130" cy="18693"/>
          </a:xfrm>
          <a:prstGeom prst="roundRect">
            <a:avLst>
              <a:gd name="adj" fmla="val 450621"/>
            </a:avLst>
          </a:prstGeom>
          <a:solidFill>
            <a:srgbClr val="D1B6E1"/>
          </a:solidFill>
          <a:ln/>
        </p:spPr>
      </p:sp>
      <p:sp>
        <p:nvSpPr>
          <p:cNvPr id="22" name="Shape 19"/>
          <p:cNvSpPr/>
          <p:nvPr/>
        </p:nvSpPr>
        <p:spPr>
          <a:xfrm>
            <a:off x="3130987" y="6392108"/>
            <a:ext cx="4184094" cy="1323380"/>
          </a:xfrm>
          <a:prstGeom prst="roundRect">
            <a:avLst>
              <a:gd name="adj" fmla="val 6365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3325773" y="6878360"/>
            <a:ext cx="128468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64"/>
              </a:lnSpc>
              <a:buNone/>
            </a:pPr>
            <a:r>
              <a:rPr lang="en-US" sz="1842" b="1" spc="-37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1842" dirty="0"/>
          </a:p>
        </p:txBody>
      </p:sp>
      <p:sp>
        <p:nvSpPr>
          <p:cNvPr id="24" name="Text 21"/>
          <p:cNvSpPr/>
          <p:nvPr/>
        </p:nvSpPr>
        <p:spPr>
          <a:xfrm>
            <a:off x="7502247" y="6579275"/>
            <a:ext cx="2202180" cy="2752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68"/>
              </a:lnSpc>
              <a:buNone/>
            </a:pPr>
            <a:r>
              <a:rPr lang="en-US" sz="1734" b="1" spc="-35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자기개발 기회</a:t>
            </a:r>
            <a:endParaRPr lang="en-US" sz="1734" dirty="0"/>
          </a:p>
        </p:txBody>
      </p:sp>
      <p:sp>
        <p:nvSpPr>
          <p:cNvPr id="25" name="Text 22"/>
          <p:cNvSpPr/>
          <p:nvPr/>
        </p:nvSpPr>
        <p:spPr>
          <a:xfrm>
            <a:off x="7502247" y="6966823"/>
            <a:ext cx="3809881" cy="561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211"/>
              </a:lnSpc>
              <a:buNone/>
            </a:pPr>
            <a:r>
              <a:rPr lang="en-US" sz="1474" spc="-29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새로운 취미를 배우거나, 봉사활동을 통해 사회에 기여할 수 있습니다.</a:t>
            </a:r>
            <a:endParaRPr lang="en-US" sz="1474" dirty="0"/>
          </a:p>
        </p:txBody>
      </p:sp>
      <p:pic>
        <p:nvPicPr>
          <p:cNvPr id="26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386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21506" y="589717"/>
            <a:ext cx="9485828" cy="6306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967"/>
              </a:lnSpc>
              <a:buNone/>
            </a:pPr>
            <a:r>
              <a:rPr lang="en-US" sz="3973" b="1" spc="-79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나에게 맞는 은퇴 계획 세우기: 목표 설정과 전략</a:t>
            </a:r>
            <a:endParaRPr lang="en-US" sz="3973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06" y="1649254"/>
            <a:ext cx="536019" cy="53601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21506" y="2399705"/>
            <a:ext cx="2155627" cy="315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83"/>
              </a:lnSpc>
              <a:buNone/>
            </a:pPr>
            <a:r>
              <a:rPr lang="en-US" sz="1987" b="1" spc="-40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목표 설정</a:t>
            </a:r>
            <a:endParaRPr lang="en-US" sz="1987" dirty="0"/>
          </a:p>
        </p:txBody>
      </p:sp>
      <p:sp>
        <p:nvSpPr>
          <p:cNvPr id="7" name="Text 3"/>
          <p:cNvSpPr/>
          <p:nvPr/>
        </p:nvSpPr>
        <p:spPr>
          <a:xfrm>
            <a:off x="2521506" y="2843570"/>
            <a:ext cx="2155627" cy="19295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33"/>
              </a:lnSpc>
              <a:buNone/>
            </a:pPr>
            <a:r>
              <a:rPr lang="en-US" sz="1689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은퇴 후 어떤 삶을 살고 싶은지 명확하게 정의해야 합니다. 여행, 취미, 가족과의 시간, 사회 참여 등 구체적인 목표를 설정하여 계획을 수립하십시오.</a:t>
            </a:r>
            <a:endParaRPr lang="en-US" sz="1689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20" y="1649254"/>
            <a:ext cx="536019" cy="53601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98720" y="2399705"/>
            <a:ext cx="2155627" cy="315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83"/>
              </a:lnSpc>
              <a:buNone/>
            </a:pPr>
            <a:r>
              <a:rPr lang="en-US" sz="1987" b="1" spc="-40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재정 계획</a:t>
            </a:r>
            <a:endParaRPr lang="en-US" sz="1987" dirty="0"/>
          </a:p>
        </p:txBody>
      </p:sp>
      <p:sp>
        <p:nvSpPr>
          <p:cNvPr id="10" name="Text 5"/>
          <p:cNvSpPr/>
          <p:nvPr/>
        </p:nvSpPr>
        <p:spPr>
          <a:xfrm>
            <a:off x="4998720" y="2843570"/>
            <a:ext cx="2155627" cy="19295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33"/>
              </a:lnSpc>
              <a:buNone/>
            </a:pPr>
            <a:r>
              <a:rPr lang="en-US" sz="1689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목표 달성을 위한 재정 계획은 필수입니다. 은퇴 후 필요한 자금 규모를 계산하고, 투자 전략, 소비 계획 등을 체계적으로 수립하십시오.</a:t>
            </a:r>
            <a:endParaRPr lang="en-US" sz="1689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934" y="1649254"/>
            <a:ext cx="536019" cy="53601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75934" y="2399705"/>
            <a:ext cx="2155627" cy="315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83"/>
              </a:lnSpc>
              <a:buNone/>
            </a:pPr>
            <a:r>
              <a:rPr lang="en-US" sz="1987" b="1" spc="-40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시간 계획</a:t>
            </a:r>
            <a:endParaRPr lang="en-US" sz="1987" dirty="0"/>
          </a:p>
        </p:txBody>
      </p:sp>
      <p:sp>
        <p:nvSpPr>
          <p:cNvPr id="13" name="Text 7"/>
          <p:cNvSpPr/>
          <p:nvPr/>
        </p:nvSpPr>
        <p:spPr>
          <a:xfrm>
            <a:off x="7475934" y="2843570"/>
            <a:ext cx="2155627" cy="19295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33"/>
              </a:lnSpc>
              <a:buNone/>
            </a:pPr>
            <a:r>
              <a:rPr lang="en-US" sz="1689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은퇴 후 시간을 어떻게 활용할지 미리 계획해야 합니다. 취미 활동, 여행, 자원봉사 등 시간을 효율적으로 관리하는 계획을 세우십시오.</a:t>
            </a:r>
            <a:endParaRPr lang="en-US" sz="1689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3149" y="1649254"/>
            <a:ext cx="536019" cy="536019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953149" y="2399705"/>
            <a:ext cx="2155746" cy="315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83"/>
              </a:lnSpc>
              <a:buNone/>
            </a:pPr>
            <a:r>
              <a:rPr lang="en-US" sz="1987" b="1" spc="-40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건강 관리</a:t>
            </a:r>
            <a:endParaRPr lang="en-US" sz="1987" dirty="0"/>
          </a:p>
        </p:txBody>
      </p:sp>
      <p:sp>
        <p:nvSpPr>
          <p:cNvPr id="16" name="Text 9"/>
          <p:cNvSpPr/>
          <p:nvPr/>
        </p:nvSpPr>
        <p:spPr>
          <a:xfrm>
            <a:off x="9953149" y="2843570"/>
            <a:ext cx="2155746" cy="1607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33"/>
              </a:lnSpc>
              <a:buNone/>
            </a:pPr>
            <a:r>
              <a:rPr lang="en-US" sz="1689" spc="-34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은퇴 후 건강은 삶의 질을 좌우합니다. 건강 검진을 통해 건강 상태를 확인하고, 꾸준한 운동과 건강한 식습관을 유지하십시오.</a:t>
            </a:r>
            <a:endParaRPr lang="en-US" sz="1689" dirty="0"/>
          </a:p>
        </p:txBody>
      </p:sp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506" y="5416391"/>
            <a:ext cx="536019" cy="536019"/>
          </a:xfrm>
          <a:prstGeom prst="rect">
            <a:avLst/>
          </a:prstGeom>
        </p:spPr>
      </p:pic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506" y="6166842"/>
            <a:ext cx="2155627" cy="1474827"/>
          </a:xfrm>
          <a:prstGeom prst="rect">
            <a:avLst/>
          </a:prstGeom>
        </p:spPr>
      </p:pic>
      <p:pic>
        <p:nvPicPr>
          <p:cNvPr id="19" name="Image 7" descr="preencoded.png">
            <a:hlinkClick r:id="rId9" tooltip="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840349"/>
            <a:ext cx="8775859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b="1" spc="-82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재정 설계: 안정적인 노후를 위한 필수 준비</a:t>
            </a:r>
            <a:endParaRPr lang="en-US" sz="4117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9" y="2938105"/>
            <a:ext cx="2233374" cy="138029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596051"/>
            <a:ext cx="2233374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재정 목표 설정</a:t>
            </a:r>
            <a:endParaRPr lang="en-US" sz="2058" dirty="0"/>
          </a:p>
        </p:txBody>
      </p:sp>
      <p:sp>
        <p:nvSpPr>
          <p:cNvPr id="7" name="Text 3"/>
          <p:cNvSpPr/>
          <p:nvPr/>
        </p:nvSpPr>
        <p:spPr>
          <a:xfrm>
            <a:off x="2348389" y="5056108"/>
            <a:ext cx="2233374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은퇴 후 필요한 자금 규모를 계산하고, 월별 지출 계획을 세우세요.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019" y="2938105"/>
            <a:ext cx="2233493" cy="138029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15019" y="4596051"/>
            <a:ext cx="2233493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투자 전략 수립</a:t>
            </a:r>
            <a:endParaRPr lang="en-US" sz="2058" dirty="0"/>
          </a:p>
        </p:txBody>
      </p:sp>
      <p:sp>
        <p:nvSpPr>
          <p:cNvPr id="10" name="Text 5"/>
          <p:cNvSpPr/>
          <p:nvPr/>
        </p:nvSpPr>
        <p:spPr>
          <a:xfrm>
            <a:off x="4915019" y="5056108"/>
            <a:ext cx="2233493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안정적인 수익을 창출할 수 있는 투자 방법을 선택하고, 위험 관리 계획을 세우세요.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68" y="2938105"/>
            <a:ext cx="2233374" cy="138029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4596051"/>
            <a:ext cx="2233374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자산 관리</a:t>
            </a:r>
            <a:endParaRPr lang="en-US" sz="2058" dirty="0"/>
          </a:p>
        </p:txBody>
      </p:sp>
      <p:sp>
        <p:nvSpPr>
          <p:cNvPr id="13" name="Text 7"/>
          <p:cNvSpPr/>
          <p:nvPr/>
        </p:nvSpPr>
        <p:spPr>
          <a:xfrm>
            <a:off x="7481768" y="5056108"/>
            <a:ext cx="2233374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부동산, 주식, 펀드 등 다양한 자산을 효율적으로 관리하고, 정기적으로 검토하세요.</a:t>
            </a:r>
            <a:endParaRPr lang="en-US" sz="175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399" y="2938105"/>
            <a:ext cx="2233493" cy="1380292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048399" y="4596051"/>
            <a:ext cx="2233493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전문가의 도움</a:t>
            </a:r>
            <a:endParaRPr lang="en-US" sz="2058" dirty="0"/>
          </a:p>
        </p:txBody>
      </p:sp>
      <p:sp>
        <p:nvSpPr>
          <p:cNvPr id="16" name="Text 9"/>
          <p:cNvSpPr/>
          <p:nvPr/>
        </p:nvSpPr>
        <p:spPr>
          <a:xfrm>
            <a:off x="10048399" y="5056108"/>
            <a:ext cx="2233493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재무 설계 전문가의 도움을 받아 맞춤형 재정 계획을 수립하세요.</a:t>
            </a:r>
            <a:endParaRPr lang="en-US" sz="1750" dirty="0"/>
          </a:p>
        </p:txBody>
      </p:sp>
      <p:pic>
        <p:nvPicPr>
          <p:cNvPr id="17" name="Image 5" descr="preencoded.png">
            <a:hlinkClick r:id="rId7" tooltip="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369463"/>
            <a:ext cx="9246394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b="1" spc="-82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건강 관리: 젊은 시절부터 시작하는 건강 투자</a:t>
            </a:r>
            <a:endParaRPr lang="en-US" sz="4117" dirty="0"/>
          </a:p>
        </p:txBody>
      </p:sp>
      <p:sp>
        <p:nvSpPr>
          <p:cNvPr id="5" name="Text 2"/>
          <p:cNvSpPr/>
          <p:nvPr/>
        </p:nvSpPr>
        <p:spPr>
          <a:xfrm>
            <a:off x="2348389" y="3578304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건강은 가장 소중한 자산</a:t>
            </a:r>
            <a:endParaRPr lang="en-US" sz="2058" dirty="0"/>
          </a:p>
        </p:txBody>
      </p:sp>
      <p:sp>
        <p:nvSpPr>
          <p:cNvPr id="6" name="Text 3"/>
          <p:cNvSpPr/>
          <p:nvPr/>
        </p:nvSpPr>
        <p:spPr>
          <a:xfrm>
            <a:off x="2348389" y="4127302"/>
            <a:ext cx="469570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젊은 시절부터 건강 관리를 시작하면 은퇴 후 건강한 삶을 유지하는 데 도움이 됩니다.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348389" y="4993719"/>
            <a:ext cx="469570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건강은 노후의 삶의 질을 좌우하는 가장 중요한 요소입니다.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3687" y="3578304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미래의 건강을 위한 투자</a:t>
            </a:r>
            <a:endParaRPr lang="en-US" sz="2058" dirty="0"/>
          </a:p>
        </p:txBody>
      </p:sp>
      <p:sp>
        <p:nvSpPr>
          <p:cNvPr id="9" name="Text 6"/>
          <p:cNvSpPr/>
          <p:nvPr/>
        </p:nvSpPr>
        <p:spPr>
          <a:xfrm>
            <a:off x="7593687" y="4127302"/>
            <a:ext cx="469570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건강 검진, 꾸준한 운동, 균형 잡힌 식습관은 미래의 건강을 위한 투자입니다.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93687" y="4993719"/>
            <a:ext cx="469570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젊은 시절의 건강 습관은 노년기에도 건강을 유지하는 데 중요한 영향을 미칩니다.</a:t>
            </a:r>
            <a:endParaRPr lang="en-US" sz="1750" dirty="0"/>
          </a:p>
        </p:txBody>
      </p:sp>
      <p:pic>
        <p:nvPicPr>
          <p:cNvPr id="1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078355"/>
            <a:ext cx="8998506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b="1" spc="-82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새로운 삶의 설계: 은퇴 후 하고 싶은 일 찾기</a:t>
            </a:r>
            <a:endParaRPr lang="en-US" sz="4117" dirty="0"/>
          </a:p>
        </p:txBody>
      </p:sp>
      <p:sp>
        <p:nvSpPr>
          <p:cNvPr id="5" name="Shape 2"/>
          <p:cNvSpPr/>
          <p:nvPr/>
        </p:nvSpPr>
        <p:spPr>
          <a:xfrm>
            <a:off x="2348389" y="3426023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959298" y="3426023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취미와 열정 되살리기</a:t>
            </a:r>
            <a:endParaRPr lang="en-US" sz="2058" dirty="0"/>
          </a:p>
        </p:txBody>
      </p:sp>
      <p:sp>
        <p:nvSpPr>
          <p:cNvPr id="7" name="Text 4"/>
          <p:cNvSpPr/>
          <p:nvPr/>
        </p:nvSpPr>
        <p:spPr>
          <a:xfrm>
            <a:off x="2959298" y="3886081"/>
            <a:ext cx="424481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젊은 시절 꿈꿨던 취미를 다시 시작하거나, 새로운 분야에 도전해 보세요.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3426023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037195" y="3426023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사회 참여와 봉사</a:t>
            </a:r>
            <a:endParaRPr lang="en-US" sz="2058" dirty="0"/>
          </a:p>
        </p:txBody>
      </p:sp>
      <p:sp>
        <p:nvSpPr>
          <p:cNvPr id="10" name="Text 7"/>
          <p:cNvSpPr/>
          <p:nvPr/>
        </p:nvSpPr>
        <p:spPr>
          <a:xfrm>
            <a:off x="8037195" y="3886081"/>
            <a:ext cx="424481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다양한 봉사활동을 통해 사회에 기여하고, 새로운 사람들을 만나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348389" y="5024676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959298" y="5024676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여행과 자연 체험</a:t>
            </a:r>
            <a:endParaRPr lang="en-US" sz="2058" dirty="0"/>
          </a:p>
        </p:txBody>
      </p:sp>
      <p:sp>
        <p:nvSpPr>
          <p:cNvPr id="13" name="Text 10"/>
          <p:cNvSpPr/>
          <p:nvPr/>
        </p:nvSpPr>
        <p:spPr>
          <a:xfrm>
            <a:off x="2959298" y="5484733"/>
            <a:ext cx="424481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시간적 제약 없이 여행을 떠나 세상을 탐험하고, 자연의 아름다움을 만끽하세요.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024676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037195" y="5024676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자기 계발과 성장</a:t>
            </a:r>
            <a:endParaRPr lang="en-US" sz="2058" dirty="0"/>
          </a:p>
        </p:txBody>
      </p:sp>
      <p:sp>
        <p:nvSpPr>
          <p:cNvPr id="16" name="Text 13"/>
          <p:cNvSpPr/>
          <p:nvPr/>
        </p:nvSpPr>
        <p:spPr>
          <a:xfrm>
            <a:off x="8037195" y="5484733"/>
            <a:ext cx="424481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새로운 것을 배우고, 능력을 개발하며 더욱 풍요로운 삶을 설계하세요.</a:t>
            </a:r>
            <a:endParaRPr lang="en-US" sz="1750" dirty="0"/>
          </a:p>
        </p:txBody>
      </p:sp>
      <p:pic>
        <p:nvPicPr>
          <p:cNvPr id="1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541978"/>
            <a:ext cx="9933503" cy="1306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b="1" spc="-82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사회 참여와 인간 관계: 풍요로운 노년을 위한 연결</a:t>
            </a:r>
            <a:endParaRPr lang="en-US" sz="4117" dirty="0"/>
          </a:p>
        </p:txBody>
      </p:sp>
      <p:sp>
        <p:nvSpPr>
          <p:cNvPr id="5" name="Shape 2"/>
          <p:cNvSpPr/>
          <p:nvPr/>
        </p:nvSpPr>
        <p:spPr>
          <a:xfrm>
            <a:off x="2348389" y="3293150"/>
            <a:ext cx="4855726" cy="1586151"/>
          </a:xfrm>
          <a:prstGeom prst="roundRect">
            <a:avLst>
              <a:gd name="adj" fmla="val 6304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78179" y="3522940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새로운 관계 형성</a:t>
            </a:r>
            <a:endParaRPr lang="en-US" sz="2058" dirty="0"/>
          </a:p>
        </p:txBody>
      </p:sp>
      <p:sp>
        <p:nvSpPr>
          <p:cNvPr id="7" name="Text 4"/>
          <p:cNvSpPr/>
          <p:nvPr/>
        </p:nvSpPr>
        <p:spPr>
          <a:xfrm>
            <a:off x="2578179" y="3982998"/>
            <a:ext cx="4396145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은퇴 후 새로운 사람들을 만나고, 다양한 활동을 함께하며 사회생활을 이어가세요.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3293150"/>
            <a:ext cx="4855726" cy="1586151"/>
          </a:xfrm>
          <a:prstGeom prst="roundRect">
            <a:avLst>
              <a:gd name="adj" fmla="val 6304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3522940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지역사회 참여</a:t>
            </a:r>
            <a:endParaRPr lang="en-US" sz="2058" dirty="0"/>
          </a:p>
        </p:txBody>
      </p:sp>
      <p:sp>
        <p:nvSpPr>
          <p:cNvPr id="10" name="Text 7"/>
          <p:cNvSpPr/>
          <p:nvPr/>
        </p:nvSpPr>
        <p:spPr>
          <a:xfrm>
            <a:off x="7656076" y="3982998"/>
            <a:ext cx="4396145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봉사활동, 동아리 활동, 지역 행사에 참여하며 활기찬 노년을 보내세요.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348389" y="5101471"/>
            <a:ext cx="4855726" cy="1586151"/>
          </a:xfrm>
          <a:prstGeom prst="roundRect">
            <a:avLst>
              <a:gd name="adj" fmla="val 6304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78179" y="5331262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가족과의 소통</a:t>
            </a:r>
            <a:endParaRPr lang="en-US" sz="2058" dirty="0"/>
          </a:p>
        </p:txBody>
      </p:sp>
      <p:sp>
        <p:nvSpPr>
          <p:cNvPr id="13" name="Text 10"/>
          <p:cNvSpPr/>
          <p:nvPr/>
        </p:nvSpPr>
        <p:spPr>
          <a:xfrm>
            <a:off x="2578179" y="5791319"/>
            <a:ext cx="4396145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자녀, 손주들과 꾸준히 소통하고, 가족들과 함께 추억을 만들며 즐거운 시간을 보내세요.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101471"/>
            <a:ext cx="4855726" cy="1586151"/>
          </a:xfrm>
          <a:prstGeom prst="roundRect">
            <a:avLst>
              <a:gd name="adj" fmla="val 6304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56076" y="5331262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인간 관계 유지</a:t>
            </a:r>
            <a:endParaRPr lang="en-US" sz="2058" dirty="0"/>
          </a:p>
        </p:txBody>
      </p:sp>
      <p:sp>
        <p:nvSpPr>
          <p:cNvPr id="16" name="Text 13"/>
          <p:cNvSpPr/>
          <p:nvPr/>
        </p:nvSpPr>
        <p:spPr>
          <a:xfrm>
            <a:off x="7656076" y="5791319"/>
            <a:ext cx="4396145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오랜 친구들과의 만남을 통해 정서적 유대감을 유지하고, 삶의 활력을 얻으세요.</a:t>
            </a:r>
            <a:endParaRPr lang="en-US" sz="1750" dirty="0"/>
          </a:p>
        </p:txBody>
      </p:sp>
      <p:pic>
        <p:nvPicPr>
          <p:cNvPr id="1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202775"/>
            <a:ext cx="6091714" cy="6534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146"/>
              </a:lnSpc>
              <a:buNone/>
            </a:pPr>
            <a:r>
              <a:rPr lang="en-US" sz="4117" b="1" spc="-82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성공적인 은퇴 생활을 위한 팁</a:t>
            </a:r>
            <a:endParaRPr lang="en-US" sz="4117" dirty="0"/>
          </a:p>
        </p:txBody>
      </p:sp>
      <p:sp>
        <p:nvSpPr>
          <p:cNvPr id="5" name="Text 2"/>
          <p:cNvSpPr/>
          <p:nvPr/>
        </p:nvSpPr>
        <p:spPr>
          <a:xfrm>
            <a:off x="2348389" y="3411617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건강 관리</a:t>
            </a:r>
            <a:endParaRPr lang="en-US" sz="2058" dirty="0"/>
          </a:p>
        </p:txBody>
      </p:sp>
      <p:sp>
        <p:nvSpPr>
          <p:cNvPr id="6" name="Text 3"/>
          <p:cNvSpPr/>
          <p:nvPr/>
        </p:nvSpPr>
        <p:spPr>
          <a:xfrm>
            <a:off x="2348389" y="3960614"/>
            <a:ext cx="4695706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꾸준한 운동과 건강한 식습관은 활기찬 노후를 위한 필수 요소입니다. 정기적인 건강 검진을 통해 건강 상태를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348389" y="5160288"/>
            <a:ext cx="469570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체크하고, 건강 문제를 조기에 발견하여 대처하는 것이 중요합니다.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3687" y="3411617"/>
            <a:ext cx="2614017" cy="326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73"/>
              </a:lnSpc>
              <a:buNone/>
            </a:pPr>
            <a:r>
              <a:rPr lang="en-US" sz="2058" b="1" spc="-41" kern="0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사회적 연결</a:t>
            </a:r>
            <a:endParaRPr lang="en-US" sz="2058" dirty="0"/>
          </a:p>
        </p:txBody>
      </p:sp>
      <p:sp>
        <p:nvSpPr>
          <p:cNvPr id="9" name="Text 6"/>
          <p:cNvSpPr/>
          <p:nvPr/>
        </p:nvSpPr>
        <p:spPr>
          <a:xfrm>
            <a:off x="7593687" y="3960614"/>
            <a:ext cx="469570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은퇴 후에도 사회 활동을 꾸준히 유지하는 것은 정신 건강과 삶의 만족도를 높이는 데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93687" y="4827032"/>
            <a:ext cx="469570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도움이 됩니다. 봉사활동, 동아리 활동, 친목 모임 등을 통해 새로운 사람들을 만나고,</a:t>
            </a:r>
            <a:endParaRPr lang="en-US" sz="1750" dirty="0"/>
          </a:p>
        </p:txBody>
      </p:sp>
      <p:pic>
        <p:nvPicPr>
          <p:cNvPr id="1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2024-06-17T22:12:53Z</dcterms:created>
  <dcterms:modified xsi:type="dcterms:W3CDTF">2024-06-17T22:12:53Z</dcterms:modified>
</cp:coreProperties>
</file>