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70" r:id="rId3"/>
    <p:sldId id="271" r:id="rId4"/>
    <p:sldId id="272" r:id="rId5"/>
    <p:sldId id="275" r:id="rId6"/>
    <p:sldId id="273" r:id="rId7"/>
    <p:sldId id="274" r:id="rId8"/>
    <p:sldId id="276" r:id="rId9"/>
    <p:sldId id="262" r:id="rId10"/>
    <p:sldId id="277" r:id="rId11"/>
    <p:sldId id="283" r:id="rId12"/>
    <p:sldId id="278" r:id="rId13"/>
    <p:sldId id="279" r:id="rId14"/>
    <p:sldId id="280" r:id="rId15"/>
    <p:sldId id="281" r:id="rId16"/>
    <p:sldId id="282" r:id="rId17"/>
    <p:sldId id="284" r:id="rId18"/>
    <p:sldId id="285" r:id="rId19"/>
    <p:sldId id="286" r:id="rId20"/>
    <p:sldId id="287" r:id="rId21"/>
    <p:sldId id="288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52A88959-A3F5-4CE1-BCA9-75B70306D1B9}" type="datetimeFigureOut">
              <a:rPr lang="ko-KR" altLang="en-US" smtClean="0"/>
              <a:t>2025-11-09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A9CE682-679A-476B-A09D-996BF6E77E0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16832"/>
            <a:ext cx="8969079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ko-KR" altLang="en-US" b="1" dirty="0" smtClean="0"/>
              <a:t> </a:t>
            </a:r>
            <a:r>
              <a:rPr lang="ko-KR" altLang="en-US" sz="3600" b="1" dirty="0" smtClean="0"/>
              <a:t>결국 </a:t>
            </a:r>
            <a:r>
              <a:rPr lang="en-US" altLang="ko-KR" sz="3600" b="1" dirty="0" smtClean="0"/>
              <a:t>‘</a:t>
            </a:r>
            <a:r>
              <a:rPr lang="ko-KR" altLang="en-US" sz="3600" b="1" dirty="0" smtClean="0"/>
              <a:t>조건</a:t>
            </a:r>
            <a:r>
              <a:rPr lang="en-US" altLang="ko-KR" sz="3600" b="1" dirty="0" smtClean="0"/>
              <a:t>’</a:t>
            </a:r>
            <a:r>
              <a:rPr lang="ko-KR" altLang="en-US" sz="3600" b="1" dirty="0" smtClean="0"/>
              <a:t>이 아니라 </a:t>
            </a:r>
            <a:r>
              <a:rPr lang="en-US" altLang="ko-KR" sz="3600" b="1" dirty="0" smtClean="0"/>
              <a:t>‘</a:t>
            </a:r>
            <a:r>
              <a:rPr lang="ko-KR" altLang="en-US" sz="3600" b="1" dirty="0" smtClean="0"/>
              <a:t>태도</a:t>
            </a:r>
            <a:r>
              <a:rPr lang="en-US" altLang="ko-KR" sz="3600" b="1" dirty="0" smtClean="0"/>
              <a:t>’</a:t>
            </a:r>
            <a:r>
              <a:rPr lang="ko-KR" altLang="en-US" sz="3600" b="1" dirty="0" smtClean="0"/>
              <a:t>의 문제</a:t>
            </a:r>
            <a:endParaRPr lang="en-US" altLang="ko-KR" sz="3600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lvl="1"/>
            <a:r>
              <a:rPr lang="ko-KR" altLang="en-US" dirty="0" smtClean="0"/>
              <a:t> 누구나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불편한 감정을 견딜 것인가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회피할 것인가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선택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ko-KR" altLang="en-US" dirty="0" smtClean="0"/>
              <a:t> 권태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외로움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불안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무력감 같은 감정은 인간이라면 피할 수 없음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감정을 어떻게 다루느냐가 삶의 질 결정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9948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9144000" cy="470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15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sz="3600" b="1" dirty="0"/>
              <a:t>왜 즉각적 만족이 </a:t>
            </a:r>
            <a:r>
              <a:rPr lang="ko-KR" altLang="en-US" sz="3600" b="1" dirty="0" smtClean="0"/>
              <a:t>기본값인지</a:t>
            </a:r>
            <a:endParaRPr lang="en-US" altLang="ko-KR" sz="3600" b="1" dirty="0" smtClean="0"/>
          </a:p>
          <a:p>
            <a:pPr marL="0" indent="0">
              <a:buNone/>
            </a:pPr>
            <a:endParaRPr lang="ko-KR" altLang="en-US" sz="1000" b="1" dirty="0" smtClean="0"/>
          </a:p>
          <a:p>
            <a:pPr lvl="1"/>
            <a:r>
              <a:rPr lang="ko-KR" altLang="en-US" dirty="0" smtClean="0"/>
              <a:t>뇌의 두 시스템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ko-KR" altLang="en-US" dirty="0" smtClean="0"/>
              <a:t>즉각적 시스템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감정적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본능적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보상 중심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/>
              <a:t>	</a:t>
            </a:r>
            <a:r>
              <a:rPr lang="en-US" altLang="ko-KR" dirty="0" smtClean="0"/>
              <a:t>	(</a:t>
            </a:r>
            <a:r>
              <a:rPr lang="ko-KR" altLang="en-US" dirty="0" err="1" smtClean="0"/>
              <a:t>편도체</a:t>
            </a:r>
            <a:r>
              <a:rPr lang="ko-KR" altLang="en-US" dirty="0" smtClean="0"/>
              <a:t>〮</a:t>
            </a:r>
            <a:r>
              <a:rPr lang="ko-KR" altLang="en-US" dirty="0" err="1" smtClean="0"/>
              <a:t>도파민</a:t>
            </a:r>
            <a:r>
              <a:rPr lang="ko-KR" altLang="en-US" dirty="0" smtClean="0"/>
              <a:t> 회로 중심</a:t>
            </a:r>
            <a:r>
              <a:rPr lang="en-US" altLang="ko-KR" dirty="0" smtClean="0"/>
              <a:t>)</a:t>
            </a:r>
          </a:p>
          <a:p>
            <a:pPr marL="457200" lvl="1" indent="0">
              <a:buNone/>
            </a:pPr>
            <a:r>
              <a:rPr lang="ko-KR" altLang="en-US" dirty="0" smtClean="0"/>
              <a:t>지연적 시스템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계획적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논리적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미래 중심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/>
              <a:t>	</a:t>
            </a:r>
            <a:r>
              <a:rPr lang="en-US" altLang="ko-KR" dirty="0" smtClean="0"/>
              <a:t>	(</a:t>
            </a:r>
            <a:r>
              <a:rPr lang="ko-KR" altLang="en-US" dirty="0" err="1" smtClean="0"/>
              <a:t>전전두엽</a:t>
            </a:r>
            <a:r>
              <a:rPr lang="ko-KR" altLang="en-US" dirty="0" smtClean="0"/>
              <a:t> 중심</a:t>
            </a:r>
            <a:r>
              <a:rPr lang="en-US" altLang="ko-KR" dirty="0" smtClean="0"/>
              <a:t>).</a:t>
            </a:r>
          </a:p>
          <a:p>
            <a:pPr lvl="1"/>
            <a:r>
              <a:rPr lang="ko-KR" altLang="en-US" dirty="0" smtClean="0"/>
              <a:t> 즉각적 보상이 강력한 이유 </a:t>
            </a:r>
            <a:r>
              <a:rPr lang="en-US" altLang="ko-KR" dirty="0" smtClean="0"/>
              <a:t>: </a:t>
            </a:r>
            <a:r>
              <a:rPr lang="ko-KR" altLang="en-US" b="1" dirty="0" smtClean="0"/>
              <a:t>감정이 인지보다 빠르게 작동</a:t>
            </a:r>
            <a:r>
              <a:rPr lang="ko-KR" altLang="en-US" dirty="0" smtClean="0"/>
              <a:t>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알면서도 손이 먼저 간다</a:t>
            </a:r>
            <a:r>
              <a:rPr lang="en-US" altLang="ko-KR" dirty="0" smtClean="0"/>
              <a:t>.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323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90465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/>
              <a:t>지연된 만족을 선택할 확률을 높이는 </a:t>
            </a:r>
            <a:r>
              <a:rPr lang="ko-KR" altLang="en-US" b="1" dirty="0" smtClean="0"/>
              <a:t>방법</a:t>
            </a:r>
            <a:endParaRPr lang="en-US" altLang="ko-KR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r>
              <a:rPr lang="en-US" altLang="ko-KR" sz="2800" b="1" dirty="0" smtClean="0"/>
              <a:t>Ⅰ</a:t>
            </a:r>
            <a:r>
              <a:rPr lang="en-US" altLang="ko-KR" sz="2800" b="1" dirty="0" smtClean="0"/>
              <a:t>. </a:t>
            </a:r>
            <a:r>
              <a:rPr lang="ko-KR" altLang="en-US" sz="2800" b="1" dirty="0" smtClean="0"/>
              <a:t>미래를 </a:t>
            </a:r>
            <a:r>
              <a:rPr lang="ko-KR" altLang="en-US" sz="2800" b="1" dirty="0"/>
              <a:t>‘심리적으로 가까이’ 만들기</a:t>
            </a:r>
          </a:p>
          <a:p>
            <a:pPr lvl="1"/>
            <a:r>
              <a:rPr lang="ko-KR" altLang="en-US" dirty="0" smtClean="0"/>
              <a:t> 인간은 심리적으로 가까운 보상에 끌리고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먼 미래의 이익은 가치가 희미하게 느껴짐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/>
              <a:t> </a:t>
            </a:r>
            <a:r>
              <a:rPr lang="ko-KR" altLang="en-US" b="1" dirty="0" smtClean="0"/>
              <a:t>미래를 구체적으로 시각화</a:t>
            </a:r>
            <a:r>
              <a:rPr lang="ko-KR" altLang="en-US" dirty="0" smtClean="0"/>
              <a:t>하면 </a:t>
            </a:r>
            <a:r>
              <a:rPr lang="ko-KR" altLang="en-US" dirty="0" err="1" smtClean="0"/>
              <a:t>전전두엽이</a:t>
            </a:r>
            <a:r>
              <a:rPr lang="ko-KR" altLang="en-US" dirty="0" smtClean="0"/>
              <a:t> 활성화돼서 인내력 강화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“</a:t>
            </a:r>
            <a:r>
              <a:rPr lang="ko-KR" altLang="en-US" dirty="0" smtClean="0"/>
              <a:t>미래의 나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떠올리기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사진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일기 활용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장기 목표를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에피소드화</a:t>
            </a:r>
            <a:r>
              <a:rPr lang="en-US" altLang="ko-KR" dirty="0" smtClean="0"/>
              <a:t>’</a:t>
            </a:r>
            <a:r>
              <a:rPr lang="ko-KR" altLang="en-US" dirty="0" smtClean="0"/>
              <a:t>하기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프로젝트를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 smtClean="0"/>
              <a:t>	   </a:t>
            </a:r>
            <a:r>
              <a:rPr lang="ko-KR" altLang="en-US" dirty="0" smtClean="0"/>
              <a:t>끝내고 기뻐하는 장면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실험</a:t>
            </a:r>
            <a:r>
              <a:rPr lang="en-US" altLang="ko-KR" dirty="0"/>
              <a:t>: </a:t>
            </a:r>
            <a:r>
              <a:rPr lang="ko-KR" altLang="en-US" dirty="0"/>
              <a:t>자신의 노년 얼굴을 본 </a:t>
            </a:r>
            <a:r>
              <a:rPr lang="ko-KR" altLang="en-US" dirty="0" smtClean="0"/>
              <a:t>사람들의</a:t>
            </a:r>
            <a:r>
              <a:rPr lang="en-US" altLang="ko-KR" dirty="0" smtClean="0"/>
              <a:t> </a:t>
            </a:r>
            <a:r>
              <a:rPr lang="ko-KR" altLang="en-US" dirty="0"/>
              <a:t>퇴직연금 저축률이 평균보다 </a:t>
            </a:r>
            <a:r>
              <a:rPr lang="en-US" altLang="ko-KR" b="1" dirty="0"/>
              <a:t>2</a:t>
            </a:r>
            <a:r>
              <a:rPr lang="ko-KR" altLang="en-US" b="1" dirty="0"/>
              <a:t>배 높았다</a:t>
            </a:r>
            <a:r>
              <a:rPr lang="ko-KR" altLang="en-US" dirty="0"/>
              <a:t>는 </a:t>
            </a:r>
            <a:r>
              <a:rPr lang="ko-KR" altLang="en-US" dirty="0" smtClean="0"/>
              <a:t>연구</a:t>
            </a:r>
            <a:r>
              <a:rPr lang="en-US" altLang="ko-KR" dirty="0" smtClean="0"/>
              <a:t>.</a:t>
            </a:r>
            <a:endParaRPr lang="ko-KR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540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90465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/>
              <a:t>지연된 만족을 선택할 확률을 높이는 </a:t>
            </a:r>
            <a:r>
              <a:rPr lang="ko-KR" altLang="en-US" b="1" dirty="0" smtClean="0"/>
              <a:t>방법</a:t>
            </a:r>
            <a:endParaRPr lang="en-US" altLang="ko-KR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r>
              <a:rPr lang="en-US" altLang="ko-KR" sz="2800" b="1" dirty="0" smtClean="0"/>
              <a:t>Ⅱ</a:t>
            </a:r>
            <a:r>
              <a:rPr lang="en-US" altLang="ko-KR" sz="2800" b="1" dirty="0" smtClean="0"/>
              <a:t>. </a:t>
            </a:r>
            <a:r>
              <a:rPr lang="ko-KR" altLang="en-US" sz="2800" b="1" dirty="0" smtClean="0"/>
              <a:t>보상의 </a:t>
            </a:r>
            <a:r>
              <a:rPr lang="ko-KR" altLang="en-US" sz="2800" b="1" dirty="0"/>
              <a:t>‘구조’를 바꾸기</a:t>
            </a:r>
          </a:p>
          <a:p>
            <a:pPr lvl="1"/>
            <a:r>
              <a:rPr lang="ko-KR" altLang="en-US" dirty="0" smtClean="0"/>
              <a:t>즉각적 </a:t>
            </a:r>
            <a:r>
              <a:rPr lang="ko-KR" altLang="en-US" dirty="0"/>
              <a:t>만족은 강렬하지만 짧고</a:t>
            </a:r>
            <a:r>
              <a:rPr lang="en-US" altLang="ko-KR" dirty="0"/>
              <a:t>, </a:t>
            </a:r>
            <a:r>
              <a:rPr lang="ko-KR" altLang="en-US" dirty="0"/>
              <a:t>지연된 만족은 약하지만 오래 지속</a:t>
            </a:r>
            <a:r>
              <a:rPr lang="en-US" altLang="ko-KR" dirty="0"/>
              <a:t>.</a:t>
            </a:r>
          </a:p>
          <a:p>
            <a:pPr lvl="1"/>
            <a:r>
              <a:rPr lang="ko-KR" altLang="en-US" dirty="0"/>
              <a:t>따라서 </a:t>
            </a:r>
            <a:r>
              <a:rPr lang="ko-KR" altLang="en-US" b="1" dirty="0"/>
              <a:t>지연된 만족의 경로에도 작은 보상들을 </a:t>
            </a:r>
            <a:r>
              <a:rPr lang="ko-KR" altLang="en-US" b="1" dirty="0" smtClean="0"/>
              <a:t>삽입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457200" lvl="1" indent="0">
              <a:buNone/>
            </a:pPr>
            <a:r>
              <a:rPr lang="ko-KR" altLang="en-US" dirty="0" smtClean="0"/>
              <a:t>  예</a:t>
            </a:r>
            <a:r>
              <a:rPr lang="en-US" altLang="ko-KR" dirty="0" smtClean="0"/>
              <a:t>) </a:t>
            </a:r>
            <a:r>
              <a:rPr lang="ko-KR" altLang="en-US" dirty="0" smtClean="0"/>
              <a:t>책을 </a:t>
            </a:r>
            <a:r>
              <a:rPr lang="ko-KR" altLang="en-US" dirty="0"/>
              <a:t>읽을 </a:t>
            </a:r>
            <a:r>
              <a:rPr lang="ko-KR" altLang="en-US" dirty="0" smtClean="0"/>
              <a:t>때 </a:t>
            </a:r>
            <a:r>
              <a:rPr lang="ko-KR" altLang="en-US" dirty="0"/>
              <a:t>좋아하는 차를 </a:t>
            </a:r>
            <a:r>
              <a:rPr lang="ko-KR" altLang="en-US" dirty="0" smtClean="0"/>
              <a:t>마신다</a:t>
            </a:r>
            <a:r>
              <a:rPr lang="en-US" altLang="ko-KR" dirty="0" smtClean="0"/>
              <a:t>.</a:t>
            </a:r>
          </a:p>
          <a:p>
            <a:pPr marL="457200" lvl="1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운동 </a:t>
            </a:r>
            <a:r>
              <a:rPr lang="ko-KR" altLang="en-US" dirty="0"/>
              <a:t>후에는 듣고 싶은 음악을 틀어준다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/>
              <a:t>즉각적 보상을 완전히 없애는 게 아니라</a:t>
            </a:r>
            <a:r>
              <a:rPr lang="en-US" altLang="ko-KR" dirty="0"/>
              <a:t>, </a:t>
            </a:r>
            <a:r>
              <a:rPr lang="ko-KR" altLang="en-US" b="1" dirty="0"/>
              <a:t>의미 있는 과정에 묶어서 </a:t>
            </a:r>
            <a:r>
              <a:rPr lang="ko-KR" altLang="en-US" b="1" dirty="0" smtClean="0"/>
              <a:t>설계</a:t>
            </a:r>
            <a:endParaRPr lang="en-US" altLang="ko-KR" b="1" dirty="0" smtClean="0"/>
          </a:p>
          <a:p>
            <a:pPr lvl="1"/>
            <a:r>
              <a:rPr lang="en-US" altLang="ko-KR" dirty="0"/>
              <a:t> </a:t>
            </a:r>
            <a:r>
              <a:rPr lang="ko-KR" altLang="en-US" dirty="0"/>
              <a:t>핵심</a:t>
            </a:r>
            <a:r>
              <a:rPr lang="en-US" altLang="ko-KR" dirty="0"/>
              <a:t>: </a:t>
            </a:r>
            <a:r>
              <a:rPr lang="ko-KR" altLang="en-US" i="1" dirty="0" smtClean="0"/>
              <a:t>보상의 </a:t>
            </a:r>
            <a:r>
              <a:rPr lang="ko-KR" altLang="en-US" i="1" dirty="0"/>
              <a:t>시간구조를 다시 </a:t>
            </a:r>
            <a:r>
              <a:rPr lang="ko-KR" altLang="en-US" i="1" dirty="0" smtClean="0"/>
              <a:t>디자인</a:t>
            </a:r>
            <a:r>
              <a:rPr lang="en-US" altLang="ko-KR" i="1" dirty="0" smtClean="0"/>
              <a:t>.</a:t>
            </a:r>
            <a:endParaRPr lang="ko-KR" altLang="en-US" dirty="0"/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4229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/>
              <a:t>지연된 만족을 선택할 확률을 높이는 </a:t>
            </a:r>
            <a:r>
              <a:rPr lang="ko-KR" altLang="en-US" b="1" dirty="0" smtClean="0"/>
              <a:t>방법</a:t>
            </a:r>
            <a:endParaRPr lang="en-US" altLang="ko-KR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r>
              <a:rPr lang="en-US" altLang="ko-KR" sz="2800" b="1" dirty="0" smtClean="0"/>
              <a:t>Ⅲ. “</a:t>
            </a:r>
            <a:r>
              <a:rPr lang="ko-KR" altLang="en-US" sz="2800" b="1" dirty="0"/>
              <a:t>의지력”보다 “환경 설계”를 우선하기</a:t>
            </a:r>
          </a:p>
          <a:p>
            <a:pPr lvl="1"/>
            <a:r>
              <a:rPr lang="ko-KR" altLang="en-US" dirty="0" smtClean="0"/>
              <a:t> 의지력은 에너지처럼 소모되므로 매번 즉각적 유혹을 참는 것은 거의 불가능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유혹의 노출을 줄이는 환경 설계가 효과적</a:t>
            </a:r>
            <a:endParaRPr lang="en-US" altLang="ko-KR" dirty="0" smtClean="0"/>
          </a:p>
          <a:p>
            <a:pPr marL="457200" lvl="1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ko-KR" altLang="en-US" dirty="0" smtClean="0"/>
              <a:t>식단 조절 시 집에 과자들 들이지 않음</a:t>
            </a:r>
            <a:r>
              <a:rPr lang="en-US" altLang="ko-KR" dirty="0" smtClean="0"/>
              <a:t>.</a:t>
            </a:r>
          </a:p>
          <a:p>
            <a:pPr marL="457200" lvl="1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ko-KR" altLang="en-US" dirty="0" smtClean="0"/>
              <a:t>작업 공간에서는 </a:t>
            </a:r>
            <a:r>
              <a:rPr lang="en-US" altLang="ko-KR" dirty="0" smtClean="0"/>
              <a:t>SNS </a:t>
            </a:r>
            <a:r>
              <a:rPr lang="ko-KR" altLang="en-US" dirty="0" smtClean="0"/>
              <a:t>로그인 차단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ko-KR" altLang="en-US" dirty="0" smtClean="0"/>
              <a:t> 행동경제학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자기와의 계약</a:t>
            </a:r>
            <a:r>
              <a:rPr lang="en-US" altLang="ko-KR" dirty="0"/>
              <a:t> (commitment device</a:t>
            </a:r>
            <a:r>
              <a:rPr lang="en-US" altLang="ko-KR" dirty="0" smtClean="0"/>
              <a:t>)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5091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/>
              <a:t>지연된 만족을 선택할 확률을 높이는 </a:t>
            </a:r>
            <a:r>
              <a:rPr lang="ko-KR" altLang="en-US" b="1" dirty="0" smtClean="0"/>
              <a:t>방법</a:t>
            </a:r>
            <a:endParaRPr lang="en-US" altLang="ko-KR" b="1" dirty="0"/>
          </a:p>
          <a:p>
            <a:pPr marL="0" indent="0">
              <a:buNone/>
            </a:pPr>
            <a:endParaRPr lang="en-US" altLang="ko-KR" sz="1100" dirty="0"/>
          </a:p>
          <a:p>
            <a:pPr marL="0" indent="0">
              <a:buNone/>
            </a:pPr>
            <a:r>
              <a:rPr lang="en-US" altLang="ko-KR" sz="2800" b="1" dirty="0" smtClean="0"/>
              <a:t>Ⅳ. </a:t>
            </a:r>
            <a:r>
              <a:rPr lang="en-US" altLang="ko-KR" sz="2800" b="1" dirty="0"/>
              <a:t>“</a:t>
            </a:r>
            <a:r>
              <a:rPr lang="ko-KR" altLang="en-US" sz="2800" b="1" dirty="0"/>
              <a:t>지연된 만족”을 정서적으로 </a:t>
            </a:r>
            <a:r>
              <a:rPr lang="ko-KR" altLang="en-US" sz="2800" b="1" dirty="0" smtClean="0"/>
              <a:t>긍정화하기</a:t>
            </a:r>
            <a:endParaRPr lang="en-US" altLang="ko-KR" sz="2800" b="1" dirty="0" smtClean="0"/>
          </a:p>
          <a:p>
            <a:pPr lvl="1"/>
            <a:r>
              <a:rPr lang="ko-KR" altLang="en-US" dirty="0" smtClean="0"/>
              <a:t> 많은 사람은 인내를 억제로 느끼지만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장기적으로 성공한 사람들은 인내를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확장된 자유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수용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en-US" altLang="ko-KR" dirty="0" smtClean="0"/>
              <a:t> ‘</a:t>
            </a:r>
            <a:r>
              <a:rPr lang="ko-KR" altLang="en-US" dirty="0" smtClean="0"/>
              <a:t>지금 참는다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가 아니라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더 큰 선택권을 가지기 위해 투자한다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식의 해석 전환 필요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 이런 </a:t>
            </a:r>
            <a:r>
              <a:rPr lang="ko-KR" altLang="en-US" dirty="0"/>
              <a:t>‘인지적 재구성</a:t>
            </a:r>
            <a:r>
              <a:rPr lang="en-US" altLang="ko-KR" dirty="0"/>
              <a:t>(cognitive reframing)’</a:t>
            </a:r>
            <a:r>
              <a:rPr lang="ko-KR" altLang="en-US" dirty="0"/>
              <a:t>은 실제로 </a:t>
            </a:r>
            <a:r>
              <a:rPr lang="ko-KR" altLang="en-US" dirty="0" err="1"/>
              <a:t>도파민</a:t>
            </a:r>
            <a:r>
              <a:rPr lang="ko-KR" altLang="en-US" dirty="0"/>
              <a:t> 분비 패턴을 바꾼다는 </a:t>
            </a:r>
            <a:r>
              <a:rPr lang="ko-KR" altLang="en-US" dirty="0" smtClean="0"/>
              <a:t>연구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sz="3300" dirty="0"/>
          </a:p>
        </p:txBody>
      </p:sp>
    </p:spTree>
    <p:extLst>
      <p:ext uri="{BB962C8B-B14F-4D97-AF65-F5344CB8AC3E}">
        <p14:creationId xmlns:p14="http://schemas.microsoft.com/office/powerpoint/2010/main" val="147484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/>
              <a:t>지연된 만족을 선택할 확률을 높이는 </a:t>
            </a:r>
            <a:r>
              <a:rPr lang="ko-KR" altLang="en-US" b="1" dirty="0" smtClean="0"/>
              <a:t>방법</a:t>
            </a:r>
            <a:endParaRPr lang="en-US" altLang="ko-KR" dirty="0" smtClean="0"/>
          </a:p>
          <a:p>
            <a:pPr marL="457200" lvl="1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2800" b="1" dirty="0" smtClean="0"/>
              <a:t>Ⅴ. </a:t>
            </a:r>
            <a:r>
              <a:rPr lang="ko-KR" altLang="en-US" sz="2800" b="1" dirty="0" smtClean="0"/>
              <a:t>자기정체성과 </a:t>
            </a:r>
            <a:r>
              <a:rPr lang="ko-KR" altLang="en-US" sz="2800" b="1" dirty="0"/>
              <a:t>연결시키기</a:t>
            </a:r>
          </a:p>
          <a:p>
            <a:pPr lvl="1"/>
            <a:r>
              <a:rPr lang="ko-KR" altLang="en-US" dirty="0" smtClean="0"/>
              <a:t> </a:t>
            </a:r>
            <a:r>
              <a:rPr lang="ko-KR" altLang="en-US" b="1" dirty="0" smtClean="0"/>
              <a:t>정체성적 </a:t>
            </a:r>
            <a:r>
              <a:rPr lang="ko-KR" altLang="en-US" b="1" dirty="0" smtClean="0"/>
              <a:t>믿음</a:t>
            </a:r>
            <a:r>
              <a:rPr lang="ko-KR" altLang="en-US" dirty="0" smtClean="0"/>
              <a:t>을 </a:t>
            </a:r>
            <a:r>
              <a:rPr lang="ko-KR" altLang="en-US" dirty="0" smtClean="0"/>
              <a:t>형성하면 일회적 유혹에 덜 흔들림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en-US" altLang="ko-KR" dirty="0" smtClean="0"/>
              <a:t> ‘</a:t>
            </a:r>
            <a:r>
              <a:rPr lang="ko-KR" altLang="en-US" dirty="0" smtClean="0"/>
              <a:t>하고 싶은 일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 아니라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나는 그런 사람이다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목표 전환</a:t>
            </a:r>
            <a:r>
              <a:rPr lang="en-US" altLang="ko-KR" dirty="0" smtClean="0"/>
              <a:t>.</a:t>
            </a:r>
          </a:p>
          <a:p>
            <a:pPr marL="457200" lvl="1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ko-KR" altLang="en-US" dirty="0" smtClean="0"/>
              <a:t>책을 읽어야 해</a:t>
            </a:r>
            <a:r>
              <a:rPr lang="en-US" altLang="ko-KR" dirty="0" smtClean="0"/>
              <a:t>. </a:t>
            </a:r>
            <a:r>
              <a:rPr lang="ko-KR" altLang="en-US" b="1" dirty="0" smtClean="0"/>
              <a:t>→ </a:t>
            </a:r>
            <a:r>
              <a:rPr lang="ko-KR" altLang="en-US" dirty="0" smtClean="0"/>
              <a:t>나는 지식을 쌓는 사람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정체성 기반 </a:t>
            </a:r>
            <a:r>
              <a:rPr lang="ko-KR" altLang="en-US" dirty="0"/>
              <a:t>목표</a:t>
            </a:r>
            <a:r>
              <a:rPr lang="en-US" altLang="ko-KR" dirty="0"/>
              <a:t>(identity-based goals)</a:t>
            </a:r>
            <a:r>
              <a:rPr lang="ko-KR" altLang="en-US" dirty="0"/>
              <a:t>는 의지력보다 훨씬 지속성이 </a:t>
            </a:r>
            <a:r>
              <a:rPr lang="ko-KR" altLang="en-US" dirty="0" smtClean="0"/>
              <a:t>큼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9489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/>
          </a:bodyPr>
          <a:lstStyle/>
          <a:p>
            <a:r>
              <a:rPr lang="ko-KR" altLang="en-US" b="1" dirty="0" smtClean="0"/>
              <a:t> </a:t>
            </a:r>
            <a:r>
              <a:rPr lang="ko-KR" altLang="en-US" sz="3600" b="1" dirty="0" smtClean="0"/>
              <a:t>요약 </a:t>
            </a:r>
            <a:r>
              <a:rPr lang="en-US" altLang="ko-KR" sz="3600" b="1" dirty="0" smtClean="0"/>
              <a:t>: </a:t>
            </a:r>
            <a:r>
              <a:rPr lang="ko-KR" altLang="en-US" sz="2800" b="1" dirty="0" smtClean="0"/>
              <a:t>인내력은 훈련이 아니라 설계 문제</a:t>
            </a:r>
            <a:endParaRPr lang="en-US" altLang="ko-KR" sz="2800" dirty="0" smtClean="0"/>
          </a:p>
          <a:p>
            <a:pPr marL="457200" lvl="1" indent="0">
              <a:buNone/>
            </a:pPr>
            <a:endParaRPr lang="en-US" altLang="ko-KR" sz="10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582286"/>
              </p:ext>
            </p:extLst>
          </p:nvPr>
        </p:nvGraphicFramePr>
        <p:xfrm>
          <a:off x="395536" y="1844824"/>
          <a:ext cx="8280920" cy="350206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16224"/>
                <a:gridCol w="3168352"/>
                <a:gridCol w="3096344"/>
              </a:tblGrid>
              <a:tr h="4026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2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+mn-ea"/>
                          <a:ea typeface="+mn-ea"/>
                        </a:rPr>
                        <a:t>즉각적 </a:t>
                      </a:r>
                      <a:r>
                        <a:rPr lang="ko-KR" altLang="en-US" sz="2600" dirty="0" err="1" smtClean="0">
                          <a:latin typeface="+mn-ea"/>
                          <a:ea typeface="+mn-ea"/>
                        </a:rPr>
                        <a:t>만족형</a:t>
                      </a:r>
                      <a:endParaRPr lang="ko-KR" altLang="en-US" sz="2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+mn-ea"/>
                          <a:ea typeface="+mn-ea"/>
                        </a:rPr>
                        <a:t>지연된 </a:t>
                      </a:r>
                      <a:r>
                        <a:rPr lang="ko-KR" altLang="en-US" sz="2600" dirty="0" err="1" smtClean="0">
                          <a:latin typeface="+mn-ea"/>
                          <a:ea typeface="+mn-ea"/>
                        </a:rPr>
                        <a:t>만족형</a:t>
                      </a:r>
                      <a:endParaRPr lang="ko-KR" altLang="en-US" sz="2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5924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뇌 작동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감정〮</a:t>
                      </a:r>
                      <a:r>
                        <a:rPr lang="ko-KR" altLang="en-US" sz="2600" dirty="0" err="1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도파민</a:t>
                      </a:r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 중심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err="1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전전두엽</a:t>
                      </a:r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 중심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시간 감각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지금 여기가 중요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미래를 고려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방법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감각적 자극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구조적 보상〮의미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112579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강화방법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피드백</a:t>
                      </a:r>
                      <a:r>
                        <a:rPr lang="en-US" altLang="ko-KR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자극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시각화</a:t>
                      </a:r>
                      <a:r>
                        <a:rPr lang="en-US" altLang="ko-KR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환경설계</a:t>
                      </a:r>
                      <a:r>
                        <a:rPr lang="en-US" altLang="ko-KR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6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정체성</a:t>
                      </a:r>
                      <a:endParaRPr lang="ko-KR" altLang="en-US" sz="26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9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1139662" y="1124744"/>
            <a:ext cx="5904656" cy="648072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dirty="0" smtClean="0">
                <a:latin typeface="+mn-ea"/>
              </a:rPr>
              <a:t>대답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즉각적 선택 多</a:t>
            </a:r>
            <a:r>
              <a:rPr lang="en-US" altLang="ko-KR" sz="2400" b="1" dirty="0" smtClean="0">
                <a:latin typeface="+mn-ea"/>
              </a:rPr>
              <a:t>.</a:t>
            </a:r>
            <a:r>
              <a:rPr lang="ko-KR" altLang="en-US" sz="2400" b="1" dirty="0" smtClean="0">
                <a:latin typeface="+mn-ea"/>
              </a:rPr>
              <a:t> 아닌 경우 있음</a:t>
            </a:r>
            <a:endParaRPr lang="ko-KR" altLang="en-US" sz="2400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344146" y="2060848"/>
            <a:ext cx="6700212" cy="648072"/>
          </a:xfrm>
          <a:prstGeom prst="round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smtClean="0">
                <a:latin typeface="+mn-ea"/>
              </a:rPr>
              <a:t>확인질문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즉각적 해결인가 아닌가의 문제</a:t>
            </a:r>
            <a:endParaRPr lang="ko-KR" altLang="en-US" sz="2400" b="1" dirty="0">
              <a:latin typeface="+mn-ea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193424" y="3068960"/>
            <a:ext cx="2983170" cy="648072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dirty="0" smtClean="0"/>
              <a:t>수긍</a:t>
            </a:r>
            <a:r>
              <a:rPr lang="en-US" altLang="ko-KR" sz="2400" b="1" dirty="0" smtClean="0"/>
              <a:t>) </a:t>
            </a:r>
            <a:r>
              <a:rPr lang="ko-KR" altLang="en-US" sz="2400" b="1" dirty="0" smtClean="0"/>
              <a:t>정확해</a:t>
            </a:r>
            <a:r>
              <a:rPr lang="en-US" altLang="ko-KR" sz="2400" b="1" dirty="0" smtClean="0"/>
              <a:t>.</a:t>
            </a:r>
            <a:endParaRPr lang="ko-KR" altLang="en-US" sz="2400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345332" y="3933056"/>
            <a:ext cx="6698986" cy="648072"/>
          </a:xfrm>
          <a:prstGeom prst="round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dirty="0" smtClean="0">
                <a:latin typeface="+mn-ea"/>
              </a:rPr>
              <a:t>확인질문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조건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경제력 등</a:t>
            </a:r>
            <a:r>
              <a:rPr lang="en-US" altLang="ko-KR" sz="2400" b="1" dirty="0" smtClean="0">
                <a:latin typeface="+mn-ea"/>
              </a:rPr>
              <a:t>)</a:t>
            </a:r>
            <a:r>
              <a:rPr lang="ko-KR" altLang="en-US" sz="2400" b="1" dirty="0" smtClean="0">
                <a:latin typeface="+mn-ea"/>
              </a:rPr>
              <a:t>의 문제가 아님</a:t>
            </a:r>
            <a:endParaRPr lang="ko-KR" altLang="en-US" sz="2400" b="1" dirty="0">
              <a:latin typeface="+mn-ea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1139702" y="4869160"/>
            <a:ext cx="5904656" cy="648072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dirty="0" smtClean="0">
                <a:latin typeface="+mn-ea"/>
              </a:rPr>
              <a:t>수긍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정확해</a:t>
            </a:r>
            <a:r>
              <a:rPr lang="en-US" altLang="ko-KR" sz="2400" b="1" dirty="0" smtClean="0">
                <a:latin typeface="+mn-ea"/>
              </a:rPr>
              <a:t>. </a:t>
            </a:r>
            <a:r>
              <a:rPr lang="ko-KR" altLang="en-US" sz="2400" b="1" dirty="0" smtClean="0">
                <a:latin typeface="+mn-ea"/>
              </a:rPr>
              <a:t>태도의 문제</a:t>
            </a:r>
            <a:endParaRPr lang="ko-KR" altLang="en-US" sz="24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539552" y="5877272"/>
            <a:ext cx="6504766" cy="648072"/>
          </a:xfrm>
          <a:prstGeom prst="round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dirty="0" smtClean="0">
                <a:latin typeface="+mn-ea"/>
              </a:rPr>
              <a:t>요청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지연된 만족의 선택 확률 높이기</a:t>
            </a:r>
            <a:endParaRPr lang="ko-KR" altLang="en-US" sz="2400" b="1" dirty="0"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23528" y="260648"/>
            <a:ext cx="6720830" cy="648072"/>
          </a:xfrm>
          <a:prstGeom prst="roundRect">
            <a:avLst/>
          </a:prstGeom>
          <a:noFill/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400" b="1" dirty="0" smtClean="0">
                <a:latin typeface="+mn-ea"/>
              </a:rPr>
              <a:t>질문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부유함과 권태</a:t>
            </a:r>
            <a:endParaRPr lang="ko-KR" altLang="en-US" sz="2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965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ko-KR" altLang="en-US" b="1" dirty="0" smtClean="0"/>
              <a:t> </a:t>
            </a:r>
            <a:r>
              <a:rPr lang="ko-KR" altLang="en-US" sz="3900" b="1" dirty="0" smtClean="0"/>
              <a:t>왜 그런 말이 생겼을까</a:t>
            </a:r>
            <a:endParaRPr lang="en-US" altLang="ko-KR" sz="3900" b="1" dirty="0" smtClean="0"/>
          </a:p>
          <a:p>
            <a:pPr marL="0" indent="0">
              <a:buNone/>
            </a:pPr>
            <a:endParaRPr lang="en-US" altLang="ko-KR" sz="1100" b="1" dirty="0" smtClean="0"/>
          </a:p>
          <a:p>
            <a:pPr marL="0" indent="0">
              <a:buNone/>
            </a:pPr>
            <a:r>
              <a:rPr lang="ko-KR" altLang="en-US" sz="3000" b="1" dirty="0" smtClean="0"/>
              <a:t>부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富</a:t>
            </a:r>
            <a:r>
              <a:rPr lang="en-US" altLang="ko-KR" sz="3000" b="1" dirty="0" smtClean="0"/>
              <a:t>)</a:t>
            </a:r>
            <a:r>
              <a:rPr lang="ko-KR" altLang="en-US" sz="3000" b="1" dirty="0" smtClean="0"/>
              <a:t>와 권태의 심리적 메커니즘</a:t>
            </a:r>
            <a:r>
              <a:rPr lang="ko-KR" altLang="en-US" sz="3000" dirty="0" smtClean="0"/>
              <a:t>을 압축적으로 표현한 일종의 사회 비평</a:t>
            </a:r>
            <a:endParaRPr lang="en-US" altLang="ko-KR" sz="3000" dirty="0" smtClean="0"/>
          </a:p>
          <a:p>
            <a:pPr lvl="1"/>
            <a:r>
              <a:rPr lang="en-US" altLang="ko-KR" sz="3000" dirty="0" smtClean="0"/>
              <a:t> </a:t>
            </a:r>
            <a:r>
              <a:rPr lang="ko-KR" altLang="en-US" sz="3000" dirty="0" smtClean="0"/>
              <a:t>경제적 </a:t>
            </a:r>
            <a:r>
              <a:rPr lang="ko-KR" altLang="en-US" sz="3000" dirty="0"/>
              <a:t>결핍이 사라진 이후 </a:t>
            </a:r>
            <a:r>
              <a:rPr lang="en-US" altLang="ko-KR" sz="3000" dirty="0"/>
              <a:t>: “</a:t>
            </a:r>
            <a:r>
              <a:rPr lang="ko-KR" altLang="en-US" sz="3000" dirty="0"/>
              <a:t>의미</a:t>
            </a:r>
            <a:r>
              <a:rPr lang="en-US" altLang="ko-KR" sz="3000" dirty="0"/>
              <a:t>”, “</a:t>
            </a:r>
            <a:r>
              <a:rPr lang="ko-KR" altLang="en-US" sz="3000" dirty="0"/>
              <a:t>쾌락</a:t>
            </a:r>
            <a:r>
              <a:rPr lang="en-US" altLang="ko-KR" sz="3000" dirty="0"/>
              <a:t>” </a:t>
            </a:r>
            <a:r>
              <a:rPr lang="ko-KR" altLang="en-US" sz="3000" dirty="0"/>
              <a:t>추구</a:t>
            </a:r>
            <a:endParaRPr lang="en-US" altLang="ko-KR" sz="3000" dirty="0"/>
          </a:p>
          <a:p>
            <a:pPr lvl="1"/>
            <a:r>
              <a:rPr lang="ko-KR" altLang="en-US" sz="3000" dirty="0"/>
              <a:t> 의미를 찾지 못한 부유층의 시간과 자원이 넘치는 상태에서 감각적 자극으로 공허를 메우려는 경향</a:t>
            </a:r>
            <a:endParaRPr lang="en-US" altLang="ko-KR" sz="3000" dirty="0"/>
          </a:p>
          <a:p>
            <a:pPr lvl="1"/>
            <a:r>
              <a:rPr lang="ko-KR" altLang="en-US" sz="3000" dirty="0"/>
              <a:t> 극단적 형태 </a:t>
            </a:r>
            <a:r>
              <a:rPr lang="en-US" altLang="ko-KR" sz="3000" dirty="0"/>
              <a:t>: drug, </a:t>
            </a:r>
            <a:r>
              <a:rPr lang="en-US" altLang="ko-KR" sz="3000" dirty="0" smtClean="0"/>
              <a:t>sex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3000" dirty="0" smtClean="0"/>
          </a:p>
          <a:p>
            <a:pPr marL="0" indent="0">
              <a:buNone/>
            </a:pPr>
            <a:r>
              <a:rPr lang="ko-KR" altLang="en-US" sz="3000" dirty="0" smtClean="0"/>
              <a:t>개인의 도덕성 문제가 아니라</a:t>
            </a:r>
            <a:r>
              <a:rPr lang="en-US" altLang="ko-KR" sz="3000" dirty="0" smtClean="0"/>
              <a:t>, </a:t>
            </a:r>
            <a:r>
              <a:rPr lang="ko-KR" altLang="en-US" sz="3000" b="1" dirty="0" smtClean="0"/>
              <a:t>심리적 공허→쾌락 추구 → 중독적 패턴</a:t>
            </a:r>
            <a:r>
              <a:rPr lang="ko-KR" altLang="en-US" sz="3000" dirty="0" smtClean="0"/>
              <a:t>으로 이어지는 인간의 구조적 현상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404778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11075"/>
              </p:ext>
            </p:extLst>
          </p:nvPr>
        </p:nvGraphicFramePr>
        <p:xfrm>
          <a:off x="395536" y="476672"/>
          <a:ext cx="8424935" cy="6037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316"/>
                <a:gridCol w="3272496"/>
                <a:gridCol w="3342123"/>
              </a:tblGrid>
              <a:tr h="9151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관점 축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초점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질문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9151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시간 축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즉각적 해결 ↔ 지연된 만족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얼마나 빨리 반응하는가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?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11072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방향 축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외부 자극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(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물질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타인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환경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)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↔ 내부 탐색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(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의미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감정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사유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)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밖을 향하는가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안을 향하는가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?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9151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생산성 축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소비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↔ 창조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존재를 소비하는가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만들어내는가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?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11072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의지 축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통제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(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지금 상태를 고침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/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벗어남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)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↔ 놔둠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(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관찰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err="1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흘려보냄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)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의지를 강화하는가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내려놓는가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?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  <a:tr h="9151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존재 축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도피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↔ 존재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현실을 피하는가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 </a:t>
                      </a:r>
                      <a:r>
                        <a:rPr lang="ko-KR" altLang="en-US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마주하는가</a:t>
                      </a:r>
                      <a:r>
                        <a:rPr lang="en-US" altLang="ko-KR" sz="2400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?</a:t>
                      </a:r>
                      <a:endParaRPr lang="ko-KR" altLang="en-US" sz="24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94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6" y="764703"/>
            <a:ext cx="9052612" cy="538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84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ko-KR" altLang="en-US" b="1" dirty="0" smtClean="0"/>
              <a:t> </a:t>
            </a:r>
            <a:r>
              <a:rPr lang="ko-KR" altLang="en-US" sz="3600" b="1" dirty="0" smtClean="0"/>
              <a:t>심리학적으로</a:t>
            </a:r>
            <a:endParaRPr lang="en-US" altLang="ko-KR" sz="3600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r>
              <a:rPr lang="ko-KR" altLang="en-US" sz="2800" dirty="0" smtClean="0"/>
              <a:t>자기결정이론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인간의 행복은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자율성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유능감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관계성</a:t>
            </a:r>
            <a:r>
              <a:rPr lang="en-US" altLang="ko-KR" sz="2800" dirty="0" smtClean="0"/>
              <a:t>”</a:t>
            </a:r>
            <a:r>
              <a:rPr lang="ko-KR" altLang="en-US" sz="2800" dirty="0" smtClean="0"/>
              <a:t>에서</a:t>
            </a:r>
            <a:r>
              <a:rPr lang="en-US" altLang="ko-KR" sz="2800" dirty="0" smtClean="0"/>
              <a:t>. </a:t>
            </a:r>
          </a:p>
          <a:p>
            <a:pPr marL="0" indent="0">
              <a:buNone/>
            </a:pPr>
            <a:r>
              <a:rPr lang="ko-KR" altLang="en-US" sz="2800" dirty="0" smtClean="0"/>
              <a:t>부유층의 경우 왜곡 가능성</a:t>
            </a:r>
            <a:endParaRPr lang="en-US" altLang="ko-KR" sz="2800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모든 것이 가능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도전의식 약화</a:t>
            </a:r>
            <a:endParaRPr lang="en-US" altLang="ko-KR" dirty="0"/>
          </a:p>
          <a:p>
            <a:pPr lvl="1"/>
            <a:r>
              <a:rPr lang="ko-KR" altLang="en-US" dirty="0"/>
              <a:t> </a:t>
            </a:r>
            <a:r>
              <a:rPr lang="ko-KR" altLang="en-US" dirty="0" smtClean="0"/>
              <a:t>인간관계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이해관계에 따라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자율성이 커지나 방향성 잃기 쉬움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b="1" dirty="0" smtClean="0"/>
              <a:t>→ </a:t>
            </a:r>
            <a:r>
              <a:rPr lang="ko-KR" altLang="en-US" sz="2800" dirty="0" smtClean="0"/>
              <a:t>공허함을 채우는 즉각적인 수단으로 </a:t>
            </a:r>
            <a:r>
              <a:rPr lang="en-US" altLang="ko-KR" sz="2800" dirty="0" smtClean="0"/>
              <a:t>“</a:t>
            </a:r>
            <a:r>
              <a:rPr lang="ko-KR" altLang="en-US" sz="2800" dirty="0" smtClean="0"/>
              <a:t>감각적 자극</a:t>
            </a:r>
            <a:r>
              <a:rPr lang="en-US" altLang="ko-KR" sz="2800" dirty="0" smtClean="0"/>
              <a:t>” </a:t>
            </a:r>
            <a:r>
              <a:rPr lang="ko-KR" altLang="en-US" sz="2800" dirty="0" smtClean="0"/>
              <a:t>선택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136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332656"/>
            <a:ext cx="8856984" cy="626469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ko-KR" altLang="en-US" b="1" dirty="0" smtClean="0"/>
              <a:t> </a:t>
            </a:r>
            <a:r>
              <a:rPr lang="ko-KR" altLang="en-US" sz="3600" b="1" dirty="0" smtClean="0"/>
              <a:t>그러나 모두에게 해당하지는 않음</a:t>
            </a:r>
            <a:endParaRPr lang="en-US" altLang="ko-KR" sz="3600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r>
              <a:rPr lang="ko-KR" altLang="en-US" sz="2800" dirty="0" smtClean="0"/>
              <a:t>같은 조건에서도 다른 선택하는 사람 존재</a:t>
            </a:r>
            <a:r>
              <a:rPr lang="en-US" altLang="ko-KR" sz="2800" dirty="0" smtClean="0"/>
              <a:t>.</a:t>
            </a:r>
            <a:r>
              <a:rPr lang="ko-KR" altLang="en-US" sz="2800" dirty="0" smtClean="0"/>
              <a:t> </a:t>
            </a: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 smtClean="0"/>
              <a:t>투자일지 작성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워렌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버핏</a:t>
            </a:r>
            <a:r>
              <a:rPr lang="en-US" altLang="ko-KR" sz="2800" dirty="0" smtClean="0"/>
              <a:t>), </a:t>
            </a:r>
          </a:p>
          <a:p>
            <a:pPr marL="0" indent="0">
              <a:buNone/>
            </a:pPr>
            <a:r>
              <a:rPr lang="ko-KR" altLang="en-US" sz="2800" dirty="0" smtClean="0"/>
              <a:t>정치와 사회운동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마이클 </a:t>
            </a:r>
            <a:r>
              <a:rPr lang="ko-KR" altLang="en-US" sz="2800" dirty="0" err="1" smtClean="0"/>
              <a:t>블룸버그</a:t>
            </a:r>
            <a:r>
              <a:rPr lang="en-US" altLang="ko-KR" sz="2800" dirty="0" smtClean="0"/>
              <a:t>), </a:t>
            </a:r>
          </a:p>
          <a:p>
            <a:pPr marL="0" indent="0">
              <a:buNone/>
            </a:pPr>
            <a:r>
              <a:rPr lang="ko-KR" altLang="en-US" sz="2800" dirty="0" smtClean="0"/>
              <a:t>예술 후원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프랑수아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피농</a:t>
            </a:r>
            <a:r>
              <a:rPr lang="en-US" altLang="ko-KR" sz="2800" dirty="0" smtClean="0"/>
              <a:t>)</a:t>
            </a:r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ko-KR" altLang="en-US" sz="2800" dirty="0"/>
              <a:t>→ </a:t>
            </a:r>
            <a:r>
              <a:rPr lang="ko-KR" altLang="en-US" sz="2800" b="1" dirty="0"/>
              <a:t>‘의미 없는 </a:t>
            </a:r>
            <a:r>
              <a:rPr lang="ko-KR" altLang="en-US" sz="2800" b="1" dirty="0" smtClean="0"/>
              <a:t>부</a:t>
            </a: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富</a:t>
            </a:r>
            <a:r>
              <a:rPr lang="en-US" altLang="ko-KR" sz="2800" b="1" dirty="0" smtClean="0"/>
              <a:t>)</a:t>
            </a:r>
            <a:r>
              <a:rPr lang="ko-KR" altLang="en-US" sz="2800" b="1" dirty="0" smtClean="0"/>
              <a:t>’</a:t>
            </a:r>
            <a:r>
              <a:rPr lang="ko-KR" altLang="en-US" sz="2800" b="1" dirty="0"/>
              <a:t>가 초래한 공허의 한 형태를 상징적으로 </a:t>
            </a:r>
            <a:r>
              <a:rPr lang="ko-KR" altLang="en-US" sz="2800" b="1" dirty="0" smtClean="0"/>
              <a:t>표현한 말</a:t>
            </a:r>
            <a:r>
              <a:rPr lang="en-US" altLang="ko-KR" sz="2800" b="1" dirty="0" smtClean="0"/>
              <a:t>.</a:t>
            </a:r>
            <a:endParaRPr lang="en-US" altLang="ko-KR" sz="2800" dirty="0" smtClean="0"/>
          </a:p>
        </p:txBody>
      </p:sp>
    </p:spTree>
    <p:extLst>
      <p:ext uri="{BB962C8B-B14F-4D97-AF65-F5344CB8AC3E}">
        <p14:creationId xmlns:p14="http://schemas.microsoft.com/office/powerpoint/2010/main" val="216565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0118"/>
            <a:ext cx="9144000" cy="409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52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ko-KR" altLang="en-US" sz="3600" b="1" dirty="0"/>
              <a:t> 즉각적 해결의 </a:t>
            </a:r>
            <a:r>
              <a:rPr lang="ko-KR" altLang="en-US" sz="3600" b="1" dirty="0" smtClean="0"/>
              <a:t>경로</a:t>
            </a:r>
            <a:endParaRPr lang="en-US" altLang="ko-KR" sz="3600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권태는 불쾌한 감정</a:t>
            </a:r>
            <a:r>
              <a:rPr lang="en-US" altLang="ko-KR" dirty="0" smtClean="0"/>
              <a:t>. “</a:t>
            </a:r>
            <a:r>
              <a:rPr lang="ko-KR" altLang="en-US" dirty="0" smtClean="0"/>
              <a:t>아무 자극도 없다”는 건 뇌 입장에선 </a:t>
            </a:r>
            <a:r>
              <a:rPr lang="ko-KR" altLang="en-US" b="1" dirty="0" smtClean="0"/>
              <a:t>보상 부족 상태</a:t>
            </a:r>
            <a:r>
              <a:rPr lang="ko-KR" altLang="en-US" dirty="0" smtClean="0"/>
              <a:t>로 인식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 그래서 </a:t>
            </a:r>
            <a:r>
              <a:rPr lang="ko-KR" altLang="en-US" dirty="0"/>
              <a:t>많은 사람은 그 감정을 </a:t>
            </a:r>
            <a:r>
              <a:rPr lang="ko-KR" altLang="en-US" b="1" dirty="0"/>
              <a:t>빠르게 없애려는 </a:t>
            </a:r>
            <a:r>
              <a:rPr lang="ko-KR" altLang="en-US" b="1" dirty="0" smtClean="0"/>
              <a:t>방향</a:t>
            </a:r>
            <a:r>
              <a:rPr lang="ko-KR" altLang="en-US" dirty="0" smtClean="0"/>
              <a:t>으로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ko-KR" altLang="en-US" dirty="0" smtClean="0"/>
              <a:t> 부유한 </a:t>
            </a:r>
            <a:r>
              <a:rPr lang="ko-KR" altLang="en-US" dirty="0"/>
              <a:t>사람일수록 </a:t>
            </a:r>
            <a:r>
              <a:rPr lang="ko-KR" altLang="en-US" dirty="0" smtClean="0"/>
              <a:t>수단 다양 </a:t>
            </a:r>
            <a:r>
              <a:rPr lang="en-US" altLang="ko-KR" dirty="0"/>
              <a:t>— </a:t>
            </a:r>
            <a:r>
              <a:rPr lang="ko-KR" altLang="en-US" dirty="0"/>
              <a:t>약물</a:t>
            </a:r>
            <a:r>
              <a:rPr lang="en-US" altLang="ko-KR" dirty="0"/>
              <a:t>, </a:t>
            </a:r>
            <a:r>
              <a:rPr lang="ko-KR" altLang="en-US" dirty="0"/>
              <a:t>성적 자극</a:t>
            </a:r>
            <a:r>
              <a:rPr lang="en-US" altLang="ko-KR" dirty="0"/>
              <a:t>, </a:t>
            </a:r>
            <a:r>
              <a:rPr lang="ko-KR" altLang="en-US" dirty="0"/>
              <a:t>사치</a:t>
            </a:r>
            <a:r>
              <a:rPr lang="en-US" altLang="ko-KR" dirty="0"/>
              <a:t>, </a:t>
            </a:r>
            <a:r>
              <a:rPr lang="ko-KR" altLang="en-US" dirty="0"/>
              <a:t>여행</a:t>
            </a:r>
            <a:r>
              <a:rPr lang="en-US" altLang="ko-KR" dirty="0"/>
              <a:t>, </a:t>
            </a:r>
            <a:r>
              <a:rPr lang="ko-KR" altLang="en-US" dirty="0"/>
              <a:t>도박 등</a:t>
            </a:r>
            <a:r>
              <a:rPr lang="en-US" altLang="ko-KR" dirty="0" smtClean="0"/>
              <a:t>. </a:t>
            </a:r>
            <a:r>
              <a:rPr lang="ko-KR" altLang="en-US" dirty="0" smtClean="0"/>
              <a:t>돈이 </a:t>
            </a:r>
            <a:r>
              <a:rPr lang="ko-KR" altLang="en-US" dirty="0"/>
              <a:t>있으니 “시도할 수 있는 자극의 폭”이 훨씬 </a:t>
            </a:r>
            <a:r>
              <a:rPr lang="ko-KR" altLang="en-US" dirty="0" smtClean="0"/>
              <a:t>넓음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ko-KR" altLang="en-US" dirty="0" smtClean="0"/>
              <a:t>하지만 </a:t>
            </a:r>
            <a:r>
              <a:rPr lang="ko-KR" altLang="en-US" dirty="0"/>
              <a:t>이건 </a:t>
            </a:r>
            <a:r>
              <a:rPr lang="ko-KR" altLang="en-US" b="1" dirty="0" err="1"/>
              <a:t>도파민</a:t>
            </a:r>
            <a:r>
              <a:rPr lang="ko-KR" altLang="en-US" b="1" dirty="0"/>
              <a:t> 순환</a:t>
            </a:r>
            <a:r>
              <a:rPr lang="ko-KR" altLang="en-US" dirty="0"/>
              <a:t>을 강화할 뿐</a:t>
            </a:r>
            <a:r>
              <a:rPr lang="en-US" altLang="ko-KR" dirty="0"/>
              <a:t>, </a:t>
            </a:r>
            <a:r>
              <a:rPr lang="ko-KR" altLang="en-US" dirty="0"/>
              <a:t>결국 더 큰 </a:t>
            </a:r>
            <a:r>
              <a:rPr lang="ko-KR" altLang="en-US" dirty="0" smtClean="0"/>
              <a:t>권태</a:t>
            </a:r>
            <a:r>
              <a:rPr lang="en-US" altLang="ko-KR" dirty="0" smtClean="0"/>
              <a:t>. (</a:t>
            </a:r>
            <a:r>
              <a:rPr lang="ko-KR" altLang="en-US" dirty="0"/>
              <a:t>일시적 쾌락 → 무감각 → 더 강한 자극 필요 → 공허의 심화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652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altLang="ko-KR" dirty="0"/>
          </a:p>
          <a:p>
            <a:r>
              <a:rPr lang="ko-KR" altLang="en-US" b="1" dirty="0"/>
              <a:t> </a:t>
            </a:r>
            <a:r>
              <a:rPr lang="ko-KR" altLang="en-US" sz="3600" b="1" dirty="0" smtClean="0"/>
              <a:t>지속적 의미의 경로</a:t>
            </a:r>
            <a:r>
              <a:rPr lang="en-US" altLang="ko-KR" sz="3600" b="1" dirty="0" smtClean="0"/>
              <a:t> </a:t>
            </a:r>
          </a:p>
          <a:p>
            <a:pPr marL="0" indent="0">
              <a:buNone/>
            </a:pPr>
            <a:endParaRPr lang="en-US" altLang="ko-KR" sz="1000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권태를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새로운 의미를 찾으라는 신호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로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 즉각적 자극 대신 </a:t>
            </a:r>
            <a:r>
              <a:rPr lang="ko-KR" altLang="en-US" b="1" dirty="0" smtClean="0"/>
              <a:t>시간이 걸리는 프로젝트 </a:t>
            </a:r>
            <a:r>
              <a:rPr lang="ko-KR" altLang="en-US" dirty="0" smtClean="0"/>
              <a:t>선택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학문연구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사회기여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자기한계 극복 등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ko-KR" altLang="en-US" dirty="0" smtClean="0"/>
              <a:t> 이들에게 권태는 </a:t>
            </a:r>
            <a:r>
              <a:rPr lang="ko-KR" altLang="en-US" b="1" dirty="0" smtClean="0"/>
              <a:t>자기확장의 전조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r>
              <a:rPr lang="ko-KR" altLang="en-US" b="1" dirty="0"/>
              <a:t>→ </a:t>
            </a:r>
            <a:r>
              <a:rPr lang="ko-KR" altLang="en-US" dirty="0" smtClean="0"/>
              <a:t>권태를 느꼈을 때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시간을 단축시키려는가</a:t>
            </a:r>
            <a:r>
              <a:rPr lang="en-US" altLang="ko-KR" dirty="0" smtClean="0"/>
              <a:t>’ vs ‘</a:t>
            </a:r>
            <a:r>
              <a:rPr lang="ko-KR" altLang="en-US" dirty="0" smtClean="0"/>
              <a:t>시간을 견디며 새 의미를 찾는가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문제</a:t>
            </a:r>
            <a:r>
              <a:rPr lang="en-US" altLang="ko-KR" dirty="0" smtClean="0"/>
              <a:t>.</a:t>
            </a:r>
          </a:p>
          <a:p>
            <a:pPr marL="457200" lvl="1" indent="0">
              <a:buNone/>
            </a:pPr>
            <a:r>
              <a:rPr lang="ko-KR" altLang="en-US" dirty="0" smtClean="0"/>
              <a:t>부유층은 자원이 많으므로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단축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유혹이 강하고 의미를 향한 인내의 훈련이 어려움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1243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6" y="2132856"/>
            <a:ext cx="9144000" cy="320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11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Autofit/>
          </a:bodyPr>
          <a:lstStyle/>
          <a:p>
            <a:r>
              <a:rPr lang="ko-KR" altLang="en-US" sz="3400" b="1" dirty="0" smtClean="0"/>
              <a:t> 인간은 </a:t>
            </a:r>
            <a:r>
              <a:rPr lang="en-US" altLang="ko-KR" sz="3400" b="1" dirty="0" smtClean="0"/>
              <a:t>‘</a:t>
            </a:r>
            <a:r>
              <a:rPr lang="ko-KR" altLang="en-US" sz="3400" b="1" dirty="0" smtClean="0"/>
              <a:t>즉각적 보상</a:t>
            </a:r>
            <a:r>
              <a:rPr lang="en-US" altLang="ko-KR" sz="3400" b="1" dirty="0" smtClean="0"/>
              <a:t>’</a:t>
            </a:r>
            <a:r>
              <a:rPr lang="ko-KR" altLang="en-US" sz="3400" b="1" dirty="0" smtClean="0"/>
              <a:t>을 선호하도록 설계</a:t>
            </a:r>
            <a:endParaRPr lang="ko-KR" altLang="en-US" sz="3400" dirty="0"/>
          </a:p>
          <a:p>
            <a:pPr lvl="1"/>
            <a:r>
              <a:rPr lang="ko-KR" altLang="en-US" dirty="0" smtClean="0"/>
              <a:t>진화심리학 </a:t>
            </a:r>
            <a:r>
              <a:rPr lang="en-US" altLang="ko-KR" dirty="0" smtClean="0"/>
              <a:t>: ‘</a:t>
            </a:r>
            <a:r>
              <a:rPr lang="ko-KR" altLang="en-US" dirty="0" smtClean="0"/>
              <a:t>즉각적인 보상에 반응하는 두뇌 회로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도파민</a:t>
            </a:r>
            <a:r>
              <a:rPr lang="ko-KR" altLang="en-US" dirty="0" smtClean="0"/>
              <a:t> 시스템</a:t>
            </a:r>
            <a:r>
              <a:rPr lang="en-US" altLang="ko-KR" dirty="0" smtClean="0"/>
              <a:t>)’</a:t>
            </a:r>
            <a:r>
              <a:rPr lang="ko-KR" altLang="en-US" dirty="0" smtClean="0"/>
              <a:t>가 생존에 유리</a:t>
            </a:r>
            <a:r>
              <a:rPr lang="en-US" altLang="ko-KR" dirty="0" smtClean="0"/>
              <a:t>. – </a:t>
            </a:r>
            <a:r>
              <a:rPr lang="ko-KR" altLang="en-US" dirty="0" smtClean="0"/>
              <a:t>먹을 수 있을 때 먹고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피할 수 있을 때 피하라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lvl="1"/>
            <a:r>
              <a:rPr lang="ko-KR" altLang="en-US" dirty="0" smtClean="0"/>
              <a:t>현대에도 뇌는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즉시 만족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자동 선택하려는 본능</a:t>
            </a:r>
            <a:r>
              <a:rPr lang="en-US" altLang="ko-KR" dirty="0" smtClean="0"/>
              <a:t>. – SNS </a:t>
            </a:r>
            <a:r>
              <a:rPr lang="ko-KR" altLang="en-US" dirty="0" smtClean="0"/>
              <a:t>알림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설탕 등</a:t>
            </a:r>
            <a:endParaRPr lang="en-US" altLang="ko-KR" dirty="0" smtClean="0"/>
          </a:p>
          <a:p>
            <a:pPr marL="457200" lvl="1" indent="0">
              <a:buNone/>
            </a:pPr>
            <a:endParaRPr lang="en-US" altLang="ko-KR" sz="1000" dirty="0"/>
          </a:p>
          <a:p>
            <a:r>
              <a:rPr lang="ko-KR" altLang="en-US" sz="3400" b="1" dirty="0" smtClean="0"/>
              <a:t> 인간은 </a:t>
            </a:r>
            <a:r>
              <a:rPr lang="en-US" altLang="ko-KR" sz="3400" b="1" dirty="0" smtClean="0"/>
              <a:t>‘</a:t>
            </a:r>
            <a:r>
              <a:rPr lang="ko-KR" altLang="en-US" sz="3400" b="1" dirty="0" smtClean="0"/>
              <a:t>인내할 수 있는 동물</a:t>
            </a:r>
            <a:r>
              <a:rPr lang="en-US" altLang="ko-KR" sz="3400" b="1" dirty="0" smtClean="0"/>
              <a:t>’</a:t>
            </a:r>
            <a:endParaRPr lang="ko-KR" altLang="en-US" sz="3400" dirty="0"/>
          </a:p>
          <a:p>
            <a:pPr lvl="1"/>
            <a:r>
              <a:rPr lang="ko-KR" altLang="en-US" dirty="0" err="1" smtClean="0"/>
              <a:t>전두엽은</a:t>
            </a:r>
            <a:r>
              <a:rPr lang="ko-KR" altLang="en-US" dirty="0" smtClean="0"/>
              <a:t> 즉각적 욕망을 억제하고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미래의 더 큰 보상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을 상상하거나 기다릴 수 있게 하는 기능</a:t>
            </a:r>
            <a:r>
              <a:rPr lang="en-US" altLang="ko-KR" dirty="0" smtClean="0"/>
              <a:t>. </a:t>
            </a:r>
          </a:p>
          <a:p>
            <a:pPr lvl="1"/>
            <a:r>
              <a:rPr lang="ko-KR" altLang="en-US" dirty="0" smtClean="0"/>
              <a:t>문명</a:t>
            </a:r>
            <a:r>
              <a:rPr lang="en-US" altLang="ko-KR" dirty="0"/>
              <a:t>, </a:t>
            </a:r>
            <a:r>
              <a:rPr lang="ko-KR" altLang="en-US" dirty="0"/>
              <a:t>예술</a:t>
            </a:r>
            <a:r>
              <a:rPr lang="en-US" altLang="ko-KR" dirty="0"/>
              <a:t>, </a:t>
            </a:r>
            <a:r>
              <a:rPr lang="ko-KR" altLang="en-US" dirty="0"/>
              <a:t>장기 계획</a:t>
            </a:r>
            <a:r>
              <a:rPr lang="en-US" altLang="ko-KR" dirty="0"/>
              <a:t>, </a:t>
            </a:r>
            <a:r>
              <a:rPr lang="ko-KR" altLang="en-US" dirty="0"/>
              <a:t>자기계발 같은 걸 </a:t>
            </a:r>
            <a:r>
              <a:rPr lang="ko-KR" altLang="en-US" dirty="0" smtClean="0"/>
              <a:t>가능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/>
              <a:t> </a:t>
            </a:r>
            <a:r>
              <a:rPr lang="ko-KR" altLang="en-US" b="1" dirty="0"/>
              <a:t>즉각적 만족과 지연된 만족 사이의 균형</a:t>
            </a:r>
            <a:r>
              <a:rPr lang="ko-KR" altLang="en-US" dirty="0"/>
              <a:t>이 인간의 성숙을 가르는 중요한 기준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738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248</TotalTime>
  <Words>1007</Words>
  <Application>Microsoft Office PowerPoint</Application>
  <PresentationFormat>화면 슬라이드 쇼(4:3)</PresentationFormat>
  <Paragraphs>147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보자기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35</cp:revision>
  <dcterms:created xsi:type="dcterms:W3CDTF">2025-09-19T11:51:18Z</dcterms:created>
  <dcterms:modified xsi:type="dcterms:W3CDTF">2025-11-09T14:04:08Z</dcterms:modified>
</cp:coreProperties>
</file>