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57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0D1-8095-44D5-BDA8-F190EAD69520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B4C0-0B91-466B-9489-844C0B6FB6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860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0D1-8095-44D5-BDA8-F190EAD69520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B4C0-0B91-466B-9489-844C0B6FB6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783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0D1-8095-44D5-BDA8-F190EAD69520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B4C0-0B91-466B-9489-844C0B6FB6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57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0D1-8095-44D5-BDA8-F190EAD69520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B4C0-0B91-466B-9489-844C0B6FB6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241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0D1-8095-44D5-BDA8-F190EAD69520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B4C0-0B91-466B-9489-844C0B6FB6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62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0D1-8095-44D5-BDA8-F190EAD69520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B4C0-0B91-466B-9489-844C0B6FB6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993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0D1-8095-44D5-BDA8-F190EAD69520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B4C0-0B91-466B-9489-844C0B6FB6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628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0D1-8095-44D5-BDA8-F190EAD69520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B4C0-0B91-466B-9489-844C0B6FB6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916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0D1-8095-44D5-BDA8-F190EAD69520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B4C0-0B91-466B-9489-844C0B6FB6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74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0D1-8095-44D5-BDA8-F190EAD69520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B4C0-0B91-466B-9489-844C0B6FB6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021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B0D1-8095-44D5-BDA8-F190EAD69520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FB4C0-0B91-466B-9489-844C0B6FB6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308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CB0D1-8095-44D5-BDA8-F190EAD69520}" type="datetimeFigureOut">
              <a:rPr lang="ko-KR" altLang="en-US" smtClean="0"/>
              <a:t>2022-03-25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FB4C0-0B91-466B-9489-844C0B6FB6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011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>
            <a:extLst>
              <a:ext uri="{FF2B5EF4-FFF2-40B4-BE49-F238E27FC236}">
                <a16:creationId xmlns:a16="http://schemas.microsoft.com/office/drawing/2014/main" xmlns="" id="{0002F857-8356-8649-89A7-12FF25299A93}"/>
              </a:ext>
            </a:extLst>
          </p:cNvPr>
          <p:cNvSpPr/>
          <p:nvPr/>
        </p:nvSpPr>
        <p:spPr>
          <a:xfrm>
            <a:off x="1907704" y="4077072"/>
            <a:ext cx="4824536" cy="1512168"/>
          </a:xfrm>
          <a:prstGeom prst="rect">
            <a:avLst/>
          </a:prstGeom>
          <a:solidFill>
            <a:srgbClr val="ABDAF2">
              <a:alpha val="301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352FED5-9103-6F4E-BE11-FA52425F2626}"/>
              </a:ext>
            </a:extLst>
          </p:cNvPr>
          <p:cNvSpPr txBox="1"/>
          <p:nvPr/>
        </p:nvSpPr>
        <p:spPr>
          <a:xfrm>
            <a:off x="2150154" y="4068251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5DA1C3"/>
                </a:solidFill>
                <a:ea typeface="NanumGothic" panose="020D0604000000000000" pitchFamily="34" charset="-127"/>
              </a:rPr>
              <a:t>Private subnet</a:t>
            </a:r>
            <a:endParaRPr kumimoji="1" lang="ko-KR" altLang="en-US" sz="1000" dirty="0">
              <a:solidFill>
                <a:srgbClr val="5DA1C3"/>
              </a:solidFill>
              <a:ea typeface="NanumGothic" panose="020D0604000000000000" pitchFamily="34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1DBE3CB-C0EB-F540-8580-D5BF047E10F6}"/>
              </a:ext>
            </a:extLst>
          </p:cNvPr>
          <p:cNvSpPr txBox="1"/>
          <p:nvPr/>
        </p:nvSpPr>
        <p:spPr>
          <a:xfrm>
            <a:off x="1125314" y="2011354"/>
            <a:ext cx="4219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5DA1C3"/>
                </a:solidFill>
                <a:ea typeface="NanumGothic" panose="020D0604000000000000" pitchFamily="34" charset="-127"/>
              </a:rPr>
              <a:t>VPC</a:t>
            </a:r>
            <a:endParaRPr kumimoji="1" lang="ko-KR" altLang="en-US" sz="1000" dirty="0">
              <a:solidFill>
                <a:srgbClr val="5DA1C3"/>
              </a:solidFill>
              <a:ea typeface="NanumGothic" panose="020D0604000000000000" pitchFamily="34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982B8B18-6541-574E-AA09-16B3848E95D7}"/>
              </a:ext>
            </a:extLst>
          </p:cNvPr>
          <p:cNvSpPr/>
          <p:nvPr/>
        </p:nvSpPr>
        <p:spPr>
          <a:xfrm>
            <a:off x="858914" y="1988840"/>
            <a:ext cx="7449899" cy="3737982"/>
          </a:xfrm>
          <a:prstGeom prst="rect">
            <a:avLst/>
          </a:prstGeom>
          <a:noFill/>
          <a:ln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xmlns="" id="{A48AD9DD-46F4-544D-976A-28199BC90D3C}"/>
              </a:ext>
            </a:extLst>
          </p:cNvPr>
          <p:cNvSpPr/>
          <p:nvPr/>
        </p:nvSpPr>
        <p:spPr>
          <a:xfrm>
            <a:off x="1907704" y="2348880"/>
            <a:ext cx="4824536" cy="1508951"/>
          </a:xfrm>
          <a:prstGeom prst="rect">
            <a:avLst/>
          </a:prstGeom>
          <a:solidFill>
            <a:srgbClr val="99E5B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39CC5A7-64EE-3648-AFD3-B71EEEFA1C69}"/>
              </a:ext>
            </a:extLst>
          </p:cNvPr>
          <p:cNvSpPr txBox="1"/>
          <p:nvPr/>
        </p:nvSpPr>
        <p:spPr>
          <a:xfrm>
            <a:off x="2127916" y="2351321"/>
            <a:ext cx="9733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38A55A"/>
                </a:solidFill>
                <a:ea typeface="NanumGothic" panose="020D0604000000000000" pitchFamily="34" charset="-127"/>
              </a:rPr>
              <a:t>Public subnet</a:t>
            </a:r>
            <a:endParaRPr kumimoji="1" lang="ko-KR" altLang="en-US" sz="1000" dirty="0">
              <a:solidFill>
                <a:srgbClr val="38A55A"/>
              </a:solidFill>
              <a:ea typeface="NanumGothic" panose="020D0604000000000000" pitchFamily="34" charset="-127"/>
            </a:endParaRP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xmlns="" id="{ECA1ECDB-CD06-4544-88DE-B929E4EE2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560" y="4074788"/>
            <a:ext cx="230400" cy="230400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xmlns="" id="{69665A51-C119-CD48-A421-292A237F9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357858"/>
            <a:ext cx="230400" cy="230400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xmlns="" id="{1CA21962-D0F8-E845-B02C-0DEE0CC23E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914" y="1988840"/>
            <a:ext cx="266400" cy="266400"/>
          </a:xfrm>
          <a:prstGeom prst="rect">
            <a:avLst/>
          </a:prstGeom>
        </p:spPr>
      </p:pic>
      <p:pic>
        <p:nvPicPr>
          <p:cNvPr id="34" name="그림 33">
            <a:extLst>
              <a:ext uri="{FF2B5EF4-FFF2-40B4-BE49-F238E27FC236}">
                <a16:creationId xmlns:a16="http://schemas.microsoft.com/office/drawing/2014/main" xmlns="" id="{8ED8B0D3-2CA3-6B46-B6FD-4C15E6AD50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6579" y="4391994"/>
            <a:ext cx="608400" cy="6084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C505DE0B-8B1D-5947-8FAE-922DC2AD236D}"/>
              </a:ext>
            </a:extLst>
          </p:cNvPr>
          <p:cNvSpPr txBox="1"/>
          <p:nvPr/>
        </p:nvSpPr>
        <p:spPr>
          <a:xfrm>
            <a:off x="3926686" y="5001594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900" dirty="0">
                <a:solidFill>
                  <a:srgbClr val="222222"/>
                </a:solidFill>
                <a:ea typeface="NanumGothic" panose="020D0604000000000000" pitchFamily="34" charset="-127"/>
              </a:rPr>
              <a:t>Instance</a:t>
            </a:r>
            <a:endParaRPr kumimoji="1" lang="ko-KR" altLang="en-US" sz="900" dirty="0">
              <a:solidFill>
                <a:srgbClr val="222222"/>
              </a:solidFill>
              <a:ea typeface="NanumGothic" panose="020D0604000000000000" pitchFamily="34" charset="-127"/>
            </a:endParaRPr>
          </a:p>
        </p:txBody>
      </p:sp>
      <p:pic>
        <p:nvPicPr>
          <p:cNvPr id="36" name="그림 35">
            <a:extLst>
              <a:ext uri="{FF2B5EF4-FFF2-40B4-BE49-F238E27FC236}">
                <a16:creationId xmlns:a16="http://schemas.microsoft.com/office/drawing/2014/main" xmlns="" id="{8ED8B0D3-2CA3-6B46-B6FD-4C15E6AD50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7418" y="4391994"/>
            <a:ext cx="608400" cy="60840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C505DE0B-8B1D-5947-8FAE-922DC2AD236D}"/>
              </a:ext>
            </a:extLst>
          </p:cNvPr>
          <p:cNvSpPr txBox="1"/>
          <p:nvPr/>
        </p:nvSpPr>
        <p:spPr>
          <a:xfrm>
            <a:off x="5007525" y="5001594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900" dirty="0">
                <a:solidFill>
                  <a:srgbClr val="222222"/>
                </a:solidFill>
                <a:ea typeface="NanumGothic" panose="020D0604000000000000" pitchFamily="34" charset="-127"/>
              </a:rPr>
              <a:t>Instance</a:t>
            </a:r>
            <a:endParaRPr kumimoji="1" lang="ko-KR" altLang="en-US" sz="900" dirty="0">
              <a:solidFill>
                <a:srgbClr val="222222"/>
              </a:solidFill>
              <a:ea typeface="NanumGothic" panose="020D0604000000000000" pitchFamily="34" charset="-127"/>
            </a:endParaRPr>
          </a:p>
        </p:txBody>
      </p:sp>
      <p:pic>
        <p:nvPicPr>
          <p:cNvPr id="39" name="그림 38">
            <a:extLst>
              <a:ext uri="{FF2B5EF4-FFF2-40B4-BE49-F238E27FC236}">
                <a16:creationId xmlns:a16="http://schemas.microsoft.com/office/drawing/2014/main" xmlns="" id="{6AA5F0DD-09ED-4045-9C87-2CE69D71E2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7451" y="2764395"/>
            <a:ext cx="608400" cy="60840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6BF76E8D-7E19-214C-BC8A-C41901A3437B}"/>
              </a:ext>
            </a:extLst>
          </p:cNvPr>
          <p:cNvSpPr txBox="1"/>
          <p:nvPr/>
        </p:nvSpPr>
        <p:spPr>
          <a:xfrm>
            <a:off x="4307835" y="3367616"/>
            <a:ext cx="9172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900" dirty="0">
                <a:solidFill>
                  <a:srgbClr val="222222"/>
                </a:solidFill>
                <a:ea typeface="NanumGothic" panose="020D0604000000000000" pitchFamily="34" charset="-127"/>
              </a:rPr>
              <a:t>Load Balancer</a:t>
            </a:r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xmlns="" id="{18579CFC-FEF1-6E4E-9C7C-9590C19ACA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19798" y="2745800"/>
            <a:ext cx="608400" cy="6084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C22A18A-AF82-2549-B0FA-9EE22DBBAF52}"/>
              </a:ext>
            </a:extLst>
          </p:cNvPr>
          <p:cNvSpPr txBox="1"/>
          <p:nvPr/>
        </p:nvSpPr>
        <p:spPr>
          <a:xfrm>
            <a:off x="5675987" y="3354200"/>
            <a:ext cx="8931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900" dirty="0">
                <a:ea typeface="NanumGothic" panose="020D0604000000000000" pitchFamily="34" charset="-127"/>
              </a:rPr>
              <a:t>NAT Gateway</a:t>
            </a:r>
            <a:endParaRPr kumimoji="1" lang="ko-KR" altLang="en-US" sz="900" dirty="0">
              <a:ea typeface="NanumGothic" panose="020D0604000000000000" pitchFamily="34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D32186E-AAB6-B843-8654-99941884AAB4}"/>
              </a:ext>
            </a:extLst>
          </p:cNvPr>
          <p:cNvSpPr txBox="1"/>
          <p:nvPr/>
        </p:nvSpPr>
        <p:spPr>
          <a:xfrm>
            <a:off x="1907704" y="1752708"/>
            <a:ext cx="482453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900" dirty="0">
                <a:ea typeface="NanumGothic" panose="020D0604000000000000" pitchFamily="34" charset="-127"/>
              </a:rPr>
              <a:t>Internet </a:t>
            </a:r>
          </a:p>
          <a:p>
            <a:pPr algn="ctr"/>
            <a:r>
              <a:rPr kumimoji="1" lang="en-US" altLang="ko-KR" sz="900" dirty="0">
                <a:ea typeface="NanumGothic" panose="020D0604000000000000" pitchFamily="34" charset="-127"/>
              </a:rPr>
              <a:t>Gateway</a:t>
            </a:r>
            <a:endParaRPr kumimoji="1" lang="ko-KR" altLang="en-US" sz="900" dirty="0">
              <a:ea typeface="NanumGothic" panose="020D0604000000000000" pitchFamily="34" charset="-127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xmlns="" id="{982B8B18-6541-574E-AA09-16B3848E95D7}"/>
              </a:ext>
            </a:extLst>
          </p:cNvPr>
          <p:cNvSpPr/>
          <p:nvPr/>
        </p:nvSpPr>
        <p:spPr>
          <a:xfrm>
            <a:off x="251521" y="404664"/>
            <a:ext cx="8712968" cy="6336704"/>
          </a:xfrm>
          <a:prstGeom prst="rect">
            <a:avLst/>
          </a:prstGeom>
          <a:noFill/>
          <a:ln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527441" y="442738"/>
            <a:ext cx="859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355CE6"/>
                </a:solidFill>
                <a:ea typeface="NanumGothic" panose="020D0604000000000000" pitchFamily="34" charset="-127"/>
              </a:rPr>
              <a:t>NHN Cloud</a:t>
            </a:r>
            <a:endParaRPr kumimoji="1" lang="ko-KR" altLang="en-US" sz="1000" dirty="0">
              <a:solidFill>
                <a:srgbClr val="355CE6"/>
              </a:solidFill>
              <a:ea typeface="NanumGothic" panose="020D0604000000000000" pitchFamily="34" charset="-127"/>
            </a:endParaRPr>
          </a:p>
        </p:txBody>
      </p:sp>
      <p:pic>
        <p:nvPicPr>
          <p:cNvPr id="44" name="그림 43">
            <a:extLst>
              <a:ext uri="{FF2B5EF4-FFF2-40B4-BE49-F238E27FC236}">
                <a16:creationId xmlns:a16="http://schemas.microsoft.com/office/drawing/2014/main" xmlns="" id="{CE365AD2-2E96-8D47-8F51-6A9D7AD4E7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8416" y="426747"/>
            <a:ext cx="266400" cy="266400"/>
          </a:xfrm>
          <a:prstGeom prst="rect">
            <a:avLst/>
          </a:prstGeom>
        </p:spPr>
      </p:pic>
      <p:pic>
        <p:nvPicPr>
          <p:cNvPr id="31" name="그림 30">
            <a:extLst>
              <a:ext uri="{FF2B5EF4-FFF2-40B4-BE49-F238E27FC236}">
                <a16:creationId xmlns:a16="http://schemas.microsoft.com/office/drawing/2014/main" xmlns="" id="{5A4292AC-9CA9-0141-B9AC-D29252EE64F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51392" y="2716481"/>
            <a:ext cx="608400" cy="6084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28FDD6D-2445-B94F-B818-3374A082453D}"/>
              </a:ext>
            </a:extLst>
          </p:cNvPr>
          <p:cNvSpPr txBox="1"/>
          <p:nvPr/>
        </p:nvSpPr>
        <p:spPr>
          <a:xfrm>
            <a:off x="3118995" y="3326081"/>
            <a:ext cx="6671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900" dirty="0">
                <a:solidFill>
                  <a:srgbClr val="222222"/>
                </a:solidFill>
                <a:ea typeface="NanumGothic" panose="020D0604000000000000" pitchFamily="34" charset="-127"/>
              </a:rPr>
              <a:t>Compute</a:t>
            </a:r>
            <a:endParaRPr kumimoji="1" lang="ko-KR" altLang="en-US" sz="900" dirty="0">
              <a:solidFill>
                <a:srgbClr val="222222"/>
              </a:solidFill>
              <a:ea typeface="NanumGothic" panose="020D0604000000000000" pitchFamily="34" charset="-127"/>
            </a:endParaRPr>
          </a:p>
        </p:txBody>
      </p:sp>
      <p:pic>
        <p:nvPicPr>
          <p:cNvPr id="33" name="그림 32">
            <a:extLst>
              <a:ext uri="{FF2B5EF4-FFF2-40B4-BE49-F238E27FC236}">
                <a16:creationId xmlns:a16="http://schemas.microsoft.com/office/drawing/2014/main" xmlns="" id="{D1388394-F6E7-A84A-9287-D26025A4B4D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48496" y="516749"/>
            <a:ext cx="608400" cy="608400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5B8CE6F7-A26B-EA4D-9BB3-897C9798F24F}"/>
              </a:ext>
            </a:extLst>
          </p:cNvPr>
          <p:cNvSpPr txBox="1"/>
          <p:nvPr/>
        </p:nvSpPr>
        <p:spPr>
          <a:xfrm>
            <a:off x="3059832" y="1126349"/>
            <a:ext cx="7809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900" dirty="0">
                <a:solidFill>
                  <a:srgbClr val="222222"/>
                </a:solidFill>
                <a:ea typeface="NanumGothic" panose="020D0604000000000000" pitchFamily="34" charset="-127"/>
              </a:rPr>
              <a:t> Floating IP</a:t>
            </a:r>
          </a:p>
        </p:txBody>
      </p:sp>
      <p:pic>
        <p:nvPicPr>
          <p:cNvPr id="46" name="그림 45">
            <a:extLst>
              <a:ext uri="{FF2B5EF4-FFF2-40B4-BE49-F238E27FC236}">
                <a16:creationId xmlns:a16="http://schemas.microsoft.com/office/drawing/2014/main" xmlns="" id="{D1388394-F6E7-A84A-9287-D26025A4B4D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90697" y="511689"/>
            <a:ext cx="608400" cy="6084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5B8CE6F7-A26B-EA4D-9BB3-897C9798F24F}"/>
              </a:ext>
            </a:extLst>
          </p:cNvPr>
          <p:cNvSpPr txBox="1"/>
          <p:nvPr/>
        </p:nvSpPr>
        <p:spPr>
          <a:xfrm>
            <a:off x="4402033" y="1121289"/>
            <a:ext cx="7809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900" dirty="0">
                <a:solidFill>
                  <a:srgbClr val="222222"/>
                </a:solidFill>
                <a:ea typeface="NanumGothic" panose="020D0604000000000000" pitchFamily="34" charset="-127"/>
              </a:rPr>
              <a:t> Floating IP</a:t>
            </a:r>
          </a:p>
        </p:txBody>
      </p:sp>
      <p:sp>
        <p:nvSpPr>
          <p:cNvPr id="3" name="아래쪽 화살표 2"/>
          <p:cNvSpPr/>
          <p:nvPr/>
        </p:nvSpPr>
        <p:spPr>
          <a:xfrm>
            <a:off x="3296717" y="168101"/>
            <a:ext cx="307212" cy="3230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아래쪽 화살표 47"/>
          <p:cNvSpPr/>
          <p:nvPr/>
        </p:nvSpPr>
        <p:spPr>
          <a:xfrm>
            <a:off x="4583863" y="151737"/>
            <a:ext cx="307212" cy="3230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" name="직선 화살표 연결선 4"/>
          <p:cNvCxnSpPr>
            <a:stCxn id="45" idx="2"/>
            <a:endCxn id="31" idx="0"/>
          </p:cNvCxnSpPr>
          <p:nvPr/>
        </p:nvCxnSpPr>
        <p:spPr>
          <a:xfrm>
            <a:off x="3450324" y="1357181"/>
            <a:ext cx="5268" cy="1359300"/>
          </a:xfrm>
          <a:prstGeom prst="straightConnector1">
            <a:avLst/>
          </a:prstGeom>
          <a:ln w="222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화살표 연결선 50"/>
          <p:cNvCxnSpPr>
            <a:endCxn id="39" idx="0"/>
          </p:cNvCxnSpPr>
          <p:nvPr/>
        </p:nvCxnSpPr>
        <p:spPr>
          <a:xfrm>
            <a:off x="4737470" y="1309190"/>
            <a:ext cx="34181" cy="1455205"/>
          </a:xfrm>
          <a:prstGeom prst="straightConnector1">
            <a:avLst/>
          </a:prstGeom>
          <a:ln w="222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>
            <a:stCxn id="40" idx="2"/>
            <a:endCxn id="36" idx="0"/>
          </p:cNvCxnSpPr>
          <p:nvPr/>
        </p:nvCxnSpPr>
        <p:spPr>
          <a:xfrm>
            <a:off x="4766454" y="3598448"/>
            <a:ext cx="555164" cy="793546"/>
          </a:xfrm>
          <a:prstGeom prst="straightConnector1">
            <a:avLst/>
          </a:prstGeom>
          <a:ln w="222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>
            <a:stCxn id="40" idx="2"/>
            <a:endCxn id="34" idx="0"/>
          </p:cNvCxnSpPr>
          <p:nvPr/>
        </p:nvCxnSpPr>
        <p:spPr>
          <a:xfrm flipH="1">
            <a:off x="4240779" y="3598448"/>
            <a:ext cx="525675" cy="793546"/>
          </a:xfrm>
          <a:prstGeom prst="straightConnector1">
            <a:avLst/>
          </a:prstGeom>
          <a:ln w="222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931496" y="2279041"/>
            <a:ext cx="910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dirty="0" smtClean="0">
                <a:solidFill>
                  <a:srgbClr val="FF0000"/>
                </a:solidFill>
                <a:ea typeface="NanumGothic" panose="020D0604000000000000" pitchFamily="34" charset="-127"/>
              </a:rPr>
              <a:t>10.0.0.0/21</a:t>
            </a:r>
            <a:endParaRPr kumimoji="1" lang="ko-KR" altLang="en-US" sz="1000" dirty="0">
              <a:solidFill>
                <a:srgbClr val="FF0000"/>
              </a:solidFill>
              <a:ea typeface="NanumGothic" panose="020D0604000000000000" pitchFamily="34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2159111" y="2598679"/>
            <a:ext cx="910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dirty="0" smtClean="0">
                <a:solidFill>
                  <a:srgbClr val="FF0000"/>
                </a:solidFill>
                <a:ea typeface="NanumGothic" panose="020D0604000000000000" pitchFamily="34" charset="-127"/>
              </a:rPr>
              <a:t>10.0.0.0/24</a:t>
            </a:r>
            <a:endParaRPr kumimoji="1" lang="ko-KR" altLang="en-US" sz="1000" dirty="0">
              <a:solidFill>
                <a:srgbClr val="FF0000"/>
              </a:solidFill>
              <a:ea typeface="NanumGothic" panose="020D0604000000000000" pitchFamily="34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2159111" y="4437112"/>
            <a:ext cx="910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dirty="0" smtClean="0">
                <a:solidFill>
                  <a:srgbClr val="FF0000"/>
                </a:solidFill>
                <a:ea typeface="NanumGothic" panose="020D0604000000000000" pitchFamily="34" charset="-127"/>
              </a:rPr>
              <a:t>10.0.2.0/24</a:t>
            </a:r>
            <a:endParaRPr kumimoji="1" lang="ko-KR" altLang="en-US" sz="1000" dirty="0">
              <a:solidFill>
                <a:srgbClr val="FF0000"/>
              </a:solidFill>
              <a:ea typeface="NanumGothic" panose="020D0604000000000000" pitchFamily="34" charset="-127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15465"/>
              </p:ext>
            </p:extLst>
          </p:nvPr>
        </p:nvGraphicFramePr>
        <p:xfrm>
          <a:off x="632824" y="1319371"/>
          <a:ext cx="1828800" cy="209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</a:rPr>
                        <a:t>aweb</a:t>
                      </a:r>
                      <a:r>
                        <a:rPr lang="en-US" sz="1100" u="none" strike="noStrike" dirty="0">
                          <a:effectLst/>
                        </a:rPr>
                        <a:t>-</a:t>
                      </a:r>
                      <a:r>
                        <a:rPr lang="en-US" sz="1100" u="none" strike="noStrike" dirty="0" err="1">
                          <a:effectLst/>
                        </a:rPr>
                        <a:t>nhn</a:t>
                      </a:r>
                      <a:r>
                        <a:rPr lang="en-US" sz="1100" u="none" strike="noStrike" dirty="0">
                          <a:effectLst/>
                        </a:rPr>
                        <a:t>-dev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876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>
            <a:extLst>
              <a:ext uri="{FF2B5EF4-FFF2-40B4-BE49-F238E27FC236}">
                <a16:creationId xmlns:a16="http://schemas.microsoft.com/office/drawing/2014/main" xmlns="" id="{0002F857-8356-8649-89A7-12FF25299A93}"/>
              </a:ext>
            </a:extLst>
          </p:cNvPr>
          <p:cNvSpPr/>
          <p:nvPr/>
        </p:nvSpPr>
        <p:spPr>
          <a:xfrm>
            <a:off x="1907704" y="4077072"/>
            <a:ext cx="4824536" cy="1512168"/>
          </a:xfrm>
          <a:prstGeom prst="rect">
            <a:avLst/>
          </a:prstGeom>
          <a:solidFill>
            <a:srgbClr val="ABDAF2">
              <a:alpha val="301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352FED5-9103-6F4E-BE11-FA52425F2626}"/>
              </a:ext>
            </a:extLst>
          </p:cNvPr>
          <p:cNvSpPr txBox="1"/>
          <p:nvPr/>
        </p:nvSpPr>
        <p:spPr>
          <a:xfrm>
            <a:off x="2150154" y="4068251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5DA1C3"/>
                </a:solidFill>
                <a:ea typeface="NanumGothic" panose="020D0604000000000000" pitchFamily="34" charset="-127"/>
              </a:rPr>
              <a:t>Private subnet</a:t>
            </a:r>
            <a:endParaRPr kumimoji="1" lang="ko-KR" altLang="en-US" sz="1000" dirty="0">
              <a:solidFill>
                <a:srgbClr val="5DA1C3"/>
              </a:solidFill>
              <a:ea typeface="NanumGothic" panose="020D0604000000000000" pitchFamily="34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1DBE3CB-C0EB-F540-8580-D5BF047E10F6}"/>
              </a:ext>
            </a:extLst>
          </p:cNvPr>
          <p:cNvSpPr txBox="1"/>
          <p:nvPr/>
        </p:nvSpPr>
        <p:spPr>
          <a:xfrm>
            <a:off x="1125314" y="2011354"/>
            <a:ext cx="4219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5DA1C3"/>
                </a:solidFill>
                <a:ea typeface="NanumGothic" panose="020D0604000000000000" pitchFamily="34" charset="-127"/>
              </a:rPr>
              <a:t>VPC</a:t>
            </a:r>
            <a:endParaRPr kumimoji="1" lang="ko-KR" altLang="en-US" sz="1000" dirty="0">
              <a:solidFill>
                <a:srgbClr val="5DA1C3"/>
              </a:solidFill>
              <a:ea typeface="NanumGothic" panose="020D0604000000000000" pitchFamily="34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982B8B18-6541-574E-AA09-16B3848E95D7}"/>
              </a:ext>
            </a:extLst>
          </p:cNvPr>
          <p:cNvSpPr/>
          <p:nvPr/>
        </p:nvSpPr>
        <p:spPr>
          <a:xfrm>
            <a:off x="858914" y="1988840"/>
            <a:ext cx="7449899" cy="3737982"/>
          </a:xfrm>
          <a:prstGeom prst="rect">
            <a:avLst/>
          </a:prstGeom>
          <a:noFill/>
          <a:ln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xmlns="" id="{A48AD9DD-46F4-544D-976A-28199BC90D3C}"/>
              </a:ext>
            </a:extLst>
          </p:cNvPr>
          <p:cNvSpPr/>
          <p:nvPr/>
        </p:nvSpPr>
        <p:spPr>
          <a:xfrm>
            <a:off x="1907704" y="2348880"/>
            <a:ext cx="4824536" cy="1508951"/>
          </a:xfrm>
          <a:prstGeom prst="rect">
            <a:avLst/>
          </a:prstGeom>
          <a:solidFill>
            <a:srgbClr val="99E5B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39CC5A7-64EE-3648-AFD3-B71EEEFA1C69}"/>
              </a:ext>
            </a:extLst>
          </p:cNvPr>
          <p:cNvSpPr txBox="1"/>
          <p:nvPr/>
        </p:nvSpPr>
        <p:spPr>
          <a:xfrm>
            <a:off x="2127916" y="2351321"/>
            <a:ext cx="9733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38A55A"/>
                </a:solidFill>
                <a:ea typeface="NanumGothic" panose="020D0604000000000000" pitchFamily="34" charset="-127"/>
              </a:rPr>
              <a:t>Public subnet</a:t>
            </a:r>
            <a:endParaRPr kumimoji="1" lang="ko-KR" altLang="en-US" sz="1000" dirty="0">
              <a:solidFill>
                <a:srgbClr val="38A55A"/>
              </a:solidFill>
              <a:ea typeface="NanumGothic" panose="020D0604000000000000" pitchFamily="34" charset="-127"/>
            </a:endParaRP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xmlns="" id="{ECA1ECDB-CD06-4544-88DE-B929E4EE2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560" y="4074788"/>
            <a:ext cx="230400" cy="230400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xmlns="" id="{69665A51-C119-CD48-A421-292A237F9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357858"/>
            <a:ext cx="230400" cy="230400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xmlns="" id="{1CA21962-D0F8-E845-B02C-0DEE0CC23E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914" y="1988840"/>
            <a:ext cx="266400" cy="2664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D32186E-AAB6-B843-8654-99941884AAB4}"/>
              </a:ext>
            </a:extLst>
          </p:cNvPr>
          <p:cNvSpPr txBox="1"/>
          <p:nvPr/>
        </p:nvSpPr>
        <p:spPr>
          <a:xfrm>
            <a:off x="1907704" y="1752708"/>
            <a:ext cx="482453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900" dirty="0">
                <a:ea typeface="NanumGothic" panose="020D0604000000000000" pitchFamily="34" charset="-127"/>
              </a:rPr>
              <a:t>Internet </a:t>
            </a:r>
          </a:p>
          <a:p>
            <a:pPr algn="ctr"/>
            <a:r>
              <a:rPr kumimoji="1" lang="en-US" altLang="ko-KR" sz="900" dirty="0">
                <a:ea typeface="NanumGothic" panose="020D0604000000000000" pitchFamily="34" charset="-127"/>
              </a:rPr>
              <a:t>Gateway</a:t>
            </a:r>
            <a:endParaRPr kumimoji="1" lang="ko-KR" altLang="en-US" sz="900" dirty="0">
              <a:ea typeface="NanumGothic" panose="020D0604000000000000" pitchFamily="34" charset="-127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xmlns="" id="{982B8B18-6541-574E-AA09-16B3848E95D7}"/>
              </a:ext>
            </a:extLst>
          </p:cNvPr>
          <p:cNvSpPr/>
          <p:nvPr/>
        </p:nvSpPr>
        <p:spPr>
          <a:xfrm>
            <a:off x="251521" y="404664"/>
            <a:ext cx="8712968" cy="6336704"/>
          </a:xfrm>
          <a:prstGeom prst="rect">
            <a:avLst/>
          </a:prstGeom>
          <a:noFill/>
          <a:ln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527441" y="442738"/>
            <a:ext cx="859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355CE6"/>
                </a:solidFill>
                <a:ea typeface="NanumGothic" panose="020D0604000000000000" pitchFamily="34" charset="-127"/>
              </a:rPr>
              <a:t>NHN Cloud</a:t>
            </a:r>
            <a:endParaRPr kumimoji="1" lang="ko-KR" altLang="en-US" sz="1000" dirty="0">
              <a:solidFill>
                <a:srgbClr val="355CE6"/>
              </a:solidFill>
              <a:ea typeface="NanumGothic" panose="020D0604000000000000" pitchFamily="34" charset="-127"/>
            </a:endParaRPr>
          </a:p>
        </p:txBody>
      </p:sp>
      <p:pic>
        <p:nvPicPr>
          <p:cNvPr id="44" name="그림 43">
            <a:extLst>
              <a:ext uri="{FF2B5EF4-FFF2-40B4-BE49-F238E27FC236}">
                <a16:creationId xmlns:a16="http://schemas.microsoft.com/office/drawing/2014/main" xmlns="" id="{CE365AD2-2E96-8D47-8F51-6A9D7AD4E7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416" y="426747"/>
            <a:ext cx="266400" cy="266400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931496" y="2279041"/>
            <a:ext cx="910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dirty="0" smtClean="0">
                <a:solidFill>
                  <a:srgbClr val="FF0000"/>
                </a:solidFill>
                <a:ea typeface="NanumGothic" panose="020D0604000000000000" pitchFamily="34" charset="-127"/>
              </a:rPr>
              <a:t>10.0.0.0/21</a:t>
            </a:r>
            <a:endParaRPr kumimoji="1" lang="ko-KR" altLang="en-US" sz="1000" dirty="0">
              <a:solidFill>
                <a:srgbClr val="FF0000"/>
              </a:solidFill>
              <a:ea typeface="NanumGothic" panose="020D0604000000000000" pitchFamily="34" charset="-127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2159111" y="2598679"/>
            <a:ext cx="910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dirty="0" smtClean="0">
                <a:solidFill>
                  <a:srgbClr val="FF0000"/>
                </a:solidFill>
                <a:ea typeface="NanumGothic" panose="020D0604000000000000" pitchFamily="34" charset="-127"/>
              </a:rPr>
              <a:t>10.0.0.0/24</a:t>
            </a:r>
            <a:endParaRPr kumimoji="1" lang="ko-KR" altLang="en-US" sz="1000" dirty="0">
              <a:solidFill>
                <a:srgbClr val="FF0000"/>
              </a:solidFill>
              <a:ea typeface="NanumGothic" panose="020D0604000000000000" pitchFamily="34" charset="-127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2159111" y="4437112"/>
            <a:ext cx="910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dirty="0" smtClean="0">
                <a:solidFill>
                  <a:srgbClr val="FF0000"/>
                </a:solidFill>
                <a:ea typeface="NanumGothic" panose="020D0604000000000000" pitchFamily="34" charset="-127"/>
              </a:rPr>
              <a:t>10.0.2.0/24</a:t>
            </a:r>
            <a:endParaRPr kumimoji="1" lang="ko-KR" altLang="en-US" sz="1000" dirty="0">
              <a:solidFill>
                <a:srgbClr val="FF0000"/>
              </a:solidFill>
              <a:ea typeface="NanumGothic" panose="020D0604000000000000" pitchFamily="34" charset="-127"/>
            </a:endParaRPr>
          </a:p>
        </p:txBody>
      </p:sp>
      <p:graphicFrame>
        <p:nvGraphicFramePr>
          <p:cNvPr id="50" name="표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022273"/>
              </p:ext>
            </p:extLst>
          </p:nvPr>
        </p:nvGraphicFramePr>
        <p:xfrm>
          <a:off x="632824" y="1319371"/>
          <a:ext cx="1828800" cy="209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</a:rPr>
                        <a:t>aweb</a:t>
                      </a:r>
                      <a:r>
                        <a:rPr lang="en-US" sz="1100" u="none" strike="noStrike" dirty="0">
                          <a:effectLst/>
                        </a:rPr>
                        <a:t>-</a:t>
                      </a:r>
                      <a:r>
                        <a:rPr lang="en-US" sz="1100" u="none" strike="noStrike" dirty="0" err="1">
                          <a:effectLst/>
                        </a:rPr>
                        <a:t>nhn</a:t>
                      </a:r>
                      <a:r>
                        <a:rPr lang="en-US" sz="1100" u="none" strike="noStrike" dirty="0">
                          <a:effectLst/>
                        </a:rPr>
                        <a:t>-dev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97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>
            <a:extLst>
              <a:ext uri="{FF2B5EF4-FFF2-40B4-BE49-F238E27FC236}">
                <a16:creationId xmlns:a16="http://schemas.microsoft.com/office/drawing/2014/main" xmlns="" id="{0002F857-8356-8649-89A7-12FF25299A93}"/>
              </a:ext>
            </a:extLst>
          </p:cNvPr>
          <p:cNvSpPr/>
          <p:nvPr/>
        </p:nvSpPr>
        <p:spPr>
          <a:xfrm>
            <a:off x="1907704" y="4077072"/>
            <a:ext cx="4824536" cy="1512168"/>
          </a:xfrm>
          <a:prstGeom prst="rect">
            <a:avLst/>
          </a:prstGeom>
          <a:solidFill>
            <a:srgbClr val="ABDAF2">
              <a:alpha val="301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352FED5-9103-6F4E-BE11-FA52425F2626}"/>
              </a:ext>
            </a:extLst>
          </p:cNvPr>
          <p:cNvSpPr txBox="1"/>
          <p:nvPr/>
        </p:nvSpPr>
        <p:spPr>
          <a:xfrm>
            <a:off x="2150154" y="4068251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5DA1C3"/>
                </a:solidFill>
                <a:ea typeface="NanumGothic" panose="020D0604000000000000" pitchFamily="34" charset="-127"/>
              </a:rPr>
              <a:t>Private subnet</a:t>
            </a:r>
            <a:endParaRPr kumimoji="1" lang="ko-KR" altLang="en-US" sz="1000" dirty="0">
              <a:solidFill>
                <a:srgbClr val="5DA1C3"/>
              </a:solidFill>
              <a:ea typeface="NanumGothic" panose="020D0604000000000000" pitchFamily="34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1DBE3CB-C0EB-F540-8580-D5BF047E10F6}"/>
              </a:ext>
            </a:extLst>
          </p:cNvPr>
          <p:cNvSpPr txBox="1"/>
          <p:nvPr/>
        </p:nvSpPr>
        <p:spPr>
          <a:xfrm>
            <a:off x="1125314" y="2011354"/>
            <a:ext cx="4219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5DA1C3"/>
                </a:solidFill>
                <a:ea typeface="NanumGothic" panose="020D0604000000000000" pitchFamily="34" charset="-127"/>
              </a:rPr>
              <a:t>VPC</a:t>
            </a:r>
            <a:endParaRPr kumimoji="1" lang="ko-KR" altLang="en-US" sz="1000" dirty="0">
              <a:solidFill>
                <a:srgbClr val="5DA1C3"/>
              </a:solidFill>
              <a:ea typeface="NanumGothic" panose="020D0604000000000000" pitchFamily="34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982B8B18-6541-574E-AA09-16B3848E95D7}"/>
              </a:ext>
            </a:extLst>
          </p:cNvPr>
          <p:cNvSpPr/>
          <p:nvPr/>
        </p:nvSpPr>
        <p:spPr>
          <a:xfrm>
            <a:off x="858914" y="1988840"/>
            <a:ext cx="7449899" cy="3737982"/>
          </a:xfrm>
          <a:prstGeom prst="rect">
            <a:avLst/>
          </a:prstGeom>
          <a:noFill/>
          <a:ln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xmlns="" id="{A48AD9DD-46F4-544D-976A-28199BC90D3C}"/>
              </a:ext>
            </a:extLst>
          </p:cNvPr>
          <p:cNvSpPr/>
          <p:nvPr/>
        </p:nvSpPr>
        <p:spPr>
          <a:xfrm>
            <a:off x="1907704" y="2348880"/>
            <a:ext cx="4824536" cy="1508951"/>
          </a:xfrm>
          <a:prstGeom prst="rect">
            <a:avLst/>
          </a:prstGeom>
          <a:solidFill>
            <a:srgbClr val="99E5B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39CC5A7-64EE-3648-AFD3-B71EEEFA1C69}"/>
              </a:ext>
            </a:extLst>
          </p:cNvPr>
          <p:cNvSpPr txBox="1"/>
          <p:nvPr/>
        </p:nvSpPr>
        <p:spPr>
          <a:xfrm>
            <a:off x="2127916" y="2351321"/>
            <a:ext cx="9733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38A55A"/>
                </a:solidFill>
                <a:ea typeface="NanumGothic" panose="020D0604000000000000" pitchFamily="34" charset="-127"/>
              </a:rPr>
              <a:t>Public subnet</a:t>
            </a:r>
            <a:endParaRPr kumimoji="1" lang="ko-KR" altLang="en-US" sz="1000" dirty="0">
              <a:solidFill>
                <a:srgbClr val="38A55A"/>
              </a:solidFill>
              <a:ea typeface="NanumGothic" panose="020D0604000000000000" pitchFamily="34" charset="-127"/>
            </a:endParaRP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xmlns="" id="{ECA1ECDB-CD06-4544-88DE-B929E4EE2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560" y="4074788"/>
            <a:ext cx="230400" cy="230400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xmlns="" id="{69665A51-C119-CD48-A421-292A237F9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357858"/>
            <a:ext cx="230400" cy="230400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xmlns="" id="{1CA21962-D0F8-E845-B02C-0DEE0CC23E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914" y="1988840"/>
            <a:ext cx="266400" cy="2664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D32186E-AAB6-B843-8654-99941884AAB4}"/>
              </a:ext>
            </a:extLst>
          </p:cNvPr>
          <p:cNvSpPr txBox="1"/>
          <p:nvPr/>
        </p:nvSpPr>
        <p:spPr>
          <a:xfrm>
            <a:off x="1907704" y="1752708"/>
            <a:ext cx="482453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900" dirty="0">
                <a:ea typeface="NanumGothic" panose="020D0604000000000000" pitchFamily="34" charset="-127"/>
              </a:rPr>
              <a:t>Internet </a:t>
            </a:r>
          </a:p>
          <a:p>
            <a:pPr algn="ctr"/>
            <a:r>
              <a:rPr kumimoji="1" lang="en-US" altLang="ko-KR" sz="900" dirty="0">
                <a:ea typeface="NanumGothic" panose="020D0604000000000000" pitchFamily="34" charset="-127"/>
              </a:rPr>
              <a:t>Gateway</a:t>
            </a:r>
            <a:endParaRPr kumimoji="1" lang="ko-KR" altLang="en-US" sz="900" dirty="0">
              <a:ea typeface="NanumGothic" panose="020D0604000000000000" pitchFamily="34" charset="-127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xmlns="" id="{982B8B18-6541-574E-AA09-16B3848E95D7}"/>
              </a:ext>
            </a:extLst>
          </p:cNvPr>
          <p:cNvSpPr/>
          <p:nvPr/>
        </p:nvSpPr>
        <p:spPr>
          <a:xfrm>
            <a:off x="251521" y="404664"/>
            <a:ext cx="8712968" cy="6336704"/>
          </a:xfrm>
          <a:prstGeom prst="rect">
            <a:avLst/>
          </a:prstGeom>
          <a:noFill/>
          <a:ln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527441" y="442738"/>
            <a:ext cx="859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355CE6"/>
                </a:solidFill>
                <a:ea typeface="NanumGothic" panose="020D0604000000000000" pitchFamily="34" charset="-127"/>
              </a:rPr>
              <a:t>NHN Cloud</a:t>
            </a:r>
            <a:endParaRPr kumimoji="1" lang="ko-KR" altLang="en-US" sz="1000" dirty="0">
              <a:solidFill>
                <a:srgbClr val="355CE6"/>
              </a:solidFill>
              <a:ea typeface="NanumGothic" panose="020D0604000000000000" pitchFamily="34" charset="-127"/>
            </a:endParaRPr>
          </a:p>
        </p:txBody>
      </p:sp>
      <p:pic>
        <p:nvPicPr>
          <p:cNvPr id="44" name="그림 43">
            <a:extLst>
              <a:ext uri="{FF2B5EF4-FFF2-40B4-BE49-F238E27FC236}">
                <a16:creationId xmlns:a16="http://schemas.microsoft.com/office/drawing/2014/main" xmlns="" id="{CE365AD2-2E96-8D47-8F51-6A9D7AD4E7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416" y="426747"/>
            <a:ext cx="266400" cy="266400"/>
          </a:xfrm>
          <a:prstGeom prst="rect">
            <a:avLst/>
          </a:prstGeom>
        </p:spPr>
      </p:pic>
      <p:pic>
        <p:nvPicPr>
          <p:cNvPr id="31" name="그림 30">
            <a:extLst>
              <a:ext uri="{FF2B5EF4-FFF2-40B4-BE49-F238E27FC236}">
                <a16:creationId xmlns:a16="http://schemas.microsoft.com/office/drawing/2014/main" xmlns="" id="{5A4292AC-9CA9-0141-B9AC-D29252EE64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1392" y="2716481"/>
            <a:ext cx="608400" cy="6084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28FDD6D-2445-B94F-B818-3374A082453D}"/>
              </a:ext>
            </a:extLst>
          </p:cNvPr>
          <p:cNvSpPr txBox="1"/>
          <p:nvPr/>
        </p:nvSpPr>
        <p:spPr>
          <a:xfrm>
            <a:off x="3118995" y="3326081"/>
            <a:ext cx="6671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900" dirty="0">
                <a:solidFill>
                  <a:srgbClr val="222222"/>
                </a:solidFill>
                <a:ea typeface="NanumGothic" panose="020D0604000000000000" pitchFamily="34" charset="-127"/>
              </a:rPr>
              <a:t>Compute</a:t>
            </a:r>
            <a:endParaRPr kumimoji="1" lang="ko-KR" altLang="en-US" sz="900" dirty="0">
              <a:solidFill>
                <a:srgbClr val="222222"/>
              </a:solidFill>
              <a:ea typeface="NanumGothic" panose="020D0604000000000000" pitchFamily="34" charset="-127"/>
            </a:endParaRPr>
          </a:p>
        </p:txBody>
      </p:sp>
      <p:pic>
        <p:nvPicPr>
          <p:cNvPr id="33" name="그림 32">
            <a:extLst>
              <a:ext uri="{FF2B5EF4-FFF2-40B4-BE49-F238E27FC236}">
                <a16:creationId xmlns:a16="http://schemas.microsoft.com/office/drawing/2014/main" xmlns="" id="{D1388394-F6E7-A84A-9287-D26025A4B4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48496" y="516749"/>
            <a:ext cx="608400" cy="608400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5B8CE6F7-A26B-EA4D-9BB3-897C9798F24F}"/>
              </a:ext>
            </a:extLst>
          </p:cNvPr>
          <p:cNvSpPr txBox="1"/>
          <p:nvPr/>
        </p:nvSpPr>
        <p:spPr>
          <a:xfrm>
            <a:off x="3059832" y="1126349"/>
            <a:ext cx="7809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900" dirty="0">
                <a:solidFill>
                  <a:srgbClr val="222222"/>
                </a:solidFill>
                <a:ea typeface="NanumGothic" panose="020D0604000000000000" pitchFamily="34" charset="-127"/>
              </a:rPr>
              <a:t> Floating IP</a:t>
            </a:r>
          </a:p>
        </p:txBody>
      </p:sp>
      <p:sp>
        <p:nvSpPr>
          <p:cNvPr id="3" name="아래쪽 화살표 2"/>
          <p:cNvSpPr/>
          <p:nvPr/>
        </p:nvSpPr>
        <p:spPr>
          <a:xfrm>
            <a:off x="3296717" y="168101"/>
            <a:ext cx="307212" cy="3230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" name="직선 화살표 연결선 4"/>
          <p:cNvCxnSpPr>
            <a:stCxn id="45" idx="2"/>
            <a:endCxn id="31" idx="0"/>
          </p:cNvCxnSpPr>
          <p:nvPr/>
        </p:nvCxnSpPr>
        <p:spPr>
          <a:xfrm>
            <a:off x="3450324" y="1357181"/>
            <a:ext cx="5268" cy="1359300"/>
          </a:xfrm>
          <a:prstGeom prst="straightConnector1">
            <a:avLst/>
          </a:prstGeom>
          <a:ln w="222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931496" y="2279041"/>
            <a:ext cx="910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dirty="0" smtClean="0">
                <a:solidFill>
                  <a:srgbClr val="FF0000"/>
                </a:solidFill>
                <a:ea typeface="NanumGothic" panose="020D0604000000000000" pitchFamily="34" charset="-127"/>
              </a:rPr>
              <a:t>10.0.0.0/21</a:t>
            </a:r>
            <a:endParaRPr kumimoji="1" lang="ko-KR" altLang="en-US" sz="1000" dirty="0">
              <a:solidFill>
                <a:srgbClr val="FF0000"/>
              </a:solidFill>
              <a:ea typeface="NanumGothic" panose="020D0604000000000000" pitchFamily="34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2159111" y="2598679"/>
            <a:ext cx="910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dirty="0" smtClean="0">
                <a:solidFill>
                  <a:srgbClr val="FF0000"/>
                </a:solidFill>
                <a:ea typeface="NanumGothic" panose="020D0604000000000000" pitchFamily="34" charset="-127"/>
              </a:rPr>
              <a:t>10.0.0.0/24</a:t>
            </a:r>
            <a:endParaRPr kumimoji="1" lang="ko-KR" altLang="en-US" sz="1000" dirty="0">
              <a:solidFill>
                <a:srgbClr val="FF0000"/>
              </a:solidFill>
              <a:ea typeface="NanumGothic" panose="020D0604000000000000" pitchFamily="34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2159111" y="4437112"/>
            <a:ext cx="910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dirty="0" smtClean="0">
                <a:solidFill>
                  <a:srgbClr val="FF0000"/>
                </a:solidFill>
                <a:ea typeface="NanumGothic" panose="020D0604000000000000" pitchFamily="34" charset="-127"/>
              </a:rPr>
              <a:t>10.0.2.0/24</a:t>
            </a:r>
            <a:endParaRPr kumimoji="1" lang="ko-KR" altLang="en-US" sz="1000" dirty="0">
              <a:solidFill>
                <a:srgbClr val="FF0000"/>
              </a:solidFill>
              <a:ea typeface="NanumGothic" panose="020D0604000000000000" pitchFamily="34" charset="-127"/>
            </a:endParaRPr>
          </a:p>
        </p:txBody>
      </p:sp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022273"/>
              </p:ext>
            </p:extLst>
          </p:nvPr>
        </p:nvGraphicFramePr>
        <p:xfrm>
          <a:off x="632824" y="1319371"/>
          <a:ext cx="1828800" cy="209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</a:rPr>
                        <a:t>aweb</a:t>
                      </a:r>
                      <a:r>
                        <a:rPr lang="en-US" sz="1100" u="none" strike="noStrike" dirty="0">
                          <a:effectLst/>
                        </a:rPr>
                        <a:t>-</a:t>
                      </a:r>
                      <a:r>
                        <a:rPr lang="en-US" sz="1100" u="none" strike="noStrike" dirty="0" err="1">
                          <a:effectLst/>
                        </a:rPr>
                        <a:t>nhn</a:t>
                      </a:r>
                      <a:r>
                        <a:rPr lang="en-US" sz="1100" u="none" strike="noStrike" dirty="0">
                          <a:effectLst/>
                        </a:rPr>
                        <a:t>-dev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17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>
            <a:extLst>
              <a:ext uri="{FF2B5EF4-FFF2-40B4-BE49-F238E27FC236}">
                <a16:creationId xmlns:a16="http://schemas.microsoft.com/office/drawing/2014/main" xmlns="" id="{0002F857-8356-8649-89A7-12FF25299A93}"/>
              </a:ext>
            </a:extLst>
          </p:cNvPr>
          <p:cNvSpPr/>
          <p:nvPr/>
        </p:nvSpPr>
        <p:spPr>
          <a:xfrm>
            <a:off x="1907704" y="4077072"/>
            <a:ext cx="4824536" cy="1512168"/>
          </a:xfrm>
          <a:prstGeom prst="rect">
            <a:avLst/>
          </a:prstGeom>
          <a:solidFill>
            <a:srgbClr val="ABDAF2">
              <a:alpha val="301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352FED5-9103-6F4E-BE11-FA52425F2626}"/>
              </a:ext>
            </a:extLst>
          </p:cNvPr>
          <p:cNvSpPr txBox="1"/>
          <p:nvPr/>
        </p:nvSpPr>
        <p:spPr>
          <a:xfrm>
            <a:off x="2150154" y="4068251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5DA1C3"/>
                </a:solidFill>
                <a:ea typeface="NanumGothic" panose="020D0604000000000000" pitchFamily="34" charset="-127"/>
              </a:rPr>
              <a:t>Private subnet</a:t>
            </a:r>
            <a:endParaRPr kumimoji="1" lang="ko-KR" altLang="en-US" sz="1000" dirty="0">
              <a:solidFill>
                <a:srgbClr val="5DA1C3"/>
              </a:solidFill>
              <a:ea typeface="NanumGothic" panose="020D0604000000000000" pitchFamily="34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1DBE3CB-C0EB-F540-8580-D5BF047E10F6}"/>
              </a:ext>
            </a:extLst>
          </p:cNvPr>
          <p:cNvSpPr txBox="1"/>
          <p:nvPr/>
        </p:nvSpPr>
        <p:spPr>
          <a:xfrm>
            <a:off x="1125314" y="2011354"/>
            <a:ext cx="4219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5DA1C3"/>
                </a:solidFill>
                <a:ea typeface="NanumGothic" panose="020D0604000000000000" pitchFamily="34" charset="-127"/>
              </a:rPr>
              <a:t>VPC</a:t>
            </a:r>
            <a:endParaRPr kumimoji="1" lang="ko-KR" altLang="en-US" sz="1000" dirty="0">
              <a:solidFill>
                <a:srgbClr val="5DA1C3"/>
              </a:solidFill>
              <a:ea typeface="NanumGothic" panose="020D0604000000000000" pitchFamily="34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982B8B18-6541-574E-AA09-16B3848E95D7}"/>
              </a:ext>
            </a:extLst>
          </p:cNvPr>
          <p:cNvSpPr/>
          <p:nvPr/>
        </p:nvSpPr>
        <p:spPr>
          <a:xfrm>
            <a:off x="858914" y="1988840"/>
            <a:ext cx="7449899" cy="3737982"/>
          </a:xfrm>
          <a:prstGeom prst="rect">
            <a:avLst/>
          </a:prstGeom>
          <a:noFill/>
          <a:ln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xmlns="" id="{A48AD9DD-46F4-544D-976A-28199BC90D3C}"/>
              </a:ext>
            </a:extLst>
          </p:cNvPr>
          <p:cNvSpPr/>
          <p:nvPr/>
        </p:nvSpPr>
        <p:spPr>
          <a:xfrm>
            <a:off x="1907704" y="2348880"/>
            <a:ext cx="4824536" cy="1508951"/>
          </a:xfrm>
          <a:prstGeom prst="rect">
            <a:avLst/>
          </a:prstGeom>
          <a:solidFill>
            <a:srgbClr val="99E5B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39CC5A7-64EE-3648-AFD3-B71EEEFA1C69}"/>
              </a:ext>
            </a:extLst>
          </p:cNvPr>
          <p:cNvSpPr txBox="1"/>
          <p:nvPr/>
        </p:nvSpPr>
        <p:spPr>
          <a:xfrm>
            <a:off x="2127916" y="2351321"/>
            <a:ext cx="9733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38A55A"/>
                </a:solidFill>
                <a:ea typeface="NanumGothic" panose="020D0604000000000000" pitchFamily="34" charset="-127"/>
              </a:rPr>
              <a:t>Public subnet</a:t>
            </a:r>
            <a:endParaRPr kumimoji="1" lang="ko-KR" altLang="en-US" sz="1000" dirty="0">
              <a:solidFill>
                <a:srgbClr val="38A55A"/>
              </a:solidFill>
              <a:ea typeface="NanumGothic" panose="020D0604000000000000" pitchFamily="34" charset="-127"/>
            </a:endParaRP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xmlns="" id="{ECA1ECDB-CD06-4544-88DE-B929E4EE2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560" y="4074788"/>
            <a:ext cx="230400" cy="230400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xmlns="" id="{69665A51-C119-CD48-A421-292A237F9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357858"/>
            <a:ext cx="230400" cy="230400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xmlns="" id="{1CA21962-D0F8-E845-B02C-0DEE0CC23E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914" y="1988840"/>
            <a:ext cx="266400" cy="266400"/>
          </a:xfrm>
          <a:prstGeom prst="rect">
            <a:avLst/>
          </a:prstGeom>
        </p:spPr>
      </p:pic>
      <p:pic>
        <p:nvPicPr>
          <p:cNvPr id="34" name="그림 33">
            <a:extLst>
              <a:ext uri="{FF2B5EF4-FFF2-40B4-BE49-F238E27FC236}">
                <a16:creationId xmlns:a16="http://schemas.microsoft.com/office/drawing/2014/main" xmlns="" id="{8ED8B0D3-2CA3-6B46-B6FD-4C15E6AD50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6579" y="4391994"/>
            <a:ext cx="608400" cy="6084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C505DE0B-8B1D-5947-8FAE-922DC2AD236D}"/>
              </a:ext>
            </a:extLst>
          </p:cNvPr>
          <p:cNvSpPr txBox="1"/>
          <p:nvPr/>
        </p:nvSpPr>
        <p:spPr>
          <a:xfrm>
            <a:off x="3926686" y="5001594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900" dirty="0">
                <a:solidFill>
                  <a:srgbClr val="222222"/>
                </a:solidFill>
                <a:ea typeface="NanumGothic" panose="020D0604000000000000" pitchFamily="34" charset="-127"/>
              </a:rPr>
              <a:t>Instance</a:t>
            </a:r>
            <a:endParaRPr kumimoji="1" lang="ko-KR" altLang="en-US" sz="900" dirty="0">
              <a:solidFill>
                <a:srgbClr val="222222"/>
              </a:solidFill>
              <a:ea typeface="NanumGothic" panose="020D0604000000000000" pitchFamily="34" charset="-127"/>
            </a:endParaRPr>
          </a:p>
        </p:txBody>
      </p:sp>
      <p:pic>
        <p:nvPicPr>
          <p:cNvPr id="36" name="그림 35">
            <a:extLst>
              <a:ext uri="{FF2B5EF4-FFF2-40B4-BE49-F238E27FC236}">
                <a16:creationId xmlns:a16="http://schemas.microsoft.com/office/drawing/2014/main" xmlns="" id="{8ED8B0D3-2CA3-6B46-B6FD-4C15E6AD50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7418" y="4391994"/>
            <a:ext cx="608400" cy="60840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C505DE0B-8B1D-5947-8FAE-922DC2AD236D}"/>
              </a:ext>
            </a:extLst>
          </p:cNvPr>
          <p:cNvSpPr txBox="1"/>
          <p:nvPr/>
        </p:nvSpPr>
        <p:spPr>
          <a:xfrm>
            <a:off x="5007525" y="5001594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900" dirty="0">
                <a:solidFill>
                  <a:srgbClr val="222222"/>
                </a:solidFill>
                <a:ea typeface="NanumGothic" panose="020D0604000000000000" pitchFamily="34" charset="-127"/>
              </a:rPr>
              <a:t>Instance</a:t>
            </a:r>
            <a:endParaRPr kumimoji="1" lang="ko-KR" altLang="en-US" sz="900" dirty="0">
              <a:solidFill>
                <a:srgbClr val="222222"/>
              </a:solidFill>
              <a:ea typeface="NanumGothic" panose="020D0604000000000000" pitchFamily="34" charset="-127"/>
            </a:endParaRPr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xmlns="" id="{18579CFC-FEF1-6E4E-9C7C-9590C19ACA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9798" y="2745800"/>
            <a:ext cx="608400" cy="6084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C22A18A-AF82-2549-B0FA-9EE22DBBAF52}"/>
              </a:ext>
            </a:extLst>
          </p:cNvPr>
          <p:cNvSpPr txBox="1"/>
          <p:nvPr/>
        </p:nvSpPr>
        <p:spPr>
          <a:xfrm>
            <a:off x="5675987" y="3354200"/>
            <a:ext cx="8931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900" dirty="0">
                <a:ea typeface="NanumGothic" panose="020D0604000000000000" pitchFamily="34" charset="-127"/>
              </a:rPr>
              <a:t>NAT Gateway</a:t>
            </a:r>
            <a:endParaRPr kumimoji="1" lang="ko-KR" altLang="en-US" sz="900" dirty="0">
              <a:ea typeface="NanumGothic" panose="020D0604000000000000" pitchFamily="34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D32186E-AAB6-B843-8654-99941884AAB4}"/>
              </a:ext>
            </a:extLst>
          </p:cNvPr>
          <p:cNvSpPr txBox="1"/>
          <p:nvPr/>
        </p:nvSpPr>
        <p:spPr>
          <a:xfrm>
            <a:off x="1907704" y="1752708"/>
            <a:ext cx="482453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900" dirty="0">
                <a:ea typeface="NanumGothic" panose="020D0604000000000000" pitchFamily="34" charset="-127"/>
              </a:rPr>
              <a:t>Internet </a:t>
            </a:r>
          </a:p>
          <a:p>
            <a:pPr algn="ctr"/>
            <a:r>
              <a:rPr kumimoji="1" lang="en-US" altLang="ko-KR" sz="900" dirty="0">
                <a:ea typeface="NanumGothic" panose="020D0604000000000000" pitchFamily="34" charset="-127"/>
              </a:rPr>
              <a:t>Gateway</a:t>
            </a:r>
            <a:endParaRPr kumimoji="1" lang="ko-KR" altLang="en-US" sz="900" dirty="0">
              <a:ea typeface="NanumGothic" panose="020D0604000000000000" pitchFamily="34" charset="-127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xmlns="" id="{982B8B18-6541-574E-AA09-16B3848E95D7}"/>
              </a:ext>
            </a:extLst>
          </p:cNvPr>
          <p:cNvSpPr/>
          <p:nvPr/>
        </p:nvSpPr>
        <p:spPr>
          <a:xfrm>
            <a:off x="251521" y="404664"/>
            <a:ext cx="8712968" cy="6336704"/>
          </a:xfrm>
          <a:prstGeom prst="rect">
            <a:avLst/>
          </a:prstGeom>
          <a:noFill/>
          <a:ln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527441" y="442738"/>
            <a:ext cx="859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355CE6"/>
                </a:solidFill>
                <a:ea typeface="NanumGothic" panose="020D0604000000000000" pitchFamily="34" charset="-127"/>
              </a:rPr>
              <a:t>NHN Cloud</a:t>
            </a:r>
            <a:endParaRPr kumimoji="1" lang="ko-KR" altLang="en-US" sz="1000" dirty="0">
              <a:solidFill>
                <a:srgbClr val="355CE6"/>
              </a:solidFill>
              <a:ea typeface="NanumGothic" panose="020D0604000000000000" pitchFamily="34" charset="-127"/>
            </a:endParaRPr>
          </a:p>
        </p:txBody>
      </p:sp>
      <p:pic>
        <p:nvPicPr>
          <p:cNvPr id="44" name="그림 43">
            <a:extLst>
              <a:ext uri="{FF2B5EF4-FFF2-40B4-BE49-F238E27FC236}">
                <a16:creationId xmlns:a16="http://schemas.microsoft.com/office/drawing/2014/main" xmlns="" id="{CE365AD2-2E96-8D47-8F51-6A9D7AD4E7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416" y="426747"/>
            <a:ext cx="266400" cy="266400"/>
          </a:xfrm>
          <a:prstGeom prst="rect">
            <a:avLst/>
          </a:prstGeom>
        </p:spPr>
      </p:pic>
      <p:cxnSp>
        <p:nvCxnSpPr>
          <p:cNvPr id="52" name="직선 화살표 연결선 51"/>
          <p:cNvCxnSpPr>
            <a:stCxn id="36" idx="0"/>
            <a:endCxn id="25" idx="2"/>
          </p:cNvCxnSpPr>
          <p:nvPr/>
        </p:nvCxnSpPr>
        <p:spPr>
          <a:xfrm flipV="1">
            <a:off x="5321618" y="3585032"/>
            <a:ext cx="800966" cy="806962"/>
          </a:xfrm>
          <a:prstGeom prst="straightConnector1">
            <a:avLst/>
          </a:prstGeom>
          <a:ln w="222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/>
          <p:nvPr/>
        </p:nvCxnSpPr>
        <p:spPr>
          <a:xfrm flipV="1">
            <a:off x="4240779" y="3585033"/>
            <a:ext cx="1881805" cy="806961"/>
          </a:xfrm>
          <a:prstGeom prst="straightConnector1">
            <a:avLst/>
          </a:prstGeom>
          <a:ln w="222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931496" y="2279041"/>
            <a:ext cx="910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dirty="0" smtClean="0">
                <a:solidFill>
                  <a:srgbClr val="FF0000"/>
                </a:solidFill>
                <a:ea typeface="NanumGothic" panose="020D0604000000000000" pitchFamily="34" charset="-127"/>
              </a:rPr>
              <a:t>10.0.0.0/21</a:t>
            </a:r>
            <a:endParaRPr kumimoji="1" lang="ko-KR" altLang="en-US" sz="1000" dirty="0">
              <a:solidFill>
                <a:srgbClr val="FF0000"/>
              </a:solidFill>
              <a:ea typeface="NanumGothic" panose="020D0604000000000000" pitchFamily="34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2159111" y="2598679"/>
            <a:ext cx="910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dirty="0" smtClean="0">
                <a:solidFill>
                  <a:srgbClr val="FF0000"/>
                </a:solidFill>
                <a:ea typeface="NanumGothic" panose="020D0604000000000000" pitchFamily="34" charset="-127"/>
              </a:rPr>
              <a:t>10.0.0.0/24</a:t>
            </a:r>
            <a:endParaRPr kumimoji="1" lang="ko-KR" altLang="en-US" sz="1000" dirty="0">
              <a:solidFill>
                <a:srgbClr val="FF0000"/>
              </a:solidFill>
              <a:ea typeface="NanumGothic" panose="020D0604000000000000" pitchFamily="34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2159111" y="4437112"/>
            <a:ext cx="910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dirty="0" smtClean="0">
                <a:solidFill>
                  <a:srgbClr val="FF0000"/>
                </a:solidFill>
                <a:ea typeface="NanumGothic" panose="020D0604000000000000" pitchFamily="34" charset="-127"/>
              </a:rPr>
              <a:t>10.0.2.0/24</a:t>
            </a:r>
            <a:endParaRPr kumimoji="1" lang="ko-KR" altLang="en-US" sz="1000" dirty="0">
              <a:solidFill>
                <a:srgbClr val="FF0000"/>
              </a:solidFill>
              <a:ea typeface="NanumGothic" panose="020D0604000000000000" pitchFamily="34" charset="-127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613582"/>
              </p:ext>
            </p:extLst>
          </p:nvPr>
        </p:nvGraphicFramePr>
        <p:xfrm>
          <a:off x="632824" y="1319371"/>
          <a:ext cx="1828800" cy="209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</a:rPr>
                        <a:t>aweb</a:t>
                      </a:r>
                      <a:r>
                        <a:rPr lang="en-US" sz="1100" u="none" strike="noStrike" dirty="0">
                          <a:effectLst/>
                        </a:rPr>
                        <a:t>-</a:t>
                      </a:r>
                      <a:r>
                        <a:rPr lang="en-US" sz="1100" u="none" strike="noStrike" dirty="0" err="1">
                          <a:effectLst/>
                        </a:rPr>
                        <a:t>nhn</a:t>
                      </a:r>
                      <a:r>
                        <a:rPr lang="en-US" sz="1100" u="none" strike="noStrike" dirty="0">
                          <a:effectLst/>
                        </a:rPr>
                        <a:t>-dev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cxnSp>
        <p:nvCxnSpPr>
          <p:cNvPr id="49" name="직선 화살표 연결선 48"/>
          <p:cNvCxnSpPr>
            <a:stCxn id="24" idx="0"/>
          </p:cNvCxnSpPr>
          <p:nvPr/>
        </p:nvCxnSpPr>
        <p:spPr>
          <a:xfrm flipH="1" flipV="1">
            <a:off x="6122584" y="2134464"/>
            <a:ext cx="1414" cy="611336"/>
          </a:xfrm>
          <a:prstGeom prst="straightConnector1">
            <a:avLst/>
          </a:prstGeom>
          <a:ln w="222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/>
          <p:nvPr/>
        </p:nvCxnSpPr>
        <p:spPr>
          <a:xfrm flipV="1">
            <a:off x="6125412" y="188640"/>
            <a:ext cx="0" cy="1564068"/>
          </a:xfrm>
          <a:prstGeom prst="straightConnector1">
            <a:avLst/>
          </a:prstGeom>
          <a:ln w="222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738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>
            <a:extLst>
              <a:ext uri="{FF2B5EF4-FFF2-40B4-BE49-F238E27FC236}">
                <a16:creationId xmlns:a16="http://schemas.microsoft.com/office/drawing/2014/main" xmlns="" id="{0002F857-8356-8649-89A7-12FF25299A93}"/>
              </a:ext>
            </a:extLst>
          </p:cNvPr>
          <p:cNvSpPr/>
          <p:nvPr/>
        </p:nvSpPr>
        <p:spPr>
          <a:xfrm>
            <a:off x="1907704" y="4077072"/>
            <a:ext cx="4824536" cy="1512168"/>
          </a:xfrm>
          <a:prstGeom prst="rect">
            <a:avLst/>
          </a:prstGeom>
          <a:solidFill>
            <a:srgbClr val="ABDAF2">
              <a:alpha val="301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352FED5-9103-6F4E-BE11-FA52425F2626}"/>
              </a:ext>
            </a:extLst>
          </p:cNvPr>
          <p:cNvSpPr txBox="1"/>
          <p:nvPr/>
        </p:nvSpPr>
        <p:spPr>
          <a:xfrm>
            <a:off x="2150154" y="4068251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5DA1C3"/>
                </a:solidFill>
                <a:ea typeface="NanumGothic" panose="020D0604000000000000" pitchFamily="34" charset="-127"/>
              </a:rPr>
              <a:t>Private subnet</a:t>
            </a:r>
            <a:endParaRPr kumimoji="1" lang="ko-KR" altLang="en-US" sz="1000" dirty="0">
              <a:solidFill>
                <a:srgbClr val="5DA1C3"/>
              </a:solidFill>
              <a:ea typeface="NanumGothic" panose="020D0604000000000000" pitchFamily="34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1DBE3CB-C0EB-F540-8580-D5BF047E10F6}"/>
              </a:ext>
            </a:extLst>
          </p:cNvPr>
          <p:cNvSpPr txBox="1"/>
          <p:nvPr/>
        </p:nvSpPr>
        <p:spPr>
          <a:xfrm>
            <a:off x="1125314" y="2011354"/>
            <a:ext cx="4219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5DA1C3"/>
                </a:solidFill>
                <a:ea typeface="NanumGothic" panose="020D0604000000000000" pitchFamily="34" charset="-127"/>
              </a:rPr>
              <a:t>VPC</a:t>
            </a:r>
            <a:endParaRPr kumimoji="1" lang="ko-KR" altLang="en-US" sz="1000" dirty="0">
              <a:solidFill>
                <a:srgbClr val="5DA1C3"/>
              </a:solidFill>
              <a:ea typeface="NanumGothic" panose="020D0604000000000000" pitchFamily="34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982B8B18-6541-574E-AA09-16B3848E95D7}"/>
              </a:ext>
            </a:extLst>
          </p:cNvPr>
          <p:cNvSpPr/>
          <p:nvPr/>
        </p:nvSpPr>
        <p:spPr>
          <a:xfrm>
            <a:off x="858914" y="1988840"/>
            <a:ext cx="7449899" cy="3737982"/>
          </a:xfrm>
          <a:prstGeom prst="rect">
            <a:avLst/>
          </a:prstGeom>
          <a:noFill/>
          <a:ln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xmlns="" id="{A48AD9DD-46F4-544D-976A-28199BC90D3C}"/>
              </a:ext>
            </a:extLst>
          </p:cNvPr>
          <p:cNvSpPr/>
          <p:nvPr/>
        </p:nvSpPr>
        <p:spPr>
          <a:xfrm>
            <a:off x="1907704" y="2348880"/>
            <a:ext cx="4824536" cy="1508951"/>
          </a:xfrm>
          <a:prstGeom prst="rect">
            <a:avLst/>
          </a:prstGeom>
          <a:solidFill>
            <a:srgbClr val="99E5B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39CC5A7-64EE-3648-AFD3-B71EEEFA1C69}"/>
              </a:ext>
            </a:extLst>
          </p:cNvPr>
          <p:cNvSpPr txBox="1"/>
          <p:nvPr/>
        </p:nvSpPr>
        <p:spPr>
          <a:xfrm>
            <a:off x="2127916" y="2351321"/>
            <a:ext cx="9733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38A55A"/>
                </a:solidFill>
                <a:ea typeface="NanumGothic" panose="020D0604000000000000" pitchFamily="34" charset="-127"/>
              </a:rPr>
              <a:t>Public subnet</a:t>
            </a:r>
            <a:endParaRPr kumimoji="1" lang="ko-KR" altLang="en-US" sz="1000" dirty="0">
              <a:solidFill>
                <a:srgbClr val="38A55A"/>
              </a:solidFill>
              <a:ea typeface="NanumGothic" panose="020D0604000000000000" pitchFamily="34" charset="-127"/>
            </a:endParaRP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xmlns="" id="{ECA1ECDB-CD06-4544-88DE-B929E4EE2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560" y="4074788"/>
            <a:ext cx="230400" cy="230400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xmlns="" id="{69665A51-C119-CD48-A421-292A237F9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357858"/>
            <a:ext cx="230400" cy="230400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xmlns="" id="{1CA21962-D0F8-E845-B02C-0DEE0CC23E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914" y="1988840"/>
            <a:ext cx="266400" cy="266400"/>
          </a:xfrm>
          <a:prstGeom prst="rect">
            <a:avLst/>
          </a:prstGeom>
        </p:spPr>
      </p:pic>
      <p:pic>
        <p:nvPicPr>
          <p:cNvPr id="34" name="그림 33">
            <a:extLst>
              <a:ext uri="{FF2B5EF4-FFF2-40B4-BE49-F238E27FC236}">
                <a16:creationId xmlns:a16="http://schemas.microsoft.com/office/drawing/2014/main" xmlns="" id="{8ED8B0D3-2CA3-6B46-B6FD-4C15E6AD50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6579" y="4391994"/>
            <a:ext cx="608400" cy="60840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C505DE0B-8B1D-5947-8FAE-922DC2AD236D}"/>
              </a:ext>
            </a:extLst>
          </p:cNvPr>
          <p:cNvSpPr txBox="1"/>
          <p:nvPr/>
        </p:nvSpPr>
        <p:spPr>
          <a:xfrm>
            <a:off x="3926686" y="5001594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900" dirty="0">
                <a:solidFill>
                  <a:srgbClr val="222222"/>
                </a:solidFill>
                <a:ea typeface="NanumGothic" panose="020D0604000000000000" pitchFamily="34" charset="-127"/>
              </a:rPr>
              <a:t>Instance</a:t>
            </a:r>
            <a:endParaRPr kumimoji="1" lang="ko-KR" altLang="en-US" sz="900" dirty="0">
              <a:solidFill>
                <a:srgbClr val="222222"/>
              </a:solidFill>
              <a:ea typeface="NanumGothic" panose="020D0604000000000000" pitchFamily="34" charset="-127"/>
            </a:endParaRPr>
          </a:p>
        </p:txBody>
      </p:sp>
      <p:pic>
        <p:nvPicPr>
          <p:cNvPr id="36" name="그림 35">
            <a:extLst>
              <a:ext uri="{FF2B5EF4-FFF2-40B4-BE49-F238E27FC236}">
                <a16:creationId xmlns:a16="http://schemas.microsoft.com/office/drawing/2014/main" xmlns="" id="{8ED8B0D3-2CA3-6B46-B6FD-4C15E6AD50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7418" y="4391994"/>
            <a:ext cx="608400" cy="60840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C505DE0B-8B1D-5947-8FAE-922DC2AD236D}"/>
              </a:ext>
            </a:extLst>
          </p:cNvPr>
          <p:cNvSpPr txBox="1"/>
          <p:nvPr/>
        </p:nvSpPr>
        <p:spPr>
          <a:xfrm>
            <a:off x="5007525" y="5001594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900" dirty="0">
                <a:solidFill>
                  <a:srgbClr val="222222"/>
                </a:solidFill>
                <a:ea typeface="NanumGothic" panose="020D0604000000000000" pitchFamily="34" charset="-127"/>
              </a:rPr>
              <a:t>Instance</a:t>
            </a:r>
            <a:endParaRPr kumimoji="1" lang="ko-KR" altLang="en-US" sz="900" dirty="0">
              <a:solidFill>
                <a:srgbClr val="222222"/>
              </a:solidFill>
              <a:ea typeface="NanumGothic" panose="020D0604000000000000" pitchFamily="34" charset="-127"/>
            </a:endParaRPr>
          </a:p>
        </p:txBody>
      </p:sp>
      <p:pic>
        <p:nvPicPr>
          <p:cNvPr id="39" name="그림 38">
            <a:extLst>
              <a:ext uri="{FF2B5EF4-FFF2-40B4-BE49-F238E27FC236}">
                <a16:creationId xmlns:a16="http://schemas.microsoft.com/office/drawing/2014/main" xmlns="" id="{6AA5F0DD-09ED-4045-9C87-2CE69D71E2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7451" y="2764395"/>
            <a:ext cx="608400" cy="60840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6BF76E8D-7E19-214C-BC8A-C41901A3437B}"/>
              </a:ext>
            </a:extLst>
          </p:cNvPr>
          <p:cNvSpPr txBox="1"/>
          <p:nvPr/>
        </p:nvSpPr>
        <p:spPr>
          <a:xfrm>
            <a:off x="4307835" y="3367616"/>
            <a:ext cx="9172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900" dirty="0">
                <a:solidFill>
                  <a:srgbClr val="222222"/>
                </a:solidFill>
                <a:ea typeface="NanumGothic" panose="020D0604000000000000" pitchFamily="34" charset="-127"/>
              </a:rPr>
              <a:t>Load Balancer</a:t>
            </a:r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xmlns="" id="{18579CFC-FEF1-6E4E-9C7C-9590C19ACA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19798" y="2745800"/>
            <a:ext cx="608400" cy="6084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3C22A18A-AF82-2549-B0FA-9EE22DBBAF52}"/>
              </a:ext>
            </a:extLst>
          </p:cNvPr>
          <p:cNvSpPr txBox="1"/>
          <p:nvPr/>
        </p:nvSpPr>
        <p:spPr>
          <a:xfrm>
            <a:off x="5675987" y="3354200"/>
            <a:ext cx="8931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900" dirty="0">
                <a:ea typeface="NanumGothic" panose="020D0604000000000000" pitchFamily="34" charset="-127"/>
              </a:rPr>
              <a:t>NAT Gateway</a:t>
            </a:r>
            <a:endParaRPr kumimoji="1" lang="ko-KR" altLang="en-US" sz="900" dirty="0">
              <a:ea typeface="NanumGothic" panose="020D0604000000000000" pitchFamily="34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D32186E-AAB6-B843-8654-99941884AAB4}"/>
              </a:ext>
            </a:extLst>
          </p:cNvPr>
          <p:cNvSpPr txBox="1"/>
          <p:nvPr/>
        </p:nvSpPr>
        <p:spPr>
          <a:xfrm>
            <a:off x="1907704" y="1752708"/>
            <a:ext cx="482453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900" dirty="0">
                <a:ea typeface="NanumGothic" panose="020D0604000000000000" pitchFamily="34" charset="-127"/>
              </a:rPr>
              <a:t>Internet </a:t>
            </a:r>
          </a:p>
          <a:p>
            <a:pPr algn="ctr"/>
            <a:r>
              <a:rPr kumimoji="1" lang="en-US" altLang="ko-KR" sz="900" dirty="0">
                <a:ea typeface="NanumGothic" panose="020D0604000000000000" pitchFamily="34" charset="-127"/>
              </a:rPr>
              <a:t>Gateway</a:t>
            </a:r>
            <a:endParaRPr kumimoji="1" lang="ko-KR" altLang="en-US" sz="900" dirty="0">
              <a:ea typeface="NanumGothic" panose="020D0604000000000000" pitchFamily="34" charset="-127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xmlns="" id="{982B8B18-6541-574E-AA09-16B3848E95D7}"/>
              </a:ext>
            </a:extLst>
          </p:cNvPr>
          <p:cNvSpPr/>
          <p:nvPr/>
        </p:nvSpPr>
        <p:spPr>
          <a:xfrm>
            <a:off x="251521" y="404664"/>
            <a:ext cx="8712968" cy="6336704"/>
          </a:xfrm>
          <a:prstGeom prst="rect">
            <a:avLst/>
          </a:prstGeom>
          <a:noFill/>
          <a:ln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527441" y="442738"/>
            <a:ext cx="859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355CE6"/>
                </a:solidFill>
                <a:ea typeface="NanumGothic" panose="020D0604000000000000" pitchFamily="34" charset="-127"/>
              </a:rPr>
              <a:t>NHN Cloud</a:t>
            </a:r>
            <a:endParaRPr kumimoji="1" lang="ko-KR" altLang="en-US" sz="1000" dirty="0">
              <a:solidFill>
                <a:srgbClr val="355CE6"/>
              </a:solidFill>
              <a:ea typeface="NanumGothic" panose="020D0604000000000000" pitchFamily="34" charset="-127"/>
            </a:endParaRPr>
          </a:p>
        </p:txBody>
      </p:sp>
      <p:pic>
        <p:nvPicPr>
          <p:cNvPr id="44" name="그림 43">
            <a:extLst>
              <a:ext uri="{FF2B5EF4-FFF2-40B4-BE49-F238E27FC236}">
                <a16:creationId xmlns:a16="http://schemas.microsoft.com/office/drawing/2014/main" xmlns="" id="{CE365AD2-2E96-8D47-8F51-6A9D7AD4E7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8416" y="426747"/>
            <a:ext cx="266400" cy="266400"/>
          </a:xfrm>
          <a:prstGeom prst="rect">
            <a:avLst/>
          </a:prstGeom>
        </p:spPr>
      </p:pic>
      <p:pic>
        <p:nvPicPr>
          <p:cNvPr id="46" name="그림 45">
            <a:extLst>
              <a:ext uri="{FF2B5EF4-FFF2-40B4-BE49-F238E27FC236}">
                <a16:creationId xmlns:a16="http://schemas.microsoft.com/office/drawing/2014/main" xmlns="" id="{D1388394-F6E7-A84A-9287-D26025A4B4D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90697" y="511689"/>
            <a:ext cx="608400" cy="6084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5B8CE6F7-A26B-EA4D-9BB3-897C9798F24F}"/>
              </a:ext>
            </a:extLst>
          </p:cNvPr>
          <p:cNvSpPr txBox="1"/>
          <p:nvPr/>
        </p:nvSpPr>
        <p:spPr>
          <a:xfrm>
            <a:off x="4402033" y="1121289"/>
            <a:ext cx="7809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900" dirty="0">
                <a:solidFill>
                  <a:srgbClr val="222222"/>
                </a:solidFill>
                <a:ea typeface="NanumGothic" panose="020D0604000000000000" pitchFamily="34" charset="-127"/>
              </a:rPr>
              <a:t> Floating IP</a:t>
            </a:r>
          </a:p>
        </p:txBody>
      </p:sp>
      <p:sp>
        <p:nvSpPr>
          <p:cNvPr id="48" name="아래쪽 화살표 47"/>
          <p:cNvSpPr/>
          <p:nvPr/>
        </p:nvSpPr>
        <p:spPr>
          <a:xfrm>
            <a:off x="4583863" y="151737"/>
            <a:ext cx="307212" cy="3230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1" name="직선 화살표 연결선 50"/>
          <p:cNvCxnSpPr>
            <a:endCxn id="39" idx="0"/>
          </p:cNvCxnSpPr>
          <p:nvPr/>
        </p:nvCxnSpPr>
        <p:spPr>
          <a:xfrm>
            <a:off x="4737470" y="1309190"/>
            <a:ext cx="34181" cy="1455205"/>
          </a:xfrm>
          <a:prstGeom prst="straightConnector1">
            <a:avLst/>
          </a:prstGeom>
          <a:ln w="222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>
            <a:stCxn id="40" idx="2"/>
            <a:endCxn id="36" idx="0"/>
          </p:cNvCxnSpPr>
          <p:nvPr/>
        </p:nvCxnSpPr>
        <p:spPr>
          <a:xfrm>
            <a:off x="4766454" y="3598448"/>
            <a:ext cx="555164" cy="793546"/>
          </a:xfrm>
          <a:prstGeom prst="straightConnector1">
            <a:avLst/>
          </a:prstGeom>
          <a:ln w="222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화살표 연결선 52"/>
          <p:cNvCxnSpPr>
            <a:stCxn id="40" idx="2"/>
            <a:endCxn id="34" idx="0"/>
          </p:cNvCxnSpPr>
          <p:nvPr/>
        </p:nvCxnSpPr>
        <p:spPr>
          <a:xfrm flipH="1">
            <a:off x="4240779" y="3598448"/>
            <a:ext cx="525675" cy="793546"/>
          </a:xfrm>
          <a:prstGeom prst="straightConnector1">
            <a:avLst/>
          </a:prstGeom>
          <a:ln w="2222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931496" y="2279041"/>
            <a:ext cx="910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dirty="0" smtClean="0">
                <a:solidFill>
                  <a:srgbClr val="FF0000"/>
                </a:solidFill>
                <a:ea typeface="NanumGothic" panose="020D0604000000000000" pitchFamily="34" charset="-127"/>
              </a:rPr>
              <a:t>10.0.0.0/21</a:t>
            </a:r>
            <a:endParaRPr kumimoji="1" lang="ko-KR" altLang="en-US" sz="1000" dirty="0">
              <a:solidFill>
                <a:srgbClr val="FF0000"/>
              </a:solidFill>
              <a:ea typeface="NanumGothic" panose="020D0604000000000000" pitchFamily="34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2159111" y="2598679"/>
            <a:ext cx="910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dirty="0" smtClean="0">
                <a:solidFill>
                  <a:srgbClr val="FF0000"/>
                </a:solidFill>
                <a:ea typeface="NanumGothic" panose="020D0604000000000000" pitchFamily="34" charset="-127"/>
              </a:rPr>
              <a:t>10.0.0.0/24</a:t>
            </a:r>
            <a:endParaRPr kumimoji="1" lang="ko-KR" altLang="en-US" sz="1000" dirty="0">
              <a:solidFill>
                <a:srgbClr val="FF0000"/>
              </a:solidFill>
              <a:ea typeface="NanumGothic" panose="020D0604000000000000" pitchFamily="34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2159111" y="4437112"/>
            <a:ext cx="9109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00" dirty="0" smtClean="0">
                <a:solidFill>
                  <a:srgbClr val="FF0000"/>
                </a:solidFill>
                <a:ea typeface="NanumGothic" panose="020D0604000000000000" pitchFamily="34" charset="-127"/>
              </a:rPr>
              <a:t>10.0.2.0/24</a:t>
            </a:r>
            <a:endParaRPr kumimoji="1" lang="ko-KR" altLang="en-US" sz="1000" dirty="0">
              <a:solidFill>
                <a:srgbClr val="FF0000"/>
              </a:solidFill>
              <a:ea typeface="NanumGothic" panose="020D0604000000000000" pitchFamily="34" charset="-127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834141"/>
              </p:ext>
            </p:extLst>
          </p:nvPr>
        </p:nvGraphicFramePr>
        <p:xfrm>
          <a:off x="632824" y="1319371"/>
          <a:ext cx="1828800" cy="209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</a:rPr>
                        <a:t>aweb</a:t>
                      </a:r>
                      <a:r>
                        <a:rPr lang="en-US" sz="1100" u="none" strike="noStrike" dirty="0">
                          <a:effectLst/>
                        </a:rPr>
                        <a:t>-</a:t>
                      </a:r>
                      <a:r>
                        <a:rPr lang="en-US" sz="1100" u="none" strike="noStrike" dirty="0" err="1">
                          <a:effectLst/>
                        </a:rPr>
                        <a:t>nhn</a:t>
                      </a:r>
                      <a:r>
                        <a:rPr lang="en-US" sz="1100" u="none" strike="noStrike" dirty="0">
                          <a:effectLst/>
                        </a:rPr>
                        <a:t>-dev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55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>
            <a:extLst>
              <a:ext uri="{FF2B5EF4-FFF2-40B4-BE49-F238E27FC236}">
                <a16:creationId xmlns:a16="http://schemas.microsoft.com/office/drawing/2014/main" xmlns="" id="{4B0E90A5-F1E7-DC46-8795-17F92B7D3058}"/>
              </a:ext>
            </a:extLst>
          </p:cNvPr>
          <p:cNvGrpSpPr/>
          <p:nvPr/>
        </p:nvGrpSpPr>
        <p:grpSpPr>
          <a:xfrm>
            <a:off x="5425349" y="1635234"/>
            <a:ext cx="1800000" cy="936000"/>
            <a:chOff x="6639568" y="2136335"/>
            <a:chExt cx="1800000" cy="936000"/>
          </a:xfrm>
        </p:grpSpPr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xmlns="" id="{84183D9C-7E35-7E47-AF6C-49460E91E66F}"/>
                </a:ext>
              </a:extLst>
            </p:cNvPr>
            <p:cNvSpPr/>
            <p:nvPr/>
          </p:nvSpPr>
          <p:spPr>
            <a:xfrm>
              <a:off x="6639568" y="2136335"/>
              <a:ext cx="1800000" cy="936000"/>
            </a:xfrm>
            <a:prstGeom prst="rect">
              <a:avLst/>
            </a:prstGeom>
            <a:noFill/>
            <a:ln>
              <a:solidFill>
                <a:srgbClr val="AAAAAA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7533DEF9-1136-EC41-AB5F-893356CEACD2}"/>
                </a:ext>
              </a:extLst>
            </p:cNvPr>
            <p:cNvSpPr txBox="1"/>
            <p:nvPr/>
          </p:nvSpPr>
          <p:spPr>
            <a:xfrm>
              <a:off x="6963929" y="2156804"/>
              <a:ext cx="115127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ko-KR" sz="1000" dirty="0">
                  <a:solidFill>
                    <a:srgbClr val="5DA1C3"/>
                  </a:solidFill>
                  <a:ea typeface="NanumGothic" panose="020D0604000000000000" pitchFamily="34" charset="-127"/>
                </a:rPr>
                <a:t>Availability Zone</a:t>
              </a:r>
              <a:endParaRPr kumimoji="1" lang="ko-KR" altLang="en-US" sz="1000" dirty="0">
                <a:solidFill>
                  <a:srgbClr val="5DA1C3"/>
                </a:solidFill>
                <a:ea typeface="NanumGothic" panose="020D0604000000000000" pitchFamily="34" charset="-127"/>
              </a:endParaRPr>
            </a:p>
          </p:txBody>
        </p:sp>
      </p:grpSp>
      <p:sp>
        <p:nvSpPr>
          <p:cNvPr id="12" name="직사각형 11">
            <a:extLst>
              <a:ext uri="{FF2B5EF4-FFF2-40B4-BE49-F238E27FC236}">
                <a16:creationId xmlns:a16="http://schemas.microsoft.com/office/drawing/2014/main" xmlns="" id="{FDED09BD-577C-CE49-B120-07C57F4F1593}"/>
              </a:ext>
            </a:extLst>
          </p:cNvPr>
          <p:cNvSpPr/>
          <p:nvPr/>
        </p:nvSpPr>
        <p:spPr>
          <a:xfrm>
            <a:off x="1442581" y="2769284"/>
            <a:ext cx="1800000" cy="936000"/>
          </a:xfrm>
          <a:prstGeom prst="rect">
            <a:avLst/>
          </a:prstGeom>
          <a:noFill/>
          <a:ln>
            <a:solidFill>
              <a:srgbClr val="AAAAAA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BEB17FA-9297-4444-BD61-1B04B463EAE0}"/>
              </a:ext>
            </a:extLst>
          </p:cNvPr>
          <p:cNvSpPr txBox="1"/>
          <p:nvPr/>
        </p:nvSpPr>
        <p:spPr>
          <a:xfrm>
            <a:off x="1684388" y="3044317"/>
            <a:ext cx="13163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R" sz="1000" dirty="0">
                <a:solidFill>
                  <a:srgbClr val="FA923B"/>
                </a:solidFill>
                <a:ea typeface="NanumGothic" panose="020D0604000000000000" pitchFamily="34" charset="-127"/>
              </a:rPr>
              <a:t>Auto Scaling group</a:t>
            </a:r>
            <a:endParaRPr kumimoji="1" lang="ko-KR" altLang="en-US" sz="1000" dirty="0">
              <a:solidFill>
                <a:srgbClr val="FA923B"/>
              </a:solidFill>
              <a:ea typeface="NanumGothic" panose="020D0604000000000000" pitchFamily="34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xmlns="" id="{0002F857-8356-8649-89A7-12FF25299A93}"/>
              </a:ext>
            </a:extLst>
          </p:cNvPr>
          <p:cNvSpPr/>
          <p:nvPr/>
        </p:nvSpPr>
        <p:spPr>
          <a:xfrm>
            <a:off x="5425183" y="2764847"/>
            <a:ext cx="1800000" cy="936000"/>
          </a:xfrm>
          <a:prstGeom prst="rect">
            <a:avLst/>
          </a:prstGeom>
          <a:solidFill>
            <a:srgbClr val="ABDAF2">
              <a:alpha val="301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352FED5-9103-6F4E-BE11-FA52425F2626}"/>
              </a:ext>
            </a:extLst>
          </p:cNvPr>
          <p:cNvSpPr txBox="1"/>
          <p:nvPr/>
        </p:nvSpPr>
        <p:spPr>
          <a:xfrm>
            <a:off x="5640402" y="2756026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5DA1C3"/>
                </a:solidFill>
                <a:ea typeface="NanumGothic" panose="020D0604000000000000" pitchFamily="34" charset="-127"/>
              </a:rPr>
              <a:t>Private subnet</a:t>
            </a:r>
            <a:endParaRPr kumimoji="1" lang="ko-KR" altLang="en-US" sz="1000" dirty="0">
              <a:solidFill>
                <a:srgbClr val="5DA1C3"/>
              </a:solidFill>
              <a:ea typeface="NanumGothic" panose="020D0604000000000000" pitchFamily="34" charset="-127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xmlns="" id="{C0639959-8940-A547-BE4A-034C28B95A4E}"/>
              </a:ext>
            </a:extLst>
          </p:cNvPr>
          <p:cNvSpPr/>
          <p:nvPr/>
        </p:nvSpPr>
        <p:spPr>
          <a:xfrm>
            <a:off x="3433882" y="1635234"/>
            <a:ext cx="1800000" cy="936000"/>
          </a:xfrm>
          <a:prstGeom prst="rect">
            <a:avLst/>
          </a:prstGeom>
          <a:noFill/>
          <a:ln>
            <a:solidFill>
              <a:srgbClr val="AAAAAA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ACD6A48-93E1-6A48-98BD-FB4A1E176879}"/>
              </a:ext>
            </a:extLst>
          </p:cNvPr>
          <p:cNvSpPr txBox="1"/>
          <p:nvPr/>
        </p:nvSpPr>
        <p:spPr>
          <a:xfrm>
            <a:off x="3696484" y="1655703"/>
            <a:ext cx="859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5DA1C3"/>
                </a:solidFill>
                <a:ea typeface="NanumGothic" panose="020D0604000000000000" pitchFamily="34" charset="-127"/>
              </a:rPr>
              <a:t>NHN Cloud</a:t>
            </a:r>
            <a:endParaRPr kumimoji="1" lang="ko-KR" altLang="en-US" sz="1000" dirty="0">
              <a:solidFill>
                <a:srgbClr val="5DA1C3"/>
              </a:solidFill>
              <a:ea typeface="NanumGothic" panose="020D0604000000000000" pitchFamily="34" charset="-127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xmlns="" id="{EF0C1445-61A9-7044-A521-9E75D092233D}"/>
              </a:ext>
            </a:extLst>
          </p:cNvPr>
          <p:cNvSpPr/>
          <p:nvPr/>
        </p:nvSpPr>
        <p:spPr>
          <a:xfrm>
            <a:off x="3433882" y="2764847"/>
            <a:ext cx="1800000" cy="936000"/>
          </a:xfrm>
          <a:prstGeom prst="rect">
            <a:avLst/>
          </a:prstGeom>
          <a:noFill/>
          <a:ln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1DBE3CB-C0EB-F540-8580-D5BF047E10F6}"/>
              </a:ext>
            </a:extLst>
          </p:cNvPr>
          <p:cNvSpPr txBox="1"/>
          <p:nvPr/>
        </p:nvSpPr>
        <p:spPr>
          <a:xfrm>
            <a:off x="3702907" y="2785316"/>
            <a:ext cx="4219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5DA1C3"/>
                </a:solidFill>
                <a:ea typeface="NanumGothic" panose="020D0604000000000000" pitchFamily="34" charset="-127"/>
              </a:rPr>
              <a:t>VPC</a:t>
            </a:r>
            <a:endParaRPr kumimoji="1" lang="ko-KR" altLang="en-US" sz="1000" dirty="0">
              <a:solidFill>
                <a:srgbClr val="5DA1C3"/>
              </a:solidFill>
              <a:ea typeface="NanumGothic" panose="020D0604000000000000" pitchFamily="34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982B8B18-6541-574E-AA09-16B3848E95D7}"/>
              </a:ext>
            </a:extLst>
          </p:cNvPr>
          <p:cNvSpPr/>
          <p:nvPr/>
        </p:nvSpPr>
        <p:spPr>
          <a:xfrm>
            <a:off x="1442581" y="1635234"/>
            <a:ext cx="1800000" cy="936000"/>
          </a:xfrm>
          <a:prstGeom prst="rect">
            <a:avLst/>
          </a:prstGeom>
          <a:noFill/>
          <a:ln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604F139-DDFA-5548-A8F6-348D863333E7}"/>
              </a:ext>
            </a:extLst>
          </p:cNvPr>
          <p:cNvSpPr txBox="1"/>
          <p:nvPr/>
        </p:nvSpPr>
        <p:spPr>
          <a:xfrm>
            <a:off x="1711606" y="1655703"/>
            <a:ext cx="859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355CE6"/>
                </a:solidFill>
                <a:ea typeface="NanumGothic" panose="020D0604000000000000" pitchFamily="34" charset="-127"/>
              </a:rPr>
              <a:t>NHN Cloud</a:t>
            </a:r>
            <a:endParaRPr kumimoji="1" lang="ko-KR" altLang="en-US" sz="1000" dirty="0">
              <a:solidFill>
                <a:srgbClr val="355CE6"/>
              </a:solidFill>
              <a:ea typeface="NanumGothic" panose="020D0604000000000000" pitchFamily="34" charset="-127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xmlns="" id="{A48AD9DD-46F4-544D-976A-28199BC90D3C}"/>
              </a:ext>
            </a:extLst>
          </p:cNvPr>
          <p:cNvSpPr/>
          <p:nvPr/>
        </p:nvSpPr>
        <p:spPr>
          <a:xfrm>
            <a:off x="7416484" y="2764847"/>
            <a:ext cx="1800000" cy="936000"/>
          </a:xfrm>
          <a:prstGeom prst="rect">
            <a:avLst/>
          </a:prstGeom>
          <a:solidFill>
            <a:srgbClr val="99E5B1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39CC5A7-64EE-3648-AFD3-B71EEEFA1C69}"/>
              </a:ext>
            </a:extLst>
          </p:cNvPr>
          <p:cNvSpPr txBox="1"/>
          <p:nvPr/>
        </p:nvSpPr>
        <p:spPr>
          <a:xfrm>
            <a:off x="7639321" y="2756026"/>
            <a:ext cx="9733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1000" dirty="0">
                <a:solidFill>
                  <a:srgbClr val="38A55A"/>
                </a:solidFill>
                <a:ea typeface="NanumGothic" panose="020D0604000000000000" pitchFamily="34" charset="-127"/>
              </a:rPr>
              <a:t>Public subnet</a:t>
            </a:r>
            <a:endParaRPr kumimoji="1" lang="ko-KR" altLang="en-US" sz="1000" dirty="0">
              <a:solidFill>
                <a:srgbClr val="38A55A"/>
              </a:solidFill>
              <a:ea typeface="NanumGothic" panose="020D0604000000000000" pitchFamily="34" charset="-127"/>
            </a:endParaRPr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xmlns="" id="{1496C9BB-9DA7-494B-AF30-22D91AB91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381" y="2771522"/>
            <a:ext cx="266400" cy="266400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xmlns="" id="{CE365AD2-2E96-8D47-8F51-6A9D7AD4E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581" y="1639712"/>
            <a:ext cx="266400" cy="266400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xmlns="" id="{D8EB7C2C-2EA3-3046-B1A2-B1A48DE791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5206" y="3903334"/>
            <a:ext cx="266400" cy="266400"/>
          </a:xfrm>
          <a:prstGeom prst="rect">
            <a:avLst/>
          </a:prstGeom>
        </p:spPr>
      </p:pic>
      <p:pic>
        <p:nvPicPr>
          <p:cNvPr id="27" name="그림 26">
            <a:extLst>
              <a:ext uri="{FF2B5EF4-FFF2-40B4-BE49-F238E27FC236}">
                <a16:creationId xmlns:a16="http://schemas.microsoft.com/office/drawing/2014/main" xmlns="" id="{ECA1ECDB-CD06-4544-88DE-B929E4EE2D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7808" y="2762563"/>
            <a:ext cx="230400" cy="230400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xmlns="" id="{69665A51-C119-CD48-A421-292A237F95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19109" y="2762563"/>
            <a:ext cx="230400" cy="230400"/>
          </a:xfrm>
          <a:prstGeom prst="rect">
            <a:avLst/>
          </a:prstGeom>
        </p:spPr>
      </p:pic>
      <p:pic>
        <p:nvPicPr>
          <p:cNvPr id="29" name="그림 28">
            <a:extLst>
              <a:ext uri="{FF2B5EF4-FFF2-40B4-BE49-F238E27FC236}">
                <a16:creationId xmlns:a16="http://schemas.microsoft.com/office/drawing/2014/main" xmlns="" id="{964177C1-B262-7A46-81EB-64FD4E7049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31983" y="1639495"/>
            <a:ext cx="266400" cy="266400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xmlns="" id="{1CA21962-D0F8-E845-B02C-0DEE0CC23E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6507" y="2762802"/>
            <a:ext cx="266400" cy="2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439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97</Words>
  <Application>Microsoft Office PowerPoint</Application>
  <PresentationFormat>화면 슬라이드 쇼(4:3)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</dc:creator>
  <cp:lastModifiedBy>seo</cp:lastModifiedBy>
  <cp:revision>17</cp:revision>
  <dcterms:created xsi:type="dcterms:W3CDTF">2022-03-24T18:19:27Z</dcterms:created>
  <dcterms:modified xsi:type="dcterms:W3CDTF">2022-03-25T02:33:13Z</dcterms:modified>
</cp:coreProperties>
</file>