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24" r:id="rId2"/>
    <p:sldId id="731" r:id="rId3"/>
    <p:sldId id="730" r:id="rId4"/>
    <p:sldId id="733" r:id="rId5"/>
    <p:sldId id="734" r:id="rId6"/>
    <p:sldId id="726" r:id="rId7"/>
    <p:sldId id="743" r:id="rId8"/>
    <p:sldId id="727" r:id="rId9"/>
    <p:sldId id="732" r:id="rId10"/>
    <p:sldId id="729" r:id="rId11"/>
    <p:sldId id="728" r:id="rId12"/>
    <p:sldId id="735" r:id="rId13"/>
    <p:sldId id="737" r:id="rId14"/>
    <p:sldId id="739" r:id="rId15"/>
    <p:sldId id="740" r:id="rId16"/>
    <p:sldId id="741" r:id="rId17"/>
    <p:sldId id="742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8AA"/>
    <a:srgbClr val="D4E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8" autoAdjust="0"/>
  </p:normalViewPr>
  <p:slideViewPr>
    <p:cSldViewPr>
      <p:cViewPr varScale="1">
        <p:scale>
          <a:sx n="116" d="100"/>
          <a:sy n="11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22D0F-74C3-410C-B8C1-197667A2C6B0}" type="datetimeFigureOut">
              <a:rPr lang="ko-KR" altLang="en-US" smtClean="0"/>
              <a:t>2024-11-12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0615-6683-4886-B933-8A50AED60F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82468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69084-4BFF-4394-9D87-0809F36801E6}" type="datetimeFigureOut">
              <a:rPr lang="ko-KR" altLang="en-US" smtClean="0"/>
              <a:t>2024-11-12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40C74-C685-4AD9-8261-F6B213D7B3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386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PSINET</a:t>
            </a:r>
            <a:r>
              <a:rPr lang="ko-KR" altLang="en-US" dirty="0" smtClean="0"/>
              <a:t>이라는 </a:t>
            </a:r>
            <a:r>
              <a:rPr lang="en-US" altLang="ko-KR" dirty="0" smtClean="0"/>
              <a:t>ISP</a:t>
            </a:r>
            <a:r>
              <a:rPr lang="ko-KR" altLang="en-US" dirty="0" smtClean="0"/>
              <a:t>에서 네트워크</a:t>
            </a:r>
            <a:endParaRPr lang="en-US" altLang="ko-KR" dirty="0" smtClean="0"/>
          </a:p>
          <a:p>
            <a:r>
              <a:rPr lang="ko-KR" altLang="en-US" dirty="0" err="1" smtClean="0"/>
              <a:t>네이버</a:t>
            </a:r>
            <a:r>
              <a:rPr lang="ko-KR" altLang="en-US" dirty="0" smtClean="0"/>
              <a:t> 인프라</a:t>
            </a:r>
            <a:endParaRPr lang="en-US" altLang="ko-KR" dirty="0" smtClean="0"/>
          </a:p>
          <a:p>
            <a:r>
              <a:rPr lang="ko-KR" altLang="en-US" dirty="0" err="1" smtClean="0"/>
              <a:t>플래닛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인프라엔지니어링팀에서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AWS</a:t>
            </a:r>
            <a:r>
              <a:rPr lang="en-US" altLang="ko-KR" baseline="0" dirty="0" smtClean="0"/>
              <a:t> </a:t>
            </a:r>
            <a:r>
              <a:rPr lang="ko-KR" altLang="en-US" baseline="0" dirty="0" err="1" smtClean="0"/>
              <a:t>클라우드</a:t>
            </a:r>
            <a:r>
              <a:rPr lang="ko-KR" altLang="en-US" baseline="0" dirty="0" smtClean="0"/>
              <a:t> 업무</a:t>
            </a:r>
            <a:endParaRPr lang="en-US" altLang="ko-KR" baseline="0" dirty="0" smtClean="0"/>
          </a:p>
          <a:p>
            <a:r>
              <a:rPr lang="en-US" altLang="ko-KR" dirty="0" smtClean="0"/>
              <a:t>AWS </a:t>
            </a:r>
            <a:r>
              <a:rPr lang="ko-KR" altLang="en-US" dirty="0" smtClean="0"/>
              <a:t>시스템 운영자 </a:t>
            </a:r>
            <a:r>
              <a:rPr lang="en-US" altLang="ko-KR" dirty="0" smtClean="0"/>
              <a:t>admin,</a:t>
            </a:r>
            <a:r>
              <a:rPr lang="en-US" altLang="ko-KR" baseline="0" dirty="0" smtClean="0"/>
              <a:t> </a:t>
            </a:r>
            <a:r>
              <a:rPr lang="ko-KR" altLang="en-US" baseline="0" dirty="0" err="1" smtClean="0"/>
              <a:t>솔루션즈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아키텐쳐</a:t>
            </a:r>
            <a:r>
              <a:rPr lang="en-US" altLang="ko-KR" baseline="0" dirty="0" smtClean="0"/>
              <a:t>, </a:t>
            </a:r>
            <a:r>
              <a:rPr lang="ko-KR" altLang="en-US" baseline="0" dirty="0" err="1" smtClean="0"/>
              <a:t>솔루션즈</a:t>
            </a:r>
            <a:r>
              <a:rPr lang="ko-KR" altLang="en-US" baseline="0" dirty="0" smtClean="0"/>
              <a:t> 아키텍처 </a:t>
            </a:r>
            <a:r>
              <a:rPr lang="en-US" altLang="ko-KR" baseline="0" dirty="0" smtClean="0"/>
              <a:t>PRO,</a:t>
            </a:r>
            <a:r>
              <a:rPr lang="ko-KR" altLang="en-US" baseline="0" dirty="0" err="1" smtClean="0"/>
              <a:t>구글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프로패셔널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클라우드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아키텍터</a:t>
            </a:r>
            <a:r>
              <a:rPr lang="en-US" altLang="ko-KR" baseline="0" dirty="0" smtClean="0"/>
              <a:t>,</a:t>
            </a:r>
            <a:r>
              <a:rPr lang="ko-KR" altLang="en-US" baseline="0" dirty="0" err="1" smtClean="0"/>
              <a:t>애저</a:t>
            </a:r>
            <a:r>
              <a:rPr lang="ko-KR" altLang="en-US" baseline="0" dirty="0" smtClean="0"/>
              <a:t> </a:t>
            </a:r>
            <a:r>
              <a:rPr lang="ko-KR" altLang="en-US" baseline="0" dirty="0" err="1" smtClean="0"/>
              <a:t>어드민</a:t>
            </a:r>
            <a:r>
              <a:rPr lang="ko-KR" altLang="en-US" baseline="0" dirty="0" smtClean="0"/>
              <a:t> 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803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540C74-C685-4AD9-8261-F6B213D7B3A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73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5A38-D64F-4CC1-9502-08A1EF784558}" type="datetime1">
              <a:rPr lang="ko-KR" altLang="en-US" smtClean="0"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모서리가 둥근 직사각형 6"/>
          <p:cNvSpPr/>
          <p:nvPr userDrawn="1"/>
        </p:nvSpPr>
        <p:spPr>
          <a:xfrm>
            <a:off x="179512" y="260648"/>
            <a:ext cx="3816424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80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BC52-ECD0-459E-BB64-1845A39357F1}" type="datetime1">
              <a:rPr lang="ko-KR" altLang="en-US" smtClean="0"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모서리가 둥근 직사각형 6"/>
          <p:cNvSpPr/>
          <p:nvPr userDrawn="1"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97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B28B7-C79F-40AE-B555-E84AFB24DC46}" type="datetime1">
              <a:rPr lang="ko-KR" altLang="en-US" smtClean="0"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모서리가 둥근 직사각형 6"/>
          <p:cNvSpPr/>
          <p:nvPr userDrawn="1"/>
        </p:nvSpPr>
        <p:spPr>
          <a:xfrm>
            <a:off x="179512" y="260648"/>
            <a:ext cx="2880320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31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504" y="620688"/>
            <a:ext cx="8640960" cy="1603502"/>
          </a:xfrm>
        </p:spPr>
        <p:txBody>
          <a:bodyPr>
            <a:noAutofit/>
          </a:bodyPr>
          <a:lstStyle/>
          <a:p>
            <a:r>
              <a:rPr lang="en-US" altLang="ko-KR" sz="5400" dirty="0" smtClean="0"/>
              <a:t>AI </a:t>
            </a:r>
            <a:r>
              <a:rPr lang="ko-KR" altLang="en-US" sz="5400" dirty="0" smtClean="0"/>
              <a:t>시작하기</a:t>
            </a:r>
            <a:r>
              <a:rPr lang="en-US" altLang="ko-KR" sz="5400" dirty="0" smtClean="0"/>
              <a:t>-2024</a:t>
            </a:r>
            <a:endParaRPr lang="ko-KR" altLang="en-US" sz="5400" dirty="0"/>
          </a:p>
        </p:txBody>
      </p:sp>
      <p:grpSp>
        <p:nvGrpSpPr>
          <p:cNvPr id="13" name="그룹 12"/>
          <p:cNvGrpSpPr/>
          <p:nvPr/>
        </p:nvGrpSpPr>
        <p:grpSpPr>
          <a:xfrm>
            <a:off x="5574721" y="4280814"/>
            <a:ext cx="2248677" cy="431936"/>
            <a:chOff x="2555776" y="5433078"/>
            <a:chExt cx="2579392" cy="540000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5433078"/>
              <a:ext cx="1392431" cy="540000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5419" y="5433078"/>
              <a:ext cx="1059749" cy="540000"/>
            </a:xfrm>
            <a:prstGeom prst="rect">
              <a:avLst/>
            </a:prstGeom>
          </p:spPr>
        </p:pic>
      </p:grpSp>
      <p:grpSp>
        <p:nvGrpSpPr>
          <p:cNvPr id="12" name="그룹 11"/>
          <p:cNvGrpSpPr/>
          <p:nvPr/>
        </p:nvGrpSpPr>
        <p:grpSpPr>
          <a:xfrm>
            <a:off x="5439507" y="5018364"/>
            <a:ext cx="2901619" cy="595875"/>
            <a:chOff x="1331640" y="3501008"/>
            <a:chExt cx="6195121" cy="1459971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752" y="3520979"/>
              <a:ext cx="1440000" cy="1440000"/>
            </a:xfrm>
            <a:prstGeom prst="rect">
              <a:avLst/>
            </a:prstGeom>
          </p:spPr>
        </p:pic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3520979"/>
              <a:ext cx="1440000" cy="1440000"/>
            </a:xfrm>
            <a:prstGeom prst="rect">
              <a:avLst/>
            </a:prstGeom>
          </p:spPr>
        </p:pic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1640" y="3501008"/>
              <a:ext cx="1440000" cy="1440000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3873" y="3700979"/>
              <a:ext cx="1080760" cy="1080000"/>
            </a:xfrm>
            <a:prstGeom prst="rect">
              <a:avLst/>
            </a:prstGeom>
          </p:spPr>
        </p:pic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761" y="3700979"/>
              <a:ext cx="1080000" cy="1080000"/>
            </a:xfrm>
            <a:prstGeom prst="rect">
              <a:avLst/>
            </a:prstGeom>
          </p:spPr>
        </p:pic>
      </p:grpSp>
      <p:sp>
        <p:nvSpPr>
          <p:cNvPr id="11" name="제목 1"/>
          <p:cNvSpPr txBox="1">
            <a:spLocks/>
          </p:cNvSpPr>
          <p:nvPr/>
        </p:nvSpPr>
        <p:spPr>
          <a:xfrm>
            <a:off x="5004048" y="2936897"/>
            <a:ext cx="3519929" cy="6502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dirty="0" smtClean="0"/>
              <a:t>작성자 </a:t>
            </a:r>
            <a:r>
              <a:rPr lang="en-US" altLang="ko-KR" sz="2000" dirty="0" smtClean="0"/>
              <a:t>: Master </a:t>
            </a:r>
            <a:r>
              <a:rPr lang="en-US" altLang="ko-KR" sz="2000" dirty="0" err="1" smtClean="0"/>
              <a:t>Seo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0394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설명선 3 21"/>
          <p:cNvSpPr/>
          <p:nvPr/>
        </p:nvSpPr>
        <p:spPr>
          <a:xfrm>
            <a:off x="4055913" y="3477355"/>
            <a:ext cx="3252617" cy="1391805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랭체인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10</a:t>
            </a:fld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4139952" y="3933056"/>
            <a:ext cx="1445003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Web</a:t>
            </a:r>
          </a:p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프레임워크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79512" y="1777588"/>
            <a:ext cx="6583589" cy="86409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모델 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I/O ,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체인 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메모리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 연결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툴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/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에이전트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설명선 3 9"/>
          <p:cNvSpPr/>
          <p:nvPr/>
        </p:nvSpPr>
        <p:spPr>
          <a:xfrm>
            <a:off x="1057154" y="3212976"/>
            <a:ext cx="1623478" cy="3168352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00" dirty="0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402" y="3585100"/>
            <a:ext cx="6758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입</a:t>
            </a:r>
            <a:r>
              <a:rPr lang="ko-KR" altLang="en-US" sz="1200" b="1" dirty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력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왼쪽/오른쪽 화살표 15"/>
          <p:cNvSpPr/>
          <p:nvPr/>
        </p:nvSpPr>
        <p:spPr>
          <a:xfrm rot="5400000">
            <a:off x="1468882" y="4868431"/>
            <a:ext cx="646613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786" y="3554322"/>
            <a:ext cx="11695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400" b="1" smtClean="0">
                <a:solidFill>
                  <a:schemeClr val="bg1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스트림릿</a:t>
            </a:r>
            <a:endParaRPr lang="en-US" altLang="en-US" sz="1400" b="1" dirty="0">
              <a:solidFill>
                <a:schemeClr val="bg1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903" y="3370989"/>
            <a:ext cx="1328572" cy="366667"/>
          </a:xfrm>
          <a:prstGeom prst="rect">
            <a:avLst/>
          </a:prstGeom>
        </p:spPr>
      </p:pic>
      <p:sp>
        <p:nvSpPr>
          <p:cNvPr id="20" name="모서리가 둥근 직사각형 19"/>
          <p:cNvSpPr/>
          <p:nvPr/>
        </p:nvSpPr>
        <p:spPr>
          <a:xfrm>
            <a:off x="1086385" y="3744191"/>
            <a:ext cx="1565016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LLM</a:t>
            </a:r>
          </a:p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프레임워크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1086385" y="5805264"/>
            <a:ext cx="1565016" cy="57606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LLM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934" y="5417500"/>
            <a:ext cx="1204109" cy="387764"/>
          </a:xfrm>
          <a:prstGeom prst="rect">
            <a:avLst/>
          </a:prstGeom>
        </p:spPr>
      </p:pic>
      <p:sp>
        <p:nvSpPr>
          <p:cNvPr id="26" name="모서리가 둥근 직사각형 25"/>
          <p:cNvSpPr/>
          <p:nvPr/>
        </p:nvSpPr>
        <p:spPr>
          <a:xfrm>
            <a:off x="6372200" y="3861048"/>
            <a:ext cx="829080" cy="93610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APP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402" y="4416623"/>
            <a:ext cx="6758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출력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오른쪽 화살표 28"/>
          <p:cNvSpPr/>
          <p:nvPr/>
        </p:nvSpPr>
        <p:spPr>
          <a:xfrm>
            <a:off x="2809132" y="4215254"/>
            <a:ext cx="518114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오른쪽 화살표 29"/>
          <p:cNvSpPr/>
          <p:nvPr/>
        </p:nvSpPr>
        <p:spPr>
          <a:xfrm rot="10800000">
            <a:off x="2757742" y="3860716"/>
            <a:ext cx="518114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오른쪽 화살표 30"/>
          <p:cNvSpPr/>
          <p:nvPr/>
        </p:nvSpPr>
        <p:spPr>
          <a:xfrm>
            <a:off x="5782078" y="4143246"/>
            <a:ext cx="518114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1818" y="3599156"/>
            <a:ext cx="12394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프롬프트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왼쪽/오른쪽 화살표 33"/>
          <p:cNvSpPr/>
          <p:nvPr/>
        </p:nvSpPr>
        <p:spPr>
          <a:xfrm rot="5400000">
            <a:off x="1477474" y="2755587"/>
            <a:ext cx="500419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제목 1"/>
          <p:cNvSpPr txBox="1">
            <a:spLocks/>
          </p:cNvSpPr>
          <p:nvPr/>
        </p:nvSpPr>
        <p:spPr>
          <a:xfrm>
            <a:off x="70993" y="1052736"/>
            <a:ext cx="879655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LLM</a:t>
            </a:r>
            <a:r>
              <a:rPr lang="ko-KR" altLang="en-US" sz="2000" dirty="0" smtClean="0"/>
              <a:t>과 외부 도구를 사슬처럼 결합 시켜주는 것이다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pSp>
        <p:nvGrpSpPr>
          <p:cNvPr id="37" name="그룹 36"/>
          <p:cNvGrpSpPr/>
          <p:nvPr/>
        </p:nvGrpSpPr>
        <p:grpSpPr>
          <a:xfrm>
            <a:off x="8019843" y="3924434"/>
            <a:ext cx="641466" cy="856145"/>
            <a:chOff x="6732240" y="3288424"/>
            <a:chExt cx="641466" cy="856145"/>
          </a:xfrm>
        </p:grpSpPr>
        <p:pic>
          <p:nvPicPr>
            <p:cNvPr id="38" name="Picture 50" descr="pe01729_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732240" y="3288424"/>
              <a:ext cx="615950" cy="525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Rectangle 122"/>
            <p:cNvSpPr>
              <a:spLocks noChangeArrowheads="1"/>
            </p:cNvSpPr>
            <p:nvPr/>
          </p:nvSpPr>
          <p:spPr bwMode="auto">
            <a:xfrm>
              <a:off x="6732466" y="3865389"/>
              <a:ext cx="641240" cy="279180"/>
            </a:xfrm>
            <a:prstGeom prst="rect">
              <a:avLst/>
            </a:prstGeom>
            <a:noFill/>
            <a:ln w="19050">
              <a:noFill/>
              <a:prstDash val="sysDot"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 marL="228600" indent="-228600"/>
              <a:r>
                <a:rPr lang="ko-KR" altLang="en-US" sz="1200" b="1" dirty="0" smtClean="0">
                  <a:ea typeface="HY헤드라인M" pitchFamily="18" charset="-127"/>
                </a:rPr>
                <a:t>사용자</a:t>
              </a:r>
              <a:endParaRPr lang="en-US" altLang="ko-KR" sz="1200" b="1" dirty="0" smtClean="0">
                <a:ea typeface="HY헤드라인M" pitchFamily="18" charset="-127"/>
              </a:endParaRPr>
            </a:p>
          </p:txBody>
        </p:sp>
      </p:grpSp>
      <p:cxnSp>
        <p:nvCxnSpPr>
          <p:cNvPr id="40" name="직선 연결선 39"/>
          <p:cNvCxnSpPr/>
          <p:nvPr/>
        </p:nvCxnSpPr>
        <p:spPr>
          <a:xfrm flipV="1">
            <a:off x="7402926" y="4203078"/>
            <a:ext cx="537724" cy="12176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flipH="1">
            <a:off x="7452320" y="4502358"/>
            <a:ext cx="567524" cy="0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280" y="3888374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질문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8874" y="4587475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답변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37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랭체인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11</a:t>
            </a:fld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1691680" y="1772816"/>
            <a:ext cx="1036229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3331166" y="1772816"/>
            <a:ext cx="1036229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임베딩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860032" y="1772816"/>
            <a:ext cx="2304256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벡터</a:t>
            </a: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 베이스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설명선 3 9"/>
          <p:cNvSpPr/>
          <p:nvPr/>
        </p:nvSpPr>
        <p:spPr>
          <a:xfrm>
            <a:off x="1681952" y="3429000"/>
            <a:ext cx="5456600" cy="1872208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err="1" smtClean="0"/>
              <a:t>랭체인</a:t>
            </a:r>
            <a:endParaRPr lang="ko-KR" altLang="en-US" sz="3200" dirty="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3429000"/>
            <a:ext cx="14304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데이터 가져오기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430" y="3428999"/>
            <a:ext cx="14304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벡터로 변환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310" y="3429000"/>
            <a:ext cx="20162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벡터 저장과 검색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구름 13"/>
          <p:cNvSpPr/>
          <p:nvPr/>
        </p:nvSpPr>
        <p:spPr>
          <a:xfrm>
            <a:off x="2028446" y="5877272"/>
            <a:ext cx="1074542" cy="7935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LLM</a:t>
            </a:r>
            <a:endParaRPr lang="ko-KR" altLang="en-US" dirty="0"/>
          </a:p>
        </p:txBody>
      </p:sp>
      <p:sp>
        <p:nvSpPr>
          <p:cNvPr id="16" name="왼쪽/오른쪽 화살표 15"/>
          <p:cNvSpPr/>
          <p:nvPr/>
        </p:nvSpPr>
        <p:spPr>
          <a:xfrm rot="5400000">
            <a:off x="1903569" y="2780199"/>
            <a:ext cx="646613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왼쪽/오른쪽 화살표 16"/>
          <p:cNvSpPr/>
          <p:nvPr/>
        </p:nvSpPr>
        <p:spPr>
          <a:xfrm rot="5400000">
            <a:off x="3468432" y="2780200"/>
            <a:ext cx="646613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왼쪽/오른쪽 화살표 17"/>
          <p:cNvSpPr/>
          <p:nvPr/>
        </p:nvSpPr>
        <p:spPr>
          <a:xfrm rot="5400000">
            <a:off x="5688853" y="2755533"/>
            <a:ext cx="646613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06" y="4869160"/>
            <a:ext cx="1800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프롬프트 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결과 반환</a:t>
            </a:r>
            <a:endParaRPr lang="en-US" altLang="en-US" sz="1400" b="1" dirty="0">
              <a:solidFill>
                <a:schemeClr val="bg1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46" y="4581128"/>
            <a:ext cx="2657143" cy="733334"/>
          </a:xfrm>
          <a:prstGeom prst="rect">
            <a:avLst/>
          </a:prstGeom>
        </p:spPr>
      </p:pic>
      <p:sp>
        <p:nvSpPr>
          <p:cNvPr id="21" name="제목 1"/>
          <p:cNvSpPr txBox="1">
            <a:spLocks/>
          </p:cNvSpPr>
          <p:nvPr/>
        </p:nvSpPr>
        <p:spPr>
          <a:xfrm>
            <a:off x="70993" y="908720"/>
            <a:ext cx="879655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LLM</a:t>
            </a:r>
            <a:r>
              <a:rPr lang="ko-KR" altLang="en-US" sz="2000" dirty="0" smtClean="0"/>
              <a:t>과 외부 도구를 사슬처럼 결합 시켜주는 것이다</a:t>
            </a:r>
            <a:r>
              <a:rPr lang="en-US" altLang="ko-KR" sz="2000" dirty="0" smtClean="0"/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en-US" altLang="ko-KR" sz="2000" dirty="0"/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ko-KR" altLang="en-US" sz="2000" dirty="0"/>
          </a:p>
        </p:txBody>
      </p:sp>
      <p:sp>
        <p:nvSpPr>
          <p:cNvPr id="20" name="왼쪽/오른쪽 화살표 19"/>
          <p:cNvSpPr/>
          <p:nvPr/>
        </p:nvSpPr>
        <p:spPr>
          <a:xfrm rot="5400000">
            <a:off x="2233725" y="5311084"/>
            <a:ext cx="628327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" name="그룹 21"/>
          <p:cNvGrpSpPr/>
          <p:nvPr/>
        </p:nvGrpSpPr>
        <p:grpSpPr>
          <a:xfrm>
            <a:off x="8019843" y="3924434"/>
            <a:ext cx="641466" cy="856145"/>
            <a:chOff x="6732240" y="3288424"/>
            <a:chExt cx="641466" cy="856145"/>
          </a:xfrm>
        </p:grpSpPr>
        <p:pic>
          <p:nvPicPr>
            <p:cNvPr id="23" name="Picture 50" descr="pe01729_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32240" y="3288424"/>
              <a:ext cx="615950" cy="525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Rectangle 122"/>
            <p:cNvSpPr>
              <a:spLocks noChangeArrowheads="1"/>
            </p:cNvSpPr>
            <p:nvPr/>
          </p:nvSpPr>
          <p:spPr bwMode="auto">
            <a:xfrm>
              <a:off x="6732466" y="3865389"/>
              <a:ext cx="641240" cy="279180"/>
            </a:xfrm>
            <a:prstGeom prst="rect">
              <a:avLst/>
            </a:prstGeom>
            <a:noFill/>
            <a:ln w="19050">
              <a:noFill/>
              <a:prstDash val="sysDot"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 marL="228600" indent="-228600"/>
              <a:r>
                <a:rPr lang="ko-KR" altLang="en-US" sz="1200" b="1" dirty="0" smtClean="0">
                  <a:ea typeface="HY헤드라인M" pitchFamily="18" charset="-127"/>
                </a:rPr>
                <a:t>사용자</a:t>
              </a:r>
              <a:endParaRPr lang="en-US" altLang="ko-KR" sz="1200" b="1" dirty="0" smtClean="0">
                <a:ea typeface="HY헤드라인M" pitchFamily="18" charset="-127"/>
              </a:endParaRPr>
            </a:p>
          </p:txBody>
        </p:sp>
      </p:grpSp>
      <p:cxnSp>
        <p:nvCxnSpPr>
          <p:cNvPr id="25" name="직선 연결선 24"/>
          <p:cNvCxnSpPr/>
          <p:nvPr/>
        </p:nvCxnSpPr>
        <p:spPr>
          <a:xfrm>
            <a:off x="7148562" y="4201433"/>
            <a:ext cx="792088" cy="1645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H="1">
            <a:off x="7148562" y="4502358"/>
            <a:ext cx="871281" cy="0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280" y="3888374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질문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8874" y="4587475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답변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7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랭체인</a:t>
            </a:r>
            <a:r>
              <a:rPr lang="ko-KR" altLang="en-US" sz="2400" b="1" dirty="0" smtClean="0"/>
              <a:t> 주요 모듈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가지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12</a:t>
            </a:fld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44495"/>
              </p:ext>
            </p:extLst>
          </p:nvPr>
        </p:nvGraphicFramePr>
        <p:xfrm>
          <a:off x="179512" y="260184"/>
          <a:ext cx="8712969" cy="6049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800200"/>
                <a:gridCol w="6264697"/>
              </a:tblGrid>
              <a:tr h="47885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NO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주요모듈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기능</a:t>
                      </a:r>
                      <a:endParaRPr lang="ko-KR" altLang="en-US" dirty="0"/>
                    </a:p>
                  </a:txBody>
                  <a:tcPr/>
                </a:tc>
              </a:tr>
              <a:tr h="81729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/>
                        <a:t>모델 </a:t>
                      </a:r>
                      <a:r>
                        <a:rPr lang="en-US" altLang="ko-KR" b="1" dirty="0" smtClean="0"/>
                        <a:t>I/O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프롬프트 생성</a:t>
                      </a:r>
                      <a:endParaRPr lang="en-US" altLang="ko-KR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dirty="0" smtClean="0"/>
                        <a:t>API </a:t>
                      </a:r>
                      <a:r>
                        <a:rPr lang="ko-KR" altLang="en-US" dirty="0" smtClean="0"/>
                        <a:t>호출</a:t>
                      </a:r>
                      <a:endParaRPr lang="en-US" altLang="ko-KR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답변 출력</a:t>
                      </a:r>
                      <a:endParaRPr lang="ko-KR" altLang="en-US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/>
                        <a:t>데이터 연결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데이터 분석 환경에서 </a:t>
                      </a:r>
                      <a:r>
                        <a:rPr lang="en-US" altLang="ko-KR" dirty="0" smtClean="0"/>
                        <a:t>ETL (</a:t>
                      </a:r>
                      <a:r>
                        <a:rPr lang="ko-KR" altLang="en-US" dirty="0" smtClean="0"/>
                        <a:t>추출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변환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적재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예</a:t>
                      </a:r>
                      <a:r>
                        <a:rPr lang="en-US" altLang="ko-KR" dirty="0" smtClean="0"/>
                        <a:t>) PDF</a:t>
                      </a:r>
                      <a:r>
                        <a:rPr lang="ko-KR" altLang="en-US" dirty="0" smtClean="0"/>
                        <a:t>문서를 가져와서 문서 변환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err="1" smtClean="0"/>
                        <a:t>임베딩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벡터 데이터베이스에 저장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검색기로 서비스한다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47885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/>
                        <a:t>체인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여러 구성요소를 하나의 파이프라인을 구성하는 역할</a:t>
                      </a:r>
                      <a:endParaRPr lang="ko-KR" altLang="en-US" dirty="0"/>
                    </a:p>
                  </a:txBody>
                  <a:tcPr/>
                </a:tc>
              </a:tr>
              <a:tr h="31300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/>
                        <a:t>메모리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데이터를 저장하는 공간 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대화 과정의 데이터</a:t>
                      </a:r>
                      <a:endParaRPr lang="ko-KR" altLang="en-US" dirty="0"/>
                    </a:p>
                  </a:txBody>
                  <a:tcPr/>
                </a:tc>
              </a:tr>
              <a:tr h="137527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err="1" smtClean="0"/>
                        <a:t>에이젠트</a:t>
                      </a:r>
                      <a:r>
                        <a:rPr lang="en-US" altLang="ko-KR" b="1" dirty="0" smtClean="0"/>
                        <a:t>/Tool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dirty="0" smtClean="0"/>
                        <a:t>LLM</a:t>
                      </a:r>
                      <a:r>
                        <a:rPr lang="ko-KR" altLang="en-US" dirty="0" smtClean="0"/>
                        <a:t>의 학습 시점 이후 정보가 전혀 없는 점을 개선한다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어떤 작업을 어떤 순서로 수행할지 결정한다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dirty="0" smtClean="0"/>
                        <a:t>Tool</a:t>
                      </a:r>
                      <a:r>
                        <a:rPr lang="ko-KR" altLang="en-US" dirty="0" smtClean="0"/>
                        <a:t>을 사용한다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 smtClean="0"/>
                        <a:t>외부 </a:t>
                      </a:r>
                      <a:r>
                        <a:rPr lang="ko-KR" altLang="en-US" dirty="0" err="1" smtClean="0"/>
                        <a:t>위키피디아나</a:t>
                      </a:r>
                      <a:r>
                        <a:rPr lang="ko-KR" altLang="en-US" dirty="0" smtClean="0"/>
                        <a:t> 항공권 실시간 정보를 가져와서 예약 </a:t>
                      </a:r>
                      <a:r>
                        <a:rPr lang="ko-KR" altLang="en-US" dirty="0" err="1" smtClean="0"/>
                        <a:t>서비스등을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ko-KR" altLang="en-US" dirty="0" err="1" smtClean="0"/>
                        <a:t>할수</a:t>
                      </a:r>
                      <a:r>
                        <a:rPr lang="ko-KR" altLang="en-US" dirty="0" smtClean="0"/>
                        <a:t> 있게 해준다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44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데이터 연결 순서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13</a:t>
            </a:fld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79388" y="2299465"/>
            <a:ext cx="518114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8316416" y="2327593"/>
            <a:ext cx="705414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검색기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6372200" y="2327593"/>
            <a:ext cx="1800200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벡터</a:t>
            </a: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 베이스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오른쪽 화살표 9"/>
          <p:cNvSpPr/>
          <p:nvPr/>
        </p:nvSpPr>
        <p:spPr>
          <a:xfrm>
            <a:off x="755576" y="2546557"/>
            <a:ext cx="265267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Form"/>
          <p:cNvSpPr>
            <a:spLocks noEditPoints="1" noChangeArrowheads="1"/>
          </p:cNvSpPr>
          <p:nvPr/>
        </p:nvSpPr>
        <p:spPr bwMode="auto">
          <a:xfrm>
            <a:off x="1115616" y="2371471"/>
            <a:ext cx="1368152" cy="720081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1259632" y="2538971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가져오기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5263553" y="1268760"/>
            <a:ext cx="1008112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임베딩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5263553" y="2276872"/>
            <a:ext cx="1008112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임베딩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261278" y="3356992"/>
            <a:ext cx="1008112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임베딩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Form"/>
          <p:cNvSpPr>
            <a:spLocks noEditPoints="1" noChangeArrowheads="1"/>
          </p:cNvSpPr>
          <p:nvPr/>
        </p:nvSpPr>
        <p:spPr bwMode="auto">
          <a:xfrm>
            <a:off x="3490262" y="1340767"/>
            <a:ext cx="1368152" cy="720081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742291" y="1448780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변환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Form"/>
          <p:cNvSpPr>
            <a:spLocks noEditPoints="1" noChangeArrowheads="1"/>
          </p:cNvSpPr>
          <p:nvPr/>
        </p:nvSpPr>
        <p:spPr bwMode="auto">
          <a:xfrm>
            <a:off x="3457493" y="2399600"/>
            <a:ext cx="1368152" cy="720081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3709522" y="2507613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변환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Form"/>
          <p:cNvSpPr>
            <a:spLocks noEditPoints="1" noChangeArrowheads="1"/>
          </p:cNvSpPr>
          <p:nvPr/>
        </p:nvSpPr>
        <p:spPr bwMode="auto">
          <a:xfrm>
            <a:off x="3487110" y="3428999"/>
            <a:ext cx="1368152" cy="720081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3739139" y="3537012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문서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변환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9" name="오른쪽 화살표 28"/>
          <p:cNvSpPr/>
          <p:nvPr/>
        </p:nvSpPr>
        <p:spPr>
          <a:xfrm>
            <a:off x="2987824" y="2617665"/>
            <a:ext cx="265267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오른쪽 화살표 29"/>
          <p:cNvSpPr/>
          <p:nvPr/>
        </p:nvSpPr>
        <p:spPr>
          <a:xfrm>
            <a:off x="4899271" y="2609791"/>
            <a:ext cx="265267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오른쪽 화살표 30"/>
          <p:cNvSpPr/>
          <p:nvPr/>
        </p:nvSpPr>
        <p:spPr>
          <a:xfrm>
            <a:off x="6167558" y="2581663"/>
            <a:ext cx="265267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오른쪽 화살표 31"/>
          <p:cNvSpPr/>
          <p:nvPr/>
        </p:nvSpPr>
        <p:spPr>
          <a:xfrm>
            <a:off x="8100392" y="2640355"/>
            <a:ext cx="265267" cy="227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576138"/>
              </p:ext>
            </p:extLst>
          </p:nvPr>
        </p:nvGraphicFramePr>
        <p:xfrm>
          <a:off x="107504" y="4847560"/>
          <a:ext cx="891432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656184"/>
                <a:gridCol w="1368152"/>
                <a:gridCol w="1512168"/>
                <a:gridCol w="2232248"/>
                <a:gridCol w="120947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데이터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문서 가져오기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문서 변환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문서 </a:t>
                      </a:r>
                      <a:r>
                        <a:rPr lang="ko-KR" altLang="en-US" dirty="0" err="1" smtClean="0"/>
                        <a:t>임베딩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벡터 데이터 베이스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검색기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14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데이터 연결 실</a:t>
            </a:r>
            <a:r>
              <a:rPr lang="ko-KR" altLang="en-US" sz="2400" b="1" dirty="0"/>
              <a:t>습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14</a:t>
            </a:fld>
            <a:endParaRPr lang="ko-KR" altLang="en-US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974342"/>
              </p:ext>
            </p:extLst>
          </p:nvPr>
        </p:nvGraphicFramePr>
        <p:xfrm>
          <a:off x="323528" y="980728"/>
          <a:ext cx="8496944" cy="577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319"/>
                <a:gridCol w="2553065"/>
                <a:gridCol w="5040560"/>
              </a:tblGrid>
              <a:tr h="355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NO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순서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랭체인</a:t>
                      </a:r>
                      <a:r>
                        <a:rPr lang="ko-KR" altLang="en-US" dirty="0" smtClean="0"/>
                        <a:t>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OpenAPI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openai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여러 라이브러리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pypdf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tiktoken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faiss-cpu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sentence-transformers</a:t>
                      </a:r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r>
                        <a:rPr lang="en-US" altLang="ko-KR" dirty="0" smtClean="0"/>
                        <a:t>-community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가져오기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loader = </a:t>
                      </a:r>
                      <a:r>
                        <a:rPr lang="en-US" altLang="ko-KR" dirty="0" err="1" smtClean="0"/>
                        <a:t>PyPDFLoader</a:t>
                      </a:r>
                      <a:r>
                        <a:rPr lang="en-US" altLang="ko-KR" dirty="0" smtClean="0"/>
                        <a:t>("t.pdf")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변환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document</a:t>
                      </a:r>
                      <a:r>
                        <a:rPr lang="en-US" altLang="ko-KR" dirty="0" smtClean="0">
                          <a:effectLst/>
                        </a:rPr>
                        <a:t>[5]</a:t>
                      </a:r>
                      <a:r>
                        <a:rPr lang="en-US" altLang="ko-KR" b="1" dirty="0" smtClean="0">
                          <a:effectLst/>
                        </a:rPr>
                        <a:t>.</a:t>
                      </a:r>
                      <a:r>
                        <a:rPr lang="en-US" altLang="ko-KR" dirty="0" err="1" smtClean="0"/>
                        <a:t>page_content</a:t>
                      </a:r>
                      <a:r>
                        <a:rPr lang="en-US" altLang="ko-KR" dirty="0" smtClean="0">
                          <a:effectLst/>
                        </a:rPr>
                        <a:t>[:5000]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</a:t>
                      </a:r>
                      <a:r>
                        <a:rPr lang="ko-KR" altLang="en-US" dirty="0" err="1" smtClean="0"/>
                        <a:t>임베딩</a:t>
                      </a:r>
                      <a:endParaRPr lang="ko-KR" altLang="en-US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embeddings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OpenAIEmbeddings</a:t>
                      </a:r>
                      <a:r>
                        <a:rPr lang="en-US" altLang="ko-KR" dirty="0" smtClean="0">
                          <a:effectLst/>
                        </a:rPr>
                        <a:t>()</a:t>
                      </a:r>
                      <a:r>
                        <a:rPr lang="en-US" altLang="ko-KR" dirty="0" smtClean="0"/>
                        <a:t> 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벡터 데이터 베이스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print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en-US" altLang="ko-KR" dirty="0" err="1" smtClean="0"/>
                        <a:t>text_embedding</a:t>
                      </a:r>
                      <a:r>
                        <a:rPr lang="en-US" altLang="ko-KR" dirty="0" smtClean="0">
                          <a:effectLst/>
                        </a:rPr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검색기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from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langchain.chains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import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RetrievalQA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57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체인 실습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15</a:t>
            </a:fld>
            <a:endParaRPr lang="ko-KR" altLang="en-US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941293"/>
              </p:ext>
            </p:extLst>
          </p:nvPr>
        </p:nvGraphicFramePr>
        <p:xfrm>
          <a:off x="323528" y="980728"/>
          <a:ext cx="8496944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319"/>
                <a:gridCol w="2553065"/>
                <a:gridCol w="5040560"/>
              </a:tblGrid>
              <a:tr h="355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NO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순서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랭체인</a:t>
                      </a:r>
                      <a:r>
                        <a:rPr lang="ko-KR" altLang="en-US" dirty="0" smtClean="0"/>
                        <a:t>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OpenAPI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openai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langchain_community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langchain_community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코드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from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langchain.chains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import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LLMChain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from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r>
                        <a:rPr lang="en-US" altLang="ko-KR" dirty="0" smtClean="0"/>
                        <a:t> </a:t>
                      </a:r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err="1" smtClean="0"/>
                        <a:t>PromptTemplate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input_variables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>
                          <a:effectLst/>
                        </a:rPr>
                        <a:t>["country"],</a:t>
                      </a:r>
                      <a:r>
                        <a:rPr lang="en-US" altLang="ko-KR" dirty="0" smtClean="0"/>
                        <a:t> template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"{country}</a:t>
                      </a:r>
                      <a:r>
                        <a:rPr lang="ko-KR" altLang="en-US" dirty="0" smtClean="0">
                          <a:effectLst/>
                        </a:rPr>
                        <a:t>의 수도는 어디야</a:t>
                      </a:r>
                      <a:r>
                        <a:rPr lang="en-US" altLang="ko-KR" dirty="0" smtClean="0">
                          <a:effectLst/>
                        </a:rPr>
                        <a:t>?",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)</a:t>
                      </a:r>
                      <a:r>
                        <a:rPr lang="ko-KR" altLang="en-US" dirty="0" smtClean="0"/>
                        <a:t> 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chain 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LLMChain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en-US" altLang="ko-KR" dirty="0" err="1" smtClean="0"/>
                        <a:t>llm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err="1" smtClean="0"/>
                        <a:t>llm</a:t>
                      </a:r>
                      <a:r>
                        <a:rPr lang="en-US" altLang="ko-KR" dirty="0" smtClean="0">
                          <a:effectLst/>
                        </a:rPr>
                        <a:t>,</a:t>
                      </a:r>
                      <a:r>
                        <a:rPr lang="en-US" altLang="ko-KR" dirty="0" smtClean="0"/>
                        <a:t> prompt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/>
                        <a:t>prompt</a:t>
                      </a:r>
                      <a:r>
                        <a:rPr lang="en-US" altLang="ko-KR" dirty="0" smtClean="0">
                          <a:effectLst/>
                        </a:rPr>
                        <a:t>)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i="1" dirty="0" smtClean="0">
                          <a:effectLst/>
                        </a:rPr>
                        <a:t>#</a:t>
                      </a:r>
                      <a:r>
                        <a:rPr lang="ko-KR" altLang="en-US" i="1" dirty="0" smtClean="0">
                          <a:effectLst/>
                        </a:rPr>
                        <a:t>프롬프트와 모델을 체인으로 연결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err="1" smtClean="0"/>
                        <a:t>chain</a:t>
                      </a:r>
                      <a:r>
                        <a:rPr lang="en-US" altLang="ko-KR" b="1" dirty="0" err="1" smtClean="0">
                          <a:effectLst/>
                        </a:rPr>
                        <a:t>.</a:t>
                      </a:r>
                      <a:r>
                        <a:rPr lang="en-US" altLang="ko-KR" dirty="0" err="1" smtClean="0"/>
                        <a:t>run</a:t>
                      </a:r>
                      <a:r>
                        <a:rPr lang="en-US" altLang="ko-KR" dirty="0" smtClean="0">
                          <a:effectLst/>
                        </a:rPr>
                        <a:t>("</a:t>
                      </a:r>
                      <a:r>
                        <a:rPr lang="ko-KR" altLang="en-US" dirty="0" smtClean="0">
                          <a:effectLst/>
                        </a:rPr>
                        <a:t>대한민국</a:t>
                      </a:r>
                      <a:r>
                        <a:rPr lang="en-US" altLang="ko-KR" dirty="0" smtClean="0">
                          <a:effectLst/>
                        </a:rPr>
                        <a:t>")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9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챗봇</a:t>
            </a:r>
            <a:r>
              <a:rPr lang="ko-KR" altLang="en-US" sz="2400" b="1" dirty="0" smtClean="0"/>
              <a:t> 만들기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16</a:t>
            </a:fld>
            <a:endParaRPr lang="ko-KR" altLang="en-US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715272"/>
              </p:ext>
            </p:extLst>
          </p:nvPr>
        </p:nvGraphicFramePr>
        <p:xfrm>
          <a:off x="107504" y="980728"/>
          <a:ext cx="9001000" cy="348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906"/>
                <a:gridCol w="1851406"/>
                <a:gridCol w="6192688"/>
              </a:tblGrid>
              <a:tr h="355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NO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순서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랭체인</a:t>
                      </a:r>
                      <a:r>
                        <a:rPr lang="ko-KR" altLang="en-US" dirty="0" smtClean="0"/>
                        <a:t>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i="0" dirty="0" err="1" smtClean="0">
                          <a:effectLst/>
                        </a:rPr>
                        <a:t>Streamlit</a:t>
                      </a:r>
                      <a:r>
                        <a:rPr lang="en-US" altLang="ko-KR" i="0" dirty="0" smtClean="0">
                          <a:effectLst/>
                        </a:rPr>
                        <a:t> </a:t>
                      </a:r>
                      <a:r>
                        <a:rPr lang="ko-KR" altLang="en-US" i="0" dirty="0" smtClean="0">
                          <a:effectLst/>
                        </a:rPr>
                        <a:t>설치</a:t>
                      </a:r>
                      <a:endParaRPr lang="ko-KR" alt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i="0" dirty="0" smtClean="0">
                          <a:effectLst/>
                        </a:rPr>
                        <a:t>!pip install </a:t>
                      </a:r>
                      <a:r>
                        <a:rPr lang="en-US" altLang="ko-KR" i="0" dirty="0" err="1" smtClean="0">
                          <a:effectLst/>
                        </a:rPr>
                        <a:t>streamlit</a:t>
                      </a:r>
                      <a:endParaRPr lang="ko-KR" altLang="en-US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OpenAPI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openai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코드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import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streamlit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as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st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from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langchain.chat_models</a:t>
                      </a:r>
                      <a:r>
                        <a:rPr lang="en-US" altLang="ko-KR" dirty="0" smtClean="0"/>
                        <a:t> </a:t>
                      </a:r>
                    </a:p>
                    <a:p>
                      <a:pPr latinLnBrk="1"/>
                      <a:endParaRPr lang="en-US" altLang="ko-KR" b="1" dirty="0" smtClean="0">
                        <a:effectLst/>
                      </a:endParaRPr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import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ChatOpenAI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st</a:t>
                      </a:r>
                      <a:r>
                        <a:rPr lang="en-US" altLang="ko-KR" b="1" dirty="0" err="1" smtClean="0">
                          <a:effectLst/>
                        </a:rPr>
                        <a:t>.</a:t>
                      </a:r>
                      <a:r>
                        <a:rPr lang="en-US" altLang="ko-KR" dirty="0" err="1" smtClean="0"/>
                        <a:t>set_page_config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en-US" altLang="ko-KR" dirty="0" err="1" smtClean="0"/>
                        <a:t>page_title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>
                          <a:effectLst/>
                        </a:rPr>
                        <a:t>"</a:t>
                      </a:r>
                      <a:r>
                        <a:rPr lang="ko-KR" altLang="en-US" dirty="0" smtClean="0">
                          <a:effectLst/>
                        </a:rPr>
                        <a:t>🦜🔗 뭐든지 질문하세요</a:t>
                      </a:r>
                      <a:r>
                        <a:rPr lang="en-US" altLang="ko-KR" dirty="0" smtClean="0">
                          <a:effectLst/>
                        </a:rPr>
                        <a:t>~ ")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err="1" smtClean="0"/>
                        <a:t>st</a:t>
                      </a:r>
                      <a:r>
                        <a:rPr lang="en-US" altLang="ko-KR" b="1" dirty="0" err="1" smtClean="0">
                          <a:effectLst/>
                        </a:rPr>
                        <a:t>.</a:t>
                      </a:r>
                      <a:r>
                        <a:rPr lang="en-US" altLang="ko-KR" dirty="0" err="1" smtClean="0"/>
                        <a:t>title</a:t>
                      </a:r>
                      <a:r>
                        <a:rPr lang="en-US" altLang="ko-KR" dirty="0" smtClean="0">
                          <a:effectLst/>
                        </a:rPr>
                        <a:t>('</a:t>
                      </a:r>
                      <a:r>
                        <a:rPr lang="ko-KR" altLang="en-US" dirty="0" smtClean="0">
                          <a:effectLst/>
                        </a:rPr>
                        <a:t>🦜🔗 뭐든지 질문하세요</a:t>
                      </a:r>
                      <a:r>
                        <a:rPr lang="en-US" altLang="ko-KR" dirty="0" smtClean="0">
                          <a:effectLst/>
                        </a:rPr>
                        <a:t>~ ')</a:t>
                      </a:r>
                      <a:r>
                        <a:rPr lang="ko-KR" altLang="en-US" dirty="0" smtClean="0"/>
                        <a:t> 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b="1" dirty="0" smtClean="0">
                        <a:effectLst/>
                      </a:endParaRPr>
                    </a:p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import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os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err="1" smtClean="0"/>
                        <a:t>os</a:t>
                      </a:r>
                      <a:r>
                        <a:rPr lang="en-US" altLang="ko-KR" b="1" dirty="0" err="1" smtClean="0">
                          <a:effectLst/>
                        </a:rPr>
                        <a:t>.</a:t>
                      </a:r>
                      <a:r>
                        <a:rPr lang="en-US" altLang="ko-KR" dirty="0" err="1" smtClean="0"/>
                        <a:t>environ</a:t>
                      </a:r>
                      <a:r>
                        <a:rPr lang="en-US" altLang="ko-KR" dirty="0" smtClean="0">
                          <a:effectLst/>
                        </a:rPr>
                        <a:t>["OPENAI_API_KEY"]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b="1" dirty="0" smtClean="0">
                          <a:effectLst/>
                        </a:rPr>
                        <a:t>=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dirty="0" smtClean="0">
                          <a:effectLst/>
                        </a:rPr>
                        <a:t>"</a:t>
                      </a:r>
                      <a:r>
                        <a:rPr lang="en-US" altLang="ko-KR" dirty="0" err="1" smtClean="0">
                          <a:effectLst/>
                        </a:rPr>
                        <a:t>sk</a:t>
                      </a:r>
                      <a:r>
                        <a:rPr lang="en-US" altLang="ko-KR" dirty="0" smtClean="0">
                          <a:effectLst/>
                        </a:rPr>
                        <a:t>"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en-US" altLang="ko-KR" i="1" dirty="0" smtClean="0">
                          <a:effectLst/>
                        </a:rPr>
                        <a:t>#</a:t>
                      </a:r>
                      <a:r>
                        <a:rPr lang="en-US" altLang="ko-KR" i="1" dirty="0" err="1" smtClean="0">
                          <a:effectLst/>
                        </a:rPr>
                        <a:t>openai</a:t>
                      </a:r>
                      <a:r>
                        <a:rPr lang="en-US" altLang="ko-KR" i="1" dirty="0" smtClean="0">
                          <a:effectLst/>
                        </a:rPr>
                        <a:t> </a:t>
                      </a:r>
                      <a:r>
                        <a:rPr lang="ko-KR" altLang="en-US" i="1" dirty="0" smtClean="0">
                          <a:effectLst/>
                        </a:rPr>
                        <a:t>키 입력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73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실습 </a:t>
            </a:r>
            <a:r>
              <a:rPr lang="en-US" altLang="ko-KR" sz="2400" dirty="0"/>
              <a:t>- RAG</a:t>
            </a:r>
            <a:r>
              <a:rPr lang="ko-KR" altLang="en-US" sz="2400" dirty="0"/>
              <a:t>기반 </a:t>
            </a:r>
            <a:r>
              <a:rPr lang="ko-KR" altLang="en-US" sz="2400" dirty="0" err="1"/>
              <a:t>챗봇</a:t>
            </a:r>
            <a:r>
              <a:rPr lang="ko-KR" altLang="en-US" sz="2400" dirty="0"/>
              <a:t> </a:t>
            </a:r>
            <a:r>
              <a:rPr lang="ko-KR" altLang="en-US" sz="2400" dirty="0" smtClean="0"/>
              <a:t>만들기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17</a:t>
            </a:fld>
            <a:endParaRPr lang="ko-KR" altLang="en-US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212237"/>
              </p:ext>
            </p:extLst>
          </p:nvPr>
        </p:nvGraphicFramePr>
        <p:xfrm>
          <a:off x="179512" y="980728"/>
          <a:ext cx="8712968" cy="467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285"/>
                <a:gridCol w="2617973"/>
                <a:gridCol w="5168710"/>
              </a:tblGrid>
              <a:tr h="35506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NO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순서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랭체인</a:t>
                      </a:r>
                      <a:r>
                        <a:rPr lang="ko-KR" altLang="en-US" dirty="0" smtClean="0"/>
                        <a:t>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langchain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OpenAPI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effectLst/>
                        </a:rPr>
                        <a:t>!</a:t>
                      </a:r>
                      <a:r>
                        <a:rPr lang="en-US" altLang="ko-KR" dirty="0" smtClean="0"/>
                        <a:t>pip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smtClean="0"/>
                        <a:t>install</a:t>
                      </a:r>
                      <a:r>
                        <a:rPr lang="en-US" altLang="ko-KR" dirty="0" smtClean="0">
                          <a:effectLst/>
                        </a:rPr>
                        <a:t> </a:t>
                      </a:r>
                      <a:r>
                        <a:rPr lang="en-US" altLang="ko-KR" dirty="0" err="1" smtClean="0"/>
                        <a:t>openai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여러 라이브러리 설치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pip install unstructured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가져오기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#AI 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파일을 </a:t>
                      </a:r>
                      <a:r>
                        <a:rPr lang="ko-KR" alt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코랩에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올리자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변환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문서를 </a:t>
                      </a:r>
                      <a:r>
                        <a:rPr lang="ko-KR" alt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청크로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분할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문서 </a:t>
                      </a:r>
                      <a:r>
                        <a:rPr lang="ko-KR" altLang="en-US" dirty="0" err="1" smtClean="0"/>
                        <a:t>임베딩</a:t>
                      </a:r>
                      <a:endParaRPr lang="ko-KR" altLang="en-US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ko-K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OpenAI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 </a:t>
                      </a:r>
                      <a:r>
                        <a:rPr lang="ko-KR" alt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임베딩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모델 사용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벡터 데이터 베이스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</a:t>
                      </a:r>
                      <a:r>
                        <a:rPr lang="en-US" altLang="ko-K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Chromdb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 벡터 저장</a:t>
                      </a:r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저장 장소는 </a:t>
                      </a:r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c:/data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검색기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Q&amp;A </a:t>
                      </a: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체인을 사용하여 쿼리에 대한 답변 얻기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알아야할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AI </a:t>
            </a:r>
            <a:r>
              <a:rPr lang="ko-KR" altLang="en-US" sz="2400" b="1" dirty="0" smtClean="0"/>
              <a:t>용</a:t>
            </a:r>
            <a:r>
              <a:rPr lang="ko-KR" altLang="en-US" sz="2400" b="1" dirty="0"/>
              <a:t>어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49" name="제목 1"/>
          <p:cNvSpPr txBox="1">
            <a:spLocks/>
          </p:cNvSpPr>
          <p:nvPr/>
        </p:nvSpPr>
        <p:spPr>
          <a:xfrm>
            <a:off x="70993" y="1124744"/>
            <a:ext cx="8796550" cy="25202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LLM (</a:t>
            </a:r>
            <a:r>
              <a:rPr lang="ko-KR" altLang="en-US" sz="2000" dirty="0" smtClean="0"/>
              <a:t>대규모 언어 모델</a:t>
            </a:r>
            <a:r>
              <a:rPr lang="en-US" altLang="ko-KR" sz="2000" dirty="0" smtClean="0"/>
              <a:t>)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smtClean="0"/>
              <a:t>프롬프트 엔지니어링</a:t>
            </a:r>
            <a:endParaRPr lang="en-US" altLang="ko-KR" sz="2000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RAG (</a:t>
            </a:r>
            <a:r>
              <a:rPr lang="ko-KR" altLang="en-US" sz="2000" dirty="0" smtClean="0"/>
              <a:t>검색 증강 생성</a:t>
            </a:r>
            <a:r>
              <a:rPr lang="en-US" altLang="ko-KR" sz="2000" dirty="0" smtClean="0"/>
              <a:t>)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smtClean="0"/>
              <a:t>벡터 데이터 베이스</a:t>
            </a:r>
            <a:endParaRPr lang="en-US" altLang="ko-KR" sz="2000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/>
              <a:t>파인 튜닝</a:t>
            </a:r>
            <a:endParaRPr lang="en-US" altLang="ko-KR" sz="2000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err="1" smtClean="0"/>
              <a:t>랭체인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488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LLM (</a:t>
            </a:r>
            <a:r>
              <a:rPr lang="ko-KR" altLang="en-US" sz="2400" b="1" dirty="0" smtClean="0"/>
              <a:t>대규모 언어 모델</a:t>
            </a:r>
            <a:r>
              <a:rPr lang="en-US" altLang="ko-KR" sz="2400" b="1" dirty="0" smtClean="0"/>
              <a:t>)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6" name="Form"/>
          <p:cNvSpPr>
            <a:spLocks noEditPoints="1" noChangeArrowheads="1"/>
          </p:cNvSpPr>
          <p:nvPr/>
        </p:nvSpPr>
        <p:spPr bwMode="auto">
          <a:xfrm>
            <a:off x="467544" y="1700809"/>
            <a:ext cx="1296144" cy="1656184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" name="Form"/>
          <p:cNvSpPr>
            <a:spLocks noEditPoints="1" noChangeArrowheads="1"/>
          </p:cNvSpPr>
          <p:nvPr/>
        </p:nvSpPr>
        <p:spPr bwMode="auto">
          <a:xfrm>
            <a:off x="6732240" y="1716760"/>
            <a:ext cx="1296144" cy="1656184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3419872" y="1716760"/>
            <a:ext cx="1944216" cy="1784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/>
              <a:t>LLM</a:t>
            </a:r>
            <a:endParaRPr lang="ko-KR" altLang="en-US" sz="5400" dirty="0"/>
          </a:p>
        </p:txBody>
      </p:sp>
      <p:sp>
        <p:nvSpPr>
          <p:cNvPr id="9" name="오른쪽 화살표 8"/>
          <p:cNvSpPr/>
          <p:nvPr/>
        </p:nvSpPr>
        <p:spPr>
          <a:xfrm>
            <a:off x="2085062" y="2345596"/>
            <a:ext cx="1224136" cy="260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5493296" y="2345596"/>
            <a:ext cx="1224136" cy="260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19168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텍스</a:t>
            </a:r>
            <a:r>
              <a:rPr lang="ko-KR" altLang="en-US"/>
              <a:t>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20272" y="191107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텍스</a:t>
            </a:r>
            <a:r>
              <a:rPr lang="ko-KR" altLang="en-US"/>
              <a:t>트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539552" y="422108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대형 </a:t>
            </a:r>
            <a:r>
              <a:rPr lang="ko-KR" altLang="en-US" dirty="0"/>
              <a:t>언어 모델</a:t>
            </a:r>
            <a:r>
              <a:rPr lang="en-US" altLang="ko-KR" dirty="0"/>
              <a:t>(LLM)</a:t>
            </a:r>
            <a:r>
              <a:rPr lang="ko-KR" altLang="en-US" dirty="0"/>
              <a:t>은 방대한 양의 데이터로 사전 학습된 </a:t>
            </a:r>
            <a:r>
              <a:rPr lang="ko-KR" altLang="en-US" dirty="0" smtClean="0"/>
              <a:t>초대형</a:t>
            </a:r>
            <a:r>
              <a:rPr lang="ko-KR" altLang="en-US" dirty="0"/>
              <a:t> </a:t>
            </a:r>
            <a:r>
              <a:rPr lang="ko-KR" altLang="en-US" dirty="0" smtClean="0"/>
              <a:t>모델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548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프롬프트 엔지니어링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71038"/>
              </p:ext>
            </p:extLst>
          </p:nvPr>
        </p:nvGraphicFramePr>
        <p:xfrm>
          <a:off x="179511" y="980728"/>
          <a:ext cx="7848872" cy="50405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664297"/>
                <a:gridCol w="1512168"/>
                <a:gridCol w="1224136"/>
                <a:gridCol w="2448271"/>
              </a:tblGrid>
              <a:tr h="12601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프롬프트 엔지니어링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쉽다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저비용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정확도 낮다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01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검색 증강 생성</a:t>
                      </a:r>
                      <a:r>
                        <a:rPr lang="en-US" altLang="ko-KR" dirty="0" smtClean="0"/>
                        <a:t>(RAG)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01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파인 튜닝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01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지속적 학습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어렵다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고비용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정확도 높다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7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6" name="Form"/>
          <p:cNvSpPr>
            <a:spLocks noEditPoints="1" noChangeArrowheads="1"/>
          </p:cNvSpPr>
          <p:nvPr/>
        </p:nvSpPr>
        <p:spPr bwMode="auto">
          <a:xfrm>
            <a:off x="467544" y="1700809"/>
            <a:ext cx="1296144" cy="1656184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" name="Form"/>
          <p:cNvSpPr>
            <a:spLocks noEditPoints="1" noChangeArrowheads="1"/>
          </p:cNvSpPr>
          <p:nvPr/>
        </p:nvSpPr>
        <p:spPr bwMode="auto">
          <a:xfrm>
            <a:off x="6732240" y="1716760"/>
            <a:ext cx="1296144" cy="1656184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3419872" y="1716760"/>
            <a:ext cx="1944216" cy="1784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dirty="0" smtClean="0"/>
              <a:t>LLM</a:t>
            </a:r>
            <a:endParaRPr lang="ko-KR" altLang="en-US" sz="5400" dirty="0"/>
          </a:p>
        </p:txBody>
      </p:sp>
      <p:sp>
        <p:nvSpPr>
          <p:cNvPr id="9" name="오른쪽 화살표 8"/>
          <p:cNvSpPr/>
          <p:nvPr/>
        </p:nvSpPr>
        <p:spPr>
          <a:xfrm>
            <a:off x="2085062" y="2345596"/>
            <a:ext cx="1224136" cy="260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5493296" y="2345596"/>
            <a:ext cx="1224136" cy="260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19168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텍스</a:t>
            </a:r>
            <a:r>
              <a:rPr lang="ko-KR" altLang="en-US"/>
              <a:t>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20272" y="191107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텍스</a:t>
            </a:r>
            <a:r>
              <a:rPr lang="ko-KR" altLang="en-US"/>
              <a:t>트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539552" y="422108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대형 </a:t>
            </a:r>
            <a:r>
              <a:rPr lang="ko-KR" altLang="en-US" dirty="0"/>
              <a:t>언어 모델</a:t>
            </a:r>
            <a:r>
              <a:rPr lang="en-US" altLang="ko-KR" dirty="0"/>
              <a:t>(LLM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상호 작용하는 방법과 사용자의 목적에 맞게 모델의 반응을 최적화 하는 기술이다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프롬프트 엔지니어링</a:t>
            </a:r>
            <a:endParaRPr lang="ko-KR" altLang="ko-KR" sz="2400" b="1" dirty="0"/>
          </a:p>
        </p:txBody>
      </p:sp>
    </p:spTree>
    <p:extLst>
      <p:ext uri="{BB962C8B-B14F-4D97-AF65-F5344CB8AC3E}">
        <p14:creationId xmlns:p14="http://schemas.microsoft.com/office/powerpoint/2010/main" val="375147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검색 증강 생성 </a:t>
            </a:r>
            <a:r>
              <a:rPr lang="en-US" altLang="ko-KR" sz="2400" b="1" dirty="0" smtClean="0"/>
              <a:t>(RAG)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95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0232" y="2658398"/>
            <a:ext cx="12241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ko-K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3 </a:t>
            </a:r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문장 생성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79387" y="2646240"/>
            <a:ext cx="1036229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질문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구름 1"/>
          <p:cNvSpPr/>
          <p:nvPr/>
        </p:nvSpPr>
        <p:spPr>
          <a:xfrm>
            <a:off x="5292080" y="2664271"/>
            <a:ext cx="1368152" cy="709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LLM</a:t>
            </a:r>
            <a:endParaRPr lang="ko-KR" altLang="en-US" dirty="0"/>
          </a:p>
        </p:txBody>
      </p:sp>
      <p:sp>
        <p:nvSpPr>
          <p:cNvPr id="21" name="구름 20"/>
          <p:cNvSpPr/>
          <p:nvPr/>
        </p:nvSpPr>
        <p:spPr>
          <a:xfrm>
            <a:off x="2051720" y="2694403"/>
            <a:ext cx="2160240" cy="709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정보검색기</a:t>
            </a:r>
            <a:endParaRPr lang="ko-KR" altLang="en-US" dirty="0"/>
          </a:p>
        </p:txBody>
      </p:sp>
      <p:sp>
        <p:nvSpPr>
          <p:cNvPr id="23" name="설명선 3 22"/>
          <p:cNvSpPr/>
          <p:nvPr/>
        </p:nvSpPr>
        <p:spPr>
          <a:xfrm>
            <a:off x="2457710" y="4977296"/>
            <a:ext cx="1826257" cy="792088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err="1" smtClean="0"/>
              <a:t>콘텐츠</a:t>
            </a:r>
            <a:r>
              <a:rPr lang="ko-KR" altLang="en-US" dirty="0" smtClean="0"/>
              <a:t> 저장소</a:t>
            </a:r>
            <a:endParaRPr lang="ko-KR" altLang="en-US" dirty="0"/>
          </a:p>
        </p:txBody>
      </p:sp>
      <p:cxnSp>
        <p:nvCxnSpPr>
          <p:cNvPr id="27" name="직선 연결선 26"/>
          <p:cNvCxnSpPr>
            <a:stCxn id="21" idx="2"/>
            <a:endCxn id="17" idx="3"/>
          </p:cNvCxnSpPr>
          <p:nvPr/>
        </p:nvCxnSpPr>
        <p:spPr>
          <a:xfrm flipH="1" flipV="1">
            <a:off x="1115616" y="3042284"/>
            <a:ext cx="942805" cy="6643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2636912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프롬프트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제목 1"/>
          <p:cNvSpPr txBox="1">
            <a:spLocks/>
          </p:cNvSpPr>
          <p:nvPr/>
        </p:nvSpPr>
        <p:spPr>
          <a:xfrm>
            <a:off x="70993" y="1124744"/>
            <a:ext cx="879655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smtClean="0"/>
              <a:t>정보 검색과 생성을 결합</a:t>
            </a:r>
            <a:endParaRPr lang="en-US" altLang="ko-KR" sz="2000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RAG </a:t>
            </a:r>
            <a:r>
              <a:rPr lang="ko-KR" altLang="en-US" sz="2000" dirty="0" err="1" smtClean="0"/>
              <a:t>구현시</a:t>
            </a:r>
            <a:r>
              <a:rPr lang="ko-KR" altLang="en-US" sz="2000" dirty="0" smtClean="0"/>
              <a:t> </a:t>
            </a:r>
            <a:r>
              <a:rPr lang="ko-KR" altLang="en-US" sz="2000" dirty="0"/>
              <a:t>필요한 </a:t>
            </a:r>
            <a:r>
              <a:rPr lang="ko-KR" altLang="en-US" sz="2000" dirty="0" smtClean="0"/>
              <a:t>것 </a:t>
            </a:r>
            <a:r>
              <a:rPr lang="en-US" altLang="ko-KR" sz="2000" dirty="0" smtClean="0"/>
              <a:t>?  1</a:t>
            </a:r>
            <a:r>
              <a:rPr lang="en-US" altLang="ko-KR" sz="2000" dirty="0"/>
              <a:t>) </a:t>
            </a:r>
            <a:r>
              <a:rPr lang="ko-KR" altLang="en-US" sz="2000" dirty="0" smtClean="0"/>
              <a:t>데이터  </a:t>
            </a:r>
            <a:r>
              <a:rPr lang="en-US" altLang="ko-KR" sz="2000" dirty="0" smtClean="0"/>
              <a:t>2</a:t>
            </a:r>
            <a:r>
              <a:rPr lang="en-US" altLang="ko-KR" sz="2000" dirty="0"/>
              <a:t>) </a:t>
            </a:r>
            <a:r>
              <a:rPr lang="ko-KR" altLang="en-US" sz="2000" dirty="0"/>
              <a:t>벡터 데이터 </a:t>
            </a:r>
            <a:r>
              <a:rPr lang="ko-KR" altLang="en-US" sz="2000" dirty="0" smtClean="0"/>
              <a:t>베이스</a:t>
            </a:r>
            <a:endParaRPr lang="ko-KR" altLang="en-US" sz="2000" dirty="0"/>
          </a:p>
        </p:txBody>
      </p:sp>
      <p:sp>
        <p:nvSpPr>
          <p:cNvPr id="37" name="모서리가 둥근 직사각형 36"/>
          <p:cNvSpPr/>
          <p:nvPr/>
        </p:nvSpPr>
        <p:spPr>
          <a:xfrm>
            <a:off x="7812360" y="2636912"/>
            <a:ext cx="1296144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문장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출력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8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60" y="2678848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관련 문서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직선 연결선 38"/>
          <p:cNvCxnSpPr>
            <a:stCxn id="37" idx="1"/>
            <a:endCxn id="2" idx="0"/>
          </p:cNvCxnSpPr>
          <p:nvPr/>
        </p:nvCxnSpPr>
        <p:spPr>
          <a:xfrm flipH="1" flipV="1">
            <a:off x="6659092" y="3018795"/>
            <a:ext cx="1153268" cy="14161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>
            <a:stCxn id="2" idx="2"/>
          </p:cNvCxnSpPr>
          <p:nvPr/>
        </p:nvCxnSpPr>
        <p:spPr>
          <a:xfrm flipH="1">
            <a:off x="3707904" y="3018795"/>
            <a:ext cx="1588420" cy="20760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3275856" y="3438328"/>
            <a:ext cx="0" cy="1270488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 flipV="1">
            <a:off x="2915816" y="3314396"/>
            <a:ext cx="0" cy="1423832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3904295"/>
            <a:ext cx="12241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ko-K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1 </a:t>
            </a:r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정보 검색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813" y="3904295"/>
            <a:ext cx="18156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ko-K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2 </a:t>
            </a:r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관련 문서 반환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26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벡터 </a:t>
            </a:r>
            <a:r>
              <a:rPr lang="ko-KR" altLang="en-US" sz="2400" b="1" dirty="0" err="1" smtClean="0"/>
              <a:t>임베딩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95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260" y="2708533"/>
            <a:ext cx="12241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문장 생성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79387" y="1916832"/>
            <a:ext cx="1036229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질문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구름 1"/>
          <p:cNvSpPr/>
          <p:nvPr/>
        </p:nvSpPr>
        <p:spPr>
          <a:xfrm>
            <a:off x="6156176" y="1927864"/>
            <a:ext cx="1368152" cy="709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LLM</a:t>
            </a:r>
            <a:endParaRPr lang="ko-KR" altLang="en-US" dirty="0"/>
          </a:p>
        </p:txBody>
      </p:sp>
      <p:sp>
        <p:nvSpPr>
          <p:cNvPr id="21" name="구름 20"/>
          <p:cNvSpPr/>
          <p:nvPr/>
        </p:nvSpPr>
        <p:spPr>
          <a:xfrm>
            <a:off x="3635896" y="1938195"/>
            <a:ext cx="2160240" cy="709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정보검색기</a:t>
            </a:r>
            <a:endParaRPr lang="ko-KR" altLang="en-US" dirty="0"/>
          </a:p>
        </p:txBody>
      </p:sp>
      <p:sp>
        <p:nvSpPr>
          <p:cNvPr id="23" name="설명선 3 22"/>
          <p:cNvSpPr/>
          <p:nvPr/>
        </p:nvSpPr>
        <p:spPr>
          <a:xfrm>
            <a:off x="4545943" y="4077072"/>
            <a:ext cx="1826257" cy="792088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err="1" smtClean="0"/>
              <a:t>콘텐츠</a:t>
            </a:r>
            <a:r>
              <a:rPr lang="ko-KR" altLang="en-US" dirty="0" smtClean="0"/>
              <a:t> 저장소</a:t>
            </a:r>
            <a:endParaRPr lang="ko-KR" altLang="en-US" dirty="0"/>
          </a:p>
        </p:txBody>
      </p:sp>
      <p:cxnSp>
        <p:nvCxnSpPr>
          <p:cNvPr id="27" name="직선 연결선 26"/>
          <p:cNvCxnSpPr>
            <a:stCxn id="21" idx="2"/>
            <a:endCxn id="17" idx="3"/>
          </p:cNvCxnSpPr>
          <p:nvPr/>
        </p:nvCxnSpPr>
        <p:spPr>
          <a:xfrm flipH="1">
            <a:off x="1115616" y="2292719"/>
            <a:ext cx="2526981" cy="20157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880704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프롬프트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7812360" y="1880704"/>
            <a:ext cx="1296144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문장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출력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8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8936" y="1772816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질문</a:t>
            </a:r>
            <a:r>
              <a:rPr lang="en-US" altLang="ko-KR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+</a:t>
            </a:r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문맥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직선 연결선 38"/>
          <p:cNvCxnSpPr>
            <a:stCxn id="37" idx="1"/>
            <a:endCxn id="2" idx="0"/>
          </p:cNvCxnSpPr>
          <p:nvPr/>
        </p:nvCxnSpPr>
        <p:spPr>
          <a:xfrm flipH="1">
            <a:off x="7523188" y="2276748"/>
            <a:ext cx="289172" cy="5640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>
            <a:stCxn id="2" idx="2"/>
            <a:endCxn id="21" idx="0"/>
          </p:cNvCxnSpPr>
          <p:nvPr/>
        </p:nvCxnSpPr>
        <p:spPr>
          <a:xfrm flipH="1">
            <a:off x="5794336" y="2282388"/>
            <a:ext cx="366084" cy="10331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4860032" y="2682120"/>
            <a:ext cx="0" cy="1270488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 flipV="1">
            <a:off x="4499992" y="2558188"/>
            <a:ext cx="0" cy="1423832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3148087"/>
            <a:ext cx="12241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정보 검색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0989" y="3148087"/>
            <a:ext cx="18156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정보 제공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5" name="표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88423"/>
              </p:ext>
            </p:extLst>
          </p:nvPr>
        </p:nvGraphicFramePr>
        <p:xfrm>
          <a:off x="107504" y="4185136"/>
          <a:ext cx="4064158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864096"/>
                <a:gridCol w="576885"/>
                <a:gridCol w="797638"/>
                <a:gridCol w="1177467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데이터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문서 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가져오기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문서 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변환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문서 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err="1" smtClean="0"/>
                        <a:t>임베딩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벡터 데이터 베이스</a:t>
                      </a:r>
                      <a:endParaRPr lang="ko-KR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타원 10"/>
          <p:cNvSpPr/>
          <p:nvPr/>
        </p:nvSpPr>
        <p:spPr>
          <a:xfrm>
            <a:off x="1331640" y="1484784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6</a:t>
            </a:r>
            <a:endParaRPr lang="ko-KR" altLang="en-US" dirty="0"/>
          </a:p>
        </p:txBody>
      </p:sp>
      <p:sp>
        <p:nvSpPr>
          <p:cNvPr id="29" name="타원 28"/>
          <p:cNvSpPr/>
          <p:nvPr/>
        </p:nvSpPr>
        <p:spPr>
          <a:xfrm>
            <a:off x="3419818" y="2903887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7</a:t>
            </a:r>
            <a:endParaRPr lang="ko-KR" altLang="en-US" dirty="0"/>
          </a:p>
        </p:txBody>
      </p:sp>
      <p:sp>
        <p:nvSpPr>
          <p:cNvPr id="30" name="타원 29"/>
          <p:cNvSpPr/>
          <p:nvPr/>
        </p:nvSpPr>
        <p:spPr>
          <a:xfrm>
            <a:off x="4967277" y="2877810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8</a:t>
            </a:r>
            <a:endParaRPr lang="ko-KR" altLang="en-US" dirty="0"/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652" y="3812743"/>
            <a:ext cx="12241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정보 저장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1201071" y="3838004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34" name="타원 33"/>
          <p:cNvSpPr/>
          <p:nvPr/>
        </p:nvSpPr>
        <p:spPr>
          <a:xfrm>
            <a:off x="6548055" y="1592672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9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494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벡터 데이터 베이스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49" name="제목 1"/>
          <p:cNvSpPr txBox="1">
            <a:spLocks/>
          </p:cNvSpPr>
          <p:nvPr/>
        </p:nvSpPr>
        <p:spPr>
          <a:xfrm>
            <a:off x="70993" y="908720"/>
            <a:ext cx="8796550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ko-KR" altLang="en-US" sz="2000" dirty="0" err="1"/>
              <a:t>파인콘</a:t>
            </a:r>
            <a:endParaRPr lang="ko-KR" altLang="en-US" sz="2000" dirty="0"/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ko-KR" altLang="en-US" sz="2000" dirty="0" err="1"/>
              <a:t>밀버스</a:t>
            </a:r>
            <a:r>
              <a:rPr lang="en-US" altLang="ko-KR" sz="2000" dirty="0"/>
              <a:t>(</a:t>
            </a:r>
            <a:r>
              <a:rPr lang="ko-KR" altLang="en-US" sz="2000" dirty="0"/>
              <a:t>추천</a:t>
            </a:r>
            <a:r>
              <a:rPr lang="en-US" altLang="ko-KR" sz="2000" dirty="0"/>
              <a:t>)- </a:t>
            </a:r>
            <a:r>
              <a:rPr lang="ko-KR" altLang="en-US" sz="2000" dirty="0"/>
              <a:t>가장 스타가 많다</a:t>
            </a:r>
            <a:r>
              <a:rPr lang="en-US" altLang="ko-KR" sz="2000" dirty="0"/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ko-KR" altLang="en-US" sz="2000" dirty="0" err="1" smtClean="0"/>
              <a:t>쿼드런트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크로마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,</a:t>
            </a:r>
            <a:r>
              <a:rPr lang="ko-KR" altLang="en-US" sz="2000" dirty="0" err="1" smtClean="0"/>
              <a:t>엘라스틱서치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,</a:t>
            </a:r>
            <a:r>
              <a:rPr lang="ko-KR" altLang="en-US" sz="2000" dirty="0" err="1" smtClean="0"/>
              <a:t>파이스</a:t>
            </a:r>
            <a:r>
              <a:rPr lang="ko-KR" altLang="en-US" sz="2000" dirty="0" smtClean="0"/>
              <a:t> 등</a:t>
            </a:r>
            <a:endParaRPr lang="ko-KR" altLang="en-US" sz="20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38" y="2420888"/>
            <a:ext cx="6123809" cy="38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7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179512" y="260648"/>
            <a:ext cx="1872208" cy="4571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07504" y="375047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파인튜닝</a:t>
            </a:r>
            <a:endParaRPr lang="ko-KR" altLang="ko-KR" sz="2400" b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F4DECF5-DA00-4417-8A39-28E3866F6963}" type="slidenum">
              <a:rPr lang="ko-KR" altLang="en-US" smtClean="0"/>
              <a:t>9</a:t>
            </a:fld>
            <a:endParaRPr lang="ko-KR" altLang="en-US"/>
          </a:p>
        </p:txBody>
      </p:sp>
      <p:grpSp>
        <p:nvGrpSpPr>
          <p:cNvPr id="22" name="그룹 21"/>
          <p:cNvGrpSpPr/>
          <p:nvPr/>
        </p:nvGrpSpPr>
        <p:grpSpPr>
          <a:xfrm>
            <a:off x="8251593" y="2636912"/>
            <a:ext cx="641466" cy="856145"/>
            <a:chOff x="6732240" y="3288424"/>
            <a:chExt cx="641466" cy="856145"/>
          </a:xfrm>
        </p:grpSpPr>
        <p:pic>
          <p:nvPicPr>
            <p:cNvPr id="91" name="Picture 50" descr="pe01729_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32240" y="3288424"/>
              <a:ext cx="615950" cy="525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" name="Rectangle 122"/>
            <p:cNvSpPr>
              <a:spLocks noChangeArrowheads="1"/>
            </p:cNvSpPr>
            <p:nvPr/>
          </p:nvSpPr>
          <p:spPr bwMode="auto">
            <a:xfrm>
              <a:off x="6732466" y="3865389"/>
              <a:ext cx="641240" cy="279180"/>
            </a:xfrm>
            <a:prstGeom prst="rect">
              <a:avLst/>
            </a:prstGeom>
            <a:noFill/>
            <a:ln w="19050">
              <a:noFill/>
              <a:prstDash val="sysDot"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 marL="228600" indent="-228600"/>
              <a:r>
                <a:rPr lang="ko-KR" altLang="en-US" sz="1200" b="1" dirty="0" smtClean="0">
                  <a:ea typeface="HY헤드라인M" pitchFamily="18" charset="-127"/>
                </a:rPr>
                <a:t>사용자</a:t>
              </a:r>
              <a:endParaRPr lang="en-US" altLang="ko-KR" sz="1200" b="1" dirty="0" smtClean="0">
                <a:ea typeface="HY헤드라인M" pitchFamily="18" charset="-127"/>
              </a:endParaRPr>
            </a:p>
          </p:txBody>
        </p:sp>
      </p:grpSp>
      <p:sp>
        <p:nvSpPr>
          <p:cNvPr id="95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2708920"/>
            <a:ext cx="12501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ko-KR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1 </a:t>
            </a:r>
            <a:r>
              <a:rPr lang="ko-KR" altLang="en-US" sz="16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파인튜닝</a:t>
            </a:r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직선 연결선 11"/>
          <p:cNvCxnSpPr>
            <a:stCxn id="21" idx="0"/>
          </p:cNvCxnSpPr>
          <p:nvPr/>
        </p:nvCxnSpPr>
        <p:spPr>
          <a:xfrm>
            <a:off x="3021009" y="3038993"/>
            <a:ext cx="1721064" cy="3291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연결선 109"/>
          <p:cNvCxnSpPr/>
          <p:nvPr/>
        </p:nvCxnSpPr>
        <p:spPr>
          <a:xfrm flipV="1">
            <a:off x="3851920" y="3042284"/>
            <a:ext cx="0" cy="1985861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모서리가 둥근 직사각형 16"/>
          <p:cNvSpPr/>
          <p:nvPr/>
        </p:nvSpPr>
        <p:spPr>
          <a:xfrm>
            <a:off x="79387" y="2646240"/>
            <a:ext cx="1036229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데이터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5" name="그룹 24"/>
          <p:cNvGrpSpPr/>
          <p:nvPr/>
        </p:nvGrpSpPr>
        <p:grpSpPr>
          <a:xfrm>
            <a:off x="4860032" y="2600852"/>
            <a:ext cx="2463998" cy="792088"/>
            <a:chOff x="5276354" y="1853414"/>
            <a:chExt cx="2463998" cy="792088"/>
          </a:xfrm>
        </p:grpSpPr>
        <p:sp>
          <p:nvSpPr>
            <p:cNvPr id="2" name="구름 1"/>
            <p:cNvSpPr/>
            <p:nvPr/>
          </p:nvSpPr>
          <p:spPr>
            <a:xfrm>
              <a:off x="5276354" y="1916833"/>
              <a:ext cx="970097" cy="70904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LLM</a:t>
              </a:r>
              <a:endParaRPr lang="ko-KR" altLang="en-US" dirty="0"/>
            </a:p>
          </p:txBody>
        </p:sp>
        <p:sp>
          <p:nvSpPr>
            <p:cNvPr id="7" name="설명선 3 6"/>
            <p:cNvSpPr/>
            <p:nvPr/>
          </p:nvSpPr>
          <p:spPr>
            <a:xfrm>
              <a:off x="6516216" y="1853414"/>
              <a:ext cx="1224136" cy="792088"/>
            </a:xfrm>
            <a:prstGeom prst="borderCallout3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추가</a:t>
              </a:r>
              <a:r>
                <a:rPr lang="en-US" altLang="ko-KR" dirty="0" smtClean="0"/>
                <a:t> </a:t>
              </a:r>
              <a:r>
                <a:rPr lang="ko-KR" altLang="en-US" dirty="0" smtClean="0"/>
                <a:t>학</a:t>
              </a:r>
              <a:r>
                <a:rPr lang="ko-KR" altLang="en-US" dirty="0"/>
                <a:t>습</a:t>
              </a:r>
            </a:p>
          </p:txBody>
        </p:sp>
      </p:grpSp>
      <p:sp>
        <p:nvSpPr>
          <p:cNvPr id="21" name="구름 20"/>
          <p:cNvSpPr/>
          <p:nvPr/>
        </p:nvSpPr>
        <p:spPr>
          <a:xfrm>
            <a:off x="2051720" y="2684469"/>
            <a:ext cx="970097" cy="709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LLM</a:t>
            </a:r>
            <a:endParaRPr lang="ko-KR" altLang="en-US" dirty="0"/>
          </a:p>
        </p:txBody>
      </p:sp>
      <p:sp>
        <p:nvSpPr>
          <p:cNvPr id="23" name="설명선 3 22"/>
          <p:cNvSpPr/>
          <p:nvPr/>
        </p:nvSpPr>
        <p:spPr>
          <a:xfrm>
            <a:off x="3059832" y="5028145"/>
            <a:ext cx="1610232" cy="792088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법률 데이터</a:t>
            </a:r>
            <a:endParaRPr lang="ko-KR" altLang="en-US" dirty="0"/>
          </a:p>
        </p:txBody>
      </p:sp>
      <p:cxnSp>
        <p:nvCxnSpPr>
          <p:cNvPr id="27" name="직선 연결선 26"/>
          <p:cNvCxnSpPr>
            <a:stCxn id="21" idx="2"/>
            <a:endCxn id="17" idx="3"/>
          </p:cNvCxnSpPr>
          <p:nvPr/>
        </p:nvCxnSpPr>
        <p:spPr>
          <a:xfrm flipH="1">
            <a:off x="1115616" y="3038993"/>
            <a:ext cx="939113" cy="3291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2636912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학습</a:t>
            </a:r>
            <a:r>
              <a:rPr lang="en-US" altLang="ko-KR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/</a:t>
            </a:r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훈련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7380312" y="2913911"/>
            <a:ext cx="792088" cy="1645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H="1">
            <a:off x="7380312" y="3214836"/>
            <a:ext cx="871281" cy="0"/>
          </a:xfrm>
          <a:prstGeom prst="line">
            <a:avLst/>
          </a:prstGeom>
          <a:ln w="25400"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4030" y="2600852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질문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9">
            <a:extLst>
              <a:ext uri="{FF2B5EF4-FFF2-40B4-BE49-F238E27FC236}">
                <a16:creationId xmlns:a16="http://schemas.microsoft.com/office/drawing/2014/main" xmlns="" id="{FB088A1F-4205-D64B-BDA5-299D30F4D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0624" y="3299953"/>
            <a:ext cx="10104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ko-KR" altLang="en-US" sz="1200" b="1" dirty="0" smtClean="0">
                <a:latin typeface="Arial" panose="020B0604020202020204" pitchFamily="34" charset="0"/>
                <a:ea typeface="Amazon Ember" panose="020B0603020204020204" pitchFamily="34" charset="0"/>
                <a:cs typeface="Arial" panose="020B0604020202020204" pitchFamily="34" charset="0"/>
              </a:rPr>
              <a:t>답변</a:t>
            </a:r>
            <a:endParaRPr lang="en-US" altLang="en-US" sz="1200" b="1" dirty="0">
              <a:latin typeface="Arial" panose="020B0604020202020204" pitchFamily="34" charset="0"/>
              <a:ea typeface="Amazon Ember" panose="020B0603020204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제목 1"/>
          <p:cNvSpPr txBox="1">
            <a:spLocks/>
          </p:cNvSpPr>
          <p:nvPr/>
        </p:nvSpPr>
        <p:spPr>
          <a:xfrm>
            <a:off x="70993" y="1124744"/>
            <a:ext cx="879655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2000" dirty="0" err="1" smtClean="0"/>
              <a:t>파인튜닝은</a:t>
            </a:r>
            <a:r>
              <a:rPr lang="ko-KR" altLang="en-US" sz="2000" dirty="0" smtClean="0"/>
              <a:t> 기존의 </a:t>
            </a:r>
            <a:r>
              <a:rPr lang="en-US" altLang="ko-KR" sz="2000" dirty="0" smtClean="0"/>
              <a:t>LLM</a:t>
            </a:r>
            <a:r>
              <a:rPr lang="ko-KR" altLang="en-US" sz="2000" dirty="0" smtClean="0"/>
              <a:t>을 조금 더 훈련 시키는 과정이다</a:t>
            </a:r>
            <a:r>
              <a:rPr lang="en-US" altLang="ko-KR" sz="2000" dirty="0" smtClean="0"/>
              <a:t>.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000" dirty="0" smtClean="0"/>
              <a:t>LLM</a:t>
            </a:r>
            <a:r>
              <a:rPr lang="ko-KR" altLang="en-US" sz="2000" dirty="0" smtClean="0"/>
              <a:t>을 특별한 상황에 맞게 가르치는 것이다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006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9223</TotalTime>
  <Words>795</Words>
  <Application>Microsoft Office PowerPoint</Application>
  <PresentationFormat>화면 슬라이드 쇼(4:3)</PresentationFormat>
  <Paragraphs>303</Paragraphs>
  <Slides>17</Slides>
  <Notes>17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AI 시작하기-2024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서비스를 나아지게 하는 기술  – 서비스 플랫폼</dc:title>
  <dc:creator>sktech</dc:creator>
  <cp:lastModifiedBy>seo</cp:lastModifiedBy>
  <cp:revision>627</cp:revision>
  <dcterms:created xsi:type="dcterms:W3CDTF">2017-09-22T06:50:34Z</dcterms:created>
  <dcterms:modified xsi:type="dcterms:W3CDTF">2024-11-11T21:38:59Z</dcterms:modified>
</cp:coreProperties>
</file>