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2" r:id="rId3"/>
    <p:sldId id="256" r:id="rId4"/>
    <p:sldId id="261" r:id="rId5"/>
    <p:sldId id="265" r:id="rId6"/>
    <p:sldId id="263" r:id="rId7"/>
    <p:sldId id="264" r:id="rId8"/>
    <p:sldId id="258" r:id="rId9"/>
    <p:sldId id="257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46E8F0-D112-492B-BE84-7CA68D756A19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2880354E-24E9-47C4-94C1-FCD8BA12AC6F}">
      <dgm:prSet phldrT="[텍스트]"/>
      <dgm:spPr/>
      <dgm:t>
        <a:bodyPr/>
        <a:lstStyle/>
        <a:p>
          <a:pPr latinLnBrk="1"/>
          <a:r>
            <a:rPr lang="ko-KR" altLang="en-US" dirty="0" smtClean="0"/>
            <a:t>광고 </a:t>
          </a:r>
          <a:endParaRPr lang="en-US" altLang="ko-KR" dirty="0" smtClean="0"/>
        </a:p>
        <a:p>
          <a:pPr latinLnBrk="1"/>
          <a:r>
            <a:rPr lang="ko-KR" altLang="en-US" dirty="0" smtClean="0"/>
            <a:t>카피</a:t>
          </a:r>
          <a:endParaRPr lang="ko-KR" altLang="en-US" dirty="0"/>
        </a:p>
      </dgm:t>
    </dgm:pt>
    <dgm:pt modelId="{3E8076D4-6647-4481-933C-F72EABE7AA6B}" type="parTrans" cxnId="{E1E5B4BC-D709-4F46-8B4A-A8A1FA533E3A}">
      <dgm:prSet/>
      <dgm:spPr/>
      <dgm:t>
        <a:bodyPr/>
        <a:lstStyle/>
        <a:p>
          <a:pPr latinLnBrk="1"/>
          <a:endParaRPr lang="ko-KR" altLang="en-US"/>
        </a:p>
      </dgm:t>
    </dgm:pt>
    <dgm:pt modelId="{9269EF3D-9E91-4FAE-BA1A-E91293BE5263}" type="sibTrans" cxnId="{E1E5B4BC-D709-4F46-8B4A-A8A1FA533E3A}">
      <dgm:prSet/>
      <dgm:spPr/>
      <dgm:t>
        <a:bodyPr/>
        <a:lstStyle/>
        <a:p>
          <a:pPr latinLnBrk="1"/>
          <a:endParaRPr lang="ko-KR" altLang="en-US"/>
        </a:p>
      </dgm:t>
    </dgm:pt>
    <dgm:pt modelId="{F140BE1A-C7BB-4DCF-A60B-B0569AF2657F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챗봇</a:t>
          </a:r>
          <a:endParaRPr lang="ko-KR" altLang="en-US" dirty="0"/>
        </a:p>
      </dgm:t>
    </dgm:pt>
    <dgm:pt modelId="{96E26EF1-3C11-4513-AE4D-FB631F0CA3A3}" type="parTrans" cxnId="{D5AC4121-6AD0-48A9-9F2A-9AD72EF4051E}">
      <dgm:prSet/>
      <dgm:spPr/>
      <dgm:t>
        <a:bodyPr/>
        <a:lstStyle/>
        <a:p>
          <a:pPr latinLnBrk="1"/>
          <a:endParaRPr lang="ko-KR" altLang="en-US"/>
        </a:p>
      </dgm:t>
    </dgm:pt>
    <dgm:pt modelId="{65798120-A623-45BC-B784-2420AE410570}" type="sibTrans" cxnId="{D5AC4121-6AD0-48A9-9F2A-9AD72EF4051E}">
      <dgm:prSet/>
      <dgm:spPr/>
      <dgm:t>
        <a:bodyPr/>
        <a:lstStyle/>
        <a:p>
          <a:pPr latinLnBrk="1"/>
          <a:endParaRPr lang="ko-KR" altLang="en-US"/>
        </a:p>
      </dgm:t>
    </dgm:pt>
    <dgm:pt modelId="{E33D0834-8334-4CD2-A50B-D31530E90C95}">
      <dgm:prSet phldrT="[텍스트]"/>
      <dgm:spPr/>
      <dgm:t>
        <a:bodyPr/>
        <a:lstStyle/>
        <a:p>
          <a:pPr latinLnBrk="1"/>
          <a:r>
            <a:rPr lang="ko-KR" altLang="en-US" dirty="0" smtClean="0"/>
            <a:t>분석</a:t>
          </a:r>
          <a:endParaRPr lang="en-US" altLang="ko-KR" dirty="0" smtClean="0"/>
        </a:p>
        <a:p>
          <a:pPr latinLnBrk="1"/>
          <a:r>
            <a:rPr lang="ko-KR" altLang="en-US" dirty="0" smtClean="0"/>
            <a:t>서비스</a:t>
          </a:r>
          <a:endParaRPr lang="ko-KR" altLang="en-US" dirty="0"/>
        </a:p>
      </dgm:t>
    </dgm:pt>
    <dgm:pt modelId="{57E3B9B2-FC33-46E0-B0BA-A893CF82696A}" type="parTrans" cxnId="{33E697FD-B384-48B2-9E47-877EB641D67C}">
      <dgm:prSet/>
      <dgm:spPr/>
      <dgm:t>
        <a:bodyPr/>
        <a:lstStyle/>
        <a:p>
          <a:pPr latinLnBrk="1"/>
          <a:endParaRPr lang="ko-KR" altLang="en-US"/>
        </a:p>
      </dgm:t>
    </dgm:pt>
    <dgm:pt modelId="{CCD5C951-F5D1-456B-8285-F31D19BCD8E0}" type="sibTrans" cxnId="{33E697FD-B384-48B2-9E47-877EB641D67C}">
      <dgm:prSet/>
      <dgm:spPr/>
      <dgm:t>
        <a:bodyPr/>
        <a:lstStyle/>
        <a:p>
          <a:pPr latinLnBrk="1"/>
          <a:endParaRPr lang="ko-KR" altLang="en-US"/>
        </a:p>
      </dgm:t>
    </dgm:pt>
    <dgm:pt modelId="{A2502EB9-56B4-4442-8257-6E4B94AB6C14}" type="pres">
      <dgm:prSet presAssocID="{1046E8F0-D112-492B-BE84-7CA68D756A19}" presName="compositeShape" presStyleCnt="0">
        <dgm:presLayoutVars>
          <dgm:chMax val="7"/>
          <dgm:dir/>
          <dgm:resizeHandles val="exact"/>
        </dgm:presLayoutVars>
      </dgm:prSet>
      <dgm:spPr/>
    </dgm:pt>
    <dgm:pt modelId="{113B98CA-6570-4B6A-84BA-E6D7860643EC}" type="pres">
      <dgm:prSet presAssocID="{1046E8F0-D112-492B-BE84-7CA68D756A19}" presName="wedge1" presStyleLbl="node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3243B3E9-4D93-40A6-83E3-91C3AF01795F}" type="pres">
      <dgm:prSet presAssocID="{1046E8F0-D112-492B-BE84-7CA68D756A19}" presName="dummy1a" presStyleCnt="0"/>
      <dgm:spPr/>
    </dgm:pt>
    <dgm:pt modelId="{FA5BC7B2-455B-425D-9D44-7CAA77E574EA}" type="pres">
      <dgm:prSet presAssocID="{1046E8F0-D112-492B-BE84-7CA68D756A19}" presName="dummy1b" presStyleCnt="0"/>
      <dgm:spPr/>
    </dgm:pt>
    <dgm:pt modelId="{E299EB7A-DB83-4CA2-B461-4D25BEFA9C50}" type="pres">
      <dgm:prSet presAssocID="{1046E8F0-D112-492B-BE84-7CA68D756A19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D67D198-B3D9-433F-8AFD-6E16241EA368}" type="pres">
      <dgm:prSet presAssocID="{1046E8F0-D112-492B-BE84-7CA68D756A19}" presName="wedge2" presStyleLbl="node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390A7BE2-6D31-4F78-9B8A-10AC7569FF53}" type="pres">
      <dgm:prSet presAssocID="{1046E8F0-D112-492B-BE84-7CA68D756A19}" presName="dummy2a" presStyleCnt="0"/>
      <dgm:spPr/>
    </dgm:pt>
    <dgm:pt modelId="{06792558-08F9-44E1-98AC-F9E7D08C97FB}" type="pres">
      <dgm:prSet presAssocID="{1046E8F0-D112-492B-BE84-7CA68D756A19}" presName="dummy2b" presStyleCnt="0"/>
      <dgm:spPr/>
    </dgm:pt>
    <dgm:pt modelId="{A0099B89-C3F7-439F-B3FF-FCFE6D782EDB}" type="pres">
      <dgm:prSet presAssocID="{1046E8F0-D112-492B-BE84-7CA68D756A19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9EF1E50-88F3-4A9E-B223-CE4C2C041B2C}" type="pres">
      <dgm:prSet presAssocID="{1046E8F0-D112-492B-BE84-7CA68D756A19}" presName="wedge3" presStyleLbl="node1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BA884D4D-B5F1-40B6-93C7-56FAA8AE1A00}" type="pres">
      <dgm:prSet presAssocID="{1046E8F0-D112-492B-BE84-7CA68D756A19}" presName="dummy3a" presStyleCnt="0"/>
      <dgm:spPr/>
    </dgm:pt>
    <dgm:pt modelId="{A7D6B539-DF51-44BB-81B0-135D54586663}" type="pres">
      <dgm:prSet presAssocID="{1046E8F0-D112-492B-BE84-7CA68D756A19}" presName="dummy3b" presStyleCnt="0"/>
      <dgm:spPr/>
    </dgm:pt>
    <dgm:pt modelId="{02E69C5C-036B-44B9-B8C4-4D5F1C5C9CAA}" type="pres">
      <dgm:prSet presAssocID="{1046E8F0-D112-492B-BE84-7CA68D756A19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92A18B7-2B5C-475F-8752-CEC9942654A6}" type="pres">
      <dgm:prSet presAssocID="{9269EF3D-9E91-4FAE-BA1A-E91293BE5263}" presName="arrowWedge1" presStyleLbl="fgSibTrans2D1" presStyleIdx="0" presStyleCnt="3"/>
      <dgm:spPr/>
    </dgm:pt>
    <dgm:pt modelId="{0323FB54-B496-4888-986D-81320648C6A8}" type="pres">
      <dgm:prSet presAssocID="{65798120-A623-45BC-B784-2420AE410570}" presName="arrowWedge2" presStyleLbl="fgSibTrans2D1" presStyleIdx="1" presStyleCnt="3"/>
      <dgm:spPr/>
    </dgm:pt>
    <dgm:pt modelId="{F716516F-67FB-4A89-8216-0D34F01006F3}" type="pres">
      <dgm:prSet presAssocID="{CCD5C951-F5D1-456B-8285-F31D19BCD8E0}" presName="arrowWedge3" presStyleLbl="fgSibTrans2D1" presStyleIdx="2" presStyleCnt="3"/>
      <dgm:spPr/>
    </dgm:pt>
  </dgm:ptLst>
  <dgm:cxnLst>
    <dgm:cxn modelId="{D5AC4121-6AD0-48A9-9F2A-9AD72EF4051E}" srcId="{1046E8F0-D112-492B-BE84-7CA68D756A19}" destId="{F140BE1A-C7BB-4DCF-A60B-B0569AF2657F}" srcOrd="1" destOrd="0" parTransId="{96E26EF1-3C11-4513-AE4D-FB631F0CA3A3}" sibTransId="{65798120-A623-45BC-B784-2420AE410570}"/>
    <dgm:cxn modelId="{FB6AC384-3431-4A00-8AD3-D85224713AD9}" type="presOf" srcId="{E33D0834-8334-4CD2-A50B-D31530E90C95}" destId="{F9EF1E50-88F3-4A9E-B223-CE4C2C041B2C}" srcOrd="0" destOrd="0" presId="urn:microsoft.com/office/officeart/2005/8/layout/cycle8"/>
    <dgm:cxn modelId="{36BEC2A0-E731-4B11-8785-1F5EDB001174}" type="presOf" srcId="{1046E8F0-D112-492B-BE84-7CA68D756A19}" destId="{A2502EB9-56B4-4442-8257-6E4B94AB6C14}" srcOrd="0" destOrd="0" presId="urn:microsoft.com/office/officeart/2005/8/layout/cycle8"/>
    <dgm:cxn modelId="{E1E5B4BC-D709-4F46-8B4A-A8A1FA533E3A}" srcId="{1046E8F0-D112-492B-BE84-7CA68D756A19}" destId="{2880354E-24E9-47C4-94C1-FCD8BA12AC6F}" srcOrd="0" destOrd="0" parTransId="{3E8076D4-6647-4481-933C-F72EABE7AA6B}" sibTransId="{9269EF3D-9E91-4FAE-BA1A-E91293BE5263}"/>
    <dgm:cxn modelId="{CD3880E6-CAB4-4350-8DB5-FACDAD2245B7}" type="presOf" srcId="{2880354E-24E9-47C4-94C1-FCD8BA12AC6F}" destId="{113B98CA-6570-4B6A-84BA-E6D7860643EC}" srcOrd="0" destOrd="0" presId="urn:microsoft.com/office/officeart/2005/8/layout/cycle8"/>
    <dgm:cxn modelId="{DA4C2985-18F4-4E9D-9753-6B83064E68B2}" type="presOf" srcId="{E33D0834-8334-4CD2-A50B-D31530E90C95}" destId="{02E69C5C-036B-44B9-B8C4-4D5F1C5C9CAA}" srcOrd="1" destOrd="0" presId="urn:microsoft.com/office/officeart/2005/8/layout/cycle8"/>
    <dgm:cxn modelId="{41C172DF-2F70-4D39-AA34-3FBD322F6064}" type="presOf" srcId="{F140BE1A-C7BB-4DCF-A60B-B0569AF2657F}" destId="{ED67D198-B3D9-433F-8AFD-6E16241EA368}" srcOrd="0" destOrd="0" presId="urn:microsoft.com/office/officeart/2005/8/layout/cycle8"/>
    <dgm:cxn modelId="{33E697FD-B384-48B2-9E47-877EB641D67C}" srcId="{1046E8F0-D112-492B-BE84-7CA68D756A19}" destId="{E33D0834-8334-4CD2-A50B-D31530E90C95}" srcOrd="2" destOrd="0" parTransId="{57E3B9B2-FC33-46E0-B0BA-A893CF82696A}" sibTransId="{CCD5C951-F5D1-456B-8285-F31D19BCD8E0}"/>
    <dgm:cxn modelId="{586E880F-8E71-4231-A203-06EB37372555}" type="presOf" srcId="{F140BE1A-C7BB-4DCF-A60B-B0569AF2657F}" destId="{A0099B89-C3F7-439F-B3FF-FCFE6D782EDB}" srcOrd="1" destOrd="0" presId="urn:microsoft.com/office/officeart/2005/8/layout/cycle8"/>
    <dgm:cxn modelId="{D2B4ABE2-C087-477B-B629-E700C13F282A}" type="presOf" srcId="{2880354E-24E9-47C4-94C1-FCD8BA12AC6F}" destId="{E299EB7A-DB83-4CA2-B461-4D25BEFA9C50}" srcOrd="1" destOrd="0" presId="urn:microsoft.com/office/officeart/2005/8/layout/cycle8"/>
    <dgm:cxn modelId="{5B850B47-027A-48AA-A076-324C4E602DF0}" type="presParOf" srcId="{A2502EB9-56B4-4442-8257-6E4B94AB6C14}" destId="{113B98CA-6570-4B6A-84BA-E6D7860643EC}" srcOrd="0" destOrd="0" presId="urn:microsoft.com/office/officeart/2005/8/layout/cycle8"/>
    <dgm:cxn modelId="{921234E6-C0FE-47B4-A4BF-4B27D6B9B68D}" type="presParOf" srcId="{A2502EB9-56B4-4442-8257-6E4B94AB6C14}" destId="{3243B3E9-4D93-40A6-83E3-91C3AF01795F}" srcOrd="1" destOrd="0" presId="urn:microsoft.com/office/officeart/2005/8/layout/cycle8"/>
    <dgm:cxn modelId="{8A6F29AD-9B4F-410F-A1FB-41415E2B06CC}" type="presParOf" srcId="{A2502EB9-56B4-4442-8257-6E4B94AB6C14}" destId="{FA5BC7B2-455B-425D-9D44-7CAA77E574EA}" srcOrd="2" destOrd="0" presId="urn:microsoft.com/office/officeart/2005/8/layout/cycle8"/>
    <dgm:cxn modelId="{8C278B13-51D2-4751-850C-55FDC6C45D20}" type="presParOf" srcId="{A2502EB9-56B4-4442-8257-6E4B94AB6C14}" destId="{E299EB7A-DB83-4CA2-B461-4D25BEFA9C50}" srcOrd="3" destOrd="0" presId="urn:microsoft.com/office/officeart/2005/8/layout/cycle8"/>
    <dgm:cxn modelId="{27AA4ED5-29A3-46E8-88B0-028D562F2610}" type="presParOf" srcId="{A2502EB9-56B4-4442-8257-6E4B94AB6C14}" destId="{ED67D198-B3D9-433F-8AFD-6E16241EA368}" srcOrd="4" destOrd="0" presId="urn:microsoft.com/office/officeart/2005/8/layout/cycle8"/>
    <dgm:cxn modelId="{51CA2069-F890-45A6-86A4-D593056550D8}" type="presParOf" srcId="{A2502EB9-56B4-4442-8257-6E4B94AB6C14}" destId="{390A7BE2-6D31-4F78-9B8A-10AC7569FF53}" srcOrd="5" destOrd="0" presId="urn:microsoft.com/office/officeart/2005/8/layout/cycle8"/>
    <dgm:cxn modelId="{0745B96E-D8CE-468B-A6F5-D3C9252A9CA8}" type="presParOf" srcId="{A2502EB9-56B4-4442-8257-6E4B94AB6C14}" destId="{06792558-08F9-44E1-98AC-F9E7D08C97FB}" srcOrd="6" destOrd="0" presId="urn:microsoft.com/office/officeart/2005/8/layout/cycle8"/>
    <dgm:cxn modelId="{E2B1E2E5-15C1-4BD7-BCAD-71A2C4766CAC}" type="presParOf" srcId="{A2502EB9-56B4-4442-8257-6E4B94AB6C14}" destId="{A0099B89-C3F7-439F-B3FF-FCFE6D782EDB}" srcOrd="7" destOrd="0" presId="urn:microsoft.com/office/officeart/2005/8/layout/cycle8"/>
    <dgm:cxn modelId="{C4A9418C-6A53-4421-8211-C49C314AA981}" type="presParOf" srcId="{A2502EB9-56B4-4442-8257-6E4B94AB6C14}" destId="{F9EF1E50-88F3-4A9E-B223-CE4C2C041B2C}" srcOrd="8" destOrd="0" presId="urn:microsoft.com/office/officeart/2005/8/layout/cycle8"/>
    <dgm:cxn modelId="{A7A6A0AC-E95A-4E1A-A65C-B334FD10FE42}" type="presParOf" srcId="{A2502EB9-56B4-4442-8257-6E4B94AB6C14}" destId="{BA884D4D-B5F1-40B6-93C7-56FAA8AE1A00}" srcOrd="9" destOrd="0" presId="urn:microsoft.com/office/officeart/2005/8/layout/cycle8"/>
    <dgm:cxn modelId="{B920AEBF-CE2B-414D-AA82-FD888CA315C7}" type="presParOf" srcId="{A2502EB9-56B4-4442-8257-6E4B94AB6C14}" destId="{A7D6B539-DF51-44BB-81B0-135D54586663}" srcOrd="10" destOrd="0" presId="urn:microsoft.com/office/officeart/2005/8/layout/cycle8"/>
    <dgm:cxn modelId="{3BA63ACE-B6CE-41F5-AC1F-B80F0561670C}" type="presParOf" srcId="{A2502EB9-56B4-4442-8257-6E4B94AB6C14}" destId="{02E69C5C-036B-44B9-B8C4-4D5F1C5C9CAA}" srcOrd="11" destOrd="0" presId="urn:microsoft.com/office/officeart/2005/8/layout/cycle8"/>
    <dgm:cxn modelId="{63C9E257-A2CC-4443-9BF3-9FB42818A7A0}" type="presParOf" srcId="{A2502EB9-56B4-4442-8257-6E4B94AB6C14}" destId="{692A18B7-2B5C-475F-8752-CEC9942654A6}" srcOrd="12" destOrd="0" presId="urn:microsoft.com/office/officeart/2005/8/layout/cycle8"/>
    <dgm:cxn modelId="{EB46394C-8F6E-4C6F-968B-ABC6CEC84F47}" type="presParOf" srcId="{A2502EB9-56B4-4442-8257-6E4B94AB6C14}" destId="{0323FB54-B496-4888-986D-81320648C6A8}" srcOrd="13" destOrd="0" presId="urn:microsoft.com/office/officeart/2005/8/layout/cycle8"/>
    <dgm:cxn modelId="{CC664058-2C9E-4FF0-BC09-4DA63CAD3D35}" type="presParOf" srcId="{A2502EB9-56B4-4442-8257-6E4B94AB6C14}" destId="{F716516F-67FB-4A89-8216-0D34F01006F3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3B98CA-6570-4B6A-84BA-E6D7860643EC}">
      <dsp:nvSpPr>
        <dsp:cNvPr id="0" name=""/>
        <dsp:cNvSpPr/>
      </dsp:nvSpPr>
      <dsp:spPr>
        <a:xfrm>
          <a:off x="1411427" y="264159"/>
          <a:ext cx="3413760" cy="3413760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smtClean="0"/>
            <a:t>광고 </a:t>
          </a:r>
          <a:endParaRPr lang="en-US" altLang="ko-KR" sz="2000" kern="1200" dirty="0" smtClean="0"/>
        </a:p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smtClean="0"/>
            <a:t>카피</a:t>
          </a:r>
          <a:endParaRPr lang="ko-KR" altLang="en-US" sz="2000" kern="1200" dirty="0"/>
        </a:p>
      </dsp:txBody>
      <dsp:txXfrm>
        <a:off x="3210560" y="987551"/>
        <a:ext cx="1219200" cy="1016000"/>
      </dsp:txXfrm>
    </dsp:sp>
    <dsp:sp modelId="{ED67D198-B3D9-433F-8AFD-6E16241EA368}">
      <dsp:nvSpPr>
        <dsp:cNvPr id="0" name=""/>
        <dsp:cNvSpPr/>
      </dsp:nvSpPr>
      <dsp:spPr>
        <a:xfrm>
          <a:off x="1341120" y="386079"/>
          <a:ext cx="3413760" cy="3413760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err="1" smtClean="0"/>
            <a:t>챗봇</a:t>
          </a:r>
          <a:endParaRPr lang="ko-KR" altLang="en-US" sz="2000" kern="1200" dirty="0"/>
        </a:p>
      </dsp:txBody>
      <dsp:txXfrm>
        <a:off x="2153920" y="2600960"/>
        <a:ext cx="1828800" cy="894080"/>
      </dsp:txXfrm>
    </dsp:sp>
    <dsp:sp modelId="{F9EF1E50-88F3-4A9E-B223-CE4C2C041B2C}">
      <dsp:nvSpPr>
        <dsp:cNvPr id="0" name=""/>
        <dsp:cNvSpPr/>
      </dsp:nvSpPr>
      <dsp:spPr>
        <a:xfrm>
          <a:off x="1270812" y="264159"/>
          <a:ext cx="3413760" cy="3413760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smtClean="0"/>
            <a:t>분석</a:t>
          </a:r>
          <a:endParaRPr lang="en-US" altLang="ko-KR" sz="2000" kern="1200" dirty="0" smtClean="0"/>
        </a:p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smtClean="0"/>
            <a:t>서비스</a:t>
          </a:r>
          <a:endParaRPr lang="ko-KR" altLang="en-US" sz="2000" kern="1200" dirty="0"/>
        </a:p>
      </dsp:txBody>
      <dsp:txXfrm>
        <a:off x="1666240" y="987551"/>
        <a:ext cx="1219200" cy="1016000"/>
      </dsp:txXfrm>
    </dsp:sp>
    <dsp:sp modelId="{692A18B7-2B5C-475F-8752-CEC9942654A6}">
      <dsp:nvSpPr>
        <dsp:cNvPr id="0" name=""/>
        <dsp:cNvSpPr/>
      </dsp:nvSpPr>
      <dsp:spPr>
        <a:xfrm>
          <a:off x="1200380" y="52831"/>
          <a:ext cx="3836416" cy="3836416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23FB54-B496-4888-986D-81320648C6A8}">
      <dsp:nvSpPr>
        <dsp:cNvPr id="0" name=""/>
        <dsp:cNvSpPr/>
      </dsp:nvSpPr>
      <dsp:spPr>
        <a:xfrm>
          <a:off x="1129792" y="174536"/>
          <a:ext cx="3836416" cy="3836416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16516F-67FB-4A89-8216-0D34F01006F3}">
      <dsp:nvSpPr>
        <dsp:cNvPr id="0" name=""/>
        <dsp:cNvSpPr/>
      </dsp:nvSpPr>
      <dsp:spPr>
        <a:xfrm>
          <a:off x="1059203" y="52831"/>
          <a:ext cx="3836416" cy="3836416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2024-10-13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2024-10-13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2024-10-13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2024-10-13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2024-10-13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2024-10-13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2024-10-13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2024-10-13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2024-10-13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2024-10-13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2024-10-13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t>2024-10-13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모서리가 둥근 직사각형 6"/>
          <p:cNvSpPr/>
          <p:nvPr userDrawn="1"/>
        </p:nvSpPr>
        <p:spPr>
          <a:xfrm>
            <a:off x="179511" y="260648"/>
            <a:ext cx="4001963" cy="45719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gemini.google.com/app" TargetMode="External"/><Relationship Id="rId7" Type="http://schemas.openxmlformats.org/officeDocument/2006/relationships/hyperlink" Target="https://brunch.co.kr/@topasvga/3835" TargetMode="External"/><Relationship Id="rId2" Type="http://schemas.openxmlformats.org/officeDocument/2006/relationships/hyperlink" Target="https://chatgpt.com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ue.search.naver.com/" TargetMode="External"/><Relationship Id="rId5" Type="http://schemas.openxmlformats.org/officeDocument/2006/relationships/hyperlink" Target="https://clova-x.naver.com/" TargetMode="External"/><Relationship Id="rId4" Type="http://schemas.openxmlformats.org/officeDocument/2006/relationships/hyperlink" Target="https://www.bing.com/chat?q=Microsoft+Copilot&amp;FORM=hpcodx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093700"/>
              </p:ext>
            </p:extLst>
          </p:nvPr>
        </p:nvGraphicFramePr>
        <p:xfrm>
          <a:off x="107502" y="116632"/>
          <a:ext cx="8928993" cy="491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8"/>
                <a:gridCol w="7704855"/>
              </a:tblGrid>
              <a:tr h="57606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 smtClean="0"/>
                        <a:t>NO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순서</a:t>
                      </a:r>
                      <a:endParaRPr lang="ko-KR" altLang="en-US" sz="2400" dirty="0"/>
                    </a:p>
                  </a:txBody>
                  <a:tcPr/>
                </a:tc>
              </a:tr>
              <a:tr h="6720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왜 </a:t>
                      </a:r>
                      <a:r>
                        <a:rPr lang="en-US" altLang="ko-KR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</a:t>
                      </a:r>
                      <a:r>
                        <a:rPr lang="ko-KR" alt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를 알아야 하나</a:t>
                      </a:r>
                      <a:r>
                        <a:rPr lang="en-US" altLang="ko-KR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ko-KR" altLang="en-US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720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  <a:p>
                      <a:pPr algn="ctr" latinLnBrk="1"/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개인이 사용하는 </a:t>
                      </a:r>
                      <a:r>
                        <a:rPr lang="en-US" altLang="ko-KR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</a:t>
                      </a:r>
                      <a:r>
                        <a:rPr lang="ko-KR" alt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도구들</a:t>
                      </a:r>
                      <a:r>
                        <a:rPr lang="en-US" altLang="ko-KR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-2024-08</a:t>
                      </a:r>
                      <a:endParaRPr lang="ko-KR" altLang="en-US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720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ko-KR" altLang="en-US" sz="24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2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생성형</a:t>
                      </a:r>
                      <a:r>
                        <a:rPr lang="ko-KR" alt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</a:t>
                      </a:r>
                      <a:r>
                        <a:rPr lang="ko-KR" alt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로 할 수 있는 것</a:t>
                      </a:r>
                      <a:r>
                        <a:rPr lang="en-US" altLang="ko-KR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?-2024</a:t>
                      </a:r>
                      <a:endParaRPr lang="en-US" altLang="ko-KR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72074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ko-KR" alt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기업이 사용하는 </a:t>
                      </a:r>
                      <a:r>
                        <a:rPr lang="en-US" altLang="ko-KR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 </a:t>
                      </a:r>
                      <a:r>
                        <a:rPr lang="ko-KR" alt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도구들</a:t>
                      </a:r>
                      <a:r>
                        <a:rPr lang="en-US" altLang="ko-KR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-2024</a:t>
                      </a:r>
                      <a:endParaRPr lang="ko-KR" altLang="en-US" sz="2400" dirty="0"/>
                    </a:p>
                  </a:txBody>
                  <a:tcPr/>
                </a:tc>
              </a:tr>
              <a:tr h="672074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ko-KR" altLang="en-US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dirty="0" smtClean="0"/>
                        <a:t>기업 </a:t>
                      </a:r>
                      <a:r>
                        <a:rPr lang="ko-KR" altLang="en-US" sz="2400" dirty="0" err="1" smtClean="0"/>
                        <a:t>레퍼런스</a:t>
                      </a:r>
                      <a:r>
                        <a:rPr lang="ko-KR" altLang="en-US" sz="2400" dirty="0" smtClean="0"/>
                        <a:t> </a:t>
                      </a:r>
                      <a:r>
                        <a:rPr lang="en-US" altLang="ko-KR" sz="2400" dirty="0" smtClean="0"/>
                        <a:t>-AWS 2024-08</a:t>
                      </a:r>
                      <a:endParaRPr lang="ko-KR" altLang="en-US" sz="2400" dirty="0"/>
                    </a:p>
                  </a:txBody>
                  <a:tcPr/>
                </a:tc>
              </a:tr>
              <a:tr h="672074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ko-KR" altLang="en-US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dirty="0" smtClean="0"/>
                        <a:t>기업 </a:t>
                      </a:r>
                      <a:r>
                        <a:rPr lang="ko-KR" altLang="en-US" sz="2400" dirty="0" err="1" smtClean="0"/>
                        <a:t>레퍼런스</a:t>
                      </a:r>
                      <a:r>
                        <a:rPr lang="en-US" altLang="ko-KR" sz="2400" dirty="0" smtClean="0"/>
                        <a:t>-</a:t>
                      </a:r>
                      <a:r>
                        <a:rPr lang="ko-KR" altLang="en-US" sz="2400" dirty="0" err="1" smtClean="0"/>
                        <a:t>네이버</a:t>
                      </a:r>
                      <a:r>
                        <a:rPr lang="en-US" altLang="ko-KR" sz="2400" dirty="0" smtClean="0"/>
                        <a:t>-2024</a:t>
                      </a:r>
                      <a:endParaRPr lang="ko-KR" alt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8970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3592547621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1520" y="404664"/>
            <a:ext cx="7776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smtClean="0"/>
              <a:t>기업 활용사례 </a:t>
            </a:r>
            <a:r>
              <a:rPr lang="en-US" altLang="ko-KR" sz="3200" dirty="0" smtClean="0"/>
              <a:t>- </a:t>
            </a:r>
            <a:r>
              <a:rPr lang="ko-KR" altLang="en-US" sz="3200" dirty="0" err="1" smtClean="0"/>
              <a:t>생성형</a:t>
            </a:r>
            <a:r>
              <a:rPr lang="ko-KR" altLang="en-US" sz="3200" dirty="0" smtClean="0"/>
              <a:t> </a:t>
            </a:r>
            <a:r>
              <a:rPr lang="en-US" altLang="ko-KR" sz="3200" dirty="0" smtClean="0"/>
              <a:t>AI</a:t>
            </a:r>
            <a:r>
              <a:rPr lang="ko-KR" altLang="en-US" sz="3200" dirty="0" smtClean="0"/>
              <a:t>프로젝트</a:t>
            </a:r>
            <a:endParaRPr lang="ko-KR" altLang="en-US" sz="3200" dirty="0"/>
          </a:p>
        </p:txBody>
      </p:sp>
    </p:spTree>
    <p:extLst>
      <p:ext uri="{BB962C8B-B14F-4D97-AF65-F5344CB8AC3E}">
        <p14:creationId xmlns:p14="http://schemas.microsoft.com/office/powerpoint/2010/main" val="509084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033085"/>
              </p:ext>
            </p:extLst>
          </p:nvPr>
        </p:nvGraphicFramePr>
        <p:xfrm>
          <a:off x="107502" y="116632"/>
          <a:ext cx="8928993" cy="6460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8"/>
                <a:gridCol w="7704855"/>
              </a:tblGrid>
              <a:tr h="57606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 smtClean="0"/>
                        <a:t>산업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기업 활용사례</a:t>
                      </a:r>
                      <a:r>
                        <a:rPr lang="en-US" altLang="ko-KR" sz="2400" dirty="0" smtClean="0"/>
                        <a:t>1</a:t>
                      </a:r>
                      <a:endParaRPr lang="ko-KR" altLang="en-US" sz="2400" dirty="0"/>
                    </a:p>
                  </a:txBody>
                  <a:tcPr/>
                </a:tc>
              </a:tr>
              <a:tr h="6720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자동차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dirty="0" smtClean="0"/>
                        <a:t>설계와 디자인 작업에 사용</a:t>
                      </a:r>
                      <a:endParaRPr lang="ko-KR" altLang="en-US" sz="2400" dirty="0"/>
                    </a:p>
                  </a:txBody>
                  <a:tcPr/>
                </a:tc>
              </a:tr>
              <a:tr h="672074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가전</a:t>
                      </a:r>
                      <a:endParaRPr lang="ko-KR" altLang="en-US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dirty="0" smtClean="0"/>
                        <a:t>냉장고의 </a:t>
                      </a:r>
                      <a:r>
                        <a:rPr lang="ko-KR" altLang="en-US" sz="2400" dirty="0" err="1" smtClean="0"/>
                        <a:t>식재료</a:t>
                      </a:r>
                      <a:r>
                        <a:rPr lang="ko-KR" altLang="en-US" sz="2400" dirty="0" smtClean="0"/>
                        <a:t> 이미지 학습을 통한 음식 추천</a:t>
                      </a:r>
                      <a:endParaRPr lang="en-US" altLang="ko-KR" sz="2400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dirty="0" err="1" smtClean="0"/>
                        <a:t>스마트폰에서</a:t>
                      </a:r>
                      <a:r>
                        <a:rPr lang="ko-KR" altLang="en-US" sz="2400" dirty="0" smtClean="0"/>
                        <a:t> </a:t>
                      </a:r>
                      <a:r>
                        <a:rPr lang="en-US" altLang="ko-KR" sz="2400" dirty="0" smtClean="0"/>
                        <a:t>AI</a:t>
                      </a:r>
                      <a:r>
                        <a:rPr lang="ko-KR" altLang="en-US" sz="2400" dirty="0" smtClean="0"/>
                        <a:t>에이전트 사용 </a:t>
                      </a:r>
                      <a:r>
                        <a:rPr lang="en-US" altLang="ko-KR" sz="2400" dirty="0" smtClean="0"/>
                        <a:t>– </a:t>
                      </a:r>
                      <a:r>
                        <a:rPr lang="ko-KR" altLang="en-US" sz="2400" dirty="0" smtClean="0"/>
                        <a:t>실시간 동시통역</a:t>
                      </a:r>
                      <a:endParaRPr lang="ko-KR" altLang="en-US" sz="2400" dirty="0"/>
                    </a:p>
                  </a:txBody>
                  <a:tcPr/>
                </a:tc>
              </a:tr>
              <a:tr h="6720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금융</a:t>
                      </a:r>
                      <a:endParaRPr lang="en-US" altLang="ko-KR" sz="24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신규 상품기획</a:t>
                      </a:r>
                      <a:r>
                        <a:rPr lang="en-US" altLang="ko-KR" sz="2400" dirty="0" smtClean="0"/>
                        <a:t>, </a:t>
                      </a:r>
                      <a:r>
                        <a:rPr lang="ko-KR" altLang="en-US" sz="2400" dirty="0" smtClean="0"/>
                        <a:t>대출 심사 평가</a:t>
                      </a:r>
                      <a:r>
                        <a:rPr lang="en-US" altLang="ko-KR" sz="2400" dirty="0" smtClean="0"/>
                        <a:t>, </a:t>
                      </a:r>
                      <a:r>
                        <a:rPr lang="ko-KR" altLang="en-US" sz="2400" dirty="0" smtClean="0"/>
                        <a:t>이상거래탐지</a:t>
                      </a:r>
                      <a:r>
                        <a:rPr lang="en-US" altLang="ko-KR" sz="2400" dirty="0" smtClean="0"/>
                        <a:t>, </a:t>
                      </a:r>
                    </a:p>
                    <a:p>
                      <a:pPr latinLnBrk="1"/>
                      <a:r>
                        <a:rPr lang="ko-KR" altLang="en-US" sz="2400" dirty="0" smtClean="0"/>
                        <a:t>자산 위험 관리</a:t>
                      </a:r>
                      <a:endParaRPr lang="ko-KR" altLang="en-US" sz="2400" dirty="0"/>
                    </a:p>
                  </a:txBody>
                  <a:tcPr/>
                </a:tc>
              </a:tr>
              <a:tr h="6720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유통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AI </a:t>
                      </a:r>
                      <a:r>
                        <a:rPr lang="ko-KR" altLang="en-US" sz="2400" dirty="0" err="1" smtClean="0"/>
                        <a:t>챗봇을</a:t>
                      </a:r>
                      <a:r>
                        <a:rPr lang="ko-KR" altLang="en-US" sz="2400" dirty="0" smtClean="0"/>
                        <a:t> 온라인 쇼핑몰에 도입 </a:t>
                      </a:r>
                      <a:r>
                        <a:rPr lang="en-US" altLang="ko-KR" sz="2400" dirty="0" smtClean="0"/>
                        <a:t>– </a:t>
                      </a:r>
                      <a:r>
                        <a:rPr lang="ko-KR" altLang="en-US" sz="2400" dirty="0" smtClean="0"/>
                        <a:t>대화형 검색서비스제공</a:t>
                      </a:r>
                      <a:endParaRPr lang="ko-KR" altLang="en-US" sz="2400" dirty="0"/>
                    </a:p>
                  </a:txBody>
                  <a:tcPr/>
                </a:tc>
              </a:tr>
              <a:tr h="6720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헬스</a:t>
                      </a:r>
                      <a:endParaRPr lang="en-US" altLang="ko-KR" sz="24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ko-KR" altLang="en-US" sz="2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뷰티</a:t>
                      </a:r>
                      <a:endParaRPr lang="ko-KR" altLang="en-US" sz="24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신약 개발</a:t>
                      </a:r>
                      <a:endParaRPr lang="en-US" altLang="ko-KR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72074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엔터테인먼트</a:t>
                      </a:r>
                      <a:endParaRPr lang="en-US" altLang="ko-KR" sz="24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altLang="ko-KR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ko-KR" alt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예술</a:t>
                      </a:r>
                      <a:endParaRPr lang="ko-KR" altLang="en-US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dirty="0" smtClean="0"/>
                        <a:t>영화</a:t>
                      </a:r>
                      <a:r>
                        <a:rPr lang="en-US" altLang="ko-KR" sz="2400" dirty="0" smtClean="0"/>
                        <a:t>,</a:t>
                      </a:r>
                      <a:r>
                        <a:rPr lang="ko-KR" altLang="en-US" sz="2400" dirty="0" smtClean="0"/>
                        <a:t>드라마</a:t>
                      </a:r>
                      <a:r>
                        <a:rPr lang="en-US" altLang="ko-KR" sz="2400" dirty="0" smtClean="0"/>
                        <a:t>,</a:t>
                      </a:r>
                      <a:r>
                        <a:rPr lang="ko-KR" altLang="en-US" sz="2400" dirty="0" smtClean="0"/>
                        <a:t>뮤직비디오</a:t>
                      </a:r>
                      <a:r>
                        <a:rPr lang="en-US" altLang="ko-KR" sz="2400" dirty="0" smtClean="0"/>
                        <a:t>,</a:t>
                      </a:r>
                      <a:r>
                        <a:rPr lang="ko-KR" altLang="en-US" sz="2400" dirty="0" smtClean="0"/>
                        <a:t>게임 </a:t>
                      </a:r>
                      <a:r>
                        <a:rPr lang="ko-KR" altLang="en-US" sz="2400" dirty="0" err="1" smtClean="0"/>
                        <a:t>콘텐츠</a:t>
                      </a:r>
                      <a:r>
                        <a:rPr lang="ko-KR" altLang="en-US" sz="2400" dirty="0" smtClean="0"/>
                        <a:t> 영상제작</a:t>
                      </a:r>
                      <a:endParaRPr lang="en-US" altLang="ko-KR" sz="2400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dirty="0" smtClean="0"/>
                        <a:t>영화 대본학습을 통한 시나리오 작성</a:t>
                      </a:r>
                      <a:endParaRPr lang="en-US" altLang="ko-KR" sz="2400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dirty="0" smtClean="0"/>
                        <a:t>영화 배우 </a:t>
                      </a:r>
                      <a:r>
                        <a:rPr lang="ko-KR" altLang="en-US" sz="2400" dirty="0" err="1" smtClean="0"/>
                        <a:t>팁페이크로</a:t>
                      </a:r>
                      <a:r>
                        <a:rPr lang="ko-KR" altLang="en-US" sz="2400" dirty="0" smtClean="0"/>
                        <a:t> 출연료 절감</a:t>
                      </a:r>
                      <a:endParaRPr lang="en-US" altLang="ko-KR" sz="2400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dirty="0" smtClean="0"/>
                        <a:t>음악은 작곡</a:t>
                      </a:r>
                      <a:r>
                        <a:rPr lang="en-US" altLang="ko-KR" sz="2400" dirty="0" smtClean="0"/>
                        <a:t>,</a:t>
                      </a:r>
                      <a:r>
                        <a:rPr lang="en-US" altLang="ko-KR" sz="2400" baseline="0" dirty="0" smtClean="0"/>
                        <a:t> </a:t>
                      </a:r>
                      <a:r>
                        <a:rPr lang="ko-KR" altLang="en-US" sz="2400" baseline="0" dirty="0" smtClean="0"/>
                        <a:t>가수의 창법과 목소리 </a:t>
                      </a:r>
                      <a:r>
                        <a:rPr lang="ko-KR" altLang="en-US" sz="2400" baseline="0" dirty="0" err="1" smtClean="0"/>
                        <a:t>따라하기</a:t>
                      </a:r>
                      <a:endParaRPr lang="en-US" altLang="ko-KR" sz="2400" baseline="0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baseline="0" dirty="0" smtClean="0"/>
                        <a:t>미술은 </a:t>
                      </a:r>
                      <a:r>
                        <a:rPr lang="ko-KR" altLang="en-US" sz="2400" baseline="0" dirty="0" err="1" smtClean="0"/>
                        <a:t>미드저니로</a:t>
                      </a:r>
                      <a:r>
                        <a:rPr lang="ko-KR" altLang="en-US" sz="2400" baseline="0" dirty="0" smtClean="0"/>
                        <a:t> 그림 생성</a:t>
                      </a:r>
                      <a:endParaRPr lang="ko-KR" alt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2969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346224"/>
              </p:ext>
            </p:extLst>
          </p:nvPr>
        </p:nvGraphicFramePr>
        <p:xfrm>
          <a:off x="107502" y="116632"/>
          <a:ext cx="8928993" cy="39364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8"/>
                <a:gridCol w="7704855"/>
              </a:tblGrid>
              <a:tr h="57606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 smtClean="0"/>
                        <a:t>산업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기업 활용사례</a:t>
                      </a:r>
                      <a:r>
                        <a:rPr lang="en-US" altLang="ko-KR" sz="2400" dirty="0" smtClean="0"/>
                        <a:t>2</a:t>
                      </a:r>
                      <a:endParaRPr lang="ko-KR" altLang="en-US" sz="2400" dirty="0"/>
                    </a:p>
                  </a:txBody>
                  <a:tcPr/>
                </a:tc>
              </a:tr>
              <a:tr h="6720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dirty="0" smtClean="0"/>
                        <a:t>마케팅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dirty="0" smtClean="0"/>
                        <a:t>광고 대행사의 광고카피</a:t>
                      </a:r>
                      <a:r>
                        <a:rPr lang="en-US" altLang="ko-KR" sz="2400" dirty="0" smtClean="0"/>
                        <a:t>,</a:t>
                      </a:r>
                      <a:r>
                        <a:rPr lang="ko-KR" altLang="en-US" sz="2400" dirty="0" smtClean="0"/>
                        <a:t>광고 이미지와 영상 제작</a:t>
                      </a:r>
                      <a:endParaRPr lang="ko-KR" altLang="en-US" sz="2400" dirty="0"/>
                    </a:p>
                  </a:txBody>
                  <a:tcPr/>
                </a:tc>
              </a:tr>
              <a:tr h="672074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스포츠</a:t>
                      </a:r>
                      <a:endParaRPr lang="ko-KR" altLang="en-US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400" dirty="0" smtClean="0"/>
                        <a:t>AI</a:t>
                      </a:r>
                      <a:r>
                        <a:rPr lang="ko-KR" altLang="en-US" sz="2400" dirty="0" smtClean="0"/>
                        <a:t>영상 편집</a:t>
                      </a:r>
                      <a:endParaRPr lang="ko-KR" altLang="en-US" sz="2400" dirty="0"/>
                    </a:p>
                  </a:txBody>
                  <a:tcPr/>
                </a:tc>
              </a:tr>
              <a:tr h="6720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법률</a:t>
                      </a:r>
                      <a:endParaRPr lang="en-US" altLang="ko-KR" sz="24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법률서비스</a:t>
                      </a:r>
                      <a:r>
                        <a:rPr lang="en-US" altLang="ko-KR" sz="2400" dirty="0" smtClean="0"/>
                        <a:t>(</a:t>
                      </a:r>
                      <a:r>
                        <a:rPr lang="en-US" altLang="ko-KR" sz="2400" dirty="0" err="1" smtClean="0"/>
                        <a:t>NoNotPay</a:t>
                      </a:r>
                      <a:r>
                        <a:rPr lang="en-US" altLang="ko-KR" sz="2400" dirty="0" smtClean="0"/>
                        <a:t>)</a:t>
                      </a:r>
                      <a:endParaRPr lang="ko-KR" altLang="en-US" sz="2400" dirty="0"/>
                    </a:p>
                  </a:txBody>
                  <a:tcPr/>
                </a:tc>
              </a:tr>
              <a:tr h="6720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건설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안정모에 카메라 부착</a:t>
                      </a:r>
                      <a:r>
                        <a:rPr lang="en-US" altLang="ko-KR" sz="2400" dirty="0" smtClean="0"/>
                        <a:t>,</a:t>
                      </a:r>
                      <a:r>
                        <a:rPr lang="en-US" altLang="ko-KR" sz="2400" baseline="0" dirty="0" smtClean="0"/>
                        <a:t> </a:t>
                      </a:r>
                      <a:r>
                        <a:rPr lang="ko-KR" altLang="en-US" sz="2400" baseline="0" dirty="0" smtClean="0"/>
                        <a:t>이미지 분석하여 업무보고</a:t>
                      </a:r>
                      <a:endParaRPr lang="ko-KR" altLang="en-US" sz="2400" dirty="0"/>
                    </a:p>
                  </a:txBody>
                  <a:tcPr/>
                </a:tc>
              </a:tr>
              <a:tr h="6720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공통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2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콜센터의</a:t>
                      </a:r>
                      <a:r>
                        <a:rPr lang="ko-KR" alt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AICC</a:t>
                      </a:r>
                      <a:r>
                        <a:rPr lang="en-US" altLang="ko-KR" sz="24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24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도입</a:t>
                      </a:r>
                      <a:endParaRPr lang="en-US" altLang="ko-KR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7290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7041365"/>
              </p:ext>
            </p:extLst>
          </p:nvPr>
        </p:nvGraphicFramePr>
        <p:xfrm>
          <a:off x="107502" y="116632"/>
          <a:ext cx="8928993" cy="50611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6"/>
                <a:gridCol w="6912767"/>
              </a:tblGrid>
              <a:tr h="57606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 smtClean="0"/>
                        <a:t>기업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활용사례</a:t>
                      </a:r>
                      <a:r>
                        <a:rPr lang="en-US" altLang="ko-KR" sz="2400" dirty="0" smtClean="0"/>
                        <a:t>1</a:t>
                      </a:r>
                      <a:endParaRPr lang="ko-KR" altLang="en-US" sz="2400" dirty="0"/>
                    </a:p>
                  </a:txBody>
                  <a:tcPr/>
                </a:tc>
              </a:tr>
              <a:tr h="6720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스타벅스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인공지능 </a:t>
                      </a:r>
                      <a:r>
                        <a:rPr lang="ko-KR" altLang="en-US" sz="2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챗봇</a:t>
                      </a:r>
                      <a:endParaRPr lang="ko-KR" altLang="en-US" sz="24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400" dirty="0"/>
                    </a:p>
                  </a:txBody>
                  <a:tcPr/>
                </a:tc>
              </a:tr>
              <a:tr h="672074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2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넥슨</a:t>
                      </a:r>
                      <a:endParaRPr lang="ko-KR" altLang="en-US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에이전트 이용</a:t>
                      </a:r>
                      <a:r>
                        <a:rPr lang="en-US" altLang="ko-KR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인프라 모니터링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400" dirty="0"/>
                    </a:p>
                  </a:txBody>
                  <a:tcPr/>
                </a:tc>
              </a:tr>
              <a:tr h="6720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센드버드</a:t>
                      </a:r>
                      <a:endParaRPr lang="en-US" altLang="ko-KR" sz="24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생성형</a:t>
                      </a:r>
                      <a:r>
                        <a:rPr lang="ko-KR" alt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 </a:t>
                      </a:r>
                      <a:r>
                        <a:rPr lang="ko-KR" alt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기반 글로벌 </a:t>
                      </a:r>
                      <a:r>
                        <a:rPr lang="en-US" altLang="ko-KR" sz="2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Chatbot</a:t>
                      </a:r>
                      <a:r>
                        <a:rPr lang="en-US" altLang="ko-KR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서비스</a:t>
                      </a:r>
                      <a:endParaRPr lang="ko-KR" altLang="en-US" sz="2400" dirty="0"/>
                    </a:p>
                  </a:txBody>
                  <a:tcPr/>
                </a:tc>
              </a:tr>
              <a:tr h="6720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삼성전자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 </a:t>
                      </a:r>
                      <a:r>
                        <a:rPr lang="ko-KR" alt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기반 </a:t>
                      </a:r>
                      <a:r>
                        <a:rPr lang="en-US" altLang="ko-KR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SmartThings</a:t>
                      </a:r>
                      <a:endParaRPr lang="ko-KR" altLang="en-US" sz="2400" dirty="0"/>
                    </a:p>
                  </a:txBody>
                  <a:tcPr/>
                </a:tc>
              </a:tr>
              <a:tr h="6720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CJ </a:t>
                      </a:r>
                      <a:r>
                        <a:rPr lang="ko-KR" alt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제일제당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altLang="ko-KR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 </a:t>
                      </a:r>
                      <a:r>
                        <a:rPr lang="ko-KR" alt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서비스 기반 제조 혁신</a:t>
                      </a:r>
                      <a:endParaRPr lang="en-US" altLang="ko-KR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72074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GS</a:t>
                      </a:r>
                      <a:r>
                        <a:rPr lang="ko-KR" alt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에너지</a:t>
                      </a:r>
                      <a:endParaRPr lang="ko-KR" altLang="en-US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 </a:t>
                      </a:r>
                      <a:r>
                        <a:rPr lang="ko-KR" alt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전략</a:t>
                      </a:r>
                      <a:r>
                        <a:rPr lang="en-US" altLang="ko-KR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altLang="ko-KR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GenOps</a:t>
                      </a:r>
                      <a:r>
                        <a:rPr lang="ko-KR" alt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플랫폼</a:t>
                      </a:r>
                    </a:p>
                    <a:p>
                      <a:endParaRPr lang="ko-KR" alt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9899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912770"/>
              </p:ext>
            </p:extLst>
          </p:nvPr>
        </p:nvGraphicFramePr>
        <p:xfrm>
          <a:off x="107502" y="116632"/>
          <a:ext cx="8928993" cy="57652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8"/>
                <a:gridCol w="7704855"/>
              </a:tblGrid>
              <a:tr h="57606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/>
                        <a:t>산업</a:t>
                      </a:r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dirty="0" smtClean="0"/>
                        <a:t>기업 활용사례</a:t>
                      </a:r>
                      <a:r>
                        <a:rPr lang="en-US" altLang="ko-KR" sz="1800" dirty="0" smtClean="0"/>
                        <a:t>3</a:t>
                      </a:r>
                      <a:endParaRPr lang="ko-KR" altLang="en-US" sz="1800" dirty="0"/>
                    </a:p>
                  </a:txBody>
                  <a:tcPr/>
                </a:tc>
              </a:tr>
              <a:tr h="6720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dirty="0" smtClean="0"/>
                        <a:t>금융</a:t>
                      </a:r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Nasdaq </a:t>
                      </a:r>
                      <a:r>
                        <a:rPr lang="en-US" altLang="ko-KR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Verafin</a:t>
                      </a:r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팀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생성형</a:t>
                      </a:r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</a:t>
                      </a:r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를 사용하여 금융범죄 맞서기 </a:t>
                      </a: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(AI)</a:t>
                      </a:r>
                      <a:endParaRPr lang="ko-KR" altLang="en-US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720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통신</a:t>
                      </a:r>
                    </a:p>
                    <a:p>
                      <a:pPr algn="ctr"/>
                      <a:endParaRPr lang="ko-KR" alt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필리핀의 </a:t>
                      </a:r>
                      <a:r>
                        <a:rPr lang="ko-KR" altLang="en-US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모바일</a:t>
                      </a:r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통신사 글로브</a:t>
                      </a: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(Globe) 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 Amazon Bedrock</a:t>
                      </a:r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을 통한 </a:t>
                      </a:r>
                      <a:r>
                        <a:rPr lang="ko-KR" altLang="en-US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모바일</a:t>
                      </a:r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가입자 </a:t>
                      </a:r>
                      <a:r>
                        <a:rPr lang="ko-KR" altLang="en-US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리텐션</a:t>
                      </a:r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및 이탈 관리</a:t>
                      </a:r>
                      <a:endParaRPr lang="ko-KR" altLang="en-US" sz="1800" dirty="0"/>
                    </a:p>
                  </a:txBody>
                  <a:tcPr/>
                </a:tc>
              </a:tr>
              <a:tr h="6720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미디어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Launchmetrics</a:t>
                      </a: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회사  </a:t>
                      </a: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지도 학습 강화 </a:t>
                      </a: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 </a:t>
                      </a:r>
                      <a:r>
                        <a:rPr lang="en-US" altLang="ko-KR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GenAI</a:t>
                      </a: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사용으로 </a:t>
                      </a: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가지 개선  </a:t>
                      </a: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(AI)</a:t>
                      </a:r>
                      <a:endParaRPr lang="ko-KR" altLang="en-US" sz="1800" dirty="0"/>
                    </a:p>
                  </a:txBody>
                  <a:tcPr/>
                </a:tc>
              </a:tr>
              <a:tr h="6720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미디어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Fox Corporation - </a:t>
                      </a:r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개인화된 </a:t>
                      </a:r>
                      <a:r>
                        <a:rPr lang="ko-KR" altLang="en-US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콘텐츠</a:t>
                      </a:r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(AI)</a:t>
                      </a:r>
                      <a:endParaRPr lang="ko-KR" altLang="en-US" sz="1800" dirty="0"/>
                    </a:p>
                  </a:txBody>
                  <a:tcPr/>
                </a:tc>
              </a:tr>
              <a:tr h="6720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하이테크</a:t>
                      </a: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제조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한국 타이어의 통합 분석 플랫폼구축 </a:t>
                      </a: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(AI)</a:t>
                      </a:r>
                      <a:endParaRPr lang="ko-KR" altLang="en-US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altLang="ko-KR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720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한국</a:t>
                      </a:r>
                      <a:endParaRPr lang="en-US" altLang="ko-KR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타이어</a:t>
                      </a:r>
                    </a:p>
                    <a:p>
                      <a:pPr algn="ctr"/>
                      <a:endParaRPr lang="ko-KR" alt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고객 </a:t>
                      </a: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VOC </a:t>
                      </a:r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분석 순서 </a:t>
                      </a: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(AI)</a:t>
                      </a:r>
                      <a:endParaRPr lang="ko-KR" altLang="en-US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800" dirty="0"/>
                    </a:p>
                  </a:txBody>
                  <a:tcPr/>
                </a:tc>
              </a:tr>
              <a:tr h="6720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한국</a:t>
                      </a:r>
                      <a:endParaRPr lang="en-US" altLang="ko-KR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타이어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챗봇</a:t>
                      </a:r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(AI)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762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009045"/>
              </p:ext>
            </p:extLst>
          </p:nvPr>
        </p:nvGraphicFramePr>
        <p:xfrm>
          <a:off x="107502" y="116632"/>
          <a:ext cx="8928993" cy="3593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8"/>
                <a:gridCol w="7704855"/>
              </a:tblGrid>
              <a:tr h="57606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 smtClean="0"/>
                        <a:t>산업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기업 활용사례</a:t>
                      </a:r>
                      <a:r>
                        <a:rPr lang="en-US" altLang="ko-KR" sz="2400" dirty="0" smtClean="0"/>
                        <a:t>4</a:t>
                      </a:r>
                      <a:endParaRPr lang="ko-KR" altLang="en-US" sz="2400" dirty="0"/>
                    </a:p>
                  </a:txBody>
                  <a:tcPr/>
                </a:tc>
              </a:tr>
              <a:tr h="672074">
                <a:tc>
                  <a:txBody>
                    <a:bodyPr/>
                    <a:lstStyle/>
                    <a:p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쇼핑</a:t>
                      </a: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r>
                        <a:rPr lang="ko-KR" altLang="en-US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리테일</a:t>
                      </a:r>
                      <a:endParaRPr lang="ko-KR" alt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Amazon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물건을 판매하는 셀러를 위해 </a:t>
                      </a:r>
                      <a:r>
                        <a:rPr lang="ko-KR" altLang="en-US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생성성</a:t>
                      </a:r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</a:t>
                      </a:r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를 활용하고 있다</a:t>
                      </a: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손목 보호를 위한 젤을 포함함 마우스 패드</a:t>
                      </a: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라고 상품 기본 정보만 입력하면</a:t>
                      </a: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endParaRPr lang="ko-KR" altLang="en-US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상품 상세 정보를  </a:t>
                      </a:r>
                      <a:r>
                        <a:rPr lang="ko-KR" altLang="en-US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생성형</a:t>
                      </a:r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</a:t>
                      </a:r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가 쉽게 만들어 준다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리뷰를 요약해 준다</a:t>
                      </a: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이미지를 강조하는데 활용</a:t>
                      </a: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72074">
                <a:tc>
                  <a:txBody>
                    <a:bodyPr/>
                    <a:lstStyle/>
                    <a:p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쇼핑</a:t>
                      </a: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r>
                        <a:rPr lang="ko-KR" altLang="en-US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리테일</a:t>
                      </a:r>
                      <a:endParaRPr lang="ko-KR" altLang="en-US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ko-KR" altLang="en-US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아디다스</a:t>
                      </a:r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(AI) </a:t>
                      </a:r>
                    </a:p>
                    <a:p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새로운 디자인을 만드는데 활용된다</a:t>
                      </a: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altLang="ko-KR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2675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243781"/>
              </p:ext>
            </p:extLst>
          </p:nvPr>
        </p:nvGraphicFramePr>
        <p:xfrm>
          <a:off x="107502" y="116632"/>
          <a:ext cx="8928993" cy="49468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2"/>
                <a:gridCol w="6048671"/>
              </a:tblGrid>
              <a:tr h="672074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서비스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참고 </a:t>
                      </a:r>
                      <a:endParaRPr lang="ko-KR" altLang="en-US" dirty="0"/>
                    </a:p>
                  </a:txBody>
                  <a:tcPr/>
                </a:tc>
              </a:tr>
              <a:tr h="6720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챗</a:t>
                      </a: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GPT  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https://chatgpt.com/</a:t>
                      </a:r>
                      <a:endParaRPr lang="ko-KR" altLang="en-US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672074">
                <a:tc>
                  <a:txBody>
                    <a:bodyPr/>
                    <a:lstStyle/>
                    <a:p>
                      <a:r>
                        <a:rPr lang="ko-KR" altLang="en-US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구글</a:t>
                      </a:r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제미나이</a:t>
                      </a:r>
                      <a:endParaRPr lang="ko-KR" alt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https://gemini.google.com/app</a:t>
                      </a:r>
                      <a:endParaRPr lang="en-US" altLang="ko-KR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6720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MS Copilot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https://www.bing.com/chat?q=Microsoft+Copilot&amp;FORM=hpcodx</a:t>
                      </a:r>
                      <a:endParaRPr lang="en-US" altLang="ko-KR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6720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네이버</a:t>
                      </a:r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크로바</a:t>
                      </a:r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 </a:t>
                      </a: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 </a:t>
                      </a:r>
                      <a:endParaRPr lang="ko-KR" altLang="en-US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https://clova-x.naver.com/</a:t>
                      </a:r>
                      <a:endParaRPr lang="en-US" altLang="ko-KR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6720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네이버</a:t>
                      </a:r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cue  </a:t>
                      </a:r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실시간 검색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https://cue.search.naver.com/</a:t>
                      </a:r>
                      <a:endParaRPr lang="en-US" altLang="ko-KR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72074">
                <a:tc>
                  <a:txBody>
                    <a:bodyPr/>
                    <a:lstStyle/>
                    <a:p>
                      <a:r>
                        <a:rPr lang="ko-KR" altLang="en-US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미드저니로</a:t>
                      </a:r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이미지 만들기</a:t>
                      </a:r>
                      <a:endParaRPr lang="ko-KR" alt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https://brunch.co.kr/@topasvga/3835</a:t>
                      </a:r>
                      <a:endParaRPr lang="en-US" altLang="ko-KR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3383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589674"/>
              </p:ext>
            </p:extLst>
          </p:nvPr>
        </p:nvGraphicFramePr>
        <p:xfrm>
          <a:off x="107502" y="116632"/>
          <a:ext cx="8928993" cy="60486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90"/>
                <a:gridCol w="8136903"/>
              </a:tblGrid>
              <a:tr h="67207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NO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생성형</a:t>
                      </a:r>
                      <a:r>
                        <a:rPr lang="ko-KR" altLang="en-US" dirty="0" smtClean="0"/>
                        <a:t> </a:t>
                      </a:r>
                      <a:r>
                        <a:rPr lang="en-US" altLang="ko-KR" dirty="0" smtClean="0"/>
                        <a:t>AI </a:t>
                      </a:r>
                      <a:r>
                        <a:rPr lang="ko-KR" altLang="en-US" dirty="0" smtClean="0"/>
                        <a:t>사용사례 </a:t>
                      </a:r>
                      <a:endParaRPr lang="ko-KR" altLang="en-US" dirty="0"/>
                    </a:p>
                  </a:txBody>
                  <a:tcPr/>
                </a:tc>
              </a:tr>
              <a:tr h="6720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채팅</a:t>
                      </a:r>
                      <a:endParaRPr lang="ko-KR" altLang="en-US" dirty="0"/>
                    </a:p>
                  </a:txBody>
                  <a:tcPr/>
                </a:tc>
              </a:tr>
              <a:tr h="672074">
                <a:tc>
                  <a:txBody>
                    <a:bodyPr/>
                    <a:lstStyle/>
                    <a:p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ko-KR" alt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텍스트 생성</a:t>
                      </a:r>
                      <a:endParaRPr lang="ko-KR" altLang="en-US" dirty="0"/>
                    </a:p>
                  </a:txBody>
                  <a:tcPr/>
                </a:tc>
              </a:tr>
              <a:tr h="6720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텍스트 요약</a:t>
                      </a:r>
                      <a:endParaRPr lang="ko-KR" altLang="en-US" dirty="0"/>
                    </a:p>
                  </a:txBody>
                  <a:tcPr/>
                </a:tc>
              </a:tr>
              <a:tr h="6720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이미지 생성</a:t>
                      </a:r>
                      <a:endParaRPr lang="ko-KR" altLang="en-US" dirty="0"/>
                    </a:p>
                  </a:txBody>
                  <a:tcPr/>
                </a:tc>
              </a:tr>
              <a:tr h="6720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ko-KR" altLang="en-US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코딩 지원</a:t>
                      </a:r>
                      <a:endParaRPr lang="en-US" altLang="ko-KR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72074">
                <a:tc>
                  <a:txBody>
                    <a:bodyPr/>
                    <a:lstStyle/>
                    <a:p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ko-KR" alt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데이터 시뮬레이션</a:t>
                      </a:r>
                      <a:endParaRPr lang="ko-KR" altLang="en-US" dirty="0"/>
                    </a:p>
                  </a:txBody>
                  <a:tcPr/>
                </a:tc>
              </a:tr>
              <a:tr h="672074">
                <a:tc>
                  <a:txBody>
                    <a:bodyPr/>
                    <a:lstStyle/>
                    <a:p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ko-KR" alt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음악생성</a:t>
                      </a:r>
                      <a:endParaRPr lang="ko-KR" altLang="en-US" dirty="0"/>
                    </a:p>
                  </a:txBody>
                  <a:tcPr/>
                </a:tc>
              </a:tr>
              <a:tr h="672074">
                <a:tc>
                  <a:txBody>
                    <a:bodyPr/>
                    <a:lstStyle/>
                    <a:p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ko-KR" alt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비디오 생성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1987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348</Words>
  <Application>Microsoft Office PowerPoint</Application>
  <PresentationFormat>화면 슬라이드 쇼(4:3)</PresentationFormat>
  <Paragraphs>134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R&amp;D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Microsoft Corporation</dc:creator>
  <cp:lastModifiedBy>seo</cp:lastModifiedBy>
  <cp:revision>26</cp:revision>
  <dcterms:created xsi:type="dcterms:W3CDTF">2006-10-05T04:04:58Z</dcterms:created>
  <dcterms:modified xsi:type="dcterms:W3CDTF">2024-10-13T01:08:24Z</dcterms:modified>
</cp:coreProperties>
</file>