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309" r:id="rId3"/>
    <p:sldId id="256" r:id="rId4"/>
    <p:sldId id="257" r:id="rId5"/>
    <p:sldId id="259" r:id="rId6"/>
    <p:sldId id="260" r:id="rId7"/>
    <p:sldId id="261" r:id="rId8"/>
    <p:sldId id="258" r:id="rId9"/>
    <p:sldId id="262" r:id="rId10"/>
    <p:sldId id="289" r:id="rId11"/>
    <p:sldId id="263" r:id="rId12"/>
    <p:sldId id="265" r:id="rId13"/>
    <p:sldId id="266" r:id="rId14"/>
    <p:sldId id="264" r:id="rId15"/>
    <p:sldId id="267" r:id="rId16"/>
    <p:sldId id="268" r:id="rId17"/>
    <p:sldId id="275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6" r:id="rId51"/>
    <p:sldId id="303" r:id="rId52"/>
    <p:sldId id="304" r:id="rId53"/>
    <p:sldId id="308" r:id="rId5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6000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0066"/>
    <a:srgbClr val="0066FF"/>
    <a:srgbClr val="FABBBB"/>
    <a:srgbClr val="B1EFD9"/>
    <a:srgbClr val="E5E5E5"/>
    <a:srgbClr val="EA6053"/>
    <a:srgbClr val="5F489A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63" y="58"/>
      </p:cViewPr>
      <p:guideLst>
        <p:guide orient="horz" pos="255"/>
        <p:guide pos="262"/>
        <p:guide pos="6000"/>
        <p:guide orient="horz" pos="40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EA95-CDFA-4F20-A50A-C3819C44D2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21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EA95-CDFA-4F20-A50A-C3819C44D2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2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EA95-CDFA-4F20-A50A-C3819C44D2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8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B79354B-99BA-4F76-A0C4-7E7B932E07C5}"/>
              </a:ext>
            </a:extLst>
          </p:cNvPr>
          <p:cNvGrpSpPr/>
          <p:nvPr/>
        </p:nvGrpSpPr>
        <p:grpSpPr>
          <a:xfrm>
            <a:off x="2215206" y="2398701"/>
            <a:ext cx="5475589" cy="2503225"/>
            <a:chOff x="2215206" y="2398701"/>
            <a:chExt cx="5475589" cy="25032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E9FC06-A661-4E1A-BE73-5022F7F3AB4E}"/>
                </a:ext>
              </a:extLst>
            </p:cNvPr>
            <p:cNvSpPr txBox="1"/>
            <p:nvPr/>
          </p:nvSpPr>
          <p:spPr>
            <a:xfrm>
              <a:off x="2215206" y="2398701"/>
              <a:ext cx="5475589" cy="97242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6000" spc="-3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oto Sans KR Black" panose="020B0A00000000000000" pitchFamily="34" charset="-127"/>
                  <a:ea typeface="Noto Sans KR Black" panose="020B0A00000000000000" pitchFamily="34" charset="-127"/>
                </a:rPr>
                <a:t>무료폰트모음</a:t>
              </a:r>
              <a:endParaRPr lang="en-US" altLang="ko-KR" sz="60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B6344-3C4A-4165-8AFE-557748AB1C9D}"/>
                </a:ext>
              </a:extLst>
            </p:cNvPr>
            <p:cNvSpPr txBox="1"/>
            <p:nvPr/>
          </p:nvSpPr>
          <p:spPr>
            <a:xfrm>
              <a:off x="2215206" y="3312901"/>
              <a:ext cx="5475589" cy="97242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ko-KR" sz="6000" spc="-2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KR Black" panose="020B0A00000000000000" pitchFamily="34" charset="-127"/>
                  <a:ea typeface="Noto Sans KR Black" panose="020B0A00000000000000" pitchFamily="34" charset="-127"/>
                </a:rPr>
                <a:t>free font collection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874582-7964-40B1-ADF5-6F8D4AAB44A3}"/>
                </a:ext>
              </a:extLst>
            </p:cNvPr>
            <p:cNvSpPr txBox="1"/>
            <p:nvPr/>
          </p:nvSpPr>
          <p:spPr>
            <a:xfrm>
              <a:off x="2689123" y="4421858"/>
              <a:ext cx="4527754" cy="4800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en-US" altLang="ko-KR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2020</a:t>
              </a:r>
              <a:r>
                <a:rPr lang="ko-KR" altLang="en-US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7</a:t>
              </a:r>
              <a:r>
                <a:rPr lang="ko-KR" altLang="en-US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15</a:t>
              </a:r>
              <a:r>
                <a:rPr lang="ko-KR" altLang="en-US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</a:t>
              </a:r>
              <a:r>
                <a:rPr lang="en-US" altLang="ko-KR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lang="ko-KR" altLang="en-US" sz="2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기준</a:t>
              </a:r>
              <a:endParaRPr lang="en-US" altLang="ko-KR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6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350519" y="2527733"/>
            <a:ext cx="9144002" cy="1680615"/>
          </a:xfrm>
          <a:prstGeom prst="rect">
            <a:avLst/>
          </a:prstGeom>
          <a:gradFill flip="none" rotWithShape="1">
            <a:gsLst>
              <a:gs pos="75000">
                <a:srgbClr val="FA5968"/>
              </a:gs>
              <a:gs pos="25000">
                <a:srgbClr val="C92CBE"/>
              </a:gs>
              <a:gs pos="50000">
                <a:srgbClr val="EA2C8C"/>
              </a:gs>
              <a:gs pos="0">
                <a:srgbClr val="5A69DA"/>
              </a:gs>
              <a:gs pos="100000">
                <a:srgbClr val="FEF64B"/>
              </a:gs>
            </a:gsLst>
            <a:lin ang="2700000" scaled="1"/>
            <a:tileRect/>
          </a:gradFill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>
              <a:lnSpc>
                <a:spcPct val="110000"/>
              </a:lnSpc>
            </a:pPr>
            <a:endParaRPr lang="ko-KR" altLang="en-US" sz="48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17ED2-B866-4416-A270-4AFF6F96D512}"/>
              </a:ext>
            </a:extLst>
          </p:cNvPr>
          <p:cNvSpPr txBox="1"/>
          <p:nvPr/>
        </p:nvSpPr>
        <p:spPr>
          <a:xfrm>
            <a:off x="1111342" y="2794111"/>
            <a:ext cx="7622355" cy="1188498"/>
          </a:xfrm>
          <a:prstGeom prst="rect">
            <a:avLst/>
          </a:prstGeom>
          <a:noFill/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2020 </a:t>
            </a:r>
            <a:r>
              <a: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차별금지법 제정을 위한 행동 선포식 </a:t>
            </a:r>
            <a:r>
              <a:rPr lang="en-US" altLang="ko-KR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D-60</a:t>
            </a:r>
            <a:r>
              <a: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일</a:t>
            </a:r>
            <a:endParaRPr lang="en-US" altLang="ko-KR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Medium" panose="020B0600000000000000" pitchFamily="34" charset="-127"/>
              <a:ea typeface="Noto Sans KR Medium" panose="020B0600000000000000" pitchFamily="34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5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대세는 이미</a:t>
            </a:r>
            <a:r>
              <a:rPr lang="en-US" altLang="ko-KR" sz="5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</a:t>
            </a:r>
            <a:r>
              <a:rPr lang="ko-KR" altLang="en-US" sz="5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차별금지법이다</a:t>
            </a:r>
          </a:p>
        </p:txBody>
      </p:sp>
    </p:spTree>
    <p:extLst>
      <p:ext uri="{BB962C8B-B14F-4D97-AF65-F5344CB8AC3E}">
        <p14:creationId xmlns:p14="http://schemas.microsoft.com/office/powerpoint/2010/main" val="230099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9FC06-A661-4E1A-BE73-5022F7F3AB4E}"/>
              </a:ext>
            </a:extLst>
          </p:cNvPr>
          <p:cNvSpPr txBox="1"/>
          <p:nvPr/>
        </p:nvSpPr>
        <p:spPr>
          <a:xfrm>
            <a:off x="2464096" y="2975357"/>
            <a:ext cx="4977808" cy="9072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카페 </a:t>
            </a:r>
            <a:r>
              <a:rPr lang="en-US" altLang="ko-KR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24 </a:t>
            </a:r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빛나는 별</a:t>
            </a:r>
          </a:p>
        </p:txBody>
      </p:sp>
    </p:spTree>
    <p:extLst>
      <p:ext uri="{BB962C8B-B14F-4D97-AF65-F5344CB8AC3E}">
        <p14:creationId xmlns:p14="http://schemas.microsoft.com/office/powerpoint/2010/main" val="243480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134448-39F8-43F6-838F-C9484F3D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5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카페 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24 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빛나는 별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AC18-22AA-4968-B213-C1D3AC16FE3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i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두 개가</a:t>
            </a:r>
            <a:r>
              <a:rPr lang="en-US" altLang="ko-KR" sz="4000" i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 </a:t>
            </a:r>
            <a:r>
              <a:rPr lang="ko-KR" altLang="en-US" sz="4000" i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똑같나요</a:t>
            </a:r>
            <a:r>
              <a:rPr lang="en-US" altLang="ko-KR" sz="4000" i="1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?</a:t>
            </a: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3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1028218" y="1413964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ko-KR" altLang="en-US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최근 나온 필기체 폰트 중에</a:t>
            </a:r>
            <a:endParaRPr lang="en-US" altLang="ko-KR" sz="6600" i="1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pPr algn="ctr"/>
            <a:r>
              <a:rPr lang="ko-KR" altLang="en-US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가장 괜찮은 폰트입니다</a:t>
            </a:r>
            <a:r>
              <a:rPr lang="en-US" altLang="ko-KR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.</a:t>
            </a:r>
          </a:p>
          <a:p>
            <a:pPr algn="ctr"/>
            <a:r>
              <a:rPr lang="ko-KR" altLang="en-US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이렇게 기울여서 사용하면  유료서체</a:t>
            </a:r>
            <a:endParaRPr lang="en-US" altLang="ko-KR" sz="6600" i="1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pPr algn="ctr"/>
            <a:r>
              <a:rPr lang="ko-KR" altLang="en-US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느낌도 조금 납니다</a:t>
            </a:r>
            <a:endParaRPr lang="en-US" altLang="ko-KR" sz="6600" i="1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115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건물, 실외, 사람이(가) 표시된 사진&#10;&#10;자동 생성된 설명">
            <a:extLst>
              <a:ext uri="{FF2B5EF4-FFF2-40B4-BE49-F238E27FC236}">
                <a16:creationId xmlns:a16="http://schemas.microsoft.com/office/drawing/2014/main" id="{3C5E4D06-F7BE-4EA7-9A74-498A5142E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b="1444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14564CF-82C2-4B1A-B95C-4345AA348A1D}"/>
              </a:ext>
            </a:extLst>
          </p:cNvPr>
          <p:cNvSpPr/>
          <p:nvPr/>
        </p:nvSpPr>
        <p:spPr>
          <a:xfrm>
            <a:off x="0" y="0"/>
            <a:ext cx="9906000" cy="35661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F6D5C-08A5-480F-A8E9-48FC44E5BD92}"/>
              </a:ext>
            </a:extLst>
          </p:cNvPr>
          <p:cNvSpPr txBox="1"/>
          <p:nvPr/>
        </p:nvSpPr>
        <p:spPr>
          <a:xfrm>
            <a:off x="619640" y="584282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ko-KR" sz="4800" i="1" spc="-2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66</a:t>
            </a:r>
            <a:r>
              <a:rPr lang="ko-KR" altLang="en-US" sz="4800" i="1" spc="-2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년만에 낙태죄 헌법불합치 결정을</a:t>
            </a:r>
            <a:endParaRPr lang="en-US" altLang="ko-KR" sz="4800" i="1" spc="-2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r>
              <a:rPr lang="ko-KR" altLang="en-US" sz="4800" i="1" spc="-2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빛나는별" pitchFamily="2" charset="-127"/>
                <a:ea typeface="카페24 빛나는별" pitchFamily="2" charset="-127"/>
              </a:rPr>
              <a:t>이끌어 낸 모든 여성들</a:t>
            </a:r>
            <a:endParaRPr lang="en-US" altLang="ko-KR" sz="4800" i="1" spc="-2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카페24 빛나는별" pitchFamily="2" charset="-127"/>
              <a:ea typeface="카페24 빛나는별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21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시계이(가) 표시된 사진&#10;&#10;자동 생성된 설명">
            <a:extLst>
              <a:ext uri="{FF2B5EF4-FFF2-40B4-BE49-F238E27FC236}">
                <a16:creationId xmlns:a16="http://schemas.microsoft.com/office/drawing/2014/main" id="{8F8F6C7C-E9DA-4CB0-931A-AEA9A5725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19958" r="14828" b="6993"/>
          <a:stretch/>
        </p:blipFill>
        <p:spPr>
          <a:xfrm>
            <a:off x="-1" y="-1"/>
            <a:ext cx="9906001" cy="685800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AE387F8-51CA-446B-9C2C-F70E755724EB}"/>
              </a:ext>
            </a:extLst>
          </p:cNvPr>
          <p:cNvSpPr/>
          <p:nvPr/>
        </p:nvSpPr>
        <p:spPr>
          <a:xfrm>
            <a:off x="3877519" y="2273706"/>
            <a:ext cx="2048719" cy="221359"/>
          </a:xfrm>
          <a:prstGeom prst="rect">
            <a:avLst/>
          </a:prstGeom>
          <a:solidFill>
            <a:srgbClr val="DED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BBD03F8-BA44-4776-88B7-26002930C53B}"/>
              </a:ext>
            </a:extLst>
          </p:cNvPr>
          <p:cNvSpPr/>
          <p:nvPr/>
        </p:nvSpPr>
        <p:spPr>
          <a:xfrm>
            <a:off x="3087163" y="3207640"/>
            <a:ext cx="3629431" cy="221359"/>
          </a:xfrm>
          <a:prstGeom prst="rect">
            <a:avLst/>
          </a:prstGeom>
          <a:solidFill>
            <a:srgbClr val="DED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C85EC91-6FA4-4823-B71D-C2F66D3805AB}"/>
              </a:ext>
            </a:extLst>
          </p:cNvPr>
          <p:cNvSpPr/>
          <p:nvPr/>
        </p:nvSpPr>
        <p:spPr>
          <a:xfrm>
            <a:off x="3087163" y="4211743"/>
            <a:ext cx="3629431" cy="221359"/>
          </a:xfrm>
          <a:prstGeom prst="rect">
            <a:avLst/>
          </a:prstGeom>
          <a:solidFill>
            <a:srgbClr val="DED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63501E-AB0C-477F-869B-CAF1865C59E5}"/>
              </a:ext>
            </a:extLst>
          </p:cNvPr>
          <p:cNvSpPr/>
          <p:nvPr/>
        </p:nvSpPr>
        <p:spPr>
          <a:xfrm>
            <a:off x="3877519" y="5105533"/>
            <a:ext cx="2048719" cy="221359"/>
          </a:xfrm>
          <a:prstGeom prst="rect">
            <a:avLst/>
          </a:prstGeom>
          <a:solidFill>
            <a:srgbClr val="DED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61510-E688-458F-A871-41645FB1C498}"/>
              </a:ext>
            </a:extLst>
          </p:cNvPr>
          <p:cNvSpPr txBox="1"/>
          <p:nvPr/>
        </p:nvSpPr>
        <p:spPr>
          <a:xfrm>
            <a:off x="3320003" y="1668607"/>
            <a:ext cx="3011348" cy="31811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ko-KR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66</a:t>
            </a:r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년만에</a:t>
            </a:r>
            <a:endParaRPr lang="en-US" altLang="ko-KR" sz="6000" i="1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pPr algn="ctr"/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낙태죄 헌법불합치</a:t>
            </a:r>
            <a:endParaRPr lang="en-US" altLang="ko-KR" sz="6000" i="1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pPr algn="ctr"/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결정을 이끌어 낸 </a:t>
            </a:r>
            <a:endParaRPr lang="en-US" altLang="ko-KR" sz="6000" i="1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  <a:p>
            <a:pPr algn="ctr"/>
            <a:r>
              <a:rPr lang="ko-KR" altLang="en-US" sz="60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모든 여성들</a:t>
            </a:r>
          </a:p>
        </p:txBody>
      </p:sp>
    </p:spTree>
    <p:extLst>
      <p:ext uri="{BB962C8B-B14F-4D97-AF65-F5344CB8AC3E}">
        <p14:creationId xmlns:p14="http://schemas.microsoft.com/office/powerpoint/2010/main" val="49930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0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G </a:t>
            </a:r>
            <a:r>
              <a:rPr lang="ko-KR" altLang="en-US" sz="60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마켓 산스</a:t>
            </a:r>
            <a:endParaRPr lang="en-US" altLang="ko-KR" sz="60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1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Gmarket Sans</a:t>
            </a:r>
            <a:endParaRPr lang="ko-KR" altLang="en-US" sz="1600" spc="10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G마켓 산스 Light" panose="02000000000000000000" pitchFamily="50" charset="-127"/>
              <a:ea typeface="G마켓 산스 Light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15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AA684D-14F9-4318-8BE1-97AFE037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5" y="4555717"/>
            <a:ext cx="6797629" cy="883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G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마켓 산스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AC18-22AA-4968-B213-C1D3AC16FE3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두 개가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똑같나요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?</a:t>
            </a: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제목으로 사용하기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좋은 서체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.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영문과 숫자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모양이 괜찮습니다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65279-3D19-4165-B036-33A24BF04240}"/>
              </a:ext>
            </a:extLst>
          </p:cNvPr>
          <p:cNvSpPr txBox="1"/>
          <p:nvPr/>
        </p:nvSpPr>
        <p:spPr>
          <a:xfrm rot="21001534">
            <a:off x="1673982" y="4238031"/>
            <a:ext cx="6587046" cy="1143835"/>
          </a:xfrm>
          <a:prstGeom prst="rect">
            <a:avLst/>
          </a:prstGeom>
          <a:gradFill>
            <a:gsLst>
              <a:gs pos="0">
                <a:srgbClr val="9933FF"/>
              </a:gs>
              <a:gs pos="99000">
                <a:srgbClr val="6600FF"/>
              </a:gs>
            </a:gsLst>
            <a:path path="circle">
              <a:fillToRect t="100000" r="100000"/>
            </a:path>
          </a:gradFill>
          <a:effectLst>
            <a:outerShdw blurRad="254000" dist="2540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6092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79897 PRESS</a:t>
            </a:r>
          </a:p>
        </p:txBody>
      </p:sp>
    </p:spTree>
    <p:extLst>
      <p:ext uri="{BB962C8B-B14F-4D97-AF65-F5344CB8AC3E}">
        <p14:creationId xmlns:p14="http://schemas.microsoft.com/office/powerpoint/2010/main" val="332894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패밀리 서체 총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종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Bold 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Medium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Light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디테일한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굵기 조절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가능합니다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마켓 산스 Light" panose="02000000000000000000" pitchFamily="50" charset="-127"/>
              <a:ea typeface="G마켓 산스 Light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33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1A5ED-C0F8-4F91-B284-9FD37DF54A83}"/>
              </a:ext>
            </a:extLst>
          </p:cNvPr>
          <p:cNvSpPr txBox="1"/>
          <p:nvPr/>
        </p:nvSpPr>
        <p:spPr>
          <a:xfrm>
            <a:off x="932753" y="730275"/>
            <a:ext cx="2326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나눔명조</a:t>
            </a:r>
            <a:endParaRPr lang="ko-KR" altLang="en-US" sz="4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9F1A4-5A82-4D95-8D5D-D07DDC53A354}"/>
              </a:ext>
            </a:extLst>
          </p:cNvPr>
          <p:cNvSpPr txBox="1"/>
          <p:nvPr/>
        </p:nvSpPr>
        <p:spPr>
          <a:xfrm>
            <a:off x="932753" y="3161233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구글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</a:t>
            </a:r>
            <a:r>
              <a:rPr lang="ko-KR" alt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본고딕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453C8-DADD-43CC-AD3E-56A30DFEFAF6}"/>
              </a:ext>
            </a:extLst>
          </p:cNvPr>
          <p:cNvSpPr txBox="1"/>
          <p:nvPr/>
        </p:nvSpPr>
        <p:spPr>
          <a:xfrm>
            <a:off x="4344970" y="3161233"/>
            <a:ext cx="3047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G</a:t>
            </a:r>
            <a:r>
              <a:rPr lang="ko-KR" alt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마켓 산스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DFCD7-188B-4EE1-BA84-570A6891C99B}"/>
              </a:ext>
            </a:extLst>
          </p:cNvPr>
          <p:cNvSpPr txBox="1"/>
          <p:nvPr/>
        </p:nvSpPr>
        <p:spPr>
          <a:xfrm>
            <a:off x="932753" y="1879714"/>
            <a:ext cx="5760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KoPubWorld </a:t>
            </a:r>
            <a:r>
              <a:rPr lang="ko-KR" alt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돋움</a:t>
            </a:r>
            <a:r>
              <a:rPr lang="en-US" altLang="ko-KR" sz="4400"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바탕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E225F-23F2-4027-A4E1-48B54D56978B}"/>
              </a:ext>
            </a:extLst>
          </p:cNvPr>
          <p:cNvSpPr txBox="1"/>
          <p:nvPr/>
        </p:nvSpPr>
        <p:spPr>
          <a:xfrm>
            <a:off x="932753" y="4310672"/>
            <a:ext cx="4293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여기어때</a:t>
            </a:r>
            <a:r>
              <a:rPr lang="ko-KR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 </a:t>
            </a:r>
            <a:r>
              <a:rPr lang="ko-KR" alt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잘난체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DF10B-37FA-48FA-898B-EB2B1172F893}"/>
              </a:ext>
            </a:extLst>
          </p:cNvPr>
          <p:cNvSpPr txBox="1"/>
          <p:nvPr/>
        </p:nvSpPr>
        <p:spPr>
          <a:xfrm>
            <a:off x="932753" y="5520553"/>
            <a:ext cx="3204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에스코어드림</a:t>
            </a:r>
            <a:endParaRPr lang="ko-KR" altLang="en-US" sz="4400" spc="-3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57E70-ADB7-4A84-AC0E-7C175D782442}"/>
              </a:ext>
            </a:extLst>
          </p:cNvPr>
          <p:cNvSpPr txBox="1"/>
          <p:nvPr/>
        </p:nvSpPr>
        <p:spPr>
          <a:xfrm>
            <a:off x="4538395" y="5397441"/>
            <a:ext cx="3435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i="1" spc="-500"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카페 </a:t>
            </a:r>
            <a:r>
              <a:rPr lang="en-US" altLang="ko-KR" sz="6000" i="1" spc="-500"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24 </a:t>
            </a:r>
            <a:r>
              <a:rPr lang="ko-KR" altLang="en-US" sz="6000" i="1" spc="-500">
                <a:solidFill>
                  <a:schemeClr val="tx1">
                    <a:lumMod val="85000"/>
                    <a:lumOff val="15000"/>
                  </a:schemeClr>
                </a:solidFill>
                <a:latin typeface="카페24 빛나는별" pitchFamily="2" charset="-127"/>
                <a:ea typeface="카페24 빛나는별" pitchFamily="2" charset="-127"/>
              </a:rPr>
              <a:t>빛나는 별</a:t>
            </a:r>
            <a:endParaRPr lang="ko-KR" altLang="en-US" sz="6000" i="1" spc="-500" dirty="0">
              <a:solidFill>
                <a:schemeClr val="tx1">
                  <a:lumMod val="85000"/>
                  <a:lumOff val="15000"/>
                </a:schemeClr>
              </a:solidFill>
              <a:latin typeface="카페24 빛나는별" pitchFamily="2" charset="-127"/>
              <a:ea typeface="카페24 빛나는별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43A3D-8DC1-44BA-B3B4-19FFF99FA498}"/>
              </a:ext>
            </a:extLst>
          </p:cNvPr>
          <p:cNvSpPr txBox="1"/>
          <p:nvPr/>
        </p:nvSpPr>
        <p:spPr>
          <a:xfrm>
            <a:off x="3542506" y="730275"/>
            <a:ext cx="3204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endParaRPr lang="ko-KR" altLang="en-US" sz="4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57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BB7A09C-1E56-40C8-BD2F-C78BA1CD8165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9933FF"/>
              </a:gs>
              <a:gs pos="99000">
                <a:srgbClr val="6600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FCCE2-19BC-4986-AF93-219013405F5E}"/>
              </a:ext>
            </a:extLst>
          </p:cNvPr>
          <p:cNvSpPr txBox="1"/>
          <p:nvPr/>
        </p:nvSpPr>
        <p:spPr>
          <a:xfrm>
            <a:off x="675004" y="1423342"/>
            <a:ext cx="8621395" cy="27371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여성 차별과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폭력 없는 사회를 위해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활동합니다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EFCA9-8300-40D9-8B5A-378D632094AC}"/>
              </a:ext>
            </a:extLst>
          </p:cNvPr>
          <p:cNvSpPr txBox="1"/>
          <p:nvPr/>
        </p:nvSpPr>
        <p:spPr>
          <a:xfrm>
            <a:off x="753426" y="5029951"/>
            <a:ext cx="4217035" cy="4047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ko-KR" altLang="en-US" sz="25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한국여성단체연합</a:t>
            </a:r>
            <a:endParaRPr lang="en-US" altLang="ko-KR" sz="25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66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1793623" y="1416645"/>
            <a:ext cx="6318753" cy="4024709"/>
          </a:xfrm>
          <a:prstGeom prst="rect">
            <a:avLst/>
          </a:prstGeom>
          <a:gradFill flip="none" rotWithShape="1">
            <a:gsLst>
              <a:gs pos="100000">
                <a:srgbClr val="C92CBE"/>
              </a:gs>
              <a:gs pos="0">
                <a:srgbClr val="5A69DA"/>
              </a:gs>
            </a:gsLst>
            <a:lin ang="2700000" scaled="1"/>
            <a:tileRect/>
          </a:gradFill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2020</a:t>
            </a:r>
            <a:r>
              <a:rPr lang="ko-KR" altLang="en-US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년</a:t>
            </a:r>
            <a:r>
              <a:rPr lang="en-US" altLang="ko-KR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Light" panose="02000000000000000000" pitchFamily="50" charset="-127"/>
                <a:ea typeface="G마켓 산스 Light" panose="02000000000000000000" pitchFamily="50" charset="-127"/>
              </a:rPr>
              <a:t>,</a:t>
            </a:r>
          </a:p>
          <a:p>
            <a:pPr algn="ctr"/>
            <a:r>
              <a:rPr lang="ko-KR" altLang="en-US" sz="54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페미니스트</a:t>
            </a:r>
            <a:endParaRPr lang="en-US" altLang="ko-KR" sz="5400" i="1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  <a:p>
            <a:pPr algn="ctr"/>
            <a:r>
              <a:rPr lang="ko-KR" altLang="en-US" sz="54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국회를</a:t>
            </a:r>
            <a:r>
              <a:rPr lang="en-US" altLang="ko-KR" sz="54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ko-KR" altLang="en-US" sz="5400" i="1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말하다</a:t>
            </a:r>
            <a:endParaRPr lang="en-US" altLang="ko-KR" sz="5400" i="1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D1003-7FA9-4938-96CA-2EDD28462B5D}"/>
              </a:ext>
            </a:extLst>
          </p:cNvPr>
          <p:cNvSpPr txBox="1"/>
          <p:nvPr/>
        </p:nvSpPr>
        <p:spPr>
          <a:xfrm>
            <a:off x="8426369" y="404813"/>
            <a:ext cx="1063705" cy="3128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110000"/>
              </a:lnSpc>
            </a:pPr>
            <a:r>
              <a:rPr lang="ko-KR" altLang="en-US" sz="12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156099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54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KoPubWorld </a:t>
            </a:r>
            <a:r>
              <a:rPr lang="ko-KR" altLang="en-US" sz="54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돋움체</a:t>
            </a:r>
            <a:endParaRPr lang="en-US" altLang="ko-KR" sz="54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54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KoPubWorld </a:t>
            </a:r>
            <a:r>
              <a:rPr lang="ko-KR" altLang="en-US" sz="54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바탕체</a:t>
            </a:r>
            <a:endParaRPr lang="en-US" altLang="ko-KR" sz="54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75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C911CD7-BD9B-43A1-80D2-19A6EB26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57" y="4555717"/>
            <a:ext cx="3395766" cy="8839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45DA37-A1ED-4F98-BF3F-F0211D7E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37" y="4555717"/>
            <a:ext cx="3395766" cy="883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KoPubWorld  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돋움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바탕체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AC18-22AA-4968-B213-C1D3AC16FE39}"/>
              </a:ext>
            </a:extLst>
          </p:cNvPr>
          <p:cNvSpPr txBox="1"/>
          <p:nvPr/>
        </p:nvSpPr>
        <p:spPr>
          <a:xfrm>
            <a:off x="1485198" y="2812717"/>
            <a:ext cx="3399925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두 개가</a:t>
            </a:r>
            <a:r>
              <a:rPr lang="en-US" altLang="ko-KR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똑같나요</a:t>
            </a:r>
            <a:r>
              <a:rPr lang="en-US" altLang="ko-KR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4AEA7-0C4D-4DC8-893A-DA2227E15662}"/>
              </a:ext>
            </a:extLst>
          </p:cNvPr>
          <p:cNvSpPr txBox="1"/>
          <p:nvPr/>
        </p:nvSpPr>
        <p:spPr>
          <a:xfrm>
            <a:off x="5020878" y="2812717"/>
            <a:ext cx="3399925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두 개가</a:t>
            </a:r>
            <a:r>
              <a:rPr lang="en-US" altLang="ko-KR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똑같나요</a:t>
            </a:r>
            <a:r>
              <a:rPr lang="en-US" altLang="ko-KR" sz="2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467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751C0C-198E-4E3B-9DAC-A0494907E48B}"/>
              </a:ext>
            </a:extLst>
          </p:cNvPr>
          <p:cNvSpPr txBox="1"/>
          <p:nvPr/>
        </p:nvSpPr>
        <p:spPr>
          <a:xfrm>
            <a:off x="1132390" y="1194936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전차책 용도로 개발된 폰트입니다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본문에 적합합니다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99C6F-A79D-48EE-9F18-81152810E663}"/>
              </a:ext>
            </a:extLst>
          </p:cNvPr>
          <p:cNvSpPr txBox="1"/>
          <p:nvPr/>
        </p:nvSpPr>
        <p:spPr>
          <a:xfrm>
            <a:off x="1132390" y="1866857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전차책 용도로 개발된 폰트입니다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본문에 적합합니다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91B19-989F-4EDF-934D-6F8A492AC58E}"/>
              </a:ext>
            </a:extLst>
          </p:cNvPr>
          <p:cNvSpPr txBox="1"/>
          <p:nvPr/>
        </p:nvSpPr>
        <p:spPr>
          <a:xfrm>
            <a:off x="1132390" y="2538778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전차책 용도로 개발된 폰트입니다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 </a:t>
            </a: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본문에 적합합니다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4BCD9-C78E-4ACF-9FE0-2BB6016B62E0}"/>
              </a:ext>
            </a:extLst>
          </p:cNvPr>
          <p:cNvSpPr txBox="1"/>
          <p:nvPr/>
        </p:nvSpPr>
        <p:spPr>
          <a:xfrm>
            <a:off x="1132390" y="3952755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전차책 용도로 개발된 폰트입니다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. </a:t>
            </a: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본문에 적합합니다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65950-E6A0-4B11-8AAD-E76A0E5CAFD1}"/>
              </a:ext>
            </a:extLst>
          </p:cNvPr>
          <p:cNvSpPr txBox="1"/>
          <p:nvPr/>
        </p:nvSpPr>
        <p:spPr>
          <a:xfrm>
            <a:off x="1132390" y="4624676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전차책 용도로 개발된 폰트입니다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. </a:t>
            </a: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본문에 적합합니다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AAF51-A584-4457-95E3-9AD5A38E50A2}"/>
              </a:ext>
            </a:extLst>
          </p:cNvPr>
          <p:cNvSpPr txBox="1"/>
          <p:nvPr/>
        </p:nvSpPr>
        <p:spPr>
          <a:xfrm>
            <a:off x="1132390" y="5296597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전차책 용도로 개발된 폰트입니다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 </a:t>
            </a:r>
            <a:r>
              <a:rPr lang="ko-KR" altLang="en-US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본문에 적합합니다</a:t>
            </a:r>
            <a:r>
              <a:rPr lang="en-US" altLang="ko-KR" sz="2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62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685650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본문으로 사용하기 좋은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서체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KoPubWorld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2B86C-8E0B-4B09-A8E5-9E36A87ACD2F}"/>
              </a:ext>
            </a:extLst>
          </p:cNvPr>
          <p:cNvSpPr txBox="1"/>
          <p:nvPr/>
        </p:nvSpPr>
        <p:spPr>
          <a:xfrm>
            <a:off x="415925" y="1723856"/>
            <a:ext cx="8913270" cy="4298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파워포인트를 디자인한다고 하면 설치되어 있는 기본폰트들과 다른 무료폰트를 사용하려는 경향이 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이는 기본폰트가 이상해서 라기 보다 우리눈에 너무 익숙해 지겨운 감이 있고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디자인 안 된 기본폰트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를 많이 봐와서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폰트 자체에 변화를 주려는 것이 아닐까 싶다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.)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나 역시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PPT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디자인 회사를 다니며 상업적으로 사용가능한 무료폰트들을 정말 많이 사용했는데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거기에는 두가지 이유가 있었다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KoPubWorld돋움체 Bold" panose="00000800000000000000" pitchFamily="2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하나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기본적으로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는 수정불가능한 상태가 아닌 수정가능한 상태로 클라이언트에게 전달되는 디자인 작업물이다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따라서 상대가 쓸 수 없는 유료폰트로 작업할 수 없었다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둘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위에서 말한 것처럼 기본폰트 자체를 무시할 생각은 없으나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비교적 최근에 나온 다양한 무료폰트들을 사용해 고객이 만족하는 디자인을 더 빠르고 정확하게 만들 수 있었다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폰트가 바뀌고 텍스트만 정리되도 확실히 디자인된 느낌이 든다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.)</a:t>
            </a:r>
          </a:p>
          <a:p>
            <a:pPr>
              <a:lnSpc>
                <a:spcPct val="130000"/>
              </a:lnSpc>
            </a:pPr>
            <a:endParaRPr lang="en-US" altLang="ko-KR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KoPubWorld돋움체 Bold" panose="00000800000000000000" pitchFamily="2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아무튼 무료폰트를 정말 많이 사용해본 경험자로써 유용하게 사용했던 폰트들과 그 이유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활용방안 같은 것들을 공유해보려고 한다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03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685650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본문으로 사용하기 좋은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서체</a:t>
            </a:r>
            <a:r>
              <a:rPr lang="en-US" altLang="ko-KR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KoPubWorld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2B86C-8E0B-4B09-A8E5-9E36A87ACD2F}"/>
              </a:ext>
            </a:extLst>
          </p:cNvPr>
          <p:cNvSpPr txBox="1"/>
          <p:nvPr/>
        </p:nvSpPr>
        <p:spPr>
          <a:xfrm>
            <a:off x="415925" y="1723856"/>
            <a:ext cx="8913270" cy="4298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파워포인트를 디자인한다고 하면 설치되어 있는 기본폰트들과 다른 무료폰트를 사용하려는 경향이 있다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이는 기본폰트가 이상해서 라기 보다 우리눈에 너무 익숙해 지겨운 감이 있고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디자인 안 된 기본폰트 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를 많이 봐와서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폰트 자체에 변화를 주려는 것이 아닐까 싶다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.)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나 역시 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PPT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디자인 회사를 다니며 상업적으로 사용가능한 무료폰트들을 정말 많이 사용했는데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거기에는 두가지 이유가 있었다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ko-KR" sz="16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바탕체 Light" panose="02020603020101020101" pitchFamily="18" charset="-127"/>
              <a:ea typeface="KoPub바탕체 Light" panose="02020603020101020101" pitchFamily="18" charset="-127"/>
              <a:cs typeface="KoPubWorld돋움체 Bold" panose="00000800000000000000" pitchFamily="2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하나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기본적으로 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는 수정불가능한 상태가 아닌 수정가능한 상태로 클라이언트에게 전달되는 디자인 작업물이다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따라서 상대가 쓸 수 없는 유료폰트로 작업할 수 없었다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둘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위에서 말한 것처럼 기본폰트 자체를 무시할 생각은 없으나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비교적 최근에 나온 다양한 무료폰트들을 사용해 고객이 만족하는 디자인을 더 빠르고 정확하게 만들 수 있었다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폰트가 바뀌고 텍스트만 정리되도 확실히 디자인된 느낌이 든다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.)</a:t>
            </a:r>
          </a:p>
          <a:p>
            <a:pPr>
              <a:lnSpc>
                <a:spcPct val="140000"/>
              </a:lnSpc>
            </a:pPr>
            <a:endParaRPr lang="en-US" altLang="ko-KR" sz="16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바탕체 Light" panose="02020603020101020101" pitchFamily="18" charset="-127"/>
              <a:ea typeface="KoPub바탕체 Light" panose="02020603020101020101" pitchFamily="18" charset="-127"/>
              <a:cs typeface="KoPubWorld돋움체 Bold" panose="00000800000000000000" pitchFamily="2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아무튼 무료폰트를 정말 많이 사용해본 경험자로써 유용하게 사용했던 폰트들과 그 이유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활용방안 같은 것들을 공유해보려고 한다</a:t>
            </a:r>
            <a:r>
              <a:rPr lang="en-US" altLang="ko-KR" sz="16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바탕체 Light" panose="02020603020101020101" pitchFamily="18" charset="-127"/>
                <a:ea typeface="KoPub바탕체 Light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11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54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나눔바른고딕</a:t>
            </a:r>
            <a:endParaRPr lang="en-US" altLang="ko-KR" sz="54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176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E89190-8817-4C9E-8006-27CF7C1D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5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나눔바른고딕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CD9A-7011-4EA9-920B-3F60BADC30D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 개가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똑같나요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561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나눔바른고딕은 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주로 본문용으로 사용하세요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 내 굵게 </a:t>
            </a:r>
            <a:r>
              <a:rPr lang="en-US" altLang="ko-KR" sz="4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ctrl+B </a:t>
            </a: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얇은</a:t>
            </a:r>
            <a:r>
              <a:rPr lang="en-US" altLang="ko-KR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 </a:t>
            </a: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서체를 섞어서 활용하면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좋습니다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1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EB8C7E-8C15-458E-9BB3-2BF998E72192}"/>
              </a:ext>
            </a:extLst>
          </p:cNvPr>
          <p:cNvSpPr txBox="1"/>
          <p:nvPr/>
        </p:nvSpPr>
        <p:spPr>
          <a:xfrm>
            <a:off x="685294" y="1796479"/>
            <a:ext cx="2358595" cy="5948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제목</a:t>
            </a:r>
            <a:r>
              <a:rPr lang="en-US" altLang="ko-KR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+ </a:t>
            </a:r>
            <a:r>
              <a:rPr lang="ko-KR" altLang="en-US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본문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76AEF-4CC3-4F31-BC8F-15CDC3ED5DE1}"/>
              </a:ext>
            </a:extLst>
          </p:cNvPr>
          <p:cNvSpPr txBox="1"/>
          <p:nvPr/>
        </p:nvSpPr>
        <p:spPr>
          <a:xfrm>
            <a:off x="3783863" y="1796479"/>
            <a:ext cx="2358595" cy="5948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제목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A1F75-52FB-4B21-A98F-8C687335272F}"/>
              </a:ext>
            </a:extLst>
          </p:cNvPr>
          <p:cNvSpPr txBox="1"/>
          <p:nvPr/>
        </p:nvSpPr>
        <p:spPr>
          <a:xfrm>
            <a:off x="685294" y="2662328"/>
            <a:ext cx="1949252" cy="22551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본고딕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스포카 한 산스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나눔바른고딕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나눔명조</a:t>
            </a: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KoPubWorld </a:t>
            </a: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돋움</a:t>
            </a:r>
            <a:r>
              <a:rPr lang="en-US" altLang="ko-KR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명조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6C7-A2CA-4C4B-800D-D4809F7ABCD3}"/>
              </a:ext>
            </a:extLst>
          </p:cNvPr>
          <p:cNvSpPr txBox="1"/>
          <p:nvPr/>
        </p:nvSpPr>
        <p:spPr>
          <a:xfrm>
            <a:off x="3783863" y="2662328"/>
            <a:ext cx="1949252" cy="22551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G</a:t>
            </a: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마켓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에스코어 드림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잘난체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35CD5-C9B1-482B-9ED2-A3D4E2416A6A}"/>
              </a:ext>
            </a:extLst>
          </p:cNvPr>
          <p:cNvSpPr txBox="1"/>
          <p:nvPr/>
        </p:nvSpPr>
        <p:spPr>
          <a:xfrm>
            <a:off x="6731585" y="1796479"/>
            <a:ext cx="2358595" cy="5948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b="1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본문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408AB-8C1D-4DE4-8254-6ADA7C7591ED}"/>
              </a:ext>
            </a:extLst>
          </p:cNvPr>
          <p:cNvSpPr txBox="1"/>
          <p:nvPr/>
        </p:nvSpPr>
        <p:spPr>
          <a:xfrm>
            <a:off x="6731585" y="2662328"/>
            <a:ext cx="1949252" cy="22551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나눔바른고딕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KoPubWorld </a:t>
            </a: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돋움</a:t>
            </a:r>
            <a:r>
              <a:rPr lang="en-US" altLang="ko-KR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명조</a:t>
            </a:r>
            <a:endParaRPr lang="en-US" altLang="ko-KR" sz="2000" spc="-12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6700" indent="-266700">
              <a:lnSpc>
                <a:spcPct val="1200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2000" spc="-12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스포카 한 산스</a:t>
            </a:r>
          </a:p>
        </p:txBody>
      </p:sp>
    </p:spTree>
    <p:extLst>
      <p:ext uri="{BB962C8B-B14F-4D97-AF65-F5344CB8AC3E}">
        <p14:creationId xmlns:p14="http://schemas.microsoft.com/office/powerpoint/2010/main" val="1780395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C5D62E5-5584-4F87-B605-5332197C98CC}"/>
              </a:ext>
            </a:extLst>
          </p:cNvPr>
          <p:cNvGrpSpPr/>
          <p:nvPr/>
        </p:nvGrpSpPr>
        <p:grpSpPr>
          <a:xfrm>
            <a:off x="948705" y="1611625"/>
            <a:ext cx="7849564" cy="3747454"/>
            <a:chOff x="2476218" y="1611625"/>
            <a:chExt cx="7849564" cy="37474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1CFC85-B342-419B-8849-700CB0F64A12}"/>
                </a:ext>
              </a:extLst>
            </p:cNvPr>
            <p:cNvSpPr txBox="1"/>
            <p:nvPr/>
          </p:nvSpPr>
          <p:spPr>
            <a:xfrm>
              <a:off x="2476218" y="1611625"/>
              <a:ext cx="7849564" cy="13630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6600" spc="-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rPr>
                <a:t>나눔바른고딕</a:t>
              </a:r>
              <a:endPara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0A153F4-33B1-4EDD-8787-CEB432AD8AED}"/>
                </a:ext>
              </a:extLst>
            </p:cNvPr>
            <p:cNvSpPr txBox="1"/>
            <p:nvPr/>
          </p:nvSpPr>
          <p:spPr>
            <a:xfrm>
              <a:off x="2476218" y="2803817"/>
              <a:ext cx="7849564" cy="13630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6600" spc="-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나눔바른고딕</a:t>
              </a:r>
              <a:endPara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34B0E-141C-4D58-8EAB-828DBA1F431F}"/>
                </a:ext>
              </a:extLst>
            </p:cNvPr>
            <p:cNvSpPr txBox="1"/>
            <p:nvPr/>
          </p:nvSpPr>
          <p:spPr>
            <a:xfrm>
              <a:off x="2476218" y="3996009"/>
              <a:ext cx="7849564" cy="136307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6600" b="1" spc="-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나눔바른고딕</a:t>
              </a:r>
              <a:endParaRPr lang="en-US" altLang="ko-KR" sz="6600" b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7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685650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 Bold" panose="00000800000000000000" pitchFamily="2" charset="-127"/>
              </a:rPr>
              <a:t>본문으로 사용하기 좋은</a:t>
            </a:r>
            <a:r>
              <a:rPr lang="en-US" altLang="ko-KR" sz="2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2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 Bold" panose="00000800000000000000" pitchFamily="2" charset="-127"/>
              </a:rPr>
              <a:t>서체</a:t>
            </a:r>
            <a:r>
              <a:rPr lang="en-US" altLang="ko-KR" sz="2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2800" b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KoPubWorld돋움체 Bold" panose="00000800000000000000" pitchFamily="2" charset="-127"/>
              </a:rPr>
              <a:t>나눔바른고딕</a:t>
            </a:r>
            <a:endParaRPr lang="en-US" altLang="ko-KR" sz="2800" b="1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2B86C-8E0B-4B09-A8E5-9E36A87ACD2F}"/>
              </a:ext>
            </a:extLst>
          </p:cNvPr>
          <p:cNvSpPr txBox="1"/>
          <p:nvPr/>
        </p:nvSpPr>
        <p:spPr>
          <a:xfrm>
            <a:off x="415925" y="1723856"/>
            <a:ext cx="8913270" cy="4298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파워포인트를 디자인한다고 하면 설치되어 있는 기본폰트들과 다른 무료폰트를 사용하려는 경향이 있다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이는 기본폰트가 이상해서 라기 보다 우리눈에 너무 익숙해 지겨운 감이 있고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디자인 안 된 기본폰트 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를 많이 봐와서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폰트 자체에 변화를 주려는 것이 아닐까 싶다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.)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나 역시 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PPT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디자인 회사를 다니며 상업적으로 사용가능한 무료폰트들을 정말 많이 사용했는데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거기에는 두가지 이유가 있었다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ko-KR" sz="1600" spc="-3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  <a:cs typeface="KoPubWorld돋움체 Bold" panose="00000800000000000000" pitchFamily="2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하나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기본적으로 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는 수정불가능한 상태가 아닌 수정가능한 상태로 클라이언트에게 전달되는 디자인 작업물이다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따라서 상대가 쓸 수 없는 유료폰트로 작업할 수 없었다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둘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위에서 말한 것처럼 기본폰트 자체를 무시할 생각은 없으나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비교적 최근에 나온 다양한 무료폰트들을 사용해 고객이 만족하는 디자인을 더 빠르고 정확하게 만들 수 있었다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폰트가 바뀌고 텍스트만 정리되도 확실히 디자인된 느낌이 든다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.)</a:t>
            </a:r>
          </a:p>
          <a:p>
            <a:pPr>
              <a:lnSpc>
                <a:spcPct val="140000"/>
              </a:lnSpc>
            </a:pPr>
            <a:endParaRPr lang="en-US" altLang="ko-KR" sz="1600" spc="-3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 UltraLight" panose="020B0603020101020101" pitchFamily="50" charset="-127"/>
              <a:ea typeface="나눔바른고딕 UltraLight" panose="020B0603020101020101" pitchFamily="50" charset="-127"/>
              <a:cs typeface="KoPubWorld돋움체 Bold" panose="00000800000000000000" pitchFamily="2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아무튼 무료폰트를 정말 많이 사용해본 경험자로써 유용하게 사용했던 폰트들과 그 이유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활용방안 같은 것들을 공유해보려고 한다</a:t>
            </a:r>
            <a:r>
              <a:rPr lang="en-US" altLang="ko-KR" sz="16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994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5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나눔명조</a:t>
            </a:r>
            <a:endParaRPr lang="en-US" altLang="ko-KR" sz="54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568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0FA5B4-35F9-4407-B82F-28D6DE81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6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나눔명조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CD9A-7011-4EA9-920B-3F60BADC30D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두 개가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똑같나요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176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04CA2-D765-4B7C-9036-36B2DBBB54C5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나눔명조는 끝 부분이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날렵해 조금 더 세련된 느낌의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명조체로 활용하기에 좋습니다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728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04CA2-D765-4B7C-9036-36B2DBBB54C5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굵기가 다양하진 않습니다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기본 서체와 두꺼운 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Extra Bold </a:t>
            </a: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서체가 있습니다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이 얇은 기본 서체를 많이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사용합니다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3731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1345407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본문으로</a:t>
            </a:r>
            <a:r>
              <a:rPr lang="en-US" altLang="ko-KR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사용하기 좋은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KoPubWorld돋움체 Bold" panose="00000800000000000000" pitchFamily="2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서체</a:t>
            </a:r>
            <a:r>
              <a:rPr lang="en-US" altLang="ko-KR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나눔명조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2B86C-8E0B-4B09-A8E5-9E36A87ACD2F}"/>
              </a:ext>
            </a:extLst>
          </p:cNvPr>
          <p:cNvSpPr txBox="1"/>
          <p:nvPr/>
        </p:nvSpPr>
        <p:spPr>
          <a:xfrm>
            <a:off x="496365" y="4142967"/>
            <a:ext cx="8913270" cy="1227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5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파워포인트를 디자인한다고 하면 설치되어 있는 기본폰트들과 다른 무료폰트를 사용하려는 경향이 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이는 기본폰트가 이상해서 라기 보다 우리눈에 너무 익숙해 지겨운 감이 있고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디자인 안 된 기본폰트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를 많이 봐와서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폰트 자체에 변화를 주려는 것이 아닐까 싶다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.)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나 역시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PPT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디자인 회사를 다니며 상업적으로 사용가능한 무료폰트들을 정말 많이 사용했는데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거기에는 두가지 이유가 있었다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874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hn\바탕 화면\하늘수채\그림2_1.jpg">
            <a:extLst>
              <a:ext uri="{FF2B5EF4-FFF2-40B4-BE49-F238E27FC236}">
                <a16:creationId xmlns:a16="http://schemas.microsoft.com/office/drawing/2014/main" id="{23BB0731-851D-476B-998F-2DC156C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CC87CB5F-5993-4D33-80E0-74E7A4A0A73F}"/>
              </a:ext>
            </a:extLst>
          </p:cNvPr>
          <p:cNvGrpSpPr/>
          <p:nvPr/>
        </p:nvGrpSpPr>
        <p:grpSpPr>
          <a:xfrm>
            <a:off x="332307" y="4505789"/>
            <a:ext cx="2088902" cy="2495644"/>
            <a:chOff x="248182" y="4350527"/>
            <a:chExt cx="2297792" cy="2745208"/>
          </a:xfrm>
        </p:grpSpPr>
        <p:pic>
          <p:nvPicPr>
            <p:cNvPr id="3" name="그림 2" descr="낙옆4.png">
              <a:extLst>
                <a:ext uri="{FF2B5EF4-FFF2-40B4-BE49-F238E27FC236}">
                  <a16:creationId xmlns:a16="http://schemas.microsoft.com/office/drawing/2014/main" id="{60959346-9445-4E61-8A32-7B4CD013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674219">
              <a:off x="730757" y="5280518"/>
              <a:ext cx="2032348" cy="159808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4" name="그림 3" descr="낙옆3.png">
              <a:extLst>
                <a:ext uri="{FF2B5EF4-FFF2-40B4-BE49-F238E27FC236}">
                  <a16:creationId xmlns:a16="http://schemas.microsoft.com/office/drawing/2014/main" id="{01B01305-F796-45F9-88CA-2EAD9FB1B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627534">
              <a:off x="79024" y="4519685"/>
              <a:ext cx="1849327" cy="1511011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15000"/>
                </a:prstClr>
              </a:outerShdw>
            </a:effectLst>
          </p:spPr>
        </p:pic>
      </p:grpSp>
      <p:pic>
        <p:nvPicPr>
          <p:cNvPr id="5" name="그림 4" descr="pen1.png">
            <a:extLst>
              <a:ext uri="{FF2B5EF4-FFF2-40B4-BE49-F238E27FC236}">
                <a16:creationId xmlns:a16="http://schemas.microsoft.com/office/drawing/2014/main" id="{AE77F4F2-4560-4386-9791-50AA524085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36477">
            <a:off x="7624082" y="1467115"/>
            <a:ext cx="3960764" cy="256594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6" name="그림 5" descr="잉크.png">
            <a:extLst>
              <a:ext uri="{FF2B5EF4-FFF2-40B4-BE49-F238E27FC236}">
                <a16:creationId xmlns:a16="http://schemas.microsoft.com/office/drawing/2014/main" id="{E9AED6E0-2C9C-4412-8F24-5169183114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6459" y="1095093"/>
            <a:ext cx="1498413" cy="1320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24F26-88E2-4896-86B7-2894F972BCC9}"/>
              </a:ext>
            </a:extLst>
          </p:cNvPr>
          <p:cNvSpPr txBox="1"/>
          <p:nvPr/>
        </p:nvSpPr>
        <p:spPr>
          <a:xfrm>
            <a:off x="1925005" y="2939918"/>
            <a:ext cx="5897494" cy="66855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“</a:t>
            </a:r>
            <a:r>
              <a:rPr lang="ko-KR" altLang="en-US" sz="3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조금 비참한 게 영혼에는 좋아요</a:t>
            </a:r>
            <a:r>
              <a:rPr lang="en-US" altLang="ko-KR" sz="3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3AFE0-A674-475D-942A-06FB3A8D5AD7}"/>
              </a:ext>
            </a:extLst>
          </p:cNvPr>
          <p:cNvSpPr txBox="1"/>
          <p:nvPr/>
        </p:nvSpPr>
        <p:spPr>
          <a:xfrm>
            <a:off x="2859718" y="3720080"/>
            <a:ext cx="4028068" cy="31188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세스 </a:t>
            </a:r>
            <a:r>
              <a:rPr lang="en-US" altLang="ko-KR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&lt;</a:t>
            </a:r>
            <a:r>
              <a:rPr lang="ko-KR" altLang="en-US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약해지지만 않는다면 괜찮은 인생이야</a:t>
            </a:r>
            <a:r>
              <a:rPr lang="en-US" altLang="ko-KR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KoPubWorld돋움체 Bold" panose="00000800000000000000" pitchFamily="2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50106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54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KoPubWorld돋움체 Bold" panose="00000800000000000000" pitchFamily="2" charset="-127"/>
              </a:rPr>
              <a:t>에스코어드림</a:t>
            </a:r>
            <a:endParaRPr lang="en-US" altLang="ko-KR" sz="54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900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66CCF9B-6344-49E0-9D89-7CCF1CC9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6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에스코어드림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CD9A-7011-4EA9-920B-3F60BADC30D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두 개가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</a:t>
            </a: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똑같나요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373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9FC06-A661-4E1A-BE73-5022F7F3AB4E}"/>
              </a:ext>
            </a:extLst>
          </p:cNvPr>
          <p:cNvSpPr txBox="1"/>
          <p:nvPr/>
        </p:nvSpPr>
        <p:spPr>
          <a:xfrm>
            <a:off x="2215206" y="2456576"/>
            <a:ext cx="5475589" cy="19448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5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본고딕</a:t>
            </a:r>
            <a:endParaRPr lang="en-US" altLang="ko-KR" sz="54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54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Noto Sans KR</a:t>
            </a:r>
            <a:endParaRPr lang="ko-KR" altLang="en-US" sz="5400" spc="-8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910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에스코어드림은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되도록 제목에만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사용하는 게 좋습니다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sz="6600" i="1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기울기나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굵기에 변화를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주면서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사용하세요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5724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A90F2B-5F98-46C9-8E9B-D7BC899D5BC6}"/>
              </a:ext>
            </a:extLst>
          </p:cNvPr>
          <p:cNvSpPr txBox="1"/>
          <p:nvPr/>
        </p:nvSpPr>
        <p:spPr>
          <a:xfrm>
            <a:off x="2418344" y="404812"/>
            <a:ext cx="6100623" cy="60483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9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Black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8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Heavy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7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ExtraBold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6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Bold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medium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4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Regular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3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Light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</a:rPr>
              <a:t>2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</a:rPr>
              <a:t>ExtraLight</a:t>
            </a:r>
          </a:p>
          <a:p>
            <a:pPr>
              <a:lnSpc>
                <a:spcPct val="110000"/>
              </a:lnSpc>
            </a:pPr>
            <a:r>
              <a:rPr lang="ko-KR" altLang="en-US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에스코어 드림 </a:t>
            </a:r>
            <a:r>
              <a:rPr lang="en-US" altLang="ko-KR" sz="40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 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Thin</a:t>
            </a:r>
          </a:p>
          <a:p>
            <a:pPr>
              <a:lnSpc>
                <a:spcPct val="110000"/>
              </a:lnSpc>
            </a:pPr>
            <a:endParaRPr lang="en-US" altLang="ko-KR" sz="40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>
              <a:lnSpc>
                <a:spcPct val="110000"/>
              </a:lnSpc>
            </a:pPr>
            <a:endParaRPr lang="en-US" altLang="ko-KR" sz="40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835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1793623" y="1416645"/>
            <a:ext cx="6318753" cy="4024709"/>
          </a:xfrm>
          <a:prstGeom prst="rect">
            <a:avLst/>
          </a:prstGeom>
          <a:gradFill flip="none" rotWithShape="1">
            <a:gsLst>
              <a:gs pos="75000">
                <a:srgbClr val="FA5968"/>
              </a:gs>
              <a:gs pos="25000">
                <a:srgbClr val="C92CBE"/>
              </a:gs>
              <a:gs pos="50000">
                <a:srgbClr val="EA2C8C"/>
              </a:gs>
              <a:gs pos="0">
                <a:srgbClr val="5A69DA"/>
              </a:gs>
              <a:gs pos="100000">
                <a:srgbClr val="FEF64B"/>
              </a:gs>
            </a:gsLst>
            <a:lin ang="2700000" scaled="1"/>
            <a:tileRect/>
          </a:gradFill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66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차별금지법</a:t>
            </a:r>
            <a:endParaRPr lang="en-US" altLang="ko-KR" sz="6600" i="1" spc="-5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66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제정하라</a:t>
            </a:r>
            <a:r>
              <a:rPr lang="en-US" altLang="ko-KR" sz="66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!</a:t>
            </a:r>
            <a:endParaRPr lang="ko-KR" altLang="en-US" sz="6600" i="1" spc="-5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pic>
        <p:nvPicPr>
          <p:cNvPr id="3" name="그림 2" descr="음식이(가) 표시된 사진&#10;&#10;자동 생성된 설명">
            <a:extLst>
              <a:ext uri="{FF2B5EF4-FFF2-40B4-BE49-F238E27FC236}">
                <a16:creationId xmlns:a16="http://schemas.microsoft.com/office/drawing/2014/main" id="{7A0BD442-9ADC-4175-90F8-740673FD1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0986"/>
            <a:ext cx="9906000" cy="353230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59F31F6-E5B2-494C-9832-A658FA15AABF}"/>
              </a:ext>
            </a:extLst>
          </p:cNvPr>
          <p:cNvSpPr/>
          <p:nvPr/>
        </p:nvSpPr>
        <p:spPr>
          <a:xfrm>
            <a:off x="691654" y="-2119532"/>
            <a:ext cx="914400" cy="914400"/>
          </a:xfrm>
          <a:prstGeom prst="rect">
            <a:avLst/>
          </a:prstGeom>
          <a:solidFill>
            <a:srgbClr val="59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AE3C26-C267-452E-9404-9EF726973627}"/>
              </a:ext>
            </a:extLst>
          </p:cNvPr>
          <p:cNvSpPr/>
          <p:nvPr/>
        </p:nvSpPr>
        <p:spPr>
          <a:xfrm>
            <a:off x="1793623" y="-2576732"/>
            <a:ext cx="914400" cy="914400"/>
          </a:xfrm>
          <a:prstGeom prst="rect">
            <a:avLst/>
          </a:prstGeom>
          <a:solidFill>
            <a:srgbClr val="8F8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59595D4-615D-412D-AF57-E7A28E5FEDA1}"/>
              </a:ext>
            </a:extLst>
          </p:cNvPr>
          <p:cNvSpPr/>
          <p:nvPr/>
        </p:nvSpPr>
        <p:spPr>
          <a:xfrm>
            <a:off x="2895592" y="-2119532"/>
            <a:ext cx="914400" cy="914400"/>
          </a:xfrm>
          <a:prstGeom prst="rect">
            <a:avLst/>
          </a:prstGeom>
          <a:solidFill>
            <a:srgbClr val="C92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E366E34-A781-4C2B-A39A-CA7E39F2A558}"/>
              </a:ext>
            </a:extLst>
          </p:cNvPr>
          <p:cNvSpPr/>
          <p:nvPr/>
        </p:nvSpPr>
        <p:spPr>
          <a:xfrm>
            <a:off x="3976459" y="-2119532"/>
            <a:ext cx="914400" cy="914400"/>
          </a:xfrm>
          <a:prstGeom prst="rect">
            <a:avLst/>
          </a:prstGeom>
          <a:solidFill>
            <a:srgbClr val="EA2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9F766E5-5F96-4420-86AB-F6DF2AAEB85F}"/>
              </a:ext>
            </a:extLst>
          </p:cNvPr>
          <p:cNvSpPr/>
          <p:nvPr/>
        </p:nvSpPr>
        <p:spPr>
          <a:xfrm>
            <a:off x="5057326" y="-2119532"/>
            <a:ext cx="914400" cy="914400"/>
          </a:xfrm>
          <a:prstGeom prst="rect">
            <a:avLst/>
          </a:prstGeom>
          <a:solidFill>
            <a:srgbClr val="FA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1D69EAD-9EA6-47D2-B4FB-3B5FC3ECE85A}"/>
              </a:ext>
            </a:extLst>
          </p:cNvPr>
          <p:cNvSpPr/>
          <p:nvPr/>
        </p:nvSpPr>
        <p:spPr>
          <a:xfrm>
            <a:off x="6138193" y="-2576732"/>
            <a:ext cx="914400" cy="914400"/>
          </a:xfrm>
          <a:prstGeom prst="rect">
            <a:avLst/>
          </a:prstGeom>
          <a:solidFill>
            <a:srgbClr val="FC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50C5DC7-8D4E-481F-BA11-183C2F47E95F}"/>
              </a:ext>
            </a:extLst>
          </p:cNvPr>
          <p:cNvSpPr/>
          <p:nvPr/>
        </p:nvSpPr>
        <p:spPr>
          <a:xfrm>
            <a:off x="7219060" y="-2119532"/>
            <a:ext cx="914400" cy="914400"/>
          </a:xfrm>
          <a:prstGeom prst="rect">
            <a:avLst/>
          </a:prstGeom>
          <a:solidFill>
            <a:srgbClr val="FEF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690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350519" y="2527733"/>
            <a:ext cx="9144002" cy="1680615"/>
          </a:xfrm>
          <a:prstGeom prst="rect">
            <a:avLst/>
          </a:prstGeom>
          <a:gradFill flip="none" rotWithShape="1">
            <a:gsLst>
              <a:gs pos="75000">
                <a:srgbClr val="FA5968"/>
              </a:gs>
              <a:gs pos="25000">
                <a:srgbClr val="C92CBE"/>
              </a:gs>
              <a:gs pos="50000">
                <a:srgbClr val="EA2C8C"/>
              </a:gs>
              <a:gs pos="0">
                <a:srgbClr val="5A69DA"/>
              </a:gs>
              <a:gs pos="100000">
                <a:srgbClr val="FEF64B"/>
              </a:gs>
            </a:gsLst>
            <a:lin ang="2700000" scaled="1"/>
            <a:tileRect/>
          </a:gradFill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>
              <a:lnSpc>
                <a:spcPct val="110000"/>
              </a:lnSpc>
            </a:pPr>
            <a:endParaRPr lang="ko-KR" altLang="en-US" sz="48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17ED2-B866-4416-A270-4AFF6F96D512}"/>
              </a:ext>
            </a:extLst>
          </p:cNvPr>
          <p:cNvSpPr txBox="1"/>
          <p:nvPr/>
        </p:nvSpPr>
        <p:spPr>
          <a:xfrm>
            <a:off x="1111342" y="2794111"/>
            <a:ext cx="7622355" cy="1188498"/>
          </a:xfrm>
          <a:prstGeom prst="rect">
            <a:avLst/>
          </a:prstGeom>
          <a:noFill/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2020 </a:t>
            </a:r>
            <a:r>
              <a: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차별금지법 제정을 위한 행동 선포식 </a:t>
            </a:r>
            <a:r>
              <a:rPr lang="en-US" altLang="ko-KR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D-60</a:t>
            </a:r>
            <a:r>
              <a: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일</a:t>
            </a:r>
            <a:endParaRPr lang="en-US" altLang="ko-KR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대세는 이미</a:t>
            </a:r>
            <a:r>
              <a:rPr lang="en-US" altLang="ko-KR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</a:t>
            </a:r>
            <a:r>
              <a:rPr lang="ko-KR" altLang="en-US" sz="5400" i="1" spc="-5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차별금지법이다</a:t>
            </a:r>
          </a:p>
        </p:txBody>
      </p:sp>
    </p:spTree>
    <p:extLst>
      <p:ext uri="{BB962C8B-B14F-4D97-AF65-F5344CB8AC3E}">
        <p14:creationId xmlns:p14="http://schemas.microsoft.com/office/powerpoint/2010/main" val="2236822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54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  <a:cs typeface="KoPubWorld돋움체 Bold" panose="00000800000000000000" pitchFamily="2" charset="-127"/>
              </a:rPr>
              <a:t>스포카 한 산스</a:t>
            </a:r>
            <a:endParaRPr lang="en-US" altLang="ko-KR" sz="54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1298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03C72E-3BCD-4F8D-8F63-C6BA1A1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5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스포카 한 산스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CD9A-7011-4EA9-920B-3F60BADC30D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두 개가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 </a:t>
            </a:r>
            <a:r>
              <a:rPr lang="ko-KR" altLang="en-US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똑같나요</a:t>
            </a:r>
            <a:r>
              <a:rPr lang="en-US" altLang="ko-KR" sz="40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0255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제목이나 본문에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무난하게 사용할 수 있는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폰트 입니다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.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4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가지 굵기를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Light" panose="020B0300000000000000" pitchFamily="50" charset="-127"/>
                <a:ea typeface="SpoqaHanSans-Light" panose="020B0300000000000000" pitchFamily="50" charset="-127"/>
              </a:rPr>
              <a:t>사용할 수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</a:rPr>
              <a:t>있어요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532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566396" y="1194936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</a:rPr>
              <a:t>SpoqaHanSans-Bold</a:t>
            </a: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SpoqaHanSans-Regular</a:t>
            </a: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Light" panose="020B0300000000000000" pitchFamily="50" charset="-127"/>
                <a:ea typeface="SpoqaHanSans-Light" panose="020B0300000000000000" pitchFamily="50" charset="-127"/>
              </a:rPr>
              <a:t>SpoqaHanSans-Light</a:t>
            </a: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</a:rPr>
              <a:t>SpoqaHanSans-Thin</a:t>
            </a:r>
          </a:p>
        </p:txBody>
      </p:sp>
    </p:spTree>
    <p:extLst>
      <p:ext uri="{BB962C8B-B14F-4D97-AF65-F5344CB8AC3E}">
        <p14:creationId xmlns:p14="http://schemas.microsoft.com/office/powerpoint/2010/main" val="172563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1030145"/>
            <a:ext cx="7849564" cy="5375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ko-KR" altLang="en-US" sz="48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  <a:cs typeface="KoPubWorld돋움체 Bold" panose="00000800000000000000" pitchFamily="2" charset="-127"/>
              </a:rPr>
              <a:t>제목</a:t>
            </a:r>
            <a:r>
              <a:rPr lang="en-US" altLang="ko-KR" sz="48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48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Thin" panose="020B0200000000000000" pitchFamily="50" charset="-127"/>
                <a:ea typeface="SpoqaHanSans-Thin" panose="020B0200000000000000" pitchFamily="50" charset="-127"/>
                <a:cs typeface="KoPubWorld돋움체 Bold" panose="00000800000000000000" pitchFamily="2" charset="-127"/>
              </a:rPr>
              <a:t>본문으로 사용하기 좋은</a:t>
            </a:r>
            <a:endParaRPr lang="en-US" altLang="ko-KR" sz="48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HanSans-Thin" panose="020B0200000000000000" pitchFamily="50" charset="-127"/>
              <a:ea typeface="SpoqaHanSans-Thin" panose="020B0200000000000000" pitchFamily="50" charset="-127"/>
              <a:cs typeface="KoPubWorld돋움체 Bold" panose="00000800000000000000" pitchFamily="2" charset="-127"/>
            </a:endParaRPr>
          </a:p>
          <a:p>
            <a:r>
              <a:rPr lang="ko-KR" altLang="en-US" sz="4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Bold" panose="020B0800000000000000" pitchFamily="50" charset="-127"/>
                <a:ea typeface="SpoqaHanSans-Bold" panose="020B0800000000000000" pitchFamily="50" charset="-127"/>
                <a:cs typeface="KoPubWorld돋움체 Bold" panose="00000800000000000000" pitchFamily="2" charset="-127"/>
              </a:rPr>
              <a:t>스포카 한 산스</a:t>
            </a:r>
            <a:endParaRPr lang="en-US" altLang="ko-KR" sz="48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HanSans-Bold" panose="020B0800000000000000" pitchFamily="50" charset="-127"/>
              <a:ea typeface="SpoqaHanSans-Bold" panose="020B0800000000000000" pitchFamily="50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2B86C-8E0B-4B09-A8E5-9E36A87ACD2F}"/>
              </a:ext>
            </a:extLst>
          </p:cNvPr>
          <p:cNvSpPr txBox="1"/>
          <p:nvPr/>
        </p:nvSpPr>
        <p:spPr>
          <a:xfrm>
            <a:off x="496365" y="4341750"/>
            <a:ext cx="8913270" cy="1227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파워포인트를 디자인한다고 하면 설치되어 있는 기본폰트들과 다른 무료폰트를 사용하려는 경향이 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. (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이는 기본폰트가 이상해서 라기 보다 우리눈에 너무 익숙해 지겨운 감이 있고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디자인 안 된 기본폰트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PPT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를 많이 봐와서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폰트 자체에 변화를 주려는 것이 아닐까 싶다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.)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나 역시 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PPT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디자인 회사를 다니며 상업적으로 사용가능한 무료폰트들을 정말 많이 사용했는데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거기에는 두가지 이유가 있었다</a:t>
            </a:r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  <a:cs typeface="KoPubWorld돋움체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440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0BE7587-2D71-423E-88BE-B8817D0D304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EAF76-8CE5-4F66-8217-E0EBB83298EE}"/>
              </a:ext>
            </a:extLst>
          </p:cNvPr>
          <p:cNvSpPr txBox="1"/>
          <p:nvPr/>
        </p:nvSpPr>
        <p:spPr>
          <a:xfrm>
            <a:off x="398463" y="2252364"/>
            <a:ext cx="9109075" cy="235327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  <a:cs typeface="KoPubWorld돋움체 Bold" panose="00000800000000000000" pitchFamily="2" charset="-127"/>
              </a:rPr>
              <a:t>여기어때 잘난체 </a:t>
            </a:r>
            <a:r>
              <a:rPr lang="en-US" altLang="ko-KR" sz="48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  <a:cs typeface="KoPubWorld돋움체 Bold" panose="00000800000000000000" pitchFamily="2" charset="-127"/>
              </a:rPr>
              <a:t>OTF</a:t>
            </a:r>
          </a:p>
        </p:txBody>
      </p:sp>
    </p:spTree>
    <p:extLst>
      <p:ext uri="{BB962C8B-B14F-4D97-AF65-F5344CB8AC3E}">
        <p14:creationId xmlns:p14="http://schemas.microsoft.com/office/powerpoint/2010/main" val="428584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5B1D205-D240-45B7-98F9-BDB66070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75" y="4551225"/>
            <a:ext cx="6797629" cy="883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본고딕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FAC18-22AA-4968-B213-C1D3AC16FE3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두 개가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</a:t>
            </a:r>
            <a:r>
              <a:rPr lang="ko-KR" altLang="en-US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똑같나요</a:t>
            </a:r>
            <a:r>
              <a:rPr lang="en-US" altLang="ko-KR" sz="40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?</a:t>
            </a: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0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D8E50B-4478-445B-B238-D70B98982F9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294A9E1-F5A4-4435-8CFA-B8242F24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85" y="4549621"/>
            <a:ext cx="6797629" cy="89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4F682-C14A-4D5B-B213-C44E87474B86}"/>
              </a:ext>
            </a:extLst>
          </p:cNvPr>
          <p:cNvSpPr txBox="1"/>
          <p:nvPr/>
        </p:nvSpPr>
        <p:spPr>
          <a:xfrm>
            <a:off x="1553075" y="1283817"/>
            <a:ext cx="6799850" cy="8856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여기어때 잘난체</a:t>
            </a:r>
            <a:r>
              <a:rPr lang="en-US" altLang="ko-KR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b="1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폰트설치 확인</a:t>
            </a:r>
            <a:endParaRPr lang="en-US" altLang="ko-KR" b="1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위 아래 두개의 글씨가 다르게 보인다면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 </a:t>
            </a:r>
            <a:r>
              <a:rPr lang="ko-KR" altLang="en-US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다시 폰트를 설치해주세요</a:t>
            </a:r>
            <a:r>
              <a:rPr lang="en-US" altLang="ko-KR" spc="-1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ko-KR" altLang="en-US" spc="-14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같음 기호 7">
            <a:extLst>
              <a:ext uri="{FF2B5EF4-FFF2-40B4-BE49-F238E27FC236}">
                <a16:creationId xmlns:a16="http://schemas.microsoft.com/office/drawing/2014/main" id="{133BFF77-2022-491E-B6B5-F694A6B9D8FC}"/>
              </a:ext>
            </a:extLst>
          </p:cNvPr>
          <p:cNvSpPr/>
          <p:nvPr/>
        </p:nvSpPr>
        <p:spPr>
          <a:xfrm rot="5400000">
            <a:off x="4729440" y="3633740"/>
            <a:ext cx="470667" cy="965282"/>
          </a:xfrm>
          <a:prstGeom prst="mathEqual">
            <a:avLst>
              <a:gd name="adj1" fmla="val 19016"/>
              <a:gd name="adj2" fmla="val 15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CD9A-7011-4EA9-920B-3F60BADC30D9}"/>
              </a:ext>
            </a:extLst>
          </p:cNvPr>
          <p:cNvSpPr txBox="1"/>
          <p:nvPr/>
        </p:nvSpPr>
        <p:spPr>
          <a:xfrm>
            <a:off x="1553075" y="2812717"/>
            <a:ext cx="6799850" cy="88560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두 개가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 </a:t>
            </a:r>
            <a:r>
              <a:rPr lang="ko-KR" altLang="en-US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똑같나요</a:t>
            </a:r>
            <a:r>
              <a:rPr lang="en-US" altLang="ko-KR" sz="4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504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둥글고 귀여운 느낌의</a:t>
            </a:r>
            <a:endParaRPr lang="en-US" altLang="ko-KR" sz="66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폰트</a:t>
            </a:r>
            <a:r>
              <a:rPr lang="en-US" altLang="ko-KR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, </a:t>
            </a: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조금 가볍고 </a:t>
            </a:r>
            <a:endParaRPr lang="en-US" altLang="ko-KR" sz="66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재미있게 내용을 전하고</a:t>
            </a:r>
            <a:endParaRPr lang="en-US" altLang="ko-KR" sz="66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싶다면 이 폰트를</a:t>
            </a:r>
            <a:endParaRPr lang="en-US" altLang="ko-KR" sz="66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사용해보세요</a:t>
            </a:r>
            <a:endParaRPr lang="en-US" altLang="ko-KR" sz="6600" spc="-2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062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7190C540-5873-433C-9427-0873F63D878D}"/>
              </a:ext>
            </a:extLst>
          </p:cNvPr>
          <p:cNvGrpSpPr/>
          <p:nvPr/>
        </p:nvGrpSpPr>
        <p:grpSpPr>
          <a:xfrm>
            <a:off x="1510224" y="3558758"/>
            <a:ext cx="8814683" cy="2259430"/>
            <a:chOff x="1591247" y="3883270"/>
            <a:chExt cx="8814683" cy="22594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AE864-2CB8-4515-96BD-2E32EAAE9018}"/>
                </a:ext>
              </a:extLst>
            </p:cNvPr>
            <p:cNvSpPr txBox="1"/>
            <p:nvPr/>
          </p:nvSpPr>
          <p:spPr>
            <a:xfrm>
              <a:off x="1591247" y="3883270"/>
              <a:ext cx="8814683" cy="1622823"/>
            </a:xfrm>
            <a:prstGeom prst="rect">
              <a:avLst/>
            </a:prstGeom>
            <a:solidFill>
              <a:srgbClr val="FF0066"/>
            </a:solidFill>
            <a:effectLst>
              <a:outerShdw blurRad="381000" dist="381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막례쓰 염병할 골드코스트</a:t>
              </a:r>
              <a:endParaRPr lang="en-US" altLang="ko-KR" sz="4800" i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endParaRPr>
            </a:p>
          </p:txBody>
        </p:sp>
        <p:sp>
          <p:nvSpPr>
            <p:cNvPr id="12" name="직각 삼각형 11">
              <a:extLst>
                <a:ext uri="{FF2B5EF4-FFF2-40B4-BE49-F238E27FC236}">
                  <a16:creationId xmlns:a16="http://schemas.microsoft.com/office/drawing/2014/main" id="{C41393BB-BAE3-4125-A899-A1D78B3B2D5B}"/>
                </a:ext>
              </a:extLst>
            </p:cNvPr>
            <p:cNvSpPr/>
            <p:nvPr/>
          </p:nvSpPr>
          <p:spPr>
            <a:xfrm flipH="1" flipV="1">
              <a:off x="8580983" y="5506093"/>
              <a:ext cx="567160" cy="636607"/>
            </a:xfrm>
            <a:prstGeom prst="rt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59CF58B-7C38-4789-8323-9ABADF0A20BB}"/>
              </a:ext>
            </a:extLst>
          </p:cNvPr>
          <p:cNvGrpSpPr/>
          <p:nvPr/>
        </p:nvGrpSpPr>
        <p:grpSpPr>
          <a:xfrm>
            <a:off x="-665395" y="1443589"/>
            <a:ext cx="9163284" cy="2275071"/>
            <a:chOff x="-445476" y="1777110"/>
            <a:chExt cx="9163284" cy="2275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007EB3-2FBA-4C33-9122-07DD8ECD9F44}"/>
                </a:ext>
              </a:extLst>
            </p:cNvPr>
            <p:cNvSpPr txBox="1"/>
            <p:nvPr/>
          </p:nvSpPr>
          <p:spPr>
            <a:xfrm>
              <a:off x="-445476" y="1777110"/>
              <a:ext cx="9163284" cy="1651890"/>
            </a:xfrm>
            <a:prstGeom prst="roundRect">
              <a:avLst>
                <a:gd name="adj" fmla="val 50000"/>
              </a:avLst>
            </a:prstGeom>
            <a:solidFill>
              <a:srgbClr val="0066FF"/>
            </a:solidFill>
            <a:effectLst>
              <a:outerShdw blurRad="381000" dist="381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남의 말은 그만 인용해</a:t>
              </a:r>
              <a:r>
                <a:rPr lang="en-US" altLang="ko-KR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!</a:t>
              </a: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C47EDF3-351D-42C2-B018-764C30C451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314" y="3412576"/>
              <a:ext cx="854245" cy="639605"/>
            </a:xfrm>
            <a:custGeom>
              <a:avLst/>
              <a:gdLst>
                <a:gd name="T0" fmla="*/ 11 w 331"/>
                <a:gd name="T1" fmla="*/ 0 h 247"/>
                <a:gd name="T2" fmla="*/ 235 w 331"/>
                <a:gd name="T3" fmla="*/ 247 h 247"/>
                <a:gd name="T4" fmla="*/ 331 w 331"/>
                <a:gd name="T5" fmla="*/ 0 h 247"/>
                <a:gd name="T6" fmla="*/ 11 w 331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247">
                  <a:moveTo>
                    <a:pt x="11" y="0"/>
                  </a:moveTo>
                  <a:cubicBezTo>
                    <a:pt x="0" y="60"/>
                    <a:pt x="55" y="214"/>
                    <a:pt x="235" y="247"/>
                  </a:cubicBezTo>
                  <a:cubicBezTo>
                    <a:pt x="235" y="247"/>
                    <a:pt x="107" y="97"/>
                    <a:pt x="331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1534D63-D61E-4FD3-ACD9-AE1A595871B4}"/>
              </a:ext>
            </a:extLst>
          </p:cNvPr>
          <p:cNvGrpSpPr/>
          <p:nvPr/>
        </p:nvGrpSpPr>
        <p:grpSpPr>
          <a:xfrm>
            <a:off x="1510224" y="-655940"/>
            <a:ext cx="8814683" cy="2259430"/>
            <a:chOff x="1591247" y="3883270"/>
            <a:chExt cx="8814683" cy="22594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98535C-A137-4764-BE68-E21782ECB568}"/>
                </a:ext>
              </a:extLst>
            </p:cNvPr>
            <p:cNvSpPr txBox="1"/>
            <p:nvPr/>
          </p:nvSpPr>
          <p:spPr>
            <a:xfrm>
              <a:off x="1591247" y="3883270"/>
              <a:ext cx="8814683" cy="1622823"/>
            </a:xfrm>
            <a:prstGeom prst="rect">
              <a:avLst/>
            </a:prstGeom>
            <a:solidFill>
              <a:srgbClr val="FF0066"/>
            </a:solidFill>
            <a:effectLst>
              <a:outerShdw blurRad="381000" dist="381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막례쓰 염병할 골드코스트</a:t>
              </a:r>
              <a:endParaRPr lang="en-US" altLang="ko-KR" sz="4800" i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endParaRPr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DB8F5456-C55B-4F02-9377-3588107BFDC5}"/>
                </a:ext>
              </a:extLst>
            </p:cNvPr>
            <p:cNvSpPr/>
            <p:nvPr/>
          </p:nvSpPr>
          <p:spPr>
            <a:xfrm flipH="1" flipV="1">
              <a:off x="8580983" y="5506093"/>
              <a:ext cx="567160" cy="636607"/>
            </a:xfrm>
            <a:prstGeom prst="rt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3861627-9406-4982-956B-13C94D542753}"/>
              </a:ext>
            </a:extLst>
          </p:cNvPr>
          <p:cNvGrpSpPr/>
          <p:nvPr/>
        </p:nvGrpSpPr>
        <p:grpSpPr>
          <a:xfrm>
            <a:off x="-665395" y="5499884"/>
            <a:ext cx="9163284" cy="2275071"/>
            <a:chOff x="-445476" y="1777110"/>
            <a:chExt cx="9163284" cy="22750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D2D9FE-C412-456D-83E2-731CC0A40101}"/>
                </a:ext>
              </a:extLst>
            </p:cNvPr>
            <p:cNvSpPr txBox="1"/>
            <p:nvPr/>
          </p:nvSpPr>
          <p:spPr>
            <a:xfrm>
              <a:off x="-445476" y="1777110"/>
              <a:ext cx="9163284" cy="1651890"/>
            </a:xfrm>
            <a:prstGeom prst="roundRect">
              <a:avLst>
                <a:gd name="adj" fmla="val 50000"/>
              </a:avLst>
            </a:prstGeom>
            <a:solidFill>
              <a:srgbClr val="0066FF"/>
            </a:solidFill>
            <a:effectLst>
              <a:outerShdw blurRad="381000" dist="381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남의 말은 그만 인용해</a:t>
              </a:r>
              <a:r>
                <a:rPr lang="en-US" altLang="ko-KR" sz="4800" i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여기어때 잘난체 OTF" panose="020B0600000101010101" pitchFamily="34" charset="-127"/>
                  <a:ea typeface="여기어때 잘난체 OTF" panose="020B0600000101010101" pitchFamily="34" charset="-127"/>
                </a:rPr>
                <a:t>!</a:t>
              </a: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014EA63-E2F4-4776-AC7F-7D3B413ECA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3314" y="3412576"/>
              <a:ext cx="854245" cy="639605"/>
            </a:xfrm>
            <a:custGeom>
              <a:avLst/>
              <a:gdLst>
                <a:gd name="T0" fmla="*/ 11 w 331"/>
                <a:gd name="T1" fmla="*/ 0 h 247"/>
                <a:gd name="T2" fmla="*/ 235 w 331"/>
                <a:gd name="T3" fmla="*/ 247 h 247"/>
                <a:gd name="T4" fmla="*/ 331 w 331"/>
                <a:gd name="T5" fmla="*/ 0 h 247"/>
                <a:gd name="T6" fmla="*/ 11 w 331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247">
                  <a:moveTo>
                    <a:pt x="11" y="0"/>
                  </a:moveTo>
                  <a:cubicBezTo>
                    <a:pt x="0" y="60"/>
                    <a:pt x="55" y="214"/>
                    <a:pt x="235" y="247"/>
                  </a:cubicBezTo>
                  <a:cubicBezTo>
                    <a:pt x="235" y="247"/>
                    <a:pt x="107" y="97"/>
                    <a:pt x="331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7420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55648C-D8F3-4FAD-B323-A3821F130027}"/>
              </a:ext>
            </a:extLst>
          </p:cNvPr>
          <p:cNvSpPr txBox="1"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100000">
                <a:srgbClr val="FF5050"/>
              </a:gs>
              <a:gs pos="0">
                <a:srgbClr val="FF0000"/>
              </a:gs>
            </a:gsLst>
            <a:lin ang="2700000" scaled="1"/>
            <a:tileRect/>
          </a:gradFill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8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안녕</a:t>
            </a:r>
            <a:r>
              <a:rPr lang="en-US" altLang="ko-KR" sz="8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670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본고딕은 제목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,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본문 모두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활용 가능한 폰트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Black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부터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Thin 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까지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두께가 다양합니다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02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CFC85-B342-419B-8849-700CB0F64A12}"/>
              </a:ext>
            </a:extLst>
          </p:cNvPr>
          <p:cNvSpPr txBox="1"/>
          <p:nvPr/>
        </p:nvSpPr>
        <p:spPr>
          <a:xfrm>
            <a:off x="415925" y="569903"/>
            <a:ext cx="7849564" cy="13630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패밀리 서체 총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6</a:t>
            </a: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종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Black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rPr>
              <a:t> Bold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Medium</a:t>
            </a:r>
          </a:p>
          <a:p>
            <a:pPr>
              <a:lnSpc>
                <a:spcPct val="110000"/>
              </a:lnSpc>
            </a:pP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Regular 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Light" panose="020B0300000000000000" pitchFamily="34" charset="-127"/>
                <a:ea typeface="Noto Sans KR Light" panose="020B0300000000000000" pitchFamily="34" charset="-127"/>
              </a:rPr>
              <a:t>Light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  </a:t>
            </a:r>
            <a:r>
              <a:rPr lang="en-US" altLang="ko-KR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Thin" panose="020B0200000000000000" pitchFamily="34" charset="-127"/>
                <a:ea typeface="Noto Sans KR Thin" panose="020B0200000000000000" pitchFamily="34" charset="-127"/>
              </a:rPr>
              <a:t>Thin</a:t>
            </a:r>
          </a:p>
          <a:p>
            <a:pPr>
              <a:lnSpc>
                <a:spcPct val="110000"/>
              </a:lnSpc>
            </a:pPr>
            <a:r>
              <a:rPr lang="ko-KR" altLang="en-US" sz="6600" spc="-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Thin" panose="020B0200000000000000" pitchFamily="34" charset="-127"/>
                <a:ea typeface="Noto Sans KR Thin" panose="020B0200000000000000" pitchFamily="34" charset="-127"/>
              </a:rPr>
              <a:t>디테일한 굵기 조절 가능</a:t>
            </a:r>
            <a:endParaRPr lang="en-US" altLang="ko-KR" sz="6600" spc="-4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Noto Sans KR Thin" panose="020B0200000000000000" pitchFamily="34" charset="-127"/>
              <a:ea typeface="Noto Sans KR Thin" panose="020B02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63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634680" y="1142850"/>
            <a:ext cx="8463022" cy="18318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4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평등에 합류하라</a:t>
            </a:r>
            <a:r>
              <a:rPr lang="en-US" altLang="ko-KR" sz="4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ko-KR" altLang="en-US" sz="44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대세는 이미 차별금지법이다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33273-5507-4272-915B-43754715698F}"/>
              </a:ext>
            </a:extLst>
          </p:cNvPr>
          <p:cNvSpPr txBox="1"/>
          <p:nvPr/>
        </p:nvSpPr>
        <p:spPr>
          <a:xfrm>
            <a:off x="634680" y="3700855"/>
            <a:ext cx="8463022" cy="21443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지난 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6</a:t>
            </a: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월 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29</a:t>
            </a: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일 정의당이 포괄적 차별금지법을 발의한 데 이어 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30</a:t>
            </a: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일에는 국가인권위원회가 차별금지법안을 발표하고 제정을 촉구하는 의견을 표명했다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. </a:t>
            </a: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이는 차별금지법을 향한 시민들의 열망과 오랜시간 이 사회에 평등을 틔우려 노력해온 시민사회 인권운동이 열어낸 길이자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, </a:t>
            </a:r>
            <a:r>
              <a:rPr lang="ko-KR" altLang="en-US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인권의 가치에 부응한 의원들이 일궈낸 성과이다</a:t>
            </a:r>
            <a:r>
              <a:rPr lang="en-US" altLang="ko-KR" sz="2000" spc="-3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ans KR Regular" panose="020B0500000000000000" pitchFamily="34" charset="-127"/>
                <a:ea typeface="Noto Sans KR Regular" panose="020B0500000000000000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74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06B56-08EF-4CE9-B322-EB751EB79F94}"/>
              </a:ext>
            </a:extLst>
          </p:cNvPr>
          <p:cNvSpPr txBox="1"/>
          <p:nvPr/>
        </p:nvSpPr>
        <p:spPr>
          <a:xfrm>
            <a:off x="1793623" y="1416645"/>
            <a:ext cx="6318753" cy="4024709"/>
          </a:xfrm>
          <a:prstGeom prst="rect">
            <a:avLst/>
          </a:prstGeom>
          <a:gradFill flip="none" rotWithShape="1">
            <a:gsLst>
              <a:gs pos="75000">
                <a:srgbClr val="FA5968"/>
              </a:gs>
              <a:gs pos="25000">
                <a:srgbClr val="C92CBE"/>
              </a:gs>
              <a:gs pos="50000">
                <a:srgbClr val="EA2C8C"/>
              </a:gs>
              <a:gs pos="0">
                <a:srgbClr val="5A69DA"/>
              </a:gs>
              <a:gs pos="100000">
                <a:srgbClr val="FEF64B"/>
              </a:gs>
            </a:gsLst>
            <a:lin ang="2700000" scaled="1"/>
            <a:tileRect/>
          </a:gradFill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60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대세는 이미</a:t>
            </a:r>
            <a:endParaRPr lang="en-US" altLang="ko-KR" sz="6000" spc="-3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ans KR Black" panose="020B0A00000000000000" pitchFamily="34" charset="-127"/>
              <a:ea typeface="Noto Sans KR Black" panose="020B0A00000000000000" pitchFamily="34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6000" spc="-3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KR Black" panose="020B0A00000000000000" pitchFamily="34" charset="-127"/>
                <a:ea typeface="Noto Sans KR Black" panose="020B0A00000000000000" pitchFamily="34" charset="-127"/>
              </a:rPr>
              <a:t>차별금지법이다</a:t>
            </a:r>
          </a:p>
        </p:txBody>
      </p:sp>
    </p:spTree>
    <p:extLst>
      <p:ext uri="{BB962C8B-B14F-4D97-AF65-F5344CB8AC3E}">
        <p14:creationId xmlns:p14="http://schemas.microsoft.com/office/powerpoint/2010/main" val="326710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1229</Words>
  <Application>Microsoft Office PowerPoint</Application>
  <PresentationFormat>A4 용지(210x297mm)</PresentationFormat>
  <Paragraphs>193</Paragraphs>
  <Slides>53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95" baseType="lpstr">
      <vt:lpstr>G마켓 산스 Bold</vt:lpstr>
      <vt:lpstr>G마켓 산스 Light</vt:lpstr>
      <vt:lpstr>G마켓 산스 Medium</vt:lpstr>
      <vt:lpstr>KoPubWorld돋움체 Bold</vt:lpstr>
      <vt:lpstr>KoPubWorld돋움체 Light</vt:lpstr>
      <vt:lpstr>KoPubWorld돋움체 Medium</vt:lpstr>
      <vt:lpstr>KoPubWorld바탕체 Bold</vt:lpstr>
      <vt:lpstr>KoPubWorld바탕체 Light</vt:lpstr>
      <vt:lpstr>KoPubWorld바탕체 Medium</vt:lpstr>
      <vt:lpstr>KoPub돋움체 Bold</vt:lpstr>
      <vt:lpstr>KoPub돋움체 Light</vt:lpstr>
      <vt:lpstr>KoPub바탕체 Light</vt:lpstr>
      <vt:lpstr>Noto Sans CJK KR Regular</vt:lpstr>
      <vt:lpstr>Noto Sans KR Black</vt:lpstr>
      <vt:lpstr>Noto Sans KR Bold</vt:lpstr>
      <vt:lpstr>Noto Sans KR Light</vt:lpstr>
      <vt:lpstr>Noto Sans KR Medium</vt:lpstr>
      <vt:lpstr>Noto Sans KR Regular</vt:lpstr>
      <vt:lpstr>Noto Sans KR Thin</vt:lpstr>
      <vt:lpstr>SpoqaHanSans-Bold</vt:lpstr>
      <vt:lpstr>SpoqaHanSans-Light</vt:lpstr>
      <vt:lpstr>SpoqaHanSans-Regular</vt:lpstr>
      <vt:lpstr>SpoqaHanSans-Thin</vt:lpstr>
      <vt:lpstr>나눔명조</vt:lpstr>
      <vt:lpstr>나눔명조 ExtraBold</vt:lpstr>
      <vt:lpstr>나눔바른고딕</vt:lpstr>
      <vt:lpstr>나눔바른고딕 UltraLight</vt:lpstr>
      <vt:lpstr>에스코어 드림 1 Thin</vt:lpstr>
      <vt:lpstr>에스코어 드림 2 ExtraLight</vt:lpstr>
      <vt:lpstr>에스코어 드림 3 Light</vt:lpstr>
      <vt:lpstr>에스코어 드림 4 Regular</vt:lpstr>
      <vt:lpstr>에스코어 드림 5 Medium</vt:lpstr>
      <vt:lpstr>에스코어 드림 6 Bold</vt:lpstr>
      <vt:lpstr>에스코어 드림 7 ExtraBold</vt:lpstr>
      <vt:lpstr>에스코어 드림 8 Heavy</vt:lpstr>
      <vt:lpstr>에스코어 드림 9 Black</vt:lpstr>
      <vt:lpstr>여기어때 잘난체 OTF</vt:lpstr>
      <vt:lpstr>카페24 빛나는별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라 용</dc:creator>
  <cp:lastModifiedBy>라 용</cp:lastModifiedBy>
  <cp:revision>109</cp:revision>
  <dcterms:created xsi:type="dcterms:W3CDTF">2020-07-06T03:15:23Z</dcterms:created>
  <dcterms:modified xsi:type="dcterms:W3CDTF">2020-07-15T07:41:59Z</dcterms:modified>
</cp:coreProperties>
</file>