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78">
          <p15:clr>
            <a:srgbClr val="A4A3A4"/>
          </p15:clr>
        </p15:guide>
        <p15:guide id="3" pos="-3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7"/>
    <p:restoredTop sz="96850"/>
  </p:normalViewPr>
  <p:slideViewPr>
    <p:cSldViewPr snapToObjects="1">
      <p:cViewPr varScale="1">
        <p:scale>
          <a:sx n="74" d="100"/>
          <a:sy n="74" d="100"/>
        </p:scale>
        <p:origin x="1968" y="62"/>
      </p:cViewPr>
      <p:guideLst>
        <p:guide orient="horz" pos="2154"/>
        <p:guide pos="2878"/>
        <p:guide pos="-3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2023-10-18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4"/>
            <a:ext cx="7772400" cy="1470024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2023-10-18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4"/>
            <a:ext cx="9144000" cy="1470024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2023-10-18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2"/>
            <a:ext cx="4857767" cy="321468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2023-10-18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2023-10-18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2023-10-18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2023-10-18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906712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2023-10-18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2023-10-18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2023-10-18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2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2023-10-18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19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19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2023-10-18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2023-10-18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2023-10-18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/>
          <p:nvPr/>
        </p:nvSpPr>
        <p:spPr>
          <a:xfrm>
            <a:off x="518922" y="5382387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r>
              <a:rPr lang="en-US" altLang="ko-KR" sz="2600" b="1" i="0" kern="1200" spc="31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20</a:t>
            </a:r>
            <a:r>
              <a:rPr lang="ko-KR" altLang="en-US" sz="2600" b="1" i="0" kern="1200" spc="31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22</a:t>
            </a:r>
            <a:r>
              <a:rPr lang="en-US" altLang="ko-KR" sz="2600" b="1" i="0" kern="1200" spc="31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. </a:t>
            </a:r>
            <a:r>
              <a:rPr lang="ko-KR" altLang="en-US" sz="2600" b="1" i="0" kern="1200" spc="31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 08</a:t>
            </a:r>
            <a:r>
              <a:rPr lang="en-US" altLang="ko-KR" sz="2600" b="1" i="0" kern="1200" spc="31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. </a:t>
            </a:r>
            <a:r>
              <a:rPr lang="ko-KR" altLang="en-US" sz="2600" b="1" i="0" kern="1200" spc="31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24</a:t>
            </a:r>
          </a:p>
          <a:p>
            <a:pPr marL="0" lvl="0" indent="0" algn="ctr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endParaRPr lang="en-US" altLang="ko-KR" sz="1200" b="1" i="0" kern="1200" spc="17">
              <a:ln w="11430"/>
              <a:solidFill>
                <a:schemeClr val="tx1"/>
              </a:solidFill>
              <a:uLnTx/>
              <a:uFillTx/>
              <a:latin typeface="HY울릉도B"/>
              <a:ea typeface="HY울릉도B"/>
              <a:cs typeface="+mj-cs"/>
            </a:endParaRPr>
          </a:p>
          <a:p>
            <a:pPr marL="0" lvl="0" indent="0" algn="ctr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r>
              <a:rPr lang="ko-KR" altLang="en-US" sz="2600" b="1" i="0" kern="1200" spc="31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작성자  유 현 호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791580" y="620649"/>
            <a:ext cx="7560839" cy="1453513"/>
            <a:chOff x="791580" y="1945407"/>
            <a:chExt cx="7560839" cy="1278422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899592" y="2996952"/>
              <a:ext cx="7344816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899591" y="1945407"/>
              <a:ext cx="7344816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91580" y="1962473"/>
              <a:ext cx="7560839" cy="12613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 lang="ko-KR" altLang="en-US" sz="2400" b="1" i="0" kern="1200" spc="5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맑은 고딕"/>
                </a:defRPr>
              </a:pPr>
              <a:endParaRPr lang="ko-KR" altLang="en-US" sz="1200" b="1" spc="17">
                <a:ln w="11430"/>
                <a:solidFill>
                  <a:schemeClr val="tx1"/>
                </a:solidFill>
                <a:latin typeface="HY울릉도B"/>
                <a:ea typeface="HY울릉도B"/>
              </a:endParaRPr>
            </a:p>
            <a:p>
              <a:pPr marL="0" lvl="0" algn="ctr" defTabSz="914400" eaLnBrk="1" latinLnBrk="1" hangingPunct="1">
                <a:defRPr lang="ko-KR" altLang="en-US" sz="2400" b="1" i="0" kern="1200" spc="5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맑은 고딕"/>
                </a:defRPr>
              </a:pPr>
              <a:r>
                <a:rPr lang="ko-KR" altLang="en-US" sz="3800" b="1" i="0" kern="1200" spc="43">
                  <a:ln w="11430"/>
                  <a:solidFill>
                    <a:srgbClr val="0000FF"/>
                  </a:solidFill>
                  <a:latin typeface="HY울릉도B"/>
                  <a:ea typeface="HY울릉도B"/>
                </a:rPr>
                <a:t>호랑</a:t>
              </a:r>
              <a:r>
                <a:rPr lang="ko-KR" altLang="en-US" sz="3800" b="1" i="0" kern="1200" spc="43">
                  <a:ln w="11430"/>
                  <a:solidFill>
                    <a:srgbClr val="000000"/>
                  </a:solidFill>
                  <a:latin typeface="HY울릉도B"/>
                  <a:ea typeface="HY울릉도B"/>
                </a:rPr>
                <a:t> </a:t>
              </a:r>
              <a:r>
                <a:rPr lang="en-US" altLang="ko-KR" sz="3800" b="1" i="0" kern="1200" spc="43">
                  <a:ln w="11430"/>
                  <a:solidFill>
                    <a:srgbClr val="000000"/>
                  </a:solidFill>
                  <a:latin typeface="HY울릉도B"/>
                  <a:ea typeface="HY울릉도B"/>
                </a:rPr>
                <a:t>REPORT.</a:t>
              </a:r>
              <a:r>
                <a:rPr lang="ko-KR" altLang="en-US" sz="3800" b="1" i="0" kern="1200" spc="43">
                  <a:ln w="11430"/>
                  <a:solidFill>
                    <a:srgbClr val="000000"/>
                  </a:solidFill>
                  <a:latin typeface="HY울릉도B"/>
                  <a:ea typeface="HY울릉도B"/>
                </a:rPr>
                <a:t>44</a:t>
              </a:r>
            </a:p>
            <a:p>
              <a:pPr lvl="0" algn="ctr">
                <a:defRPr lang="ko-KR" altLang="en-US" sz="2400" b="1" i="0" kern="1200" spc="5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맑은 고딕"/>
                </a:defRPr>
              </a:pPr>
              <a:endParaRPr lang="ko-KR" altLang="en-US" sz="3800" b="1" spc="43">
                <a:ln w="11430"/>
                <a:solidFill>
                  <a:schemeClr val="tx1"/>
                </a:solidFill>
                <a:latin typeface="HY울릉도B"/>
                <a:ea typeface="HY울릉도B"/>
              </a:endParaRPr>
            </a:p>
          </p:txBody>
        </p:sp>
      </p:grpSp>
      <p:sp>
        <p:nvSpPr>
          <p:cNvPr id="19" name="제목 1"/>
          <p:cNvSpPr txBox="1"/>
          <p:nvPr/>
        </p:nvSpPr>
        <p:spPr>
          <a:xfrm>
            <a:off x="1907667" y="2578225"/>
            <a:ext cx="5328666" cy="2218946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ctr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r>
              <a:rPr lang="ko-KR" altLang="en-US" sz="2400" b="1" i="0" kern="1200" spc="29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목 차</a:t>
            </a:r>
          </a:p>
          <a:p>
            <a:pPr marL="0" lvl="0" indent="0" defTabSz="914400" eaLnBrk="1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r>
              <a:rPr lang="ko-KR" altLang="en-US" sz="2000" b="1" i="0" kern="1200" spc="24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        </a:t>
            </a:r>
          </a:p>
          <a:p>
            <a:pPr marL="0" lvl="0" indent="0" defTabSz="914400" eaLnBrk="1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r>
              <a:rPr lang="ko-KR" altLang="en-US" sz="2000" b="1" i="0" kern="1200" spc="24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     </a:t>
            </a:r>
            <a:r>
              <a:rPr lang="en-US" altLang="ko-KR" sz="2000" b="1" i="0" kern="1200" spc="24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■</a:t>
            </a:r>
            <a:r>
              <a:rPr lang="ko-KR" altLang="en-US" sz="2000" b="1" i="0" kern="1200" spc="24">
                <a:ln w="11430"/>
                <a:solidFill>
                  <a:schemeClr val="tx1"/>
                </a:solidFill>
                <a:uLnTx/>
                <a:uFillTx/>
                <a:latin typeface="HY울릉도B"/>
                <a:ea typeface="HY울릉도B"/>
                <a:cs typeface="+mj-cs"/>
              </a:rPr>
              <a:t> 지식산업센터 입주 업종</a:t>
            </a:r>
          </a:p>
          <a:p>
            <a:pPr marL="0" lvl="0" indent="0" defTabSz="914400" eaLnBrk="1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endParaRPr lang="ko-KR" altLang="en-US" sz="2000" b="1" i="0" kern="1200" spc="24">
              <a:ln w="11430"/>
              <a:solidFill>
                <a:schemeClr val="tx1"/>
              </a:solidFill>
              <a:uLnTx/>
              <a:uFillTx/>
              <a:latin typeface="HY울릉도B"/>
              <a:ea typeface="HY울릉도B"/>
              <a:cs typeface="+mj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91562" y="6597396"/>
            <a:ext cx="452438" cy="2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000">
                <a:latin typeface="맑은 고딕"/>
                <a:ea typeface="맑은 고딕"/>
                <a:cs typeface="맑은 고딕"/>
              </a:rPr>
              <a:t>9/11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51460" y="836676"/>
            <a:ext cx="8748522" cy="21469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5. 「건축법 시행령」 별표 1 제7호다목에 따른 '상점'(음ㆍ식료품을 제외한 일용품을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   취급하는 상점만 해당한다)으로서 다음의 기준에 적합한 시설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​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1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음란 유흥업소, 불법도박 및 사행성 영업소, 경마, 종교집회장, 다단계 판매,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1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위험물 저장 및 처리시설 등은 입주가 제한됩니다.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60" y="3933063"/>
            <a:ext cx="8666321" cy="1322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b="1">
                <a:solidFill>
                  <a:srgbClr val="0000FF"/>
                </a:solidFill>
                <a:latin typeface="맑은 고딕"/>
                <a:ea typeface="맑은 고딕"/>
                <a:cs typeface="맑은 고딕"/>
              </a:rPr>
              <a:t>▣ 투자자 사업자등록 권장 업종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b="1">
                <a:solidFill>
                  <a:srgbClr val="0000FF"/>
                </a:solidFill>
                <a:latin typeface="맑은 고딕"/>
                <a:ea typeface="맑은 고딕"/>
                <a:cs typeface="맑은 고딕"/>
              </a:rPr>
              <a:t>  ◆업태: 정보통신업       ◆업종: 소프트웨어 개발 및 공급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b="1">
                <a:solidFill>
                  <a:srgbClr val="0000FF"/>
                </a:solidFill>
                <a:latin typeface="맑은 고딕"/>
                <a:ea typeface="맑은 고딕"/>
                <a:cs typeface="맑은 고딕"/>
              </a:rPr>
              <a:t>  ◆업태: 광고업             ◆업종: 광고물 문안, 도안, 설계 등 작성업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16468" y="6597396"/>
            <a:ext cx="827532" cy="2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000">
                <a:latin typeface="맑은 고딕"/>
                <a:ea typeface="맑은 고딕"/>
                <a:cs typeface="맑은 고딕"/>
              </a:rPr>
              <a:t>10/11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10362"/>
            <a:ext cx="4572000" cy="3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■지식산업센터 입주 제한 업종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23469" y="1086993"/>
            <a:ext cx="8594312" cy="25580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1" i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소음, 악취, 진동이 심한 제조 시설은 입주가 제한</a:t>
            </a:r>
            <a:endParaRPr lang="ko-KR" altLang="en-US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cs typeface="맑은 고딕"/>
            </a:endParaRP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​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1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1. 소음이나 분진, 폐수 등의 환경유해물질 배출이 유발되는 비도시형 제조업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1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2. 건축업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1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3. 도소매 무역의 유통업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1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4. 기타 소비자를 대상으로 판매업을 하는 소매업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460486" y="6597396"/>
            <a:ext cx="683514" cy="2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000">
                <a:latin typeface="맑은 고딕"/>
                <a:ea typeface="맑은 고딕"/>
                <a:cs typeface="맑은 고딕"/>
              </a:rPr>
              <a:t>11/11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38376" y="72009"/>
            <a:ext cx="6667248" cy="65973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91562" y="6597396"/>
            <a:ext cx="452438" cy="2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000">
                <a:latin typeface="맑은 고딕"/>
                <a:ea typeface="맑은 고딕"/>
                <a:cs typeface="맑은 고딕"/>
              </a:rPr>
              <a:t>1/11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68327" y="144018"/>
            <a:ext cx="6148141" cy="65973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296162" cy="36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>
                <a:latin typeface="맑은 고딕"/>
                <a:ea typeface="맑은 고딕"/>
                <a:cs typeface="맑은 고딕"/>
              </a:rPr>
              <a:t>■제조업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91562" y="6597396"/>
            <a:ext cx="452438" cy="2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000">
                <a:latin typeface="맑은 고딕"/>
                <a:ea typeface="맑은 고딕"/>
                <a:cs typeface="맑은 고딕"/>
              </a:rPr>
              <a:t>2/11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2123694" cy="36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>
                <a:latin typeface="맑은 고딕"/>
                <a:ea typeface="맑은 고딕"/>
                <a:cs typeface="맑은 고딕"/>
              </a:rPr>
              <a:t>■지식기반산업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16950" y="144018"/>
            <a:ext cx="6571527" cy="65973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91562" y="6597396"/>
            <a:ext cx="452438" cy="2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000">
                <a:latin typeface="맑은 고딕"/>
                <a:ea typeface="맑은 고딕"/>
                <a:cs typeface="맑은 고딕"/>
              </a:rPr>
              <a:t>3/11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45669" y="144018"/>
            <a:ext cx="6570799" cy="65973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91562" y="6597396"/>
            <a:ext cx="452438" cy="2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eaLnBrk="1" latinLnBrk="1" hangingPunct="1">
              <a:defRPr lang="ko-KR" altLang="en-US"/>
            </a:pPr>
            <a:r>
              <a:rPr lang="ko-KR" altLang="en-US" sz="1000">
                <a:latin typeface="맑은 고딕"/>
                <a:ea typeface="맑은 고딕"/>
                <a:cs typeface="맑은 고딕"/>
              </a:rPr>
              <a:t>4/11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87577" y="209550"/>
            <a:ext cx="7219950" cy="64389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91562" y="6597396"/>
            <a:ext cx="452438" cy="2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000">
                <a:latin typeface="맑은 고딕"/>
                <a:ea typeface="맑은 고딕"/>
                <a:cs typeface="맑은 고딕"/>
              </a:rPr>
              <a:t>5/11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37477" y="144018"/>
            <a:ext cx="6706981" cy="65973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91562" y="6597396"/>
            <a:ext cx="452438" cy="2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000">
                <a:latin typeface="맑은 고딕"/>
                <a:ea typeface="맑은 고딕"/>
                <a:cs typeface="맑은 고딕"/>
              </a:rPr>
              <a:t>6/11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43559" y="509587"/>
            <a:ext cx="7229474" cy="22383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91562" y="6597396"/>
            <a:ext cx="452438" cy="2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000">
                <a:latin typeface="맑은 고딕"/>
                <a:ea typeface="맑은 고딕"/>
                <a:cs typeface="맑은 고딕"/>
              </a:rPr>
              <a:t>7/11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35658" y="364997"/>
            <a:ext cx="6342889" cy="62323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979676" cy="36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>
                <a:latin typeface="맑은 고딕"/>
                <a:ea typeface="맑은 고딕"/>
                <a:cs typeface="맑은 고딕"/>
              </a:rPr>
              <a:t>■정보통신산업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91562" y="6597396"/>
            <a:ext cx="452438" cy="2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000">
                <a:latin typeface="맑은 고딕"/>
                <a:ea typeface="맑은 고딕"/>
                <a:cs typeface="맑은 고딕"/>
              </a:rPr>
              <a:t>8/11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2483739" cy="36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>
                <a:latin typeface="맑은 고딕"/>
                <a:ea typeface="맑은 고딕"/>
                <a:cs typeface="맑은 고딕"/>
              </a:rPr>
              <a:t>■업무지원시설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23469" y="404622"/>
            <a:ext cx="8612030" cy="58513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1종 근린생활시설, 2종 근린생활시설, 기숙사, 사무실 등 이며 세제 혜택이 없고, 대출이 공장에 비해 10~20% 적게 나옵니다.</a:t>
            </a:r>
          </a:p>
          <a:p>
            <a:pPr algn="l">
              <a:lnSpc>
                <a:spcPct val="150000"/>
              </a:lnSpc>
              <a:defRPr lang="ko-KR" altLang="en-US"/>
            </a:pPr>
            <a:endParaRPr lang="ko-KR" altLang="en-US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cs typeface="맑은 고딕"/>
            </a:endParaRP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1. 금융ㆍ보험ㆍ교육ㆍ의료ㆍ무역ㆍ판매업(해당 지식산업센터에 입주한 자가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   생산한 제품을 판매하는 경우만 해당한다)을 하기 위한 시설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​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2. 물류시설, 그 밖에 입주기업의 사업을 지원하거나 어린이집ㆍ기숙사 등 종업원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   의 복지증진을 위하여 필요한 시설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​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3. 「건축법 시행령」 별표 1 제3호 및 제4호에 따른 '근린생활시설'(면적제한이 있는 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    경우에는  그 제한면적범위 이내의 시설만 해당한다)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​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4. 「건축법 시행령」 별표 1 제5호에 따른 '문화 및 집회시설' 또는 같은 표 제13호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cs typeface="맑은 고딕"/>
              </a:rPr>
              <a:t>   에 따른 '운동시설'로서 산업통상자원부령으로 정하는 시설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297</Words>
  <Application>Microsoft Office PowerPoint</Application>
  <PresentationFormat>화면 슬라이드 쇼(4:3)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HY울릉도B</vt:lpstr>
      <vt:lpstr>맑은 고딕</vt:lpstr>
      <vt:lpstr>함초롬돋움</vt:lpstr>
      <vt:lpstr>Arial</vt:lpstr>
      <vt:lpstr>한컴오피스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유현호</dc:creator>
  <cp:lastModifiedBy>user1</cp:lastModifiedBy>
  <cp:revision>163</cp:revision>
  <dcterms:created xsi:type="dcterms:W3CDTF">2021-12-21T06:29:13Z</dcterms:created>
  <dcterms:modified xsi:type="dcterms:W3CDTF">2023-10-18T04:01:08Z</dcterms:modified>
</cp:coreProperties>
</file>