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/>
    <p:restoredTop sz="94094"/>
  </p:normalViewPr>
  <p:slideViewPr>
    <p:cSldViewPr snapToObjects="1">
      <p:cViewPr varScale="1">
        <p:scale>
          <a:sx n="73" d="100"/>
          <a:sy n="73" d="100"/>
        </p:scale>
        <p:origin x="1742" y="67"/>
      </p:cViewPr>
      <p:guideLst>
        <p:guide orient="horz" pos="2154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anchor="b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anchor="b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F450E784-2449-4FFD-AA69-3F5CFAA75BC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anchor="b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anchor="b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2023-11-03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/>
          <p:nvPr/>
        </p:nvSpPr>
        <p:spPr>
          <a:xfrm>
            <a:off x="518922" y="4810887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en-US" altLang="ko-KR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20</a:t>
            </a:r>
            <a:r>
              <a:rPr lang="ko-KR" altLang="en-US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23</a:t>
            </a:r>
            <a:r>
              <a:rPr lang="en-US" altLang="ko-KR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. </a:t>
            </a:r>
            <a:r>
              <a:rPr lang="ko-KR" altLang="en-US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5. 30</a:t>
            </a:r>
          </a:p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endParaRPr lang="en-US" altLang="ko-KR" sz="1200" b="1" i="0" kern="1200" spc="17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ko-KR" altLang="en-US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작성자  유 현 호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791579" y="1196751"/>
            <a:ext cx="7560839" cy="1506443"/>
            <a:chOff x="791578" y="1945407"/>
            <a:chExt cx="7560839" cy="1324976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899592" y="2996952"/>
              <a:ext cx="734481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899591" y="1945407"/>
              <a:ext cx="734481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91578" y="1962474"/>
              <a:ext cx="7560839" cy="1307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 lang="ko-KR" altLang="en-US" sz="2400" b="1" i="0" kern="1200" spc="5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HY울릉도B"/>
                  <a:ea typeface="HY울릉도B"/>
                  <a:cs typeface="+mj-cs"/>
                </a:defRPr>
              </a:pPr>
              <a:endParaRPr lang="ko-KR" altLang="en-US" sz="1200" b="1" spc="17">
                <a:ln w="11430"/>
                <a:solidFill>
                  <a:schemeClr val="tx1"/>
                </a:solidFill>
                <a:latin typeface="HY울릉도B"/>
                <a:ea typeface="HY울릉도B"/>
              </a:endParaRPr>
            </a:p>
            <a:p>
              <a:pPr marL="0" lvl="0" algn="ctr" defTabSz="914400" eaLnBrk="1" latinLnBrk="1" hangingPunct="1">
                <a:defRPr lang="ko-KR" altLang="en-US" sz="2400" b="1" i="0" kern="1200" spc="5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HY울릉도B"/>
                  <a:ea typeface="HY울릉도B"/>
                  <a:cs typeface="+mj-cs"/>
                </a:defRPr>
              </a:pPr>
              <a:r>
                <a:rPr lang="ko-KR" altLang="en-US" sz="4200" b="1" i="0" kern="1200" spc="47">
                  <a:ln w="11430"/>
                  <a:solidFill>
                    <a:srgbClr val="0000FF"/>
                  </a:solidFill>
                  <a:latin typeface="HY울릉도B"/>
                  <a:ea typeface="HY울릉도B"/>
                </a:rPr>
                <a:t>동탄 테크노밸리 현황</a:t>
              </a:r>
            </a:p>
            <a:p>
              <a:pPr lvl="0" algn="ctr">
                <a:defRPr lang="ko-KR" altLang="en-US" sz="2400" b="1" i="0" kern="1200" spc="5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HY울릉도B"/>
                  <a:ea typeface="HY울릉도B"/>
                  <a:cs typeface="+mj-cs"/>
                </a:defRPr>
              </a:pPr>
              <a:endParaRPr lang="ko-KR" altLang="en-US" sz="3800" b="1" spc="43">
                <a:ln w="11430"/>
                <a:solidFill>
                  <a:schemeClr val="tx1"/>
                </a:solidFill>
                <a:latin typeface="HY울릉도B"/>
                <a:ea typeface="HY울릉도B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9938" y="6593966"/>
            <a:ext cx="504062" cy="27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200"/>
              <a:t>9/10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73229" y="532213"/>
          <a:ext cx="8397537" cy="6035040"/>
        </p:xfrm>
        <a:graphic>
          <a:graphicData uri="http://schemas.openxmlformats.org/drawingml/2006/table">
            <a:tbl>
              <a:tblPr firstRow="1" bandRow="1"/>
              <a:tblGrid>
                <a:gridCol w="41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7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040">
                <a:tc row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번호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지식산업센터명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건축면적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공장대표주소(지번)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㎡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평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21</a:t>
                      </a:r>
                    </a:p>
                  </a:txBody>
                  <a:tcPr anchor="ctr"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골든아이타워</a:t>
                      </a:r>
                    </a:p>
                  </a:txBody>
                  <a:tcPr anchor="ctr"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29,978</a:t>
                      </a:r>
                    </a:p>
                  </a:txBody>
                  <a:tcPr anchor="ctr"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9,068</a:t>
                      </a:r>
                    </a:p>
                  </a:txBody>
                  <a:tcPr anchor="ctr"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358-30번지</a:t>
                      </a:r>
                    </a:p>
                  </a:txBody>
                  <a:tcPr anchor="ctr"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샹보르 줌타워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29,963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9,064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95 샹보르 줌타워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동탄아이티밸리2</a:t>
                      </a:r>
                    </a:p>
                  </a:txBody>
                  <a:tcPr anchor="ctr"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29,603</a:t>
                      </a:r>
                    </a:p>
                  </a:txBody>
                  <a:tcPr anchor="ctr"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8,955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84-3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24</a:t>
                      </a:r>
                    </a:p>
                  </a:txBody>
                  <a:tcPr anchor="ctr"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 금강펜테리움IT타워 4차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8,790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동탄2택지지구 도시지원50-1블럭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(주)더퍼스트진양</a:t>
                      </a:r>
                    </a:p>
                  </a:txBody>
                  <a:tcPr anchor="ctr"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24,873</a:t>
                      </a:r>
                    </a:p>
                  </a:txBody>
                  <a:tcPr anchor="ctr"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7,524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산20-38 지원 27-1BL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동탄코너원스마트타워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24,252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7,336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98-4 동탄 코너원 스마트타워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FIRST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20,865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6,312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204-3번지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아너스카이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19,780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5,983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산20-38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효성아이시티타워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19,160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5,796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99-5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동탄스위트시그니처타워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18,804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5,688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99-7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W-SPACE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17,812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5,388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370-6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동탄역 메가비즈타워 B동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17,184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5,198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산 24-1번지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동탄역 메가비즈타워 A동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16,528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산 24-1번지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동탄센테라아이티타워2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16,363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산 24-1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동탄IT타워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15,356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4,645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358-84번지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414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비젼IT타워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15,285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4,624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99-6번지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414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동탄케이밸리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15,259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358-66번지 동탄2택지개발지구 18-1(B/L)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동탄역 메가비즈타워 C동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15,246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4,612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산 24-1번지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삼성어반타워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15,240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4,610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산25-3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동탄아이티밸리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14,613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99-2번지 지원 36-2(B/L)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9938" y="6593966"/>
            <a:ext cx="504062" cy="27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200"/>
              <a:t>1/5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73229" y="432433"/>
          <a:ext cx="8397537" cy="4114800"/>
        </p:xfrm>
        <a:graphic>
          <a:graphicData uri="http://schemas.openxmlformats.org/drawingml/2006/table">
            <a:tbl>
              <a:tblPr firstRow="1" bandRow="1"/>
              <a:tblGrid>
                <a:gridCol w="41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7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040">
                <a:tc row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번호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지식산업센터명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건축면적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공장대표주소(지번)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㎡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평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41</a:t>
                      </a:r>
                    </a:p>
                  </a:txBody>
                  <a:tcPr anchor="ctr"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서영아너시티</a:t>
                      </a:r>
                    </a:p>
                  </a:txBody>
                  <a:tcPr anchor="ctr"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14,312</a:t>
                      </a:r>
                    </a:p>
                  </a:txBody>
                  <a:tcPr anchor="ctr"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4,329</a:t>
                      </a:r>
                    </a:p>
                  </a:txBody>
                  <a:tcPr anchor="ctr"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510</a:t>
                      </a:r>
                    </a:p>
                  </a:txBody>
                  <a:tcPr anchor="ctr"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동탄역센테라아이티타워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14,120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392번지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YK퍼스트타워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12,840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3,884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358-37번지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으뜸U-테크밸리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12,035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3,640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358-37번지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삼성테크노타워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11,905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3,601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358-43번지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 헤리엇 더큐브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43,090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13,035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709-1 동탄2신도시 지원27-3, 4BL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47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신동탄 헤센IT타워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48,220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14,586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반월동 반월지구 도시지원 E1 BL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48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원희캐슬봉담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39,457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11,936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봉담읍 동화리 564번지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49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 2 M-TOPIA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38,933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11,777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산척동 산 36-15 지원 4BL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병점지식산업센터-2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36,830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11,141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병점동 화성병점복합타운지구 도시-2BL</a:t>
                      </a:r>
                    </a:p>
                  </a:txBody>
                  <a:tcPr anchor="ctr"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병점지식산업센터-1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34,768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10,517</a:t>
                      </a:r>
                    </a:p>
                  </a:txBody>
                  <a:tcPr anchor="ctr"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경기도 화성시 병점동 화성병점복합타운지구 도시-1BL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우정스마트베이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26,528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8,025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경기도 화성시 우정읍 주곡리 161-5번지 외 6필지</a:t>
                      </a:r>
                    </a:p>
                  </a:txBody>
                  <a:tcPr anchor="ctr"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(주)한승홀딩스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26,427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7,994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경기도 화성시 우정읍 주곡리 1115번지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3508" y="0"/>
            <a:ext cx="9000492" cy="1794656"/>
          </a:xfrm>
        </p:spPr>
        <p:txBody>
          <a:bodyPr>
            <a:noAutofit/>
          </a:bodyPr>
          <a:lstStyle/>
          <a:p>
            <a:pPr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800" b="1">
                <a:latin typeface="맑은 고딕"/>
                <a:ea typeface="맑은 고딕"/>
                <a:cs typeface="맑은 고딕"/>
              </a:rPr>
              <a:t>■동탄테크노밸리 사업개요</a:t>
            </a:r>
          </a:p>
          <a:p>
            <a:pPr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  -위치 : 동탄(2)신도시 북측 동탄 I.C 인근</a:t>
            </a:r>
          </a:p>
          <a:p>
            <a:pPr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  -면적 : 1,569,487㎡ (약 47만평)</a:t>
            </a:r>
          </a:p>
          <a:p>
            <a:pPr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  -주요도입시설 : 지식산업센터, 도시형공장, 연구시설, 벤처시설, 기업지원시설, 근로자주택 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9938" y="6593966"/>
            <a:ext cx="504062" cy="27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200"/>
              <a:t>1/10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5287" y="1794656"/>
            <a:ext cx="8353425" cy="4838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9938" y="6593966"/>
            <a:ext cx="504062" cy="27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200"/>
              <a:t>2/10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5319" y="336042"/>
            <a:ext cx="4505153" cy="6225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355" y="398836"/>
            <a:ext cx="4171958" cy="566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b="1">
                <a:latin typeface="맑은 고딕"/>
                <a:ea typeface="맑은 고딕"/>
                <a:cs typeface="맑은 고딕"/>
              </a:rPr>
              <a:t>■</a:t>
            </a:r>
            <a:r>
              <a:rPr lang="ko-KR" altLang="en-US" b="1">
                <a:latin typeface="맑은 고딕"/>
                <a:ea typeface="맑은 고딕"/>
                <a:cs typeface="맑은 고딕"/>
              </a:rPr>
              <a:t>동탄 테크노밸리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b="1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경기도 화성시 반송동, 석우동 능동일대에 조성된 2기 신도시로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동탄1신도시, 동탄2신도시</a:t>
            </a:r>
            <a:r>
              <a:rPr lang="ko-KR" altLang="en-US" sz="1600">
                <a:latin typeface="맑은 고딕"/>
                <a:ea typeface="맑은 고딕"/>
                <a:cs typeface="맑은 고딕"/>
              </a:rPr>
              <a:t>로 구성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sz="1600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총인구 </a:t>
            </a:r>
            <a:r>
              <a:rPr lang="ko-KR" altLang="en-US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약40만명</a:t>
            </a:r>
            <a:r>
              <a:rPr lang="ko-KR" altLang="en-US" sz="1600">
                <a:latin typeface="맑은 고딕"/>
                <a:ea typeface="맑은 고딕"/>
                <a:cs typeface="맑은 고딕"/>
              </a:rPr>
              <a:t>(동탄1신도시 약12만7천명, 동탄2신도시 약28만명) 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sz="1600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전국 도시별 일자리 순위(국세청 연말정산 신고건수 근거) 8위 414,058개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sz="1600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서울시에 집중형 공간 구조를 탈피해 균형 발전을 위해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2001년 부터 동탄신도시 개발추진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9938" y="6593966"/>
            <a:ext cx="504062" cy="27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200"/>
              <a:t>3/10</a:t>
            </a:r>
          </a:p>
        </p:txBody>
      </p:sp>
      <p:grpSp>
        <p:nvGrpSpPr>
          <p:cNvPr id="5" name="그룹 28"/>
          <p:cNvGrpSpPr/>
          <p:nvPr/>
        </p:nvGrpSpPr>
        <p:grpSpPr>
          <a:xfrm>
            <a:off x="2699792" y="2644070"/>
            <a:ext cx="3744416" cy="1876668"/>
            <a:chOff x="4055197" y="2643182"/>
            <a:chExt cx="1824454" cy="914400"/>
          </a:xfrm>
        </p:grpSpPr>
        <p:sp>
          <p:nvSpPr>
            <p:cNvPr id="6" name="타원 45"/>
            <p:cNvSpPr/>
            <p:nvPr/>
          </p:nvSpPr>
          <p:spPr>
            <a:xfrm>
              <a:off x="4500562" y="2643182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7200" b="1">
                <a:solidFill>
                  <a:schemeClr val="tx1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7" name="타원 46"/>
            <p:cNvSpPr/>
            <p:nvPr/>
          </p:nvSpPr>
          <p:spPr>
            <a:xfrm>
              <a:off x="4055197" y="2660599"/>
              <a:ext cx="1824454" cy="896983"/>
            </a:xfrm>
            <a:prstGeom prst="ellipse">
              <a:avLst/>
            </a:prstGeom>
            <a:gradFill flip="xy" rotWithShape="1">
              <a:gsLst>
                <a:gs pos="0">
                  <a:srgbClr val="FFFFFF"/>
                </a:gs>
                <a:gs pos="60000">
                  <a:srgbClr val="FFFFFF"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7200" b="1">
                  <a:solidFill>
                    <a:srgbClr val="0000FF"/>
                  </a:solidFill>
                  <a:latin typeface="맑은 고딕"/>
                  <a:ea typeface="맑은 고딕"/>
                  <a:cs typeface="맑은 고딕"/>
                </a:rPr>
                <a:t>V</a:t>
              </a:r>
              <a:endParaRPr lang="ko-KR" altLang="en-US" sz="7200" b="1">
                <a:solidFill>
                  <a:srgbClr val="0000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  <p:grpSp>
        <p:nvGrpSpPr>
          <p:cNvPr id="8" name="그룹 52"/>
          <p:cNvGrpSpPr/>
          <p:nvPr/>
        </p:nvGrpSpPr>
        <p:grpSpPr>
          <a:xfrm>
            <a:off x="1243628" y="5056338"/>
            <a:ext cx="987303" cy="1003073"/>
            <a:chOff x="500034" y="1357298"/>
            <a:chExt cx="1779628" cy="1808054"/>
          </a:xfrm>
          <a:solidFill>
            <a:srgbClr val="F52525"/>
          </a:solidFill>
        </p:grpSpPr>
        <p:sp>
          <p:nvSpPr>
            <p:cNvPr id="9" name="모서리가 둥근 직사각형 59"/>
            <p:cNvSpPr/>
            <p:nvPr/>
          </p:nvSpPr>
          <p:spPr>
            <a:xfrm>
              <a:off x="500034" y="1357298"/>
              <a:ext cx="1779628" cy="1808054"/>
            </a:xfrm>
            <a:prstGeom prst="roundRect">
              <a:avLst>
                <a:gd name="adj" fmla="val 2454"/>
              </a:avLst>
            </a:prstGeom>
            <a:grpFill/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sz="2400" b="1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0" name="직사각형 62"/>
            <p:cNvSpPr/>
            <p:nvPr/>
          </p:nvSpPr>
          <p:spPr>
            <a:xfrm>
              <a:off x="533400" y="1369576"/>
              <a:ext cx="1704934" cy="1704934"/>
            </a:xfrm>
            <a:prstGeom prst="rect">
              <a:avLst/>
            </a:prstGeom>
            <a:grpFill/>
            <a:ln w="12700">
              <a:gradFill flip="xy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1000">
                    <a:schemeClr val="accent1">
                      <a:alpha val="10000"/>
                      <a:lumMod val="60000"/>
                      <a:lumOff val="4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3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sz="2400" b="1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1" name="직사각형 65"/>
            <p:cNvSpPr/>
            <p:nvPr/>
          </p:nvSpPr>
          <p:spPr>
            <a:xfrm>
              <a:off x="719198" y="1590676"/>
              <a:ext cx="1341300" cy="1341300"/>
            </a:xfrm>
            <a:prstGeom prst="rect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215900" dist="63500" dir="1638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6000" b="1">
                  <a:latin typeface="맑은 고딕"/>
                  <a:ea typeface="맑은 고딕"/>
                  <a:cs typeface="맑은 고딕"/>
                </a:rPr>
                <a:t>B</a:t>
              </a:r>
            </a:p>
          </p:txBody>
        </p:sp>
      </p:grpSp>
      <p:grpSp>
        <p:nvGrpSpPr>
          <p:cNvPr id="12" name="그룹 52"/>
          <p:cNvGrpSpPr/>
          <p:nvPr/>
        </p:nvGrpSpPr>
        <p:grpSpPr>
          <a:xfrm>
            <a:off x="1243628" y="1011044"/>
            <a:ext cx="987303" cy="1003073"/>
            <a:chOff x="500034" y="1357298"/>
            <a:chExt cx="1779628" cy="1808054"/>
          </a:xfrm>
          <a:solidFill>
            <a:srgbClr val="F52525"/>
          </a:solidFill>
        </p:grpSpPr>
        <p:sp>
          <p:nvSpPr>
            <p:cNvPr id="13" name="모서리가 둥근 직사각형 59"/>
            <p:cNvSpPr/>
            <p:nvPr/>
          </p:nvSpPr>
          <p:spPr>
            <a:xfrm>
              <a:off x="500034" y="1357298"/>
              <a:ext cx="1779628" cy="1808054"/>
            </a:xfrm>
            <a:prstGeom prst="roundRect">
              <a:avLst>
                <a:gd name="adj" fmla="val 2454"/>
              </a:avLst>
            </a:prstGeom>
            <a:grpFill/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sz="2400" b="1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4" name="직사각형 62"/>
            <p:cNvSpPr/>
            <p:nvPr/>
          </p:nvSpPr>
          <p:spPr>
            <a:xfrm>
              <a:off x="533400" y="1400189"/>
              <a:ext cx="1704934" cy="1704934"/>
            </a:xfrm>
            <a:prstGeom prst="rect">
              <a:avLst/>
            </a:prstGeom>
            <a:grpFill/>
            <a:ln w="12700">
              <a:gradFill flip="xy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1000">
                    <a:schemeClr val="accent1">
                      <a:alpha val="10000"/>
                      <a:lumMod val="60000"/>
                      <a:lumOff val="4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3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sz="2400" b="1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5" name="직사각형 65"/>
            <p:cNvSpPr/>
            <p:nvPr/>
          </p:nvSpPr>
          <p:spPr>
            <a:xfrm>
              <a:off x="719198" y="1590676"/>
              <a:ext cx="1341300" cy="1341300"/>
            </a:xfrm>
            <a:prstGeom prst="rect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215900" dist="63500" dir="1638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6000" b="1">
                  <a:latin typeface="맑은 고딕"/>
                  <a:ea typeface="맑은 고딕"/>
                  <a:cs typeface="맑은 고딕"/>
                </a:rPr>
                <a:t>L</a:t>
              </a:r>
            </a:p>
          </p:txBody>
        </p:sp>
      </p:grpSp>
      <p:grpSp>
        <p:nvGrpSpPr>
          <p:cNvPr id="16" name="그룹 52"/>
          <p:cNvGrpSpPr/>
          <p:nvPr/>
        </p:nvGrpSpPr>
        <p:grpSpPr>
          <a:xfrm>
            <a:off x="1243628" y="3022407"/>
            <a:ext cx="987303" cy="1003073"/>
            <a:chOff x="500034" y="1357298"/>
            <a:chExt cx="1779628" cy="1808054"/>
          </a:xfrm>
          <a:solidFill>
            <a:srgbClr val="F52525"/>
          </a:solidFill>
        </p:grpSpPr>
        <p:sp>
          <p:nvSpPr>
            <p:cNvPr id="17" name="모서리가 둥근 직사각형 59"/>
            <p:cNvSpPr/>
            <p:nvPr/>
          </p:nvSpPr>
          <p:spPr>
            <a:xfrm>
              <a:off x="500034" y="1357298"/>
              <a:ext cx="1779628" cy="1808054"/>
            </a:xfrm>
            <a:prstGeom prst="roundRect">
              <a:avLst>
                <a:gd name="adj" fmla="val 2454"/>
              </a:avLst>
            </a:prstGeom>
            <a:grpFill/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sz="2400" b="1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8" name="직사각형 62"/>
            <p:cNvSpPr/>
            <p:nvPr/>
          </p:nvSpPr>
          <p:spPr>
            <a:xfrm>
              <a:off x="533400" y="1400189"/>
              <a:ext cx="1704934" cy="1704934"/>
            </a:xfrm>
            <a:prstGeom prst="rect">
              <a:avLst/>
            </a:prstGeom>
            <a:grpFill/>
            <a:ln w="12700">
              <a:gradFill flip="xy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1000">
                    <a:schemeClr val="accent1">
                      <a:alpha val="10000"/>
                      <a:lumMod val="60000"/>
                      <a:lumOff val="4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3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sz="2400" b="1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9" name="직사각형 65"/>
            <p:cNvSpPr/>
            <p:nvPr/>
          </p:nvSpPr>
          <p:spPr>
            <a:xfrm>
              <a:off x="719198" y="1590676"/>
              <a:ext cx="1341300" cy="1341300"/>
            </a:xfrm>
            <a:prstGeom prst="rect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215900" dist="63500" dir="1638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6000" b="1">
                  <a:latin typeface="맑은 고딕"/>
                  <a:ea typeface="맑은 고딕"/>
                  <a:cs typeface="맑은 고딕"/>
                </a:rPr>
                <a:t>A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23971" y="5591897"/>
            <a:ext cx="3632505" cy="51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latin typeface="맑은 고딕"/>
                <a:ea typeface="맑은 고딕"/>
                <a:cs typeface="맑은 고딕"/>
              </a:rPr>
              <a:t>행정(</a:t>
            </a:r>
            <a:r>
              <a:rPr lang="en-US" altLang="ko-KR" sz="2800" b="1">
                <a:latin typeface="맑은 고딕"/>
                <a:ea typeface="맑은 고딕"/>
                <a:cs typeface="맑은 고딕"/>
              </a:rPr>
              <a:t>Administration)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544" y="4079368"/>
            <a:ext cx="2770103" cy="51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eaLnBrk="1" latinLnBrk="1" hangingPunct="1">
              <a:defRPr lang="ko-KR" altLang="en-US"/>
            </a:pPr>
            <a:r>
              <a:rPr lang="ko-KR" altLang="en-US" sz="2800" b="1" i="0" kern="1200" spc="5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연면적(</a:t>
            </a:r>
            <a:r>
              <a:rPr lang="en-US" altLang="ko-KR" sz="2800" b="1" i="0" kern="1200" spc="5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Area)</a:t>
            </a:r>
            <a:endParaRPr lang="ko-KR" altLang="en-US" sz="2800" b="1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0591" y="4505395"/>
            <a:ext cx="2702817" cy="643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 b="1">
                <a:latin typeface="맑은 고딕"/>
                <a:ea typeface="맑은 고딕"/>
                <a:cs typeface="맑은 고딕"/>
              </a:rPr>
              <a:t>가치(</a:t>
            </a:r>
            <a:r>
              <a:rPr lang="en-US" altLang="ko-KR" sz="3600" b="1">
                <a:latin typeface="맑은 고딕"/>
                <a:ea typeface="맑은 고딕"/>
                <a:cs typeface="맑은 고딕"/>
              </a:rPr>
              <a:t>Value)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28" y="2511424"/>
            <a:ext cx="2617445" cy="519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latin typeface="맑은 고딕"/>
                <a:ea typeface="맑은 고딕"/>
                <a:cs typeface="맑은 고딕"/>
              </a:rPr>
              <a:t>트랜드(</a:t>
            </a:r>
            <a:r>
              <a:rPr lang="en-US" altLang="ko-KR" sz="2800" b="1">
                <a:latin typeface="맑은 고딕"/>
                <a:ea typeface="맑은 고딕"/>
                <a:cs typeface="맑은 고딕"/>
              </a:rPr>
              <a:t>Trend)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532" y="2068006"/>
            <a:ext cx="2770103" cy="51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latin typeface="맑은 고딕"/>
                <a:ea typeface="맑은 고딕"/>
                <a:cs typeface="맑은 고딕"/>
              </a:rPr>
              <a:t>입지(</a:t>
            </a:r>
            <a:r>
              <a:rPr lang="en-US" altLang="ko-KR" sz="2800" b="1">
                <a:latin typeface="맑은 고딕"/>
                <a:ea typeface="맑은 고딕"/>
                <a:cs typeface="맑은 고딕"/>
              </a:rPr>
              <a:t>Location)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7544" y="6113300"/>
            <a:ext cx="2770103" cy="52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eaLnBrk="1" latinLnBrk="1" hangingPunct="1">
              <a:defRPr lang="ko-KR" altLang="en-US"/>
            </a:pPr>
            <a:r>
              <a:rPr lang="ko-KR" altLang="en-US" sz="2800" b="1">
                <a:latin typeface="맑은 고딕"/>
                <a:ea typeface="맑은 고딕"/>
                <a:cs typeface="맑은 고딕"/>
              </a:rPr>
              <a:t>브랜드(</a:t>
            </a:r>
            <a:r>
              <a:rPr lang="en-US" altLang="ko-KR" sz="2800" b="1">
                <a:latin typeface="맑은 고딕"/>
                <a:ea typeface="맑은 고딕"/>
                <a:cs typeface="맑은 고딕"/>
              </a:rPr>
              <a:t>Brand</a:t>
            </a:r>
            <a:r>
              <a:rPr lang="ko-KR" altLang="en-US" sz="2800" b="1">
                <a:latin typeface="맑은 고딕"/>
                <a:ea typeface="맑은 고딕"/>
                <a:cs typeface="맑은 고딕"/>
              </a:rPr>
              <a:t>)</a:t>
            </a:r>
          </a:p>
        </p:txBody>
      </p:sp>
      <p:grpSp>
        <p:nvGrpSpPr>
          <p:cNvPr id="26" name="그룹 52"/>
          <p:cNvGrpSpPr/>
          <p:nvPr/>
        </p:nvGrpSpPr>
        <p:grpSpPr>
          <a:xfrm>
            <a:off x="6429013" y="1463224"/>
            <a:ext cx="987303" cy="1003073"/>
            <a:chOff x="500034" y="1357298"/>
            <a:chExt cx="1779628" cy="1808054"/>
          </a:xfrm>
          <a:solidFill>
            <a:srgbClr val="0000FF"/>
          </a:solidFill>
        </p:grpSpPr>
        <p:sp>
          <p:nvSpPr>
            <p:cNvPr id="27" name="모서리가 둥근 직사각형 59"/>
            <p:cNvSpPr/>
            <p:nvPr/>
          </p:nvSpPr>
          <p:spPr>
            <a:xfrm>
              <a:off x="500034" y="1357298"/>
              <a:ext cx="1779628" cy="1808054"/>
            </a:xfrm>
            <a:prstGeom prst="roundRect">
              <a:avLst>
                <a:gd name="adj" fmla="val 2454"/>
              </a:avLst>
            </a:prstGeom>
            <a:grpFill/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sz="2400" b="1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28" name="직사각형 62"/>
            <p:cNvSpPr/>
            <p:nvPr/>
          </p:nvSpPr>
          <p:spPr>
            <a:xfrm>
              <a:off x="533400" y="1400189"/>
              <a:ext cx="1704934" cy="1704934"/>
            </a:xfrm>
            <a:prstGeom prst="rect">
              <a:avLst/>
            </a:prstGeom>
            <a:grpFill/>
            <a:ln w="12700">
              <a:gradFill flip="xy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1000">
                    <a:schemeClr val="accent1">
                      <a:alpha val="10000"/>
                      <a:lumMod val="60000"/>
                      <a:lumOff val="4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3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sz="2400" b="1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29" name="직사각형 65"/>
            <p:cNvSpPr/>
            <p:nvPr/>
          </p:nvSpPr>
          <p:spPr>
            <a:xfrm>
              <a:off x="719197" y="1590676"/>
              <a:ext cx="1341300" cy="1341300"/>
            </a:xfrm>
            <a:prstGeom prst="rect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215900" dist="63500" dir="1638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6000" b="1">
                  <a:latin typeface="맑은 고딕"/>
                  <a:ea typeface="맑은 고딕"/>
                  <a:cs typeface="맑은 고딕"/>
                </a:rPr>
                <a:t>T</a:t>
              </a:r>
            </a:p>
          </p:txBody>
        </p:sp>
      </p:grpSp>
      <p:grpSp>
        <p:nvGrpSpPr>
          <p:cNvPr id="30" name="그룹 52"/>
          <p:cNvGrpSpPr/>
          <p:nvPr/>
        </p:nvGrpSpPr>
        <p:grpSpPr>
          <a:xfrm>
            <a:off x="6429013" y="4540376"/>
            <a:ext cx="987303" cy="1003073"/>
            <a:chOff x="500034" y="1357298"/>
            <a:chExt cx="1779628" cy="1808054"/>
          </a:xfrm>
          <a:solidFill>
            <a:srgbClr val="0000FF"/>
          </a:solidFill>
        </p:grpSpPr>
        <p:sp>
          <p:nvSpPr>
            <p:cNvPr id="31" name="모서리가 둥근 직사각형 59"/>
            <p:cNvSpPr/>
            <p:nvPr/>
          </p:nvSpPr>
          <p:spPr>
            <a:xfrm>
              <a:off x="500034" y="1357298"/>
              <a:ext cx="1779628" cy="1808054"/>
            </a:xfrm>
            <a:prstGeom prst="roundRect">
              <a:avLst>
                <a:gd name="adj" fmla="val 2454"/>
              </a:avLst>
            </a:prstGeom>
            <a:grpFill/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sz="2400" b="1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32" name="직사각형 62"/>
            <p:cNvSpPr/>
            <p:nvPr/>
          </p:nvSpPr>
          <p:spPr>
            <a:xfrm>
              <a:off x="533400" y="1400189"/>
              <a:ext cx="1704934" cy="1704934"/>
            </a:xfrm>
            <a:prstGeom prst="rect">
              <a:avLst/>
            </a:prstGeom>
            <a:grpFill/>
            <a:ln w="12700">
              <a:gradFill flip="xy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1000">
                    <a:schemeClr val="accent1">
                      <a:alpha val="10000"/>
                      <a:lumMod val="60000"/>
                      <a:lumOff val="4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3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sz="2400" b="1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33" name="직사각형 65"/>
            <p:cNvSpPr/>
            <p:nvPr/>
          </p:nvSpPr>
          <p:spPr>
            <a:xfrm>
              <a:off x="719196" y="1590676"/>
              <a:ext cx="1341300" cy="1341300"/>
            </a:xfrm>
            <a:prstGeom prst="rect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215900" dist="63500" dir="1638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6000" b="1">
                  <a:latin typeface="맑은 고딕"/>
                  <a:ea typeface="맑은 고딕"/>
                  <a:cs typeface="맑은 고딕"/>
                </a:rPr>
                <a:t>A</a:t>
              </a:r>
            </a:p>
          </p:txBody>
        </p:sp>
      </p:grpSp>
      <p:sp>
        <p:nvSpPr>
          <p:cNvPr id="34" name="화살표: 왼쪽 33"/>
          <p:cNvSpPr/>
          <p:nvPr/>
        </p:nvSpPr>
        <p:spPr>
          <a:xfrm rot="1851710">
            <a:off x="5284715" y="4196622"/>
            <a:ext cx="1076221" cy="53389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35" name="화살표: 왼쪽 34"/>
          <p:cNvSpPr/>
          <p:nvPr/>
        </p:nvSpPr>
        <p:spPr>
          <a:xfrm rot="19381274">
            <a:off x="5217614" y="2170520"/>
            <a:ext cx="1076221" cy="53389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525F5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36" name="화살표: 왼쪽 35"/>
          <p:cNvSpPr/>
          <p:nvPr/>
        </p:nvSpPr>
        <p:spPr>
          <a:xfrm rot="12785365">
            <a:off x="2670859" y="1853090"/>
            <a:ext cx="1076221" cy="53389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2525F5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37" name="화살표: 왼쪽 36"/>
          <p:cNvSpPr/>
          <p:nvPr/>
        </p:nvSpPr>
        <p:spPr>
          <a:xfrm rot="10781083">
            <a:off x="2521810" y="3439363"/>
            <a:ext cx="1076221" cy="53389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5F525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39" name="화살표: 왼쪽 38"/>
          <p:cNvSpPr/>
          <p:nvPr/>
        </p:nvSpPr>
        <p:spPr>
          <a:xfrm rot="8863815">
            <a:off x="2463860" y="5073064"/>
            <a:ext cx="1076221" cy="53389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9FF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40" name="TextBox 39"/>
          <p:cNvSpPr txBox="1"/>
          <p:nvPr/>
        </p:nvSpPr>
        <p:spPr>
          <a:xfrm>
            <a:off x="107504" y="0"/>
            <a:ext cx="5976664" cy="81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 b="1">
                <a:solidFill>
                  <a:srgbClr val="0000FF"/>
                </a:solidFill>
              </a:rPr>
              <a:t>▣ 미래가치</a:t>
            </a:r>
            <a:r>
              <a:rPr lang="en-US" altLang="ko-KR" sz="4800" b="1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9938" y="6593966"/>
            <a:ext cx="504062" cy="27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200"/>
              <a:t>4/10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8175" y="742950"/>
            <a:ext cx="7867650" cy="537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1700" y="4658476"/>
            <a:ext cx="576064" cy="2141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800" b="1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금강</a:t>
            </a:r>
            <a:r>
              <a:rPr lang="en-US" altLang="ko-KR" sz="800" b="1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6116" y="2420888"/>
            <a:ext cx="576063" cy="3341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800" b="1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실리콘 앨리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956" y="4797152"/>
            <a:ext cx="504056" cy="21326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800" b="1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SK V1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9938" y="6593966"/>
            <a:ext cx="504062" cy="27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200"/>
              <a:t>5/10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07" y="398838"/>
            <a:ext cx="4171958" cy="603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b="1">
                <a:latin typeface="맑은 고딕"/>
                <a:ea typeface="맑은 고딕"/>
                <a:cs typeface="맑은 고딕"/>
              </a:rPr>
              <a:t>■GTX-A</a:t>
            </a:r>
            <a:r>
              <a:rPr lang="ko-KR" altLang="en-US" b="1">
                <a:latin typeface="맑은 고딕"/>
                <a:ea typeface="맑은 고딕"/>
                <a:cs typeface="맑은 고딕"/>
              </a:rPr>
              <a:t>구간 개통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b="1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2024년   6월  수서 ↔ 동탄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2024년         운정 ↔ 서울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2025년 11월  서울 ↔ 수서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2026년 창릉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2028년 4월 삼성</a:t>
            </a:r>
          </a:p>
          <a:p>
            <a:pPr>
              <a:lnSpc>
                <a:spcPct val="150000"/>
              </a:lnSpc>
              <a:defRPr lang="ko-KR" altLang="en-US"/>
            </a:pPr>
            <a:endParaRPr lang="en-US" altLang="ko-KR" sz="1600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일산 ↔ 서율역 14분(지하철 50분)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일산 ↔ 삼성역 20분(지하철 1시간20분)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sz="1600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이미 서울시의 영동대로 복합개발사업에 통합된 삼성역 정거장 개통이 늦어지면서, GTX-A는 2024년에 개통이 되더라도 당분간은 </a:t>
            </a:r>
            <a:r>
              <a:rPr lang="ko-KR" altLang="en-US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운정(파주)∼서울역, 수서∼동탄</a:t>
            </a:r>
            <a:r>
              <a:rPr lang="ko-KR" altLang="en-US" sz="1600">
                <a:latin typeface="맑은 고딕"/>
                <a:ea typeface="맑은 고딕"/>
                <a:cs typeface="맑은 고딕"/>
              </a:rPr>
              <a:t>으로 분리운영될 예정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99992" y="552450"/>
            <a:ext cx="4438650" cy="5753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432" y="6593966"/>
            <a:ext cx="683568" cy="27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200"/>
              <a:t>6/10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370" y="398837"/>
            <a:ext cx="4171958" cy="4571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b="1">
                <a:latin typeface="맑은 고딕"/>
                <a:ea typeface="맑은 고딕"/>
                <a:cs typeface="맑은 고딕"/>
              </a:rPr>
              <a:t>■</a:t>
            </a:r>
            <a:r>
              <a:rPr lang="ko-KR" altLang="en-US" b="1">
                <a:latin typeface="맑은 고딕"/>
                <a:ea typeface="맑은 고딕"/>
                <a:cs typeface="맑은 고딕"/>
              </a:rPr>
              <a:t>인동선 26년 개통</a:t>
            </a:r>
            <a:r>
              <a:rPr lang="ko-KR" altLang="en-US" b="1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(2~3년 지연 예상)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b="1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맑은 고딕"/>
                <a:ea typeface="맑은 고딕"/>
                <a:cs typeface="맑은 고딕"/>
              </a:rPr>
              <a:t>총 </a:t>
            </a:r>
            <a:r>
              <a:rPr lang="ko-KR" altLang="en-US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노선 연장은 38.968</a:t>
            </a:r>
            <a:r>
              <a:rPr lang="en-US" altLang="ko-KR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km</a:t>
            </a:r>
          </a:p>
          <a:p>
            <a:pPr>
              <a:lnSpc>
                <a:spcPct val="150000"/>
              </a:lnSpc>
              <a:defRPr lang="ko-KR" altLang="en-US"/>
            </a:pPr>
            <a:endParaRPr lang="en-US" altLang="ko-KR" sz="1600">
              <a:latin typeface="맑은 고딕"/>
              <a:ea typeface="맑은 고딕"/>
              <a:cs typeface="맑은 고딕"/>
            </a:endParaRPr>
          </a:p>
          <a:p>
            <a:pPr marL="0" algn="l" defTabSz="914400" eaLnBrk="1" latinLnBrk="1" hangingPunct="1">
              <a:lnSpc>
                <a:spcPct val="150000"/>
              </a:lnSpc>
              <a:defRPr lang="ko-KR" altLang="en-US"/>
            </a:pPr>
            <a:r>
              <a:rPr lang="en-US" altLang="ko-KR" sz="1600">
                <a:latin typeface="맑은 고딕"/>
                <a:ea typeface="맑은 고딕"/>
                <a:cs typeface="맑은 고딕"/>
              </a:rPr>
              <a:t>21</a:t>
            </a:r>
            <a:r>
              <a:rPr lang="ko-KR" altLang="en-US" sz="1600">
                <a:latin typeface="맑은 고딕"/>
                <a:ea typeface="맑은 고딕"/>
                <a:cs typeface="맑은 고딕"/>
              </a:rPr>
              <a:t>년 4월26일 착공하였으나 </a:t>
            </a:r>
            <a:r>
              <a:rPr lang="ko-KR" altLang="en-US" sz="1600" b="0" i="0" kern="1200" spc="5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무리한 민원과 지역 이기주의로 인한 </a:t>
            </a:r>
            <a:r>
              <a:rPr lang="ko-KR" altLang="en-US" sz="160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4개역(호계역, 북수원역, 흥덕역, 능동역)</a:t>
            </a:r>
            <a:r>
              <a:rPr lang="ko-KR" altLang="en-US" sz="1600">
                <a:latin typeface="맑은 고딕"/>
                <a:ea typeface="맑은 고딕"/>
                <a:cs typeface="맑은 고딕"/>
              </a:rPr>
              <a:t>이 추가되면서 전체 공사비의 1/5수준인 5,000억원이 늘어나 공사비 재검토로 인한 착공 지연 예상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sz="1600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endParaRPr lang="en-US" altLang="ko-KR" sz="1600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endParaRPr lang="en-US" altLang="ko-KR" sz="1600"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43069" y="548680"/>
            <a:ext cx="4313407" cy="59732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9938" y="6593966"/>
            <a:ext cx="504062" cy="27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200"/>
              <a:t>7/10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97" y="398839"/>
            <a:ext cx="4171958" cy="566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b="1">
                <a:latin typeface="맑은 고딕"/>
                <a:ea typeface="맑은 고딕"/>
                <a:cs typeface="맑은 고딕"/>
              </a:rPr>
              <a:t>■</a:t>
            </a:r>
            <a:r>
              <a:rPr lang="ko-KR" altLang="en-US" b="1">
                <a:latin typeface="맑은 고딕"/>
                <a:ea typeface="맑은 고딕"/>
                <a:cs typeface="맑은 고딕"/>
              </a:rPr>
              <a:t>동탄</a:t>
            </a:r>
            <a:r>
              <a:rPr lang="en-US" altLang="ko-KR" b="1">
                <a:latin typeface="맑은 고딕"/>
                <a:ea typeface="맑은 고딕"/>
                <a:cs typeface="맑은 고딕"/>
              </a:rPr>
              <a:t> </a:t>
            </a:r>
            <a:r>
              <a:rPr lang="ko-KR" altLang="en-US" b="1">
                <a:latin typeface="맑은 고딕"/>
                <a:ea typeface="맑은 고딕"/>
                <a:cs typeface="맑은 고딕"/>
              </a:rPr>
              <a:t>트램 2027연말 개통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b="1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1600">
                <a:latin typeface="맑은 고딕"/>
                <a:ea typeface="맑은 고딕"/>
                <a:cs typeface="맑은 고딕"/>
              </a:rPr>
              <a:t>동탄트램은 </a:t>
            </a:r>
            <a:r>
              <a:rPr lang="en-US" altLang="ko-KR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2024년 착공</a:t>
            </a:r>
            <a:r>
              <a:rPr lang="en-US" altLang="ko-KR" sz="1600">
                <a:latin typeface="맑은 고딕"/>
                <a:ea typeface="맑은 고딕"/>
                <a:cs typeface="맑은 고딕"/>
              </a:rPr>
              <a:t>해 </a:t>
            </a:r>
            <a:r>
              <a:rPr lang="en-US" altLang="ko-KR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2027년 6월 준공 </a:t>
            </a:r>
            <a:r>
              <a:rPr lang="en-US" altLang="ko-KR" sz="1600">
                <a:latin typeface="맑은 고딕"/>
                <a:ea typeface="맑은 고딕"/>
                <a:cs typeface="맑은 고딕"/>
              </a:rPr>
              <a:t>후 6개월간 시운전을 거쳐 같은 해 </a:t>
            </a:r>
            <a:r>
              <a:rPr lang="en-US" altLang="ko-KR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12월 전면 개통</a:t>
            </a:r>
          </a:p>
          <a:p>
            <a:pPr>
              <a:lnSpc>
                <a:spcPct val="150000"/>
              </a:lnSpc>
              <a:defRPr lang="ko-KR" altLang="en-US"/>
            </a:pPr>
            <a:endParaRPr lang="en-US" altLang="ko-KR" sz="1600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1600">
                <a:latin typeface="맑은 고딕"/>
                <a:ea typeface="맑은 고딕"/>
                <a:cs typeface="맑은 고딕"/>
              </a:rPr>
              <a:t>동탄트램은 </a:t>
            </a:r>
            <a:r>
              <a:rPr lang="en-US" altLang="ko-KR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망포역∼동탄역∼오산역</a:t>
            </a:r>
            <a:r>
              <a:rPr lang="en-US" altLang="ko-KR" sz="1600">
                <a:latin typeface="맑은 고딕"/>
                <a:ea typeface="맑은 고딕"/>
                <a:cs typeface="맑은 고딕"/>
              </a:rPr>
              <a:t>, </a:t>
            </a:r>
            <a:r>
              <a:rPr lang="en-US" altLang="ko-KR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병점역∼동탄역∼차량기지</a:t>
            </a:r>
            <a:r>
              <a:rPr lang="en-US" altLang="ko-KR" sz="1600">
                <a:latin typeface="맑은 고딕"/>
                <a:ea typeface="맑은 고딕"/>
                <a:cs typeface="맑은 고딕"/>
              </a:rPr>
              <a:t> 등 2개 구간에 경기도 최초로 친환경 교통수단인 트램을 도입하는 사업</a:t>
            </a:r>
            <a:r>
              <a:rPr lang="ko-KR" altLang="en-US" sz="1600">
                <a:latin typeface="맑은 고딕"/>
                <a:ea typeface="맑은 고딕"/>
                <a:cs typeface="맑은 고딕"/>
              </a:rPr>
              <a:t>.</a:t>
            </a:r>
          </a:p>
          <a:p>
            <a:pPr>
              <a:lnSpc>
                <a:spcPct val="150000"/>
              </a:lnSpc>
              <a:defRPr lang="ko-KR" altLang="en-US"/>
            </a:pPr>
            <a:endParaRPr lang="en-US" altLang="ko-KR" sz="1600">
              <a:latin typeface="맑은 고딕"/>
              <a:ea typeface="맑은 고딕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총연장 34.2㎞</a:t>
            </a:r>
            <a:r>
              <a:rPr lang="en-US" altLang="ko-KR" sz="1600">
                <a:latin typeface="맑은 고딕"/>
                <a:ea typeface="맑은 고딕"/>
                <a:cs typeface="맑은 고딕"/>
              </a:rPr>
              <a:t>에 정거장 36개, 차량기지 1개가 설치되며 </a:t>
            </a:r>
            <a:r>
              <a:rPr lang="en-US" altLang="ko-KR" sz="1600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분당선(망포역), 1호선(오산역·병점역), GTX-A노선·SRT(동탄역) 등의 환승역과 연계</a:t>
            </a:r>
            <a:r>
              <a:rPr lang="ko-KR" altLang="en-US" sz="1600">
                <a:latin typeface="맑은 고딕"/>
                <a:ea typeface="맑은 고딕"/>
                <a:cs typeface="맑은 고딕"/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2000" y="388355"/>
            <a:ext cx="4032742" cy="60812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9938" y="6593966"/>
            <a:ext cx="504062" cy="27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200"/>
              <a:t>8/10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73229" y="532213"/>
          <a:ext cx="8397537" cy="6035040"/>
        </p:xfrm>
        <a:graphic>
          <a:graphicData uri="http://schemas.openxmlformats.org/drawingml/2006/table">
            <a:tbl>
              <a:tblPr firstRow="1" bandRow="1"/>
              <a:tblGrid>
                <a:gridCol w="41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7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040">
                <a:tc row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번호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지식산업센터명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건축면적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공장대표주소(지번)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㎡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평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7E7F7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동탄금강펜테리움 IX타워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287,024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86,825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영천동 281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현대 실리콘앨리 동탄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238,483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72,141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영천동 91-2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3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동탄 SK V1 center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89,807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27,167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FF"/>
                          </a:solidFill>
                          <a:latin typeface="맑은 고딕"/>
                          <a:ea typeface="맑은 고딕"/>
                        </a:rPr>
                        <a:t>영천동 397번지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더챔버라티파니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82,177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24,859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79-5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(주)투게더홀딩스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80,284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24,286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동탄2택지 개발지구 지원52-1,-2 BL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에이팩시티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72,073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21,802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652-4번지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(주)유앤미개발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69,801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21,115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동탄2 택지개발지구 지원27-5(B/L)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 엠타워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68,938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20,854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193-2번지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더퍼스트타워투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62,955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19,044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135-8번지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더퍼스트타워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57,692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17,452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652-5번지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11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이든 앤 스페이스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49,889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15,091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506-1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12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 우미 뉴브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49,808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15,067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산26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13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SH TIME SQUARE 1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43,646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13,203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442-2번지 지원 31-3(B/L)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14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 금강펜테리움 IT타워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43,447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13,143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358-61번지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15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동익미라벨타워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37,259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11,271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362-5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414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16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SH SQUAREⅡ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35,576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10,762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99-6번지 SH SQUAREⅡ 외 1필지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414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17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더퍼스트타워쓰리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32,815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9,926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151-6번지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18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 GTOWER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32,066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9,700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동탄2 택지개발지구  지원 38-2BL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19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루체스타비즈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31,109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9,410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151-6번지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동탄비즈타워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30,654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9,273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영천동 265-2번지 동탄비즈타워 (산업 3-1블럭)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7524" y="112711"/>
            <a:ext cx="6431018" cy="36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>
                <a:latin typeface="맑은 고딕"/>
                <a:ea typeface="맑은 고딕"/>
                <a:cs typeface="맑은 고딕"/>
              </a:rPr>
              <a:t>■화성 지식산업센터 현황 (영천동 46개)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949</Words>
  <Application>Microsoft Office PowerPoint</Application>
  <PresentationFormat>화면 슬라이드 쇼(4:3)</PresentationFormat>
  <Paragraphs>354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HY울릉도B</vt:lpstr>
      <vt:lpstr>맑은 고딕</vt:lpstr>
      <vt:lpstr>함초롬돋움</vt:lpstr>
      <vt:lpstr>Arial</vt:lpstr>
      <vt:lpstr>한컴오피스</vt:lpstr>
      <vt:lpstr>PowerPoint 프레젠테이션</vt:lpstr>
      <vt:lpstr>■동탄테크노밸리 사업개요   -위치 : 동탄(2)신도시 북측 동탄 I.C 인근   -면적 : 1,569,487㎡ (약 47만평)   -주요도입시설 : 지식산업센터, 도시형공장, 연구시설, 벤처시설, 기업지원시설, 근로자주택 등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■ 계약 갱신 요구권</dc:title>
  <dc:creator>유현호</dc:creator>
  <cp:lastModifiedBy>user1</cp:lastModifiedBy>
  <cp:revision>168</cp:revision>
  <dcterms:created xsi:type="dcterms:W3CDTF">2021-05-07T20:52:19Z</dcterms:created>
  <dcterms:modified xsi:type="dcterms:W3CDTF">2023-11-03T04:13:10Z</dcterms:modified>
</cp:coreProperties>
</file>