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1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/>
  <p:showPr>
    <p:sldAll/>
    <p:penClr>
      <a:srgbClr val="ff0000"/>
    </p:penClr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 vertBarState="minimized">
    <p:restoredLeft sz="6220"/>
    <p:restoredTop sz="94094"/>
  </p:normalViewPr>
  <p:slideViewPr>
    <p:cSldViewPr snapToObjects="1">
      <p:cViewPr>
        <p:scale>
          <a:sx n="80" d="100"/>
          <a:sy n="80" d="100"/>
        </p:scale>
        <p:origin x="0" y="0"/>
      </p:cViewPr>
      <p:guideLst>
        <p:guide orient="horz" pos="2154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slide" Target="slides/slide13.xml"  /><Relationship Id="rId17" Type="http://schemas.openxmlformats.org/officeDocument/2006/relationships/slide" Target="slides/slide14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notesMaster" Target="notesMasters/notesMaster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D8D7A7C4-C82A-4D21-9AB0-F0C5A1D3EF09}" type="datetime1">
              <a:rPr lang="ko-KR" altLang="en-US"/>
              <a:pPr lvl="0">
                <a:defRPr lang="ko-KR" altLang="en-US"/>
              </a:pPr>
              <a:t>2023-04-25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F450E784-2449-4FFD-AA69-3F5CFAA75BCB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E2B2BC9D-A816-4D0A-858B-1D023B3A8ACA}" type="datetime1">
              <a:rPr lang="ko-KR" altLang="en-US"/>
              <a:pPr lvl="0">
                <a:defRPr lang="ko-KR" altLang="en-US"/>
              </a:pPr>
              <a:t>2023-04-25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rmAutofit lnSpcReduction="0"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09F4262C-968C-4EE9-8164-CE16364706B3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9144000" cy="1470025"/>
          </a:xfrm>
        </p:spPr>
        <p:txBody>
          <a:bodyPr>
            <a:normAutofit lnSpcReduction="0"/>
          </a:bodyPr>
          <a:lstStyle>
            <a:lvl1pPr>
              <a:defRPr sz="44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348888-F454-4AD2-BA62-3AF29D9807C0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08" y="2214563"/>
            <a:ext cx="4857767" cy="3214687"/>
          </a:xfrm>
        </p:spPr>
        <p:txBody>
          <a:bodyPr>
            <a:normAutofit lnSpcReduction="0"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6FEC12-A4C9-4837-AF94-AD867782C04C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7F84A3-4F29-4053-ACFD-1BAF2D3F140C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27A1F4E-0809-4239-8034-C38E431DAF92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8721E90-850C-410B-8B89-8394F580CFDA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 lnSpcReduction="0"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 lnSpcReduction="0"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2021-05-12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/>
          <p:nvPr/>
        </p:nvSpPr>
        <p:spPr>
          <a:xfrm>
            <a:off x="518922" y="5382387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xmlns:mc="http://schemas.openxmlformats.org/markup-compatibility/2006" xmlns:hp="http://schemas.haansoft.com/office/presentation/8.0" lang="en-US" altLang="ko-KR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20</a:t>
            </a:r>
            <a:r>
              <a:rPr xmlns:mc="http://schemas.openxmlformats.org/markup-compatibility/2006" xmlns:hp="http://schemas.haansoft.com/office/presentation/8.0" lang="ko-KR" altLang="en-US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21</a:t>
            </a:r>
            <a:r>
              <a:rPr xmlns:mc="http://schemas.openxmlformats.org/markup-compatibility/2006" xmlns:hp="http://schemas.haansoft.com/office/presentation/8.0" lang="en-US" altLang="ko-KR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. </a:t>
            </a:r>
            <a:r>
              <a:rPr xmlns:mc="http://schemas.openxmlformats.org/markup-compatibility/2006" xmlns:hp="http://schemas.haansoft.com/office/presentation/8.0" lang="ko-KR" altLang="en-US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 05</a:t>
            </a:r>
            <a:r>
              <a:rPr xmlns:mc="http://schemas.openxmlformats.org/markup-compatibility/2006" xmlns:hp="http://schemas.haansoft.com/office/presentation/8.0" lang="en-US" altLang="ko-KR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. </a:t>
            </a:r>
            <a:r>
              <a:rPr xmlns:mc="http://schemas.openxmlformats.org/markup-compatibility/2006" xmlns:hp="http://schemas.haansoft.com/office/presentation/8.0" lang="ko-KR" altLang="en-US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18</a:t>
            </a:r>
            <a:endParaRPr xmlns:mc="http://schemas.openxmlformats.org/markup-compatibility/2006" xmlns:hp="http://schemas.haansoft.com/office/presentation/8.0" lang="ko-KR" altLang="en-US" sz="2600" b="1" i="0" kern="1200" spc="31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endParaRPr xmlns:mc="http://schemas.openxmlformats.org/markup-compatibility/2006" xmlns:hp="http://schemas.haansoft.com/office/presentation/8.0" lang="en-US" altLang="ko-KR" sz="1200" b="1" i="0" kern="1200" spc="17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xmlns:mc="http://schemas.openxmlformats.org/markup-compatibility/2006" xmlns:hp="http://schemas.haansoft.com/office/presentation/8.0" lang="ko-KR" altLang="en-US" sz="2600" b="1" i="0" kern="1200" spc="31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작성자  유 현 호</a:t>
            </a:r>
            <a:endParaRPr xmlns:mc="http://schemas.openxmlformats.org/markup-compatibility/2006" xmlns:hp="http://schemas.haansoft.com/office/presentation/8.0" lang="ko-KR" altLang="en-US" sz="2600" b="1" i="0" kern="1200" spc="31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</p:txBody>
      </p:sp>
      <p:grpSp>
        <p:nvGrpSpPr>
          <p:cNvPr id="17" name=""/>
          <p:cNvGrpSpPr/>
          <p:nvPr/>
        </p:nvGrpSpPr>
        <p:grpSpPr>
          <a:xfrm rot="0">
            <a:off x="791580" y="620649"/>
            <a:ext cx="7560839" cy="1453513"/>
            <a:chOff x="791580" y="1945407"/>
            <a:chExt cx="7560839" cy="1278422"/>
          </a:xfrm>
        </p:grpSpPr>
        <p:cxnSp>
          <p:nvCxnSpPr>
            <p:cNvPr id="10" name=""/>
            <p:cNvCxnSpPr/>
            <p:nvPr/>
          </p:nvCxnSpPr>
          <p:spPr>
            <a:xfrm>
              <a:off x="899592" y="2996952"/>
              <a:ext cx="7344816" cy="0"/>
            </a:xfrm>
            <a:prstGeom prst="line">
              <a:avLst/>
            </a:prstGeom>
            <a:ln w="762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"/>
            <p:cNvCxnSpPr/>
            <p:nvPr/>
          </p:nvCxnSpPr>
          <p:spPr>
            <a:xfrm>
              <a:off x="899591" y="1945407"/>
              <a:ext cx="7344816" cy="0"/>
            </a:xfrm>
            <a:prstGeom prst="line">
              <a:avLst/>
            </a:prstGeom>
            <a:ln w="762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"/>
            <p:cNvSpPr txBox="1"/>
            <p:nvPr/>
          </p:nvSpPr>
          <p:spPr>
            <a:xfrm>
              <a:off x="791580" y="1962473"/>
              <a:ext cx="7560839" cy="1261351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lvl="0" algn="ctr">
                <a:defRPr xmlns:mc="http://schemas.openxmlformats.org/markup-compatibility/2006" xmlns:hp="http://schemas.haansoft.com/office/presentation/8.0" lang="ko-KR" altLang="en-US" sz="2400" b="1" i="0" kern="1200" spc="5" mc:Ignorable="hp" hp:hslEmbossed="0">
                  <a:ln w="11430"/>
                  <a:solidFill>
                    <a:schemeClr val="tx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uLnTx/>
                  <a:uFillTx/>
                  <a:latin typeface="HY울릉도B"/>
                  <a:ea typeface="HY울릉도B"/>
                  <a:cs typeface="+mj-cs"/>
                </a:defRPr>
              </a:pPr>
              <a:endParaRPr xmlns:mc="http://schemas.openxmlformats.org/markup-compatibility/2006" xmlns:hp="http://schemas.haansoft.com/office/presentation/8.0" lang="ko-KR" altLang="en-US" sz="1200" b="1" spc="17" mc:Ignorable="hp" hp:hslEmbossed="0">
                <a:ln w="11430"/>
                <a:solidFill>
                  <a:schemeClr val="tx1"/>
                </a:solidFill>
                <a:latin typeface="HY울릉도B"/>
                <a:ea typeface="HY울릉도B"/>
              </a:endParaRPr>
            </a:p>
            <a:p>
              <a:pPr marL="0" lvl="0" algn="ctr" defTabSz="914400" eaLnBrk="1" latinLnBrk="1" hangingPunct="1">
                <a:defRPr xmlns:mc="http://schemas.openxmlformats.org/markup-compatibility/2006" xmlns:hp="http://schemas.haansoft.com/office/presentation/8.0" lang="ko-KR" altLang="en-US" sz="2400" b="1" i="0" kern="1200" spc="5" mc:Ignorable="hp" hp:hslEmbossed="0">
                  <a:ln w="11430"/>
                  <a:solidFill>
                    <a:schemeClr val="tx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uLnTx/>
                  <a:uFillTx/>
                  <a:latin typeface="HY울릉도B"/>
                  <a:ea typeface="HY울릉도B"/>
                  <a:cs typeface="+mj-cs"/>
                </a:defRPr>
              </a:pPr>
              <a:r>
                <a:rPr xmlns:mc="http://schemas.openxmlformats.org/markup-compatibility/2006" xmlns:hp="http://schemas.haansoft.com/office/presentation/8.0" lang="ko-KR" altLang="en-US" sz="3800" b="1" i="0" kern="1200" spc="43" mc:Ignorable="hp" hp:hslEmbossed="0">
                  <a:ln w="11430"/>
                  <a:solidFill>
                    <a:srgbClr val="0000ff"/>
                  </a:solidFill>
                  <a:latin typeface="HY울릉도B"/>
                  <a:ea typeface="HY울릉도B"/>
                </a:rPr>
                <a:t>호랑</a:t>
              </a:r>
              <a:r>
                <a:rPr xmlns:mc="http://schemas.openxmlformats.org/markup-compatibility/2006" xmlns:hp="http://schemas.haansoft.com/office/presentation/8.0" lang="ko-KR" altLang="en-US" sz="3800" b="1" i="0" kern="1200" spc="43" mc:Ignorable="hp" hp:hslEmbossed="0">
                  <a:ln w="11430"/>
                  <a:solidFill>
                    <a:srgbClr val="000000"/>
                  </a:solidFill>
                  <a:latin typeface="HY울릉도B"/>
                  <a:ea typeface="HY울릉도B"/>
                </a:rPr>
                <a:t> </a:t>
              </a:r>
              <a:r>
                <a:rPr xmlns:mc="http://schemas.openxmlformats.org/markup-compatibility/2006" xmlns:hp="http://schemas.haansoft.com/office/presentation/8.0" lang="en-US" altLang="ko-KR" sz="3800" b="1" i="0" kern="1200" spc="43" mc:Ignorable="hp" hp:hslEmbossed="0">
                  <a:ln w="11430"/>
                  <a:solidFill>
                    <a:srgbClr val="000000"/>
                  </a:solidFill>
                  <a:latin typeface="HY울릉도B"/>
                  <a:ea typeface="HY울릉도B"/>
                </a:rPr>
                <a:t>REPORT.</a:t>
              </a:r>
              <a:r>
                <a:rPr xmlns:mc="http://schemas.openxmlformats.org/markup-compatibility/2006" xmlns:hp="http://schemas.haansoft.com/office/presentation/8.0" lang="ko-KR" altLang="en-US" sz="3800" b="1" i="0" kern="1200" spc="43" mc:Ignorable="hp" hp:hslEmbossed="0">
                  <a:ln w="11430"/>
                  <a:solidFill>
                    <a:srgbClr val="000000"/>
                  </a:solidFill>
                  <a:latin typeface="HY울릉도B"/>
                  <a:ea typeface="HY울릉도B"/>
                </a:rPr>
                <a:t>3</a:t>
              </a:r>
              <a:endParaRPr xmlns:mc="http://schemas.openxmlformats.org/markup-compatibility/2006" xmlns:hp="http://schemas.haansoft.com/office/presentation/8.0" lang="ko-KR" altLang="en-US" sz="3800" b="1" i="0" kern="1200" spc="43" mc:Ignorable="hp" hp:hslEmbossed="0">
                <a:ln w="11430"/>
                <a:solidFill>
                  <a:srgbClr val="000000"/>
                </a:solidFill>
                <a:latin typeface="HY울릉도B"/>
                <a:ea typeface="HY울릉도B"/>
              </a:endParaRPr>
            </a:p>
            <a:p>
              <a:pPr lvl="0" algn="ctr">
                <a:defRPr xmlns:mc="http://schemas.openxmlformats.org/markup-compatibility/2006" xmlns:hp="http://schemas.haansoft.com/office/presentation/8.0" lang="ko-KR" altLang="en-US" sz="2400" b="1" i="0" kern="1200" spc="5" mc:Ignorable="hp" hp:hslEmbossed="0">
                  <a:ln w="11430"/>
                  <a:solidFill>
                    <a:schemeClr val="tx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uLnTx/>
                  <a:uFillTx/>
                  <a:latin typeface="HY울릉도B"/>
                  <a:ea typeface="HY울릉도B"/>
                  <a:cs typeface="+mj-cs"/>
                </a:defRPr>
              </a:pPr>
              <a:endParaRPr xmlns:mc="http://schemas.openxmlformats.org/markup-compatibility/2006" xmlns:hp="http://schemas.haansoft.com/office/presentation/8.0" lang="ko-KR" altLang="en-US" sz="3800" b="1" spc="43" mc:Ignorable="hp" hp:hslEmbossed="0">
                <a:ln w="11430"/>
                <a:solidFill>
                  <a:schemeClr val="tx1"/>
                </a:solidFill>
                <a:latin typeface="HY울릉도B"/>
                <a:ea typeface="HY울릉도B"/>
              </a:endParaRPr>
            </a:p>
          </p:txBody>
        </p:sp>
      </p:grpSp>
      <p:sp>
        <p:nvSpPr>
          <p:cNvPr id="19" name="제목 1"/>
          <p:cNvSpPr txBox="1"/>
          <p:nvPr/>
        </p:nvSpPr>
        <p:spPr>
          <a:xfrm>
            <a:off x="1619631" y="2439841"/>
            <a:ext cx="5904738" cy="1978317"/>
          </a:xfrm>
          <a:prstGeom prst="rect">
            <a:avLst/>
          </a:prstGeom>
          <a:ln w="9525" cap="flat" cmpd="sng">
            <a:solidFill>
              <a:srgbClr val="0000ff"/>
            </a:solidFill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xmlns:mc="http://schemas.openxmlformats.org/markup-compatibility/2006" xmlns:hp="http://schemas.haansoft.com/office/presentation/8.0" lang="ko-KR" altLang="en-US" sz="2400" b="1" i="0" kern="1200" spc="29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목 차</a:t>
            </a:r>
            <a:endParaRPr xmlns:mc="http://schemas.openxmlformats.org/markup-compatibility/2006" xmlns:hp="http://schemas.haansoft.com/office/presentation/8.0" lang="ko-KR" altLang="en-US" sz="2400" b="1" i="0" kern="1200" spc="29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endParaRPr xmlns:mc="http://schemas.openxmlformats.org/markup-compatibility/2006" xmlns:hp="http://schemas.haansoft.com/office/presentation/8.0" lang="ko-KR" altLang="en-US" sz="1200" b="1" i="0" kern="1200" spc="17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algn="ctr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xmlns:mc="http://schemas.openxmlformats.org/markup-compatibility/2006" xmlns:hp="http://schemas.haansoft.com/office/presentation/8.0" lang="ko-KR" altLang="en-US" sz="2200" b="1" i="0" kern="1200" spc="27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     </a:t>
            </a:r>
            <a:r>
              <a:rPr xmlns:mc="http://schemas.openxmlformats.org/markup-compatibility/2006" xmlns:hp="http://schemas.haansoft.com/office/presentation/8.0" lang="en-US" altLang="ko-KR" sz="2200" b="1" i="0" kern="1200" spc="27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■</a:t>
            </a:r>
            <a:r>
              <a:rPr xmlns:mc="http://schemas.openxmlformats.org/markup-compatibility/2006" xmlns:hp="http://schemas.haansoft.com/office/presentation/8.0" lang="ko-KR" altLang="en-US" sz="2200" b="1" i="0" kern="1200" spc="27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 지식산업센터 세금 </a:t>
            </a:r>
            <a:endParaRPr xmlns:mc="http://schemas.openxmlformats.org/markup-compatibility/2006" xmlns:hp="http://schemas.haansoft.com/office/presentation/8.0" lang="ko-KR" altLang="en-US" sz="2200" b="1" i="0" kern="1200" spc="27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xmlns:mc="http://schemas.openxmlformats.org/markup-compatibility/2006" xmlns:hp="http://schemas.haansoft.com/office/presentation/8.0" lang="ko-KR" altLang="en-US" sz="2200" b="1" i="0" kern="1200" spc="27" mc:Ignorable="hp" hp:hslEmbossed="0">
                <a:ln w="11430"/>
                <a:solidFill>
                  <a:schemeClr val="tx1"/>
                </a:solidFill>
                <a:uLnTx/>
                <a:uFillTx/>
                <a:latin typeface="HY울릉도B"/>
                <a:ea typeface="HY울릉도B"/>
                <a:cs typeface="+mj-cs"/>
              </a:rPr>
              <a:t>    </a:t>
            </a:r>
            <a:endParaRPr xmlns:mc="http://schemas.openxmlformats.org/markup-compatibility/2006" xmlns:hp="http://schemas.haansoft.com/office/presentation/8.0" lang="ko-KR" altLang="en-US" sz="2200" b="1" i="0" kern="1200" spc="27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  <a:p>
            <a:pPr marL="0" lvl="0" indent="0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endParaRPr xmlns:mc="http://schemas.openxmlformats.org/markup-compatibility/2006" xmlns:hp="http://schemas.haansoft.com/office/presentation/8.0" lang="ko-KR" altLang="en-US" sz="1200" b="1" i="0" kern="1200" spc="17" mc:Ignorable="hp" hp:hslEmbossed="0">
              <a:ln w="11430"/>
              <a:solidFill>
                <a:schemeClr val="tx1"/>
              </a:solidFill>
              <a:uLnTx/>
              <a:uFillTx/>
              <a:latin typeface="HY울릉도B"/>
              <a:ea typeface="HY울릉도B"/>
              <a:cs typeface="+mj-cs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188595"/>
            <a:ext cx="8567928" cy="6336790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700" b="1">
                <a:latin typeface="HY울릉도M"/>
                <a:ea typeface="HY울릉도M"/>
              </a:rPr>
              <a:t>■ 주민세</a:t>
            </a:r>
            <a:endParaRPr lang="ko-KR" altLang="en-US" sz="17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▶과세 기준일: 7/1일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▶납부:8/1~8/31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사업장 면적 330㎡ 초과 사업자에 부과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endParaRPr lang="ko-KR" altLang="en-US" sz="1600"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교통유발부담금</a:t>
            </a: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▶과세 기준일: 7/31일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▶납부:10/16~10/31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건물 연면적 1000㎡ 초과 사업장에 부과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▶교통유발부담금= 부가대상면적 * 단위부담금(지자체 결정) * 교통유발계수(지자체 결정) 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■ 종합소득세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▶납부 5/1~5/31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▶임대소득(6~38%)외 다른소득을 합산하여 납부 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■ 법인세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▶2년이상 운영한 중소기업 법인이 복잡한 과밀억제권역에서 과밀억제권역 외 지역으로 이전하게되면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4년간 법인세 전액이 감면.​​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▶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본점과 공장시설이 같이 과밀억제권역 외 지역으로 이전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했다면 추가로 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2년 더 법인세 50% 감면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.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2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부가가치세</a:t>
            </a: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▶분양시 납부한 부가세 환금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▶개인사업자, 법인 신고 납부 (1기: 7/1~7/25, 2기: 1/1~1/25)</a:t>
            </a: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8/11</a:t>
            </a:r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188595"/>
            <a:ext cx="8567928" cy="792099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부가가치세</a:t>
            </a:r>
            <a:endParaRPr lang="ko-KR" altLang="en-US" sz="1600" b="1"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 ▣ 지식산업센터 취득시 부담한 부가가치세 환급</a:t>
            </a:r>
            <a:endParaRPr lang="ko-KR" altLang="en-US" sz="1600" b="1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9/11</a:t>
            </a:r>
            <a:endParaRPr lang="ko-KR" altLang="en-US" sz="1200"/>
          </a:p>
        </p:txBody>
      </p:sp>
      <p:sp>
        <p:nvSpPr>
          <p:cNvPr id="34" name=""/>
          <p:cNvSpPr/>
          <p:nvPr/>
        </p:nvSpPr>
        <p:spPr>
          <a:xfrm>
            <a:off x="791528" y="1412748"/>
            <a:ext cx="1656207" cy="2664333"/>
          </a:xfrm>
          <a:prstGeom prst="rect">
            <a:avLst/>
          </a:prstGeom>
          <a:solidFill>
            <a:schemeClr val="accent6">
              <a:lumMod val="10000"/>
              <a:lumOff val="9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건물</a:t>
            </a:r>
            <a:endParaRPr lang="ko-KR" altLang="en-US">
              <a:solidFill>
                <a:schemeClr val="tx1"/>
              </a:solidFill>
            </a:endParaRPr>
          </a:p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(1억1000만원)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"/>
          <p:cNvSpPr/>
          <p:nvPr/>
        </p:nvSpPr>
        <p:spPr>
          <a:xfrm>
            <a:off x="503492" y="3825049"/>
            <a:ext cx="2160270" cy="936117"/>
          </a:xfrm>
          <a:prstGeom prst="ellipse">
            <a:avLst/>
          </a:prstGeom>
          <a:solidFill>
            <a:schemeClr val="bg1"/>
          </a:solidFill>
          <a:ln algn="ctr">
            <a:solidFill>
              <a:srgbClr val="ff0000"/>
            </a:solidFill>
          </a:ln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토지</a:t>
            </a:r>
            <a:endParaRPr lang="ko-KR" altLang="en-US">
              <a:solidFill>
                <a:schemeClr val="tx1"/>
              </a:solidFill>
            </a:endParaRPr>
          </a:p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(2억원)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"/>
          <p:cNvSpPr/>
          <p:nvPr/>
        </p:nvSpPr>
        <p:spPr>
          <a:xfrm>
            <a:off x="2826830" y="1556766"/>
            <a:ext cx="2789301" cy="72009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algn="ctr">
            <a:solidFill>
              <a:srgbClr val="0000ff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부가가치세 과세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8" name=""/>
          <p:cNvSpPr/>
          <p:nvPr/>
        </p:nvSpPr>
        <p:spPr>
          <a:xfrm>
            <a:off x="5904167" y="1412748"/>
            <a:ext cx="2844355" cy="1008126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건물가액 : 1억원</a:t>
            </a:r>
            <a:endParaRPr lang="ko-KR" altLang="en-US">
              <a:solidFill>
                <a:schemeClr val="tx1"/>
              </a:solidFill>
            </a:endParaRPr>
          </a:p>
          <a:p>
            <a:pPr>
              <a:defRPr lang="ko-KR" altLang="en-US"/>
            </a:pPr>
            <a:r>
              <a:rPr lang="en-US" altLang="ko-KR">
                <a:solidFill>
                  <a:schemeClr val="tx1"/>
                </a:solidFill>
              </a:rPr>
              <a:t>VAT</a:t>
            </a:r>
            <a:r>
              <a:rPr lang="ko-KR" altLang="en-US">
                <a:solidFill>
                  <a:schemeClr val="tx1"/>
                </a:solidFill>
              </a:rPr>
              <a:t>        </a:t>
            </a:r>
            <a:r>
              <a:rPr lang="en-US" altLang="ko-KR">
                <a:solidFill>
                  <a:schemeClr val="tx1"/>
                </a:solidFill>
              </a:rPr>
              <a:t>: 1000</a:t>
            </a:r>
            <a:r>
              <a:rPr lang="ko-KR" altLang="en-US">
                <a:solidFill>
                  <a:schemeClr val="tx1"/>
                </a:solidFill>
              </a:rPr>
              <a:t>만원</a:t>
            </a:r>
            <a:endParaRPr lang="ko-KR" altLang="en-US">
              <a:solidFill>
                <a:schemeClr val="tx1"/>
              </a:solidFill>
            </a:endParaRPr>
          </a:p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합계        : 1억1000만원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"/>
          <p:cNvSpPr/>
          <p:nvPr/>
        </p:nvSpPr>
        <p:spPr>
          <a:xfrm>
            <a:off x="3023807" y="2168842"/>
            <a:ext cx="1944243" cy="756094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세금계산서</a:t>
            </a:r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41" name=""/>
          <p:cNvCxnSpPr>
            <a:stCxn id="35" idx="4"/>
          </p:cNvCxnSpPr>
          <p:nvPr/>
        </p:nvCxnSpPr>
        <p:spPr>
          <a:xfrm rot="16200000" flipH="1">
            <a:off x="1233257" y="5111537"/>
            <a:ext cx="7007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"/>
          <p:cNvSpPr/>
          <p:nvPr/>
        </p:nvSpPr>
        <p:spPr>
          <a:xfrm>
            <a:off x="6246209" y="5517261"/>
            <a:ext cx="2160270" cy="936117"/>
          </a:xfrm>
          <a:prstGeom prst="ellipse">
            <a:avLst/>
          </a:prstGeom>
          <a:solidFill>
            <a:srgbClr val="ff6600"/>
          </a:solidFill>
          <a:ln algn="ctr">
            <a:solidFill>
              <a:srgbClr val="ff0000"/>
            </a:solidFill>
          </a:ln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 b="1">
                <a:solidFill>
                  <a:srgbClr val="0000ff"/>
                </a:solidFill>
              </a:rPr>
              <a:t>환급</a:t>
            </a:r>
            <a:endParaRPr lang="ko-KR" altLang="en-US" b="1">
              <a:solidFill>
                <a:srgbClr val="0000ff"/>
              </a:solidFill>
            </a:endParaRPr>
          </a:p>
        </p:txBody>
      </p:sp>
      <p:sp>
        <p:nvSpPr>
          <p:cNvPr id="43" name=""/>
          <p:cNvSpPr/>
          <p:nvPr/>
        </p:nvSpPr>
        <p:spPr>
          <a:xfrm>
            <a:off x="3131820" y="5625275"/>
            <a:ext cx="2952369" cy="72009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algn="ctr">
            <a:solidFill>
              <a:srgbClr val="0000ff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건물 </a:t>
            </a:r>
            <a:r>
              <a:rPr lang="en-US" altLang="ko-KR">
                <a:solidFill>
                  <a:schemeClr val="tx1"/>
                </a:solidFill>
              </a:rPr>
              <a:t>VAT 1000</a:t>
            </a:r>
            <a:r>
              <a:rPr lang="ko-KR" altLang="en-US">
                <a:solidFill>
                  <a:schemeClr val="tx1"/>
                </a:solidFill>
              </a:rPr>
              <a:t>만원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" name=""/>
          <p:cNvSpPr/>
          <p:nvPr/>
        </p:nvSpPr>
        <p:spPr>
          <a:xfrm>
            <a:off x="2826830" y="3933063"/>
            <a:ext cx="2789301" cy="72009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algn="ctr">
            <a:solidFill>
              <a:srgbClr val="0000ff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부가가치세 면세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5" name=""/>
          <p:cNvSpPr/>
          <p:nvPr/>
        </p:nvSpPr>
        <p:spPr>
          <a:xfrm>
            <a:off x="5904167" y="3789044"/>
            <a:ext cx="2844355" cy="100812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토지가액 : 1억원</a:t>
            </a:r>
            <a:endParaRPr lang="ko-KR" altLang="en-US">
              <a:solidFill>
                <a:schemeClr val="tx1"/>
              </a:solidFill>
            </a:endParaRPr>
          </a:p>
          <a:p>
            <a:pPr>
              <a:defRPr lang="ko-KR" altLang="en-US"/>
            </a:pPr>
            <a:r>
              <a:rPr lang="en-US" altLang="ko-KR">
                <a:solidFill>
                  <a:schemeClr val="tx1"/>
                </a:solidFill>
              </a:rPr>
              <a:t>VAT</a:t>
            </a:r>
            <a:r>
              <a:rPr lang="ko-KR" altLang="en-US">
                <a:solidFill>
                  <a:schemeClr val="tx1"/>
                </a:solidFill>
              </a:rPr>
              <a:t>        </a:t>
            </a:r>
            <a:r>
              <a:rPr lang="en-US" altLang="ko-KR">
                <a:solidFill>
                  <a:schemeClr val="tx1"/>
                </a:solidFill>
              </a:rPr>
              <a:t>: </a:t>
            </a:r>
            <a:r>
              <a:rPr lang="ko-KR" altLang="en-US">
                <a:solidFill>
                  <a:schemeClr val="tx1"/>
                </a:solidFill>
              </a:rPr>
              <a:t>없음</a:t>
            </a:r>
            <a:endParaRPr lang="ko-KR" altLang="en-US">
              <a:solidFill>
                <a:schemeClr val="tx1"/>
              </a:solidFill>
            </a:endParaRPr>
          </a:p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합계        : 1억원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6" name=""/>
          <p:cNvSpPr/>
          <p:nvPr/>
        </p:nvSpPr>
        <p:spPr>
          <a:xfrm>
            <a:off x="3023807" y="4545139"/>
            <a:ext cx="1944243" cy="756094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6">
              <a:lumMod val="40000"/>
              <a:lumOff val="6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계산서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0" name=""/>
          <p:cNvSpPr/>
          <p:nvPr/>
        </p:nvSpPr>
        <p:spPr>
          <a:xfrm>
            <a:off x="368999" y="5445253"/>
            <a:ext cx="2457831" cy="1080134"/>
          </a:xfrm>
          <a:prstGeom prst="snip1Rect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effectLst>
            <a:innerShdw blurRad="76200" dist="76200" dir="2700000">
              <a:srgbClr val="00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츼득가액</a:t>
            </a:r>
            <a:endParaRPr lang="ko-KR" altLang="en-US" b="1">
              <a:solidFill>
                <a:schemeClr val="tx1"/>
              </a:solidFill>
            </a:endParaRPr>
          </a:p>
          <a:p>
            <a:pPr algn="ctr"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(3억 1000만원)</a:t>
            </a:r>
            <a:endParaRPr lang="ko-KR" alt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188595"/>
            <a:ext cx="8567928" cy="792099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부가가치세</a:t>
            </a:r>
            <a:endParaRPr lang="ko-KR" altLang="en-US" sz="1600" b="1">
              <a:solidFill>
                <a:schemeClr val="tx1">
                  <a:lumMod val="40000"/>
                  <a:lumOff val="60000"/>
                </a:schemeClr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 ▣ 건물분 부가가치세를 환급받기 위한 사업자등록</a:t>
            </a:r>
            <a:endParaRPr lang="ko-KR" altLang="en-US" sz="1600" b="1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244458" y="6525386"/>
            <a:ext cx="720090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10/11</a:t>
            </a:r>
            <a:endParaRPr lang="ko-KR" altLang="en-US" sz="1200"/>
          </a:p>
        </p:txBody>
      </p:sp>
      <p:sp>
        <p:nvSpPr>
          <p:cNvPr id="47" name=""/>
          <p:cNvSpPr/>
          <p:nvPr/>
        </p:nvSpPr>
        <p:spPr>
          <a:xfrm>
            <a:off x="971550" y="1628775"/>
            <a:ext cx="2520315" cy="5040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76200" dist="76200" dir="2700000">
              <a:srgbClr val="ff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rgbClr val="000000"/>
                </a:solidFill>
              </a:rPr>
              <a:t>부동산임대업</a:t>
            </a:r>
            <a:endParaRPr lang="ko-KR" altLang="en-US">
              <a:solidFill>
                <a:srgbClr val="000000"/>
              </a:solidFill>
            </a:endParaRPr>
          </a:p>
        </p:txBody>
      </p:sp>
      <p:sp>
        <p:nvSpPr>
          <p:cNvPr id="48" name=""/>
          <p:cNvSpPr/>
          <p:nvPr/>
        </p:nvSpPr>
        <p:spPr>
          <a:xfrm>
            <a:off x="5220081" y="1628775"/>
            <a:ext cx="2520315" cy="504063"/>
          </a:xfrm>
          <a:prstGeom prst="rect">
            <a:avLst/>
          </a:prstGeom>
          <a:solidFill>
            <a:srgbClr val="ff6600"/>
          </a:solidFill>
          <a:effectLst>
            <a:innerShdw blurRad="76200" dist="76200" dir="2700000">
              <a:srgbClr val="ff0000">
                <a:alpha val="50000"/>
              </a:srgbClr>
            </a:inn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rgbClr val="000000"/>
                </a:solidFill>
              </a:rPr>
              <a:t>부동산매매업</a:t>
            </a:r>
            <a:endParaRPr lang="ko-KR" altLang="en-US">
              <a:solidFill>
                <a:srgbClr val="000000"/>
              </a:solidFill>
            </a:endParaRPr>
          </a:p>
        </p:txBody>
      </p:sp>
      <p:sp>
        <p:nvSpPr>
          <p:cNvPr id="49" name=""/>
          <p:cNvSpPr/>
          <p:nvPr/>
        </p:nvSpPr>
        <p:spPr>
          <a:xfrm>
            <a:off x="3520440" y="2996946"/>
            <a:ext cx="1656207" cy="936117"/>
          </a:xfrm>
          <a:prstGeom prst="ellipse">
            <a:avLst/>
          </a:prstGeom>
          <a:noFill/>
          <a:ln algn="ctr">
            <a:solidFill>
              <a:srgbClr val="ff66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en-US" altLang="ko-KR">
                <a:solidFill>
                  <a:srgbClr val="ff0000"/>
                </a:solidFill>
              </a:rPr>
              <a:t>VAT </a:t>
            </a:r>
            <a:r>
              <a:rPr lang="ko-KR" altLang="en-US">
                <a:solidFill>
                  <a:srgbClr val="ff0000"/>
                </a:solidFill>
              </a:rPr>
              <a:t>환급</a:t>
            </a:r>
            <a:endParaRPr lang="ko-KR" altLang="en-US">
              <a:solidFill>
                <a:srgbClr val="ff0000"/>
              </a:solidFill>
            </a:endParaRPr>
          </a:p>
          <a:p>
            <a:pPr algn="ctr">
              <a:defRPr lang="ko-KR" altLang="en-US"/>
            </a:pPr>
            <a:r>
              <a:rPr lang="ko-KR" altLang="en-US">
                <a:solidFill>
                  <a:srgbClr val="ff0000"/>
                </a:solidFill>
              </a:rPr>
              <a:t>받을수 </a:t>
            </a:r>
            <a:endParaRPr lang="ko-KR" altLang="en-US">
              <a:solidFill>
                <a:srgbClr val="ff0000"/>
              </a:solidFill>
            </a:endParaRPr>
          </a:p>
          <a:p>
            <a:pPr algn="ctr">
              <a:defRPr lang="ko-KR" altLang="en-US"/>
            </a:pPr>
            <a:r>
              <a:rPr lang="ko-KR" altLang="en-US">
                <a:solidFill>
                  <a:srgbClr val="ff0000"/>
                </a:solidFill>
              </a:rPr>
              <a:t>있음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50" name=""/>
          <p:cNvSpPr/>
          <p:nvPr/>
        </p:nvSpPr>
        <p:spPr>
          <a:xfrm>
            <a:off x="971550" y="4365117"/>
            <a:ext cx="2520315" cy="792099"/>
          </a:xfrm>
          <a:prstGeom prst="roundRect">
            <a:avLst>
              <a:gd name="adj" fmla="val 16667"/>
            </a:avLst>
          </a:prstGeom>
          <a:solidFill>
            <a:schemeClr val="accent3">
              <a:lumMod val="10000"/>
              <a:lumOff val="90000"/>
            </a:schemeClr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매각: 양도소득세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" name=""/>
          <p:cNvSpPr/>
          <p:nvPr/>
        </p:nvSpPr>
        <p:spPr>
          <a:xfrm>
            <a:off x="5220081" y="4365117"/>
            <a:ext cx="2520315" cy="792099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매각: 종합소득세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2" name=""/>
          <p:cNvSpPr/>
          <p:nvPr/>
        </p:nvSpPr>
        <p:spPr>
          <a:xfrm>
            <a:off x="3520440" y="5445252"/>
            <a:ext cx="1656207" cy="936117"/>
          </a:xfrm>
          <a:prstGeom prst="ellipse">
            <a:avLst/>
          </a:prstGeom>
          <a:noFill/>
          <a:ln algn="ctr">
            <a:solidFill>
              <a:srgbClr val="0000ff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r>
              <a:rPr lang="ko-KR" altLang="en-US">
                <a:solidFill>
                  <a:srgbClr val="ff0000"/>
                </a:solidFill>
              </a:rPr>
              <a:t>건물분</a:t>
            </a:r>
            <a:endParaRPr lang="ko-KR" altLang="en-US">
              <a:solidFill>
                <a:srgbClr val="ff0000"/>
              </a:solidFill>
            </a:endParaRPr>
          </a:p>
          <a:p>
            <a:pPr algn="ctr">
              <a:defRPr lang="ko-KR" altLang="en-US"/>
            </a:pPr>
            <a:r>
              <a:rPr lang="en-US" altLang="ko-KR">
                <a:solidFill>
                  <a:srgbClr val="ff0000"/>
                </a:solidFill>
              </a:rPr>
              <a:t>VAT</a:t>
            </a:r>
            <a:endParaRPr lang="en-US" altLang="ko-KR">
              <a:solidFill>
                <a:srgbClr val="ff0000"/>
              </a:solidFill>
            </a:endParaRPr>
          </a:p>
          <a:p>
            <a:pPr algn="ctr">
              <a:defRPr lang="ko-KR" altLang="en-US"/>
            </a:pPr>
            <a:r>
              <a:rPr lang="ko-KR" altLang="en-US">
                <a:solidFill>
                  <a:srgbClr val="ff0000"/>
                </a:solidFill>
              </a:rPr>
              <a:t>납부</a:t>
            </a:r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53" name=""/>
          <p:cNvCxnSpPr>
            <a:stCxn id="47" idx="3"/>
            <a:endCxn id="48" idx="1"/>
          </p:cNvCxnSpPr>
          <p:nvPr/>
        </p:nvCxnSpPr>
        <p:spPr>
          <a:xfrm>
            <a:off x="3491865" y="1880806"/>
            <a:ext cx="1728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"/>
          <p:cNvCxnSpPr>
            <a:stCxn id="47" idx="2"/>
            <a:endCxn id="50" idx="0"/>
          </p:cNvCxnSpPr>
          <p:nvPr/>
        </p:nvCxnSpPr>
        <p:spPr>
          <a:xfrm rot="16200000" flipH="1">
            <a:off x="1115568" y="3248977"/>
            <a:ext cx="22322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"/>
          <p:cNvCxnSpPr>
            <a:stCxn id="48" idx="2"/>
            <a:endCxn id="51" idx="0"/>
          </p:cNvCxnSpPr>
          <p:nvPr/>
        </p:nvCxnSpPr>
        <p:spPr>
          <a:xfrm rot="16200000" flipH="1">
            <a:off x="5364099" y="3248977"/>
            <a:ext cx="22322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"/>
          <p:cNvCxnSpPr>
            <a:endCxn id="49" idx="0"/>
          </p:cNvCxnSpPr>
          <p:nvPr/>
        </p:nvCxnSpPr>
        <p:spPr>
          <a:xfrm rot="5400000">
            <a:off x="3794188" y="2435161"/>
            <a:ext cx="1116139" cy="7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"/>
          <p:cNvCxnSpPr>
            <a:stCxn id="50" idx="3"/>
            <a:endCxn id="51" idx="1"/>
          </p:cNvCxnSpPr>
          <p:nvPr/>
        </p:nvCxnSpPr>
        <p:spPr>
          <a:xfrm>
            <a:off x="3491865" y="4761167"/>
            <a:ext cx="1728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"/>
          <p:cNvCxnSpPr>
            <a:endCxn id="52" idx="0"/>
          </p:cNvCxnSpPr>
          <p:nvPr/>
        </p:nvCxnSpPr>
        <p:spPr>
          <a:xfrm rot="5400000">
            <a:off x="4010216" y="5099495"/>
            <a:ext cx="684084" cy="7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모서리가 둥근 직사각형 53"/>
          <p:cNvSpPr/>
          <p:nvPr/>
        </p:nvSpPr>
        <p:spPr>
          <a:xfrm>
            <a:off x="5868162" y="2924937"/>
            <a:ext cx="1219612" cy="517014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anchorCtr="1">
            <a:noAutofit/>
          </a:bodyPr>
          <a:lstStyle/>
          <a:p>
            <a:pPr algn="ctr">
              <a:defRPr lang="ko-KR" altLang="en-US"/>
            </a:pPr>
            <a:r>
              <a:rPr lang="ko-KR" altLang="en-US" sz="1400">
                <a:solidFill>
                  <a:schemeClr val="tx1"/>
                </a:solidFill>
                <a:latin typeface="HY울릉도M"/>
                <a:ea typeface="HY울릉도M"/>
              </a:rPr>
              <a:t>절세</a:t>
            </a:r>
            <a:endParaRPr lang="ko-KR" altLang="en-US" sz="1400">
              <a:solidFill>
                <a:schemeClr val="tx1"/>
              </a:solidFill>
              <a:latin typeface="HY울릉도M"/>
              <a:ea typeface="HY울릉도M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260604"/>
            <a:ext cx="8567928" cy="1728216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양도소득세</a:t>
            </a:r>
            <a:r>
              <a:rPr lang="ko-KR" altLang="en-US" sz="1400">
                <a:latin typeface="HY울릉도M"/>
                <a:ea typeface="HY울릉도M"/>
              </a:rPr>
              <a:t>   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 중과세율이 적용되지 얺음 [기본세율 </a:t>
            </a:r>
            <a:r>
              <a:rPr lang="ko-KR" altLang="en-US" sz="1400">
                <a:solidFill>
                  <a:srgbClr val="0000ff"/>
                </a:solidFill>
                <a:latin typeface="HY울릉도M"/>
                <a:ea typeface="HY울릉도M"/>
              </a:rPr>
              <a:t>6%</a:t>
            </a:r>
            <a:r>
              <a:rPr lang="ko-KR" altLang="en-US" sz="1400">
                <a:latin typeface="HY울릉도M"/>
                <a:ea typeface="HY울릉도M"/>
              </a:rPr>
              <a:t>(122만원 이하) </a:t>
            </a:r>
            <a:r>
              <a:rPr lang="ko-KR" altLang="en-US" sz="1400">
                <a:solidFill>
                  <a:srgbClr val="0000ff"/>
                </a:solidFill>
                <a:latin typeface="HY울릉도M"/>
                <a:ea typeface="HY울릉도M"/>
              </a:rPr>
              <a:t>~ 45%</a:t>
            </a:r>
            <a:r>
              <a:rPr lang="ko-KR" altLang="en-US" sz="1400">
                <a:latin typeface="HY울릉도M"/>
                <a:ea typeface="HY울릉도M"/>
              </a:rPr>
              <a:t>(10억원 초과) 적용]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 부동산 매매업등록(개인,법인)한 경우 이자비용, 수선비등 경비를 경비처리 할 수 있음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 법인 보유 지식산업센터를 양도하는 경우에는 법인세가 추가로 양도되지 않음(주택은 추가과세)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→법인 양도차익 2억미만 10%, 2억~200억20%, 200억 ~ 3000억 22%, 3000억초과 25%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▶양도일이 속한달 말일 부터 2개월 이내 신고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(양도 차익이 없어도 신고 해야함) </a:t>
            </a:r>
            <a:r>
              <a:rPr lang="ko-KR" altLang="en-US" sz="1400">
                <a:latin typeface="HY울릉도M"/>
                <a:ea typeface="HY울릉도M"/>
              </a:rPr>
              <a:t>    </a:t>
            </a: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244458" y="6525386"/>
            <a:ext cx="720090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11/11</a:t>
            </a:r>
            <a:endParaRPr lang="ko-KR" altLang="en-US" sz="1200"/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827531" y="2020441"/>
          <a:ext cx="7884414" cy="4432936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1872234"/>
                <a:gridCol w="6012180"/>
              </a:tblGrid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</a:rPr>
                        <a:t>계산식</a:t>
                      </a:r>
                      <a:endParaRPr lang="ko-KR" altLang="en-US" sz="1400">
                        <a:solidFill>
                          <a:schemeClr val="tx1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</a:rPr>
                        <a:t>비고</a:t>
                      </a:r>
                      <a:endParaRPr lang="ko-KR" altLang="en-US" sz="1400">
                        <a:solidFill>
                          <a:schemeClr val="tx1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2">
                        <a:lumMod val="10000"/>
                        <a:lumOff val="90000"/>
                      </a:schemeClr>
                    </a:solidFill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양도가액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ko-KR" altLang="en-US" sz="1400"/>
                        <a:t> 취득가액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33725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ko-KR" altLang="en-US" sz="1400"/>
                        <a:t> 필요경비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자본적 지출 금액(취득시비용, 양도시비용, 자본적지출비용 등)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= 양도 차익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40384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ko-KR" altLang="en-US" sz="1400"/>
                        <a:t> 장기보유특별공제</a:t>
                      </a:r>
                      <a:endParaRPr lang="ko-KR" altLang="en-US" sz="1400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3년미만 보유시 공제 無, 9억초과 공제 無, </a:t>
                      </a:r>
                      <a:endParaRPr lang="ko-KR" altLang="en-US" sz="1400"/>
                    </a:p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3년 6% 공제 →  2%↑/년(30% 까지 공제)</a:t>
                      </a:r>
                      <a:endParaRPr lang="ko-KR" altLang="en-US" sz="1400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= 양도 소득 금액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400"/>
                        <a:t>기본공제(250만원)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공동 명의시 각각 250만원 공제(절세효과)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= 양도소득 과세표준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×</a:t>
                      </a:r>
                      <a:r>
                        <a:rPr lang="ko-KR" altLang="en-US" sz="1400"/>
                        <a:t> 세율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/>
                        <a:t>1년미만 50%, 1년~2년미만 40%, 2년 이상 보유기 기본세율 (6~42%)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= 산출세액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ko-KR" altLang="en-US" sz="1400"/>
                        <a:t> 세액공제감면세액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solidFill>
                            <a:srgbClr val="ff0000"/>
                          </a:solidFill>
                        </a:rPr>
                        <a:t>+</a:t>
                      </a:r>
                      <a:r>
                        <a:rPr lang="ko-KR" altLang="en-US" sz="1400"/>
                        <a:t> 가산세</a:t>
                      </a: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400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40906"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= 납부할 세액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solidFill>
                            <a:srgbClr val="ff0000"/>
                          </a:solidFill>
                        </a:rPr>
                        <a:t>최종납부 세액= 납부할 세액 + 지방 교육세 (납무할 세액*10%)</a:t>
                      </a:r>
                      <a:endParaRPr lang="ko-KR" alt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260604"/>
            <a:ext cx="8567928" cy="504063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2400">
                <a:latin typeface="HY울릉도M"/>
                <a:ea typeface="HY울릉도M"/>
              </a:rPr>
              <a:t>별첨) 수도권 권역현황</a:t>
            </a:r>
            <a:endParaRPr lang="ko-KR" altLang="en-US" sz="2400">
              <a:latin typeface="HY울릉도M"/>
              <a:ea typeface="HY울릉도M"/>
            </a:endParaRPr>
          </a:p>
        </p:txBody>
      </p:sp>
      <p:pic>
        <p:nvPicPr>
          <p:cNvPr id="6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48081" y="998073"/>
            <a:ext cx="6444233" cy="5455305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548640"/>
            <a:ext cx="8567928" cy="2592324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취득세</a:t>
            </a:r>
            <a:endParaRPr lang="ko-KR" altLang="en-US" sz="1600" b="1"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</a:t>
            </a: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  ▣ 개인사업자</a:t>
            </a:r>
            <a:endParaRPr lang="ko-KR" altLang="en-US" sz="1600" b="1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 b="1">
                <a:latin typeface="HY울릉도M"/>
                <a:ea typeface="HY울릉도M"/>
              </a:rPr>
              <a:t>▶지식산업센터는 사업용 세율 4.6%</a:t>
            </a:r>
            <a:endParaRPr lang="ko-KR" altLang="en-US" sz="1400" b="1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 b="1">
                <a:latin typeface="HY울릉도M"/>
                <a:ea typeface="HY울릉도M"/>
              </a:rPr>
              <a:t>      ▶ 최초 분양 실입주 사업자는 취득세 50% 감면 혜택 2.3%(</a:t>
            </a:r>
            <a:r>
              <a:rPr lang="ko-KR" altLang="en-US" sz="1400" b="1">
                <a:solidFill>
                  <a:srgbClr val="0000ff"/>
                </a:solidFill>
                <a:latin typeface="HY울릉도M"/>
                <a:ea typeface="HY울릉도M"/>
              </a:rPr>
              <a:t>일몰법/</a:t>
            </a:r>
            <a:r>
              <a:rPr lang="ko-KR" altLang="en-US" sz="1400" b="1">
                <a:solidFill>
                  <a:schemeClr val="tx1"/>
                </a:solidFill>
                <a:latin typeface="HY울릉도M"/>
                <a:ea typeface="HY울릉도M"/>
              </a:rPr>
              <a:t>취득일기준 22년 12월31일까지</a:t>
            </a:r>
            <a:r>
              <a:rPr lang="ko-KR" altLang="en-US" sz="1400" b="1">
                <a:latin typeface="HY울릉도M"/>
                <a:ea typeface="HY울릉도M"/>
              </a:rPr>
              <a:t>)</a:t>
            </a:r>
            <a:endParaRPr lang="ko-KR" altLang="en-US" sz="1400" b="1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-입주전 반드시 취득세 감면 신고 해야함.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-근생과 업무지원시설은 감면 혜택 無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 b="1">
                <a:latin typeface="HY울릉도M"/>
                <a:ea typeface="HY울릉도M"/>
              </a:rPr>
              <a:t>▶ 취득세 감면 세금 반환(추징)</a:t>
            </a:r>
            <a:endParaRPr lang="ko-KR" altLang="en-US" sz="1400" b="1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- 최초 취득한 지식산업센터를 1년 이내 사용하지 않는 경우</a:t>
            </a:r>
            <a:r>
              <a:rPr lang="ko-KR" altLang="en-US" sz="1400">
                <a:latin typeface="HY울릉도M"/>
                <a:ea typeface="HY울릉도M"/>
              </a:rPr>
              <a:t> 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최초 분양후 5년내 매도, 증여, 임대 또는 시실사용 외 다른 용도로 사용하는 경우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1/11</a:t>
            </a:r>
            <a:endParaRPr lang="ko-KR" altLang="en-US" sz="1200"/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629507" y="3429000"/>
          <a:ext cx="7881556" cy="3084242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846106"/>
                <a:gridCol w="1152144"/>
                <a:gridCol w="1440180"/>
                <a:gridCol w="1725930"/>
                <a:gridCol w="2717196"/>
              </a:tblGrid>
              <a:tr h="522133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구분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항목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기본 세율(%)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실입주 분양 (%)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(50% 감면)</a:t>
                      </a:r>
                      <a:endParaRPr lang="ko-KR" altLang="en-US" sz="1200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비고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509994"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개인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사업자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4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2011년 법 개정으로 취득세 통합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509994"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농어촌특별세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HY울릉도M"/>
                          <a:ea typeface="HY울릉도M"/>
                        </a:rPr>
                        <a:t>(취득세의 10%)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509994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522133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지방교육세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0.4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latin typeface="HY울릉도M"/>
                          <a:ea typeface="HY울릉도M"/>
                        </a:rPr>
                        <a:t>(등록세의 20%)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509994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합계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4.6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2.3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5" y="260604"/>
            <a:ext cx="8567928" cy="576072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취득세</a:t>
            </a:r>
            <a:endParaRPr lang="ko-KR" altLang="en-US" sz="1600" b="1"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</a:t>
            </a: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 </a:t>
            </a: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1/11</a:t>
            </a:r>
            <a:endParaRPr lang="ko-KR" altLang="en-US" sz="1200"/>
          </a:p>
        </p:txBody>
      </p:sp>
      <p:pic>
        <p:nvPicPr>
          <p:cNvPr id="6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88036" y="832866"/>
            <a:ext cx="8567928" cy="4880601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260604"/>
            <a:ext cx="8567928" cy="6264782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취득세</a:t>
            </a:r>
            <a:endParaRPr lang="ko-KR" altLang="en-US" sz="1600" b="1">
              <a:solidFill>
                <a:schemeClr val="tx1">
                  <a:lumMod val="40000"/>
                  <a:lumOff val="60000"/>
                </a:schemeClr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</a:t>
            </a: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  ▣ 법인사업자</a:t>
            </a:r>
            <a:endParaRPr lang="ko-KR" altLang="en-US" sz="1600" b="1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</a:t>
            </a:r>
            <a:r>
              <a:rPr lang="ko-KR" altLang="en-US" sz="1400" b="1">
                <a:latin typeface="HY울릉도M"/>
                <a:ea typeface="HY울릉도M"/>
              </a:rPr>
              <a:t> ▶취득세 50% 감면 받아 기준세율 4.6% → </a:t>
            </a:r>
            <a:r>
              <a:rPr lang="ko-KR" altLang="en-US" sz="1400" b="1">
                <a:solidFill>
                  <a:srgbClr val="0000ff"/>
                </a:solidFill>
                <a:latin typeface="HY울릉도M"/>
                <a:ea typeface="HY울릉도M"/>
              </a:rPr>
              <a:t>2.3%로 감면</a:t>
            </a:r>
            <a:endParaRPr lang="ko-KR" altLang="en-US" sz="1400" b="1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- 과밀억제권역 지식산업센터 분양 입주 시.(업력5년 이상)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국가산업단지 및 과밀억제권역 외 지역 지식산업센터 분양 입주 시.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endParaRPr lang="ko-KR" altLang="en-US" sz="1400"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 b="1">
                <a:latin typeface="HY울릉도M"/>
                <a:ea typeface="HY울릉도M"/>
              </a:rPr>
              <a:t>▶입주 가능 업종, 업력 5년 미만 → </a:t>
            </a:r>
            <a:r>
              <a:rPr lang="ko-KR" altLang="en-US" sz="1400" b="1">
                <a:solidFill>
                  <a:srgbClr val="ff0000"/>
                </a:solidFill>
                <a:latin typeface="HY울릉도M"/>
                <a:ea typeface="HY울릉도M"/>
              </a:rPr>
              <a:t>4.7%</a:t>
            </a:r>
            <a:endParaRPr lang="ko-KR" altLang="en-US" sz="1400" b="1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업력이 5년 미만이면 취득세 모두 혜택을 받지만, 등록세만 50% 감면 받은 세액에 중과세 3배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   를 적용하여 기준세율 4.6% →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4.7%로 0.1% 더 부담.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※가산, 구로 국가산업단지 업력에 관계없이 적용세율 2.3% 적용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 b="1">
                <a:latin typeface="HY울릉도M"/>
                <a:ea typeface="HY울릉도M"/>
              </a:rPr>
              <a:t>▶입주 불가능 업종, 업력 5년 이상 → </a:t>
            </a:r>
            <a:r>
              <a:rPr lang="ko-KR" altLang="en-US" sz="1400" b="1">
                <a:solidFill>
                  <a:srgbClr val="ff0000"/>
                </a:solidFill>
                <a:latin typeface="HY울릉도M"/>
                <a:ea typeface="HY울릉도M"/>
              </a:rPr>
              <a:t>4.6%</a:t>
            </a:r>
            <a:endParaRPr lang="ko-KR" altLang="en-US" sz="1400" b="1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-분양 시 입주 불가능 업종(임대사업포함)이기 때문에 감면혜택 없음.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defRPr lang="ko-KR" altLang="en-US"/>
            </a:pP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</a:t>
            </a:r>
            <a:r>
              <a:rPr lang="ko-KR" altLang="en-US" sz="1400" b="1">
                <a:latin typeface="HY울릉도M"/>
                <a:ea typeface="HY울릉도M"/>
              </a:rPr>
              <a:t>  ▶ 입주불가능 업종(임대사업포함), 업력 5년 미만</a:t>
            </a:r>
            <a:r>
              <a:rPr lang="ko-KR" altLang="en-US" sz="1400" b="1">
                <a:solidFill>
                  <a:schemeClr val="tx1"/>
                </a:solidFill>
                <a:latin typeface="HY울릉도M"/>
                <a:ea typeface="HY울릉도M"/>
              </a:rPr>
              <a:t> →</a:t>
            </a:r>
            <a:r>
              <a:rPr lang="ko-KR" altLang="en-US" sz="1400" b="1">
                <a:solidFill>
                  <a:srgbClr val="ff0000"/>
                </a:solidFill>
                <a:latin typeface="HY울릉도M"/>
                <a:ea typeface="HY울릉도M"/>
              </a:rPr>
              <a:t> 9.4%</a:t>
            </a:r>
            <a:endParaRPr lang="ko-KR" altLang="en-US" sz="1400" b="1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감면혜택없이 등록세 3배 중과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산업단지 내에 있다가 과밀억제권역으로 이전하는 법인의 경우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</a:t>
            </a:r>
            <a:r>
              <a:rPr lang="ko-KR" altLang="en-US" sz="1400">
                <a:solidFill>
                  <a:srgbClr val="0000ff"/>
                </a:solidFill>
                <a:latin typeface="HY울릉도M"/>
                <a:ea typeface="HY울릉도M"/>
              </a:rPr>
              <a:t>- 과밀억제권역 내에 있다가 산업단지로 이전할 경우엔 중과되지 않음.</a:t>
            </a:r>
            <a:endParaRPr lang="ko-KR" altLang="en-US" sz="1400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 b="1">
                <a:latin typeface="HY울릉도M"/>
                <a:ea typeface="HY울릉도M"/>
              </a:rPr>
              <a:t>▶ 5년의 기간에 관계없이 임대 사업 시 중과 대상</a:t>
            </a:r>
            <a:endParaRPr lang="ko-KR" altLang="en-US" sz="1400" b="1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감면조건 중 하나는 최초 소유자, 최초 분양이어야 하며 등기 소유권 이전 전(前)이어야 함.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- 최초 소유자+실사용 해야지만 취등록세 50% 감면 받을 수 있음.</a:t>
            </a: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2/11</a:t>
            </a:r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3/11</a:t>
            </a:r>
            <a:endParaRPr lang="ko-KR" altLang="en-US" sz="1200"/>
          </a:p>
        </p:txBody>
      </p:sp>
      <p:graphicFrame>
        <p:nvGraphicFramePr>
          <p:cNvPr id="9" name=""/>
          <p:cNvGraphicFramePr>
            <a:graphicFrameLocks noGrp="1"/>
          </p:cNvGraphicFramePr>
          <p:nvPr/>
        </p:nvGraphicFramePr>
        <p:xfrm>
          <a:off x="377477" y="765424"/>
          <a:ext cx="8389045" cy="5759952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1107987"/>
                <a:gridCol w="949703"/>
                <a:gridCol w="1345413"/>
                <a:gridCol w="1266271"/>
                <a:gridCol w="949703"/>
                <a:gridCol w="2769968"/>
              </a:tblGrid>
              <a:tr h="27292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구분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업력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해당업종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세율(%)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비고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272920">
                <a:tc rowSpan="20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법인사업자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10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5년이상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입주 가능 업종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solidFill>
                            <a:srgbClr val="0000ff"/>
                          </a:solidFill>
                          <a:latin typeface="HY울릉도M"/>
                          <a:ea typeface="HY울릉도M"/>
                        </a:rPr>
                        <a:t>50% 감면</a:t>
                      </a:r>
                      <a:endParaRPr lang="ko-KR" altLang="en-US" sz="1200">
                        <a:solidFill>
                          <a:srgbClr val="0000ff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농어촌특별세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0.1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01552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지방교육세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0,2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합계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2.3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입주 불가 업종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-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농어촌특별세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지방교육세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0.4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합계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4.6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10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5년미만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입주 가능 업종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50% 감면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농어촌특별세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0.1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3.0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2%의 3배 중과(6%의 50% 감면)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지방교육세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0.6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등록세(3%) * 20%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합계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4.7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5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입주 불가 업종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취득세 기본세율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 wrap="square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농어촌특별세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0.2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등록세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6.0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2%의 3배 중과 = 6%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지방교육세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1.2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200">
                          <a:latin typeface="HY울릉도M"/>
                          <a:ea typeface="HY울릉도M"/>
                        </a:rPr>
                        <a:t>중과세율(6%) * 20%</a:t>
                      </a: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72920">
                <a:tc vMerge="1"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합계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200" b="1">
                          <a:solidFill>
                            <a:srgbClr val="ff0000"/>
                          </a:solidFill>
                          <a:latin typeface="HY울릉도M"/>
                          <a:ea typeface="HY울릉도M"/>
                        </a:rPr>
                        <a:t>9.4</a:t>
                      </a:r>
                      <a:endParaRPr lang="ko-KR" altLang="en-US" sz="1200" b="1">
                        <a:solidFill>
                          <a:srgbClr val="ff0000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 sz="1200">
                        <a:latin typeface="HY울릉도M"/>
                        <a:ea typeface="HY울릉도M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"/>
          <p:cNvSpPr txBox="1"/>
          <p:nvPr/>
        </p:nvSpPr>
        <p:spPr>
          <a:xfrm>
            <a:off x="107442" y="187833"/>
            <a:ext cx="1653540" cy="57683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취득세</a:t>
            </a:r>
            <a:endParaRPr lang="ko-KR" altLang="en-US" sz="1600" b="1">
              <a:solidFill>
                <a:schemeClr val="tx1">
                  <a:lumMod val="40000"/>
                  <a:lumOff val="60000"/>
                </a:schemeClr>
              </a:solidFill>
              <a:latin typeface="HY울릉도M"/>
              <a:ea typeface="HY울릉도M"/>
            </a:endParaRP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   ▣ 법인사업자</a:t>
            </a:r>
            <a:endParaRPr lang="ko-KR" altLang="en-US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260604"/>
            <a:ext cx="8567928" cy="6264782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취득세</a:t>
            </a:r>
            <a:endParaRPr lang="ko-KR" altLang="en-US" sz="1600" b="1">
              <a:solidFill>
                <a:schemeClr val="tx1">
                  <a:lumMod val="40000"/>
                  <a:lumOff val="60000"/>
                </a:schemeClr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</a:t>
            </a: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  </a:t>
            </a:r>
            <a:r>
              <a:rPr lang="ko-KR" altLang="en-US" sz="1600" b="1">
                <a:solidFill>
                  <a:schemeClr val="tx1"/>
                </a:solidFill>
                <a:latin typeface="HY울릉도M"/>
                <a:ea typeface="HY울릉도M"/>
              </a:rPr>
              <a:t>▣ </a:t>
            </a:r>
            <a:r>
              <a:rPr lang="ko-KR" altLang="en-US" sz="1600" b="1">
                <a:solidFill>
                  <a:srgbClr val="ff0000"/>
                </a:solidFill>
                <a:latin typeface="HY울릉도M"/>
                <a:ea typeface="HY울릉도M"/>
              </a:rPr>
              <a:t>법인사업자 취득세 중과 요건</a:t>
            </a:r>
            <a:endParaRPr lang="ko-KR" altLang="en-US" sz="1600" b="1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</a:t>
            </a:r>
            <a:r>
              <a:rPr lang="ko-KR" altLang="en-US" sz="1400" b="1">
                <a:latin typeface="HY울릉도M"/>
                <a:ea typeface="HY울릉도M"/>
              </a:rPr>
              <a:t> 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▶대도시(과밀억제권) 안에 (산업단지 제외)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      ▶법인의 본점, 주사무소, 지점, 분사무소 등을 설립 또는 이전하고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      ▶5년이내에 부동산을 취득시 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endParaRPr lang="ko-KR" altLang="en-US" sz="8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</a:t>
            </a:r>
            <a:r>
              <a:rPr lang="ko-KR" altLang="en-US" sz="1600" b="1">
                <a:latin typeface="HY울릉도M"/>
                <a:ea typeface="HY울릉도M"/>
              </a:rPr>
              <a:t>☞ 사무소와 사업장의 요건</a:t>
            </a: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 b="1">
                <a:latin typeface="HY울릉도M"/>
                <a:ea typeface="HY울릉도M"/>
              </a:rPr>
              <a:t>      </a:t>
            </a:r>
            <a:r>
              <a:rPr lang="ko-KR" altLang="en-US" sz="1400">
                <a:latin typeface="HY울릉도M"/>
                <a:ea typeface="HY울릉도M"/>
              </a:rPr>
              <a:t>▶세법에 따른 등록대상 사업장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▶인적 및 물적 설비를 갖추고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▶계속하여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▶사무 또는 사업이 행해지는 장소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endParaRPr lang="ko-KR" altLang="en-US" sz="800" b="1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   ▣ 법인 </a:t>
            </a:r>
            <a:r>
              <a:rPr lang="ko-KR" altLang="en-US" sz="1600" b="1">
                <a:solidFill>
                  <a:srgbClr val="ff0000"/>
                </a:solidFill>
                <a:latin typeface="HY울릉도M"/>
                <a:ea typeface="HY울릉도M"/>
              </a:rPr>
              <a:t>중과세 3배 중과</a:t>
            </a:r>
            <a:r>
              <a:rPr lang="ko-KR" altLang="en-US" sz="1600" b="1">
                <a:latin typeface="HY울릉도M"/>
                <a:ea typeface="HY울릉도M"/>
              </a:rPr>
              <a:t> 되는 경우</a:t>
            </a: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 b="1">
                <a:latin typeface="HY울릉도M"/>
                <a:ea typeface="HY울릉도M"/>
              </a:rPr>
              <a:t>      </a:t>
            </a:r>
            <a:r>
              <a:rPr lang="ko-KR" altLang="en-US" sz="1400">
                <a:latin typeface="HY울릉도M"/>
                <a:ea typeface="HY울릉도M"/>
              </a:rPr>
              <a:t>▶수도권 과밀억제권역 소재 설립 5년미만 법인사업자가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산업단지 밖 지식산업센터</a:t>
            </a:r>
            <a:r>
              <a:rPr lang="ko-KR" altLang="en-US" sz="1400">
                <a:latin typeface="HY울릉도M"/>
                <a:ea typeface="HY울릉도M"/>
              </a:rPr>
              <a:t>를 취득하는경우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▶수도권 과밀억제권역 밖의 법인사업자가 과밀억제권 내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산업단지 밖의 지식산업센터</a:t>
            </a:r>
            <a:r>
              <a:rPr lang="ko-KR" altLang="en-US" sz="1400">
                <a:latin typeface="HY울릉도M"/>
                <a:ea typeface="HY울릉도M"/>
              </a:rPr>
              <a:t>를 취득하여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이전하는 경우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▶5년 이내의 창업법인이 대도시(서울특별시) 또는 과밀억제권역에서 본점, 주사무소 신·증축 또는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그 부속토지 취득하거나 공장 신·증설을 위한 사업용 과세물건 취득시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▶지방에서 대도시 또는  수도권(과밀억제권역)으로의 이전시,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▶서울외 과밀억제권역에서 서울시(대도시)로의 이전시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▶수도권 과밀억제권 내 산업단지에서 수도권 과밀억제권 내로 지식산업센터를 취득하여 이전하는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경우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▶서울에서 법인설립한지 10년이 지난회사가 수도권과밀억제권에 법인지점을 설립하고 지산을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         법인으로 매수하는경우 중과세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</a:t>
            </a:r>
            <a:r>
              <a:rPr lang="en-US" altLang="ko-KR" sz="1400">
                <a:solidFill>
                  <a:srgbClr val="ff0000"/>
                </a:solidFill>
                <a:latin typeface="HY울릉도M"/>
                <a:ea typeface="HY울릉도M"/>
              </a:rPr>
              <a:t>ex) 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구로</a:t>
            </a:r>
            <a:r>
              <a:rPr lang="en-US" altLang="ko-KR" sz="1400">
                <a:solidFill>
                  <a:srgbClr val="ff0000"/>
                </a:solidFill>
                <a:latin typeface="HY울릉도M"/>
                <a:ea typeface="HY울릉도M"/>
              </a:rPr>
              <a:t>,</a:t>
            </a: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 가산디지털단지 내의 업체가 성수동, 문정동 등 산업단지 밖의 지식산업센터를 취득 이전</a:t>
            </a:r>
            <a:endParaRPr lang="ko-KR" altLang="en-US" sz="1400">
              <a:solidFill>
                <a:srgbClr val="ff0000"/>
              </a:solidFill>
              <a:latin typeface="HY울릉도M"/>
              <a:ea typeface="HY울릉도M"/>
            </a:endParaRPr>
          </a:p>
          <a:p>
            <a:pPr algn="l">
              <a:lnSpc>
                <a:spcPct val="110000"/>
              </a:lnSpc>
              <a:defRPr lang="ko-KR" altLang="en-US"/>
            </a:pPr>
            <a:r>
              <a:rPr lang="ko-KR" altLang="en-US" sz="1400">
                <a:solidFill>
                  <a:srgbClr val="ff0000"/>
                </a:solidFill>
                <a:latin typeface="HY울릉도M"/>
                <a:ea typeface="HY울릉도M"/>
              </a:rPr>
              <a:t>      </a:t>
            </a:r>
            <a:r>
              <a:rPr lang="ko-KR" altLang="en-US" sz="1400">
                <a:solidFill>
                  <a:srgbClr val="0000ff"/>
                </a:solidFill>
                <a:latin typeface="HY울릉도M"/>
                <a:ea typeface="HY울릉도M"/>
              </a:rPr>
              <a:t>※과밀억제권역 외 지역과 산업단지는 중과세 면세</a:t>
            </a:r>
            <a:endParaRPr lang="ko-KR" altLang="en-US" sz="1400" b="1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4/11</a:t>
            </a:r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33744" y="116585"/>
            <a:ext cx="8676512" cy="6540817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취득세</a:t>
            </a:r>
            <a:r>
              <a:rPr lang="ko-KR" altLang="en-US" sz="1600" b="1">
                <a:latin typeface="HY울릉도M"/>
                <a:ea typeface="HY울릉도M"/>
              </a:rPr>
              <a:t> </a:t>
            </a:r>
            <a:endParaRPr lang="ko-KR" altLang="en-US" sz="1600" b="1"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   ▣ 법인 중과세 3배 적용 유,무</a:t>
            </a:r>
            <a:endParaRPr lang="ko-KR" altLang="en-US" sz="1600" b="1">
              <a:solidFill>
                <a:srgbClr val="0000ff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</a:t>
            </a: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▶과밀억제권역: 인구와 산업이 지나치게 집중된 지역,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▶성장관리권역: 인구와 산업을 유입해야 할 지역,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▶자연보전권역: 자연환경을 보전해야  하는 지역.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defRPr lang="ko-KR" altLang="en-US"/>
            </a:pPr>
            <a:endParaRPr xmlns:mc="http://schemas.openxmlformats.org/markup-compatibility/2006" xmlns:hp="http://schemas.haansoft.com/office/presentation/8.0" lang="ko-KR" altLang="en-US" sz="16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defRPr lang="ko-KR" altLang="en-US"/>
            </a:pPr>
            <a:endParaRPr xmlns:mc="http://schemas.openxmlformats.org/markup-compatibility/2006" xmlns:hp="http://schemas.haansoft.com/office/presentation/8.0" lang="ko-KR" altLang="en-US" sz="16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endParaRPr lang="ko-KR" altLang="en-US" sz="1600" b="1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   ▣ 수도권과 과밀억제권역에서 창업한지 5년미만 이지만 취득세 </a:t>
            </a:r>
            <a:r>
              <a:rPr lang="ko-KR" altLang="en-US" sz="1600" b="1">
                <a:solidFill>
                  <a:srgbClr val="0000ff"/>
                </a:solidFill>
                <a:latin typeface="HY울릉도M"/>
                <a:ea typeface="HY울릉도M"/>
              </a:rPr>
              <a:t>중과세를 피할 수 있는 경우</a:t>
            </a:r>
            <a:endParaRPr lang="ko-KR" altLang="en-US" sz="1600" b="1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 b="1">
                <a:latin typeface="HY울릉도M"/>
                <a:ea typeface="HY울릉도M"/>
              </a:rPr>
              <a:t>      </a:t>
            </a:r>
            <a:r>
              <a:rPr lang="ko-KR" altLang="en-US" sz="1400">
                <a:latin typeface="HY울릉도M"/>
                <a:ea typeface="HY울릉도M"/>
              </a:rPr>
              <a:t>▶산업단지 내의 지식산업센터 취득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▶산업단지 밖 개별입지해 있는 지식산업센터는 </a:t>
            </a:r>
            <a:r>
              <a:rPr lang="en-US" altLang="ko-KR" sz="1400">
                <a:latin typeface="HY울릉도M"/>
                <a:ea typeface="HY울릉도M"/>
              </a:rPr>
              <a:t>S/W</a:t>
            </a:r>
            <a:r>
              <a:rPr lang="ko-KR" altLang="en-US" sz="1400">
                <a:latin typeface="HY울릉도M"/>
                <a:ea typeface="HY울릉도M"/>
              </a:rPr>
              <a:t>개발업체, 전기통신사업, 법인으로 전환하는 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제조업체로 대통령령으로 정하는 업종일 경우(예외 조항이 많으므로 법조문 확인 필요)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▶창업 중소기업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▶기업부설연구소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▶법인의 지방이전</a:t>
            </a:r>
            <a:endParaRPr lang="ko-KR" altLang="en-US" sz="1400">
              <a:latin typeface="HY울릉도M"/>
              <a:ea typeface="HY울릉도M"/>
            </a:endParaRPr>
          </a:p>
          <a:p>
            <a:pPr algn="l">
              <a:lnSpc>
                <a:spcPct val="120000"/>
              </a:lnSpc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▶공장 지방 이전</a:t>
            </a:r>
            <a:endParaRPr lang="ko-KR" altLang="en-US" sz="1400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5/11</a:t>
            </a:r>
            <a:endParaRPr lang="ko-KR" altLang="en-US" sz="1200"/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685920" y="2132838"/>
          <a:ext cx="7772159" cy="1800224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3893579"/>
                <a:gridCol w="3878580"/>
              </a:tblGrid>
              <a:tr h="39483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3배 중과 되는경우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3배 중과되지 않는 경우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1405394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-성장관리권역 → 과밀억제권역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-서울 외 지역  → 서울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서울 → 서울 외 지역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과밀억제권역 → 과밀억제권역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과밀억제권역 → 성장관리권역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lnSpc>
                          <a:spcPct val="150000"/>
                        </a:lnSpc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(서울 외 지역은 과밀억제권역도 포함입니다.)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33744" y="188595"/>
            <a:ext cx="8676512" cy="3240405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■ 취득세</a:t>
            </a:r>
            <a:endParaRPr lang="ko-KR" altLang="en-US" sz="1600" b="1">
              <a:solidFill>
                <a:schemeClr val="tx1">
                  <a:lumMod val="40000"/>
                  <a:lumOff val="60000"/>
                </a:schemeClr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   </a:t>
            </a:r>
            <a:r>
              <a:rPr xmlns:mc="http://schemas.openxmlformats.org/markup-compatibility/2006" xmlns:hp="http://schemas.haansoft.com/office/presentation/8.0" lang="ko-KR" altLang="en-US" sz="1600" b="0" i="0" kern="1200" spc="5" mc:Ignorable="hp" hp:hslEmbossed="0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 </a:t>
            </a: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▣ 최초 신고시에는 ​취득세를 감면받아 2.3%로 신고​하고, 임대 후 추징사유 발생으로 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ff"/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        취득세 감면분을  납부하는 경우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ff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</a:t>
            </a:r>
            <a:r>
              <a:rPr xmlns:mc="http://schemas.openxmlformats.org/markup-compatibility/2006" xmlns:hp="http://schemas.haansoft.com/office/presentation/8.0" lang="ko-KR" altLang="en-US" sz="1400" b="1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▶분양 받은 사람이 처음에 입주할 때만 2.3% 감면을 받을 수 있는데, 입주하지 않고 바로 임대를 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 줘버린 당사자가 억울하게 가산세를 내야 하는 상황이 발생.(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ff0000"/>
                </a:solidFill>
                <a:latin typeface="HY울릉도M"/>
                <a:ea typeface="HY울릉도M"/>
              </a:rPr>
              <a:t>등기한날부터 가산세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)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</a:t>
            </a: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ff0000"/>
                </a:solidFill>
                <a:latin typeface="HY울릉도M"/>
                <a:ea typeface="HY울릉도M"/>
              </a:rPr>
              <a:t>신고불성실 가산세(10%)와 납부불성실 가산세(일 0.025%)가 발생.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ff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▶가산세를 최소화 하기 위해서는 최대한 빨리 감면분 추가납부를 위한 신고를 해야함.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marL="0"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▶신고불성실 가산세는 빨리 신고하면 감면</a:t>
            </a:r>
            <a:endParaRPr xmlns:mc="http://schemas.openxmlformats.org/markup-compatibility/2006" xmlns:hp="http://schemas.haansoft.com/office/presentation/8.0" lang="ko-KR" altLang="en-US" sz="1400" b="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>
              <a:lnSpc>
                <a:spcPct val="150000"/>
              </a:lnSpc>
              <a:defRPr lang="ko-KR" altLang="en-US"/>
            </a:pPr>
            <a:r>
              <a:rPr lang="ko-KR" altLang="en-US" sz="1400" b="1">
                <a:latin typeface="HY울릉도M"/>
                <a:ea typeface="HY울릉도M"/>
              </a:rPr>
              <a:t>     </a:t>
            </a:r>
            <a:endParaRPr lang="ko-KR" altLang="en-US" sz="1400" b="1"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6/11</a:t>
            </a:r>
            <a:endParaRPr lang="ko-KR" altLang="en-US" sz="1200"/>
          </a:p>
        </p:txBody>
      </p:sp>
      <p:sp>
        <p:nvSpPr>
          <p:cNvPr id="5" name="제목 1"/>
          <p:cNvSpPr>
            <a:spLocks noGrp="1"/>
          </p:cNvSpPr>
          <p:nvPr/>
        </p:nvSpPr>
        <p:spPr>
          <a:xfrm>
            <a:off x="233744" y="3212973"/>
            <a:ext cx="8676512" cy="2187702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1" i="0" kern="1200" spc="5" mc:Ignorable="hp" hp:hslEmbossed="0">
                <a:solidFill>
                  <a:schemeClr val="tx1"/>
                </a:solidFill>
                <a:latin typeface="HY울릉도M"/>
                <a:ea typeface="HY울릉도M"/>
              </a:rPr>
              <a:t>■ 인지세 </a:t>
            </a:r>
            <a:r>
              <a:rPr lang="ko-KR" altLang="en-US" sz="1600">
                <a:latin typeface="HY울릉도M"/>
                <a:ea typeface="HY울릉도M"/>
                <a:cs typeface="맑은 고딕"/>
              </a:rPr>
              <a:t>(전자수입인지)</a:t>
            </a:r>
            <a:endParaRPr lang="ko-KR" altLang="en-US" sz="1600">
              <a:latin typeface="HY울릉도M"/>
              <a:ea typeface="HY울릉도M"/>
              <a:cs typeface="맑은 고딕"/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 sz="1600">
                <a:latin typeface="HY울릉도M"/>
                <a:ea typeface="HY울릉도M"/>
                <a:cs typeface="맑은 고딕"/>
              </a:rPr>
              <a:t>  </a:t>
            </a:r>
            <a:r>
              <a:rPr lang="ko-KR" altLang="en-US" sz="1600">
                <a:latin typeface="HY울릉도M"/>
                <a:ea typeface="HY울릉도M"/>
                <a:cs typeface="맑은 고딕"/>
              </a:rPr>
              <a:t>-1억이하 7만원</a:t>
            </a:r>
            <a:endParaRPr lang="ko-KR" altLang="en-US" sz="1600">
              <a:latin typeface="HY울릉도M"/>
              <a:ea typeface="HY울릉도M"/>
              <a:cs typeface="맑은 고딕"/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 sz="1600">
                <a:latin typeface="HY울릉도M"/>
                <a:ea typeface="HY울릉도M"/>
                <a:cs typeface="맑은 고딕"/>
              </a:rPr>
              <a:t>  -10억이하 15만원</a:t>
            </a:r>
            <a:endParaRPr lang="ko-KR" altLang="en-US" sz="1600">
              <a:latin typeface="HY울릉도M"/>
              <a:ea typeface="HY울릉도M"/>
              <a:cs typeface="맑은 고딕"/>
            </a:endParaRPr>
          </a:p>
          <a:p>
            <a:pPr>
              <a:lnSpc>
                <a:spcPct val="150000"/>
              </a:lnSpc>
              <a:defRPr lang="ko-KR" altLang="en-US"/>
            </a:pPr>
            <a:r>
              <a:rPr lang="ko-KR" altLang="en-US" sz="1600">
                <a:latin typeface="HY울릉도M"/>
                <a:ea typeface="HY울릉도M"/>
                <a:cs typeface="맑은 고딕"/>
              </a:rPr>
              <a:t>  -10억최과 35만원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chemeClr val="tx1"/>
              </a:solidFill>
              <a:latin typeface="HY울릉도M"/>
              <a:ea typeface="HY울릉도M"/>
            </a:endParaRPr>
          </a:p>
          <a:p>
            <a:pPr marL="0" lvl="0" indent="0" algn="l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600" b="0" i="0" kern="1200" spc="5" mc:Ignorable="hp" hp:hslEmbossed="0">
                <a:solidFill>
                  <a:schemeClr val="tx1">
                    <a:lumMod val="40000"/>
                    <a:lumOff val="60000"/>
                  </a:schemeClr>
                </a:solidFill>
                <a:latin typeface="HY울릉도M"/>
                <a:ea typeface="HY울릉도M"/>
              </a:rPr>
              <a:t>    </a:t>
            </a:r>
            <a:endParaRPr xmlns:mc="http://schemas.openxmlformats.org/markup-compatibility/2006" xmlns:hp="http://schemas.haansoft.com/office/presentation/8.0" lang="ko-KR" altLang="en-US" sz="1600" b="1" i="0" kern="1200" spc="5" mc:Ignorable="hp" hp:hslEmbossed="0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lnSpc>
                <a:spcPct val="150000"/>
              </a:lnSpc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b="1" i="0" kern="1200" spc="5" mc:Ignorable="hp" hp:hslEmbossed="0">
                <a:solidFill>
                  <a:schemeClr val="tx1"/>
                </a:solidFill>
                <a:latin typeface="HY울릉도M"/>
                <a:ea typeface="HY울릉도M"/>
              </a:rPr>
              <a:t>     </a:t>
            </a:r>
            <a:endParaRPr xmlns:mc="http://schemas.openxmlformats.org/markup-compatibility/2006" xmlns:hp="http://schemas.haansoft.com/office/presentation/8.0" lang="ko-KR" altLang="en-US" sz="1400" b="1" i="0" kern="1200" spc="5" mc:Ignorable="hp" hp:hslEmbossed="0">
              <a:solidFill>
                <a:schemeClr val="tx1"/>
              </a:solidFill>
              <a:latin typeface="HY울릉도M"/>
              <a:ea typeface="HY울릉도M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288036" y="116586"/>
            <a:ext cx="8567928" cy="2232279"/>
          </a:xfrm>
        </p:spPr>
        <p:txBody>
          <a:bodyPr>
            <a:noAutofit/>
          </a:bodyPr>
          <a:lstStyle/>
          <a:p>
            <a:pPr marL="0" lvl="0" indent="0" algn="l" defTabSz="91440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 altLang="en-US"/>
            </a:pPr>
            <a:r>
              <a:rPr lang="ko-KR" altLang="en-US" sz="1600" b="1">
                <a:latin typeface="HY울릉도M"/>
                <a:ea typeface="HY울릉도M"/>
              </a:rPr>
              <a:t>■ 재산세</a:t>
            </a:r>
            <a:endParaRPr lang="ko-KR" altLang="en-US" sz="1600" b="1">
              <a:latin typeface="HY울릉도M"/>
              <a:ea typeface="HY울릉도M"/>
            </a:endParaRPr>
          </a:p>
          <a:p>
            <a:pPr algn="l"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▶과세 기준일: 6/1일 현재 소유자가 납부 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</a:t>
            </a: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-건물: 7/16~7/31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    -토지: 9/16~9/30       </a:t>
            </a:r>
            <a:endParaRPr lang="ko-KR" altLang="en-US" sz="1400"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lang="ko-KR" altLang="en-US" sz="1400">
                <a:latin typeface="HY울릉도M"/>
                <a:ea typeface="HY울릉도M"/>
              </a:rPr>
              <a:t>      ▶</a:t>
            </a:r>
            <a:r>
              <a:rPr lang="ko-KR" altLang="en-US" sz="1400">
                <a:solidFill>
                  <a:srgbClr val="0000ff"/>
                </a:solidFill>
                <a:latin typeface="HY울릉도M"/>
                <a:ea typeface="HY울릉도M"/>
              </a:rPr>
              <a:t>최초 분양받아 과세기준일 현재 사업용으로 직접사용</a:t>
            </a:r>
            <a:r>
              <a:rPr lang="ko-KR" altLang="en-US" sz="1400">
                <a:latin typeface="HY울릉도M"/>
                <a:ea typeface="HY울릉도M"/>
              </a:rPr>
              <a:t>하는 부동산에 대해서는 </a:t>
            </a: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ff"/>
                </a:solidFill>
                <a:latin typeface="HY울릉도M"/>
                <a:ea typeface="HY울릉도M"/>
              </a:rPr>
              <a:t>재산세 37.5% 감면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ff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 (22년,12월31일까지)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▶감면 후 5년 이내에 매각/ 증여/ 임대 시 감면 받은 금액은 반환해야하고, 1년 이내에 해당 용도로 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 직접 사용하지 않는 경우에도 반환해야 함.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 위의 사유가 발생했을 경우 30일 이내에 계약서를 첨부하여 해당 관청에 신고를 필수적으로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1400" i="0" kern="1200" spc="5" mc:Ignorable="hp" hp:hslEmbossed="0">
                <a:solidFill>
                  <a:srgbClr val="000000"/>
                </a:solidFill>
                <a:latin typeface="HY울릉도M"/>
                <a:ea typeface="HY울릉도M"/>
              </a:rPr>
              <a:t>         해야 하며 미신고 시 가산세 20%가 발생.</a:t>
            </a:r>
            <a:endParaRPr xmlns:mc="http://schemas.openxmlformats.org/markup-compatibility/2006" xmlns:hp="http://schemas.haansoft.com/office/presentation/8.0" lang="ko-KR" altLang="en-US" sz="1400" i="0" kern="1200" spc="5" mc:Ignorable="hp" hp:hslEmbossed="0">
              <a:solidFill>
                <a:srgbClr val="000000"/>
              </a:solidFill>
              <a:latin typeface="HY울릉도M"/>
              <a:ea typeface="HY울릉도M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8460486" y="6525386"/>
            <a:ext cx="504062" cy="264034"/>
          </a:xfrm>
          <a:prstGeom prst="rect">
            <a:avLst/>
          </a:prstGeom>
        </p:spPr>
        <p:txBody>
          <a:bodyPr wrap="square">
            <a:spAutoFit/>
          </a:bodyPr>
          <a:p>
            <a:pPr algn="r">
              <a:defRPr lang="ko-KR" altLang="en-US"/>
            </a:pPr>
            <a:r>
              <a:rPr lang="ko-KR" altLang="en-US" sz="1200"/>
              <a:t>7/11</a:t>
            </a:r>
            <a:endParaRPr lang="ko-KR" altLang="en-US" sz="1200"/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491109" y="2492883"/>
          <a:ext cx="8329421" cy="4032497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1848612"/>
                <a:gridCol w="2448305"/>
                <a:gridCol w="792099"/>
                <a:gridCol w="1008126"/>
                <a:gridCol w="2232279"/>
              </a:tblGrid>
              <a:tr h="337544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지원대상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감면조건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세제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감면혜택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solidFill>
                            <a:schemeClr val="tx1"/>
                          </a:solidFill>
                          <a:latin typeface="HY울릉도M"/>
                          <a:ea typeface="HY울릉도M"/>
                        </a:rPr>
                        <a:t>기간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</a:tr>
              <a:tr h="337544"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최초설립및 분양입주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최초설립및 분양입주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50%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1년이내 직접사용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37544"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재산세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37.5%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사용일로부터 5년간 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84031"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기업부설연구소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취득후 1년애내 연구소인증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25~75%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1년이내 직접사용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84031"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재산세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25~75%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사용일로부터 4년간 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37544"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벤처기업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벤처촉진지구내 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부동산취득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75%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1년이내 직접사용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37544"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재산세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37.5%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사용일로부터 2년간 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451369"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창업벤처중소기업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설립후3년이내 벤처확인 4년이내 취득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2년간 사업용 재산 등기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50%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1년이내 직접사용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403771"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재산세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50%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사용일로부터 2년간 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37544"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산업단지내 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  <a:p>
                      <a:pPr>
                        <a:defRPr lang="ko-KR" altLang="en-US"/>
                      </a:pPr>
                      <a:r>
                        <a:rPr lang="ko-KR" altLang="en-US" sz="1400" b="1">
                          <a:latin typeface="HY울릉도M"/>
                          <a:ea typeface="HY울릉도M"/>
                        </a:rPr>
                        <a:t>공장 신,증축</a:t>
                      </a:r>
                      <a:endParaRPr lang="ko-KR" altLang="en-US" sz="1400" b="1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산업기술단지내 산업용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건축물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취득세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50%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1년이내 직접사용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84031"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재산세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35~75%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>
                        <a:defRPr lang="ko-KR" altLang="en-US"/>
                      </a:pPr>
                      <a:r>
                        <a:rPr lang="ko-KR" altLang="en-US" sz="1400">
                          <a:latin typeface="HY울릉도M"/>
                          <a:ea typeface="HY울릉도M"/>
                        </a:rPr>
                        <a:t>사용일로부터 2년간 사용</a:t>
                      </a:r>
                      <a:endParaRPr lang="ko-KR" altLang="en-US" sz="1400">
                        <a:latin typeface="HY울릉도M"/>
                        <a:ea typeface="HY울릉도M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193</ep:Words>
  <ep:PresentationFormat>화면 슬라이드 쇼(4:3)</ep:PresentationFormat>
  <ep:Paragraphs>23</ep:Paragraphs>
  <ep:Slides>14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ep:HeadingPairs>
  <ep:TitlesOfParts>
    <vt:vector size="15" baseType="lpstr">
      <vt:lpstr>한컴오피스</vt:lpstr>
      <vt:lpstr>슬라이드 1</vt:lpstr>
      <vt:lpstr>■ 취득세    ▣ 개인사업자       ▶지식산업센터는 사업용 세율 4.6%       ▶ 최초 분양 실입주 사업자는 취득세 50% 감면 혜택 2.3%(일몰법/취득일기준 22년 12월31일까지)         -입주전 반드시 취득세 감면 신고 해야함.         -근생과 업무지원시설은 감면 혜택 無       ▶ 취득세 감면 세금 반환(추징)         - 최초 취득한 지식산업센터를 1년 이내 사용하지 않는 경우          - 최초 분양후 5년내 매도, 증여, 임대 또는 시실사용 외 다른 용도로 사용하는 경우</vt:lpstr>
      <vt:lpstr>■ 취득세</vt:lpstr>
      <vt:lpstr>슬라이드 4</vt:lpstr>
      <vt:lpstr>■ 취득세    ▣ 법인사업자 취득세 중과 요건       ▶대도시(과밀억제권) 안에 (산업단지 제외)       ▶법인의 본점, 주사무소, 지점, 분사무소 등을 설립 또는 이전하고       ▶5년이내에 부동산을 취득시       ☞ 사무소와 사업장의 요건       ▶세법에 따른 등록대상 사업장       ▶인적 및 물적 설비를 갖추고       ▶계속하여        ▶사무 또는 사업이 행해지는 장소      ▣ 법인 중과세 3배 중과 되는 경우       ▶수도권 과밀억제권역 소재 설립 5년미만 법인사업자가 산업단지 밖 지식산업센터를 취득하는경우       ▶수도권 과밀억제권역 밖의 법인사업자가 과밀억제권 내 산업단지 밖의 지식산업센터를 취득하여          이전하는 경우       ▶5년 이내의 창업법인이 대도시(서울특별시) 또는 과밀억제권역에서 본점, 주사무소 신·증축 또는          그 부속토지 취득하거나 공장 신·증설을 위한 사업용 과세물건 취득시       ▶지방에서 대도시 또는  수도권(과밀억제권역)으로의 이전시,        ▶서울외 과밀억제권역에서 서울시(대도시)로의 이전시       ▶수도권 과밀억제권 내 산업단지에서 수도권 과밀억제권 내로 지식산업센터를 취득하여 이전하는          경우       ▶서울에서 법인설립한지 10년이 지난회사가 수도권과밀억제권에 법인지점을 설립하고 지산을          법인으로 매수하는경우 중과세         ex) 구로, 가산디지털단지 내의 업체가 성수동, 문정동 등 산업단지 밖의 지식산업센터를 취득 이전       ※과밀억제권역 외 지역과 산업단지는 중과세 면세</vt:lpstr>
      <vt:lpstr>■ 취득세     ▣ 법인 중과세 3배 적용 유,무      ▶과밀억제권역: 인구와 산업이 지나치게 집중된 지역,       ▶성장관리권역: 인구와 산업을 유입해야 할 지역,       ▶자연보전권역: 자연환경을 보전해야  하는 지역.            ▣ 수도권과 과밀억제권역에서 창업한지 5년미만 이지만 취득세 중과세를 피할 수 있는 경우       ▶산업단지 내의 지식산업센터 취득       ▶산업단지 밖 개별입지해 있는 지식산업센터는 S/W개발업체, 전기통신사업, 법인으로 전환하는           제조업체로 대통령령으로 정하는 업종일 경우(예외 조항이 많으므로 법조문 확인 필요)       ▶창업 중소기업       ▶기업부설연구소       ▶법인의 지방이전       ▶공장 지방 이전</vt:lpstr>
      <vt:lpstr>■ 취득세     ▣ 최초 신고시에는  취득세를 감면받아 2.3%로 신고 하고, 임대 후 추징사유 발생으로          취득세 감면분을  납부하는 경우       ▶분양 받은 사람이 처음에 입주할 때만 2.3% 감면을 받을 수 있는데, 입주하지 않고 바로 임대를           줘버린 당사자가 억울하게 가산세를 내야 하는 상황이 발생.(등기한날부터 가산세)       ▶신고불성실 가산세(10%)와 납부불성실 가산세(일 0.025%)가 발생.       ▶가산세를 최소화 하기 위해서는 최대한 빨리 감면분 추가납부를 위한 신고를 해야함.       ▶신고불성실 가산세는 빨리 신고하면 감면</vt:lpstr>
      <vt:lpstr>■ 재산세       ▶과세 기준일: 6/1일 현재 소유자가 납부            -건물: 7/16~7/31           -토지: 9/16~9/30              ▶최초 분양받아 과세기준일 현재 사업용으로 직접사용하는 부동산에 대해서는 재산세 37.5% 감면          (22년,12월31일까지)       ▶감면 후 5년 이내에 매각/ 증여/ 임대 시 감면 받은 금액은 반환해야하고, 1년 이내에 해당 용도로           직접 사용하지 않는 경우에도 반환해야 함.          위의 사유가 발생했을 경우 30일 이내에 계약서를 첨부하여 해당 관청에 신고를 필수적으로          해야 하며 미신고 시 가산세 20%가 발생.</vt:lpstr>
      <vt:lpstr>■ 주민세    ▶과세 기준일: 7/1일    ▶납부:8/1~8/31    ▶사업장 면적 330㎡ 초과 사업자에 부과  ■ 교통유발부담금    ▶과세 기준일: 7/31일    ▶납부:10/16~10/31    ▶건물 연면적 1000㎡ 초과 사업장에 부과    ▶교통유발부담금= 부가대상면적 * 단위부담금(지자체 결정) * 교통유발계수(지자체 결정)   ■ 종합소득세    ▶납부 5/1~5/31    ▶임대소득(6~38%)외 다른소득을 합산하여 납부   ■ 법인세    ▶2년이상 운영한 중소기업 법인이 복잡한 과밀억제권역에서 과밀억제권역 외 지역으로 이전하게되면       4년간 법인세 전액이 감면.      ▶본점과 공장시설이 같이 과밀억제권역 외 지역으로 이전했다면 추가로 2년 더 법인세 50% 감면.  ■ 부가가치세    ▶분양시 납부한 부가세 환금    ▶개인사업자, 법인 신고 납부 (1기: 7/1~7/25, 2기: 1/1~1/25)</vt:lpstr>
      <vt:lpstr>■ 부가가치세   ▣ 지식산업센터 취득시 부담한 부가가치세 환급</vt:lpstr>
      <vt:lpstr>■ 부가가치세   ▣ 건물분 부가가치세를 환급받기 위한 사업자등록</vt:lpstr>
      <vt:lpstr>■ 양도소득세           ▶ 중과세율이 적용되지 얺음 [기본세율 6%(122만원 이하) ~ 45%(10억원 초과) 적용]       ▶ 부동산 매매업등록(개인,법인)한 경우 이자비용, 수선비등 경비를 경비처리 할 수 있음       ▶ 법인 보유 지식산업센터를 양도하는 경우에는 법인세가 추가로 양도되지 않음(주택은 추가과세)          →법인 양도차익 2억미만 10%, 2억~200억20%, 200억 ~ 3000억 22%, 3000억초과 25%       ▶양도일이 속한달 말일 부터 2개월 이내 신고(양도 차익이 없어도 신고 해야함)</vt:lpstr>
      <vt:lpstr>별첨) 수도권 권역현황</vt:lpstr>
      <vt:lpstr>슬라이드 14</vt:lpstr>
    </vt:vector>
  </ep:TitlesOfParts>
  <ep:HyperlinkBase/>
  <ep:Application>Hancom Office Hanshow 2014</ep:Application>
  <ep:AppVersion>0900.0000.01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2021-05-07T20:52:19.233</dcterms:created>
  <dc:creator>유현호</dc:creator>
  <cp:lastModifiedBy>유현호</cp:lastModifiedBy>
  <dcterms:modified xsi:type="dcterms:W3CDTF">2023-04-24T22:46:29.368</dcterms:modified>
  <cp:revision>280</cp:revision>
  <dc:title>■ 계약 갱신 요구권</dc:title>
</cp:coreProperties>
</file>