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4"/>
  </p:sldMasterIdLst>
  <p:notesMasterIdLst>
    <p:notesMasterId r:id="rId25"/>
  </p:notesMasterIdLst>
  <p:handoutMasterIdLst>
    <p:handoutMasterId r:id="rId26"/>
  </p:handoutMasterIdLst>
  <p:sldIdLst>
    <p:sldId id="256" r:id="rId5"/>
    <p:sldId id="257" r:id="rId6"/>
    <p:sldId id="287" r:id="rId7"/>
    <p:sldId id="526" r:id="rId8"/>
    <p:sldId id="539" r:id="rId9"/>
    <p:sldId id="291" r:id="rId10"/>
    <p:sldId id="536" r:id="rId11"/>
    <p:sldId id="537" r:id="rId12"/>
    <p:sldId id="538" r:id="rId13"/>
    <p:sldId id="530" r:id="rId14"/>
    <p:sldId id="531" r:id="rId15"/>
    <p:sldId id="501" r:id="rId16"/>
    <p:sldId id="502" r:id="rId17"/>
    <p:sldId id="295" r:id="rId18"/>
    <p:sldId id="535" r:id="rId19"/>
    <p:sldId id="518" r:id="rId20"/>
    <p:sldId id="519" r:id="rId21"/>
    <p:sldId id="520" r:id="rId22"/>
    <p:sldId id="301" r:id="rId23"/>
    <p:sldId id="302" r:id="rId2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0000FF"/>
    <a:srgbClr val="00367A"/>
    <a:srgbClr val="DCBDA8"/>
    <a:srgbClr val="BBE3E4"/>
    <a:srgbClr val="FFFFFF"/>
    <a:srgbClr val="E7F0F8"/>
    <a:srgbClr val="8AC0E2"/>
    <a:srgbClr val="624AF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36E184-BDFC-4D19-930C-C15A9B9FBCC9}" v="686" dt="2025-01-23T09:40:25.6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3979" autoAdjust="0"/>
  </p:normalViewPr>
  <p:slideViewPr>
    <p:cSldViewPr snapToGrid="0">
      <p:cViewPr varScale="1">
        <p:scale>
          <a:sx n="81" d="100"/>
          <a:sy n="81" d="100"/>
        </p:scale>
        <p:origin x="96" y="7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D46ED892-BFEE-A632-F9C5-8525596C6F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28B23D1-6BD4-C9D8-0FA9-369AF23B98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F722E-4AC0-4BCB-88DA-9900A92CCA48}" type="datetimeFigureOut">
              <a:rPr lang="ko-KR" altLang="en-US" smtClean="0"/>
              <a:t>2025-03-10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E161D74-ABE1-EBED-82EE-6D73D19E4E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170A171-2662-60F8-C8E8-F64C65AFB9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6A255-7D47-4B79-A63E-E1F186DA63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8089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48737-D8C0-4899-89FC-5D8A698434E2}" type="datetimeFigureOut">
              <a:rPr lang="ko-KR" altLang="en-US" smtClean="0"/>
              <a:t>2025-03-10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D12BE-AE76-4684-A649-D0EAA120D7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2670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D12BE-AE76-4684-A649-D0EAA120D74E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4432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D12BE-AE76-4684-A649-D0EAA120D74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5218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대단원 도비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967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스스로 계획하기"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47E3773-F291-86C9-E682-9005608A75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781" y="143764"/>
            <a:ext cx="2956993" cy="798028"/>
          </a:xfrm>
          <a:prstGeom prst="rect">
            <a:avLst/>
          </a:prstGeom>
        </p:spPr>
      </p:pic>
      <p:sp>
        <p:nvSpPr>
          <p:cNvPr id="2" name="사각형: 둥근 위쪽 모서리 1">
            <a:extLst>
              <a:ext uri="{FF2B5EF4-FFF2-40B4-BE49-F238E27FC236}">
                <a16:creationId xmlns:a16="http://schemas.microsoft.com/office/drawing/2014/main" id="{D4D8C636-1AE9-6772-CC26-22D7913430D1}"/>
              </a:ext>
            </a:extLst>
          </p:cNvPr>
          <p:cNvSpPr/>
          <p:nvPr userDrawn="1"/>
        </p:nvSpPr>
        <p:spPr>
          <a:xfrm>
            <a:off x="372533" y="894080"/>
            <a:ext cx="11440160" cy="5963920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43E3863-7685-0417-3BFA-9B480E37B0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4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622" y="1878720"/>
            <a:ext cx="11180770" cy="270086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EA8BE40-8282-CF2A-5D4B-D69103E8D9C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2" y="4429198"/>
            <a:ext cx="1371045" cy="433505"/>
          </a:xfrm>
          <a:prstGeom prst="rect">
            <a:avLst/>
          </a:prstGeom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D5E19601-301C-8AC6-BA5B-BFAA3661BEE6}"/>
              </a:ext>
            </a:extLst>
          </p:cNvPr>
          <p:cNvCxnSpPr>
            <a:cxnSpLocks/>
          </p:cNvCxnSpPr>
          <p:nvPr userDrawn="1"/>
        </p:nvCxnSpPr>
        <p:spPr>
          <a:xfrm>
            <a:off x="1899419" y="5014730"/>
            <a:ext cx="9653952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8D3C2CCE-0D56-F245-FFAC-1A2DCC32F33A}"/>
              </a:ext>
            </a:extLst>
          </p:cNvPr>
          <p:cNvCxnSpPr>
            <a:cxnSpLocks/>
          </p:cNvCxnSpPr>
          <p:nvPr userDrawn="1"/>
        </p:nvCxnSpPr>
        <p:spPr>
          <a:xfrm>
            <a:off x="491622" y="5726656"/>
            <a:ext cx="11061749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그림 2">
            <a:extLst>
              <a:ext uri="{FF2B5EF4-FFF2-40B4-BE49-F238E27FC236}">
                <a16:creationId xmlns:a16="http://schemas.microsoft.com/office/drawing/2014/main" id="{F5B21B8D-B9BB-DB31-F377-A81EFC1EA42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95" y="1151436"/>
            <a:ext cx="10003758" cy="72728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0268AE4-3A99-A7DA-BC69-DFBC547B4F4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0" t="19214" r="51154" b="20954"/>
          <a:stretch/>
        </p:blipFill>
        <p:spPr>
          <a:xfrm>
            <a:off x="5159374" y="1295515"/>
            <a:ext cx="431801" cy="43514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6FD7BB4-87A4-BF71-A458-6B23E0D99E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4" t="31380" r="77604" b="12715"/>
          <a:stretch/>
        </p:blipFill>
        <p:spPr>
          <a:xfrm>
            <a:off x="5105400" y="1280729"/>
            <a:ext cx="54607" cy="47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37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을 여는 질문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88669E1-CB83-379A-2746-2AF5EE7CE6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783" y="143764"/>
            <a:ext cx="2956989" cy="798028"/>
          </a:xfrm>
          <a:prstGeom prst="rect">
            <a:avLst/>
          </a:prstGeom>
        </p:spPr>
      </p:pic>
      <p:sp>
        <p:nvSpPr>
          <p:cNvPr id="2" name="사각형: 둥근 위쪽 모서리 1">
            <a:extLst>
              <a:ext uri="{FF2B5EF4-FFF2-40B4-BE49-F238E27FC236}">
                <a16:creationId xmlns:a16="http://schemas.microsoft.com/office/drawing/2014/main" id="{B97D45CC-673C-1A60-FC08-338F11CD9712}"/>
              </a:ext>
            </a:extLst>
          </p:cNvPr>
          <p:cNvSpPr/>
          <p:nvPr userDrawn="1"/>
        </p:nvSpPr>
        <p:spPr>
          <a:xfrm>
            <a:off x="372533" y="894080"/>
            <a:ext cx="11440160" cy="5963920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9007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풀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7C07B8E-8B6B-E662-E7E2-2A96E1AC89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5" y="68893"/>
            <a:ext cx="2004012" cy="73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50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1162F501-0BB0-02F6-D639-EBBB8853690A}"/>
              </a:ext>
            </a:extLst>
          </p:cNvPr>
          <p:cNvSpPr/>
          <p:nvPr userDrawn="1"/>
        </p:nvSpPr>
        <p:spPr>
          <a:xfrm>
            <a:off x="217884" y="144049"/>
            <a:ext cx="11756233" cy="6713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BB99840F-01C6-A35B-148C-C8B5D06C26C5}"/>
              </a:ext>
            </a:extLst>
          </p:cNvPr>
          <p:cNvCxnSpPr>
            <a:cxnSpLocks/>
          </p:cNvCxnSpPr>
          <p:nvPr userDrawn="1"/>
        </p:nvCxnSpPr>
        <p:spPr>
          <a:xfrm>
            <a:off x="2016690" y="144049"/>
            <a:ext cx="9957427" cy="0"/>
          </a:xfrm>
          <a:prstGeom prst="line">
            <a:avLst/>
          </a:prstGeom>
          <a:ln w="25400">
            <a:solidFill>
              <a:srgbClr val="3882BC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그림 2">
            <a:extLst>
              <a:ext uri="{FF2B5EF4-FFF2-40B4-BE49-F238E27FC236}">
                <a16:creationId xmlns:a16="http://schemas.microsoft.com/office/drawing/2014/main" id="{5D99C9EF-A2BA-C954-D2BC-1A56A3B07E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7" y="67362"/>
            <a:ext cx="1961993" cy="72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70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어휘 풀이">
    <p:bg>
      <p:bgPr>
        <a:solidFill>
          <a:srgbClr val="0F36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260A4F42-CA9A-39DD-95C7-076DC15A1128}"/>
              </a:ext>
            </a:extLst>
          </p:cNvPr>
          <p:cNvSpPr/>
          <p:nvPr userDrawn="1"/>
        </p:nvSpPr>
        <p:spPr>
          <a:xfrm>
            <a:off x="268266" y="219205"/>
            <a:ext cx="11655468" cy="6419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CC45C00A-1FBD-6BDC-4609-236DF6E004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628900" cy="72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68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문해력 다지기(1번)">
    <p:bg>
      <p:bgPr>
        <a:solidFill>
          <a:srgbClr val="FFE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사각형: 둥근 위쪽 모서리 19">
            <a:extLst>
              <a:ext uri="{FF2B5EF4-FFF2-40B4-BE49-F238E27FC236}">
                <a16:creationId xmlns:a16="http://schemas.microsoft.com/office/drawing/2014/main" id="{6488250E-0E96-DC4E-7597-B877AC99FCDB}"/>
              </a:ext>
            </a:extLst>
          </p:cNvPr>
          <p:cNvSpPr/>
          <p:nvPr userDrawn="1"/>
        </p:nvSpPr>
        <p:spPr>
          <a:xfrm>
            <a:off x="267855" y="319414"/>
            <a:ext cx="11656292" cy="6538586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76C742D-42A2-8133-616D-BF4F8E862958}"/>
              </a:ext>
            </a:extLst>
          </p:cNvPr>
          <p:cNvSpPr/>
          <p:nvPr userDrawn="1"/>
        </p:nvSpPr>
        <p:spPr>
          <a:xfrm>
            <a:off x="11924146" y="0"/>
            <a:ext cx="267854" cy="6858000"/>
          </a:xfrm>
          <a:prstGeom prst="rect">
            <a:avLst/>
          </a:prstGeom>
          <a:solidFill>
            <a:srgbClr val="FFE6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E509EF57-8A94-3E64-A214-CB9BD098FF9D}"/>
              </a:ext>
            </a:extLst>
          </p:cNvPr>
          <p:cNvSpPr/>
          <p:nvPr userDrawn="1"/>
        </p:nvSpPr>
        <p:spPr>
          <a:xfrm>
            <a:off x="859277" y="1677390"/>
            <a:ext cx="10473447" cy="1971527"/>
          </a:xfrm>
          <a:prstGeom prst="roundRect">
            <a:avLst>
              <a:gd name="adj" fmla="val 4218"/>
            </a:avLst>
          </a:prstGeom>
          <a:solidFill>
            <a:schemeClr val="bg1">
              <a:lumMod val="95000"/>
            </a:schemeClr>
          </a:solidFill>
          <a:ln w="31750">
            <a:solidFill>
              <a:srgbClr val="225378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F823A0C-AD80-F0FB-B1C2-32101C5395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39" y="254469"/>
            <a:ext cx="3020725" cy="789275"/>
          </a:xfrm>
          <a:prstGeom prst="rect">
            <a:avLst/>
          </a:prstGeom>
        </p:spPr>
      </p:pic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59487D5A-B537-62D8-5F1B-9AD908B90E88}"/>
              </a:ext>
            </a:extLst>
          </p:cNvPr>
          <p:cNvSpPr/>
          <p:nvPr userDrawn="1"/>
        </p:nvSpPr>
        <p:spPr>
          <a:xfrm>
            <a:off x="904739" y="3891868"/>
            <a:ext cx="10382522" cy="2332825"/>
          </a:xfrm>
          <a:prstGeom prst="roundRect">
            <a:avLst>
              <a:gd name="adj" fmla="val 7218"/>
            </a:avLst>
          </a:prstGeom>
          <a:solidFill>
            <a:schemeClr val="bg1">
              <a:lumMod val="95000"/>
            </a:schemeClr>
          </a:solidFill>
          <a:ln w="317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000" spc="-150">
              <a:solidFill>
                <a:schemeClr val="tx2"/>
              </a:solidFill>
              <a:latin typeface="+mn-ea"/>
              <a:ea typeface="+mn-ea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B174F820-942D-A17D-6656-00D296974870}"/>
              </a:ext>
            </a:extLst>
          </p:cNvPr>
          <p:cNvCxnSpPr>
            <a:cxnSpLocks/>
          </p:cNvCxnSpPr>
          <p:nvPr userDrawn="1"/>
        </p:nvCxnSpPr>
        <p:spPr>
          <a:xfrm>
            <a:off x="2458720" y="3518831"/>
            <a:ext cx="0" cy="494453"/>
          </a:xfrm>
          <a:prstGeom prst="line">
            <a:avLst/>
          </a:prstGeom>
          <a:ln w="38100">
            <a:solidFill>
              <a:srgbClr val="436E94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D2E0BFB8-7F16-DB0F-64C6-B6B7767A1AD5}"/>
              </a:ext>
            </a:extLst>
          </p:cNvPr>
          <p:cNvCxnSpPr>
            <a:cxnSpLocks/>
          </p:cNvCxnSpPr>
          <p:nvPr userDrawn="1"/>
        </p:nvCxnSpPr>
        <p:spPr>
          <a:xfrm>
            <a:off x="9848426" y="3518831"/>
            <a:ext cx="0" cy="494453"/>
          </a:xfrm>
          <a:prstGeom prst="line">
            <a:avLst/>
          </a:prstGeom>
          <a:ln w="38100">
            <a:solidFill>
              <a:srgbClr val="436E94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579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문해력 다지기(1번)">
    <p:bg>
      <p:bgPr>
        <a:solidFill>
          <a:srgbClr val="FFE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사각형: 둥근 위쪽 모서리 19">
            <a:extLst>
              <a:ext uri="{FF2B5EF4-FFF2-40B4-BE49-F238E27FC236}">
                <a16:creationId xmlns:a16="http://schemas.microsoft.com/office/drawing/2014/main" id="{6488250E-0E96-DC4E-7597-B877AC99FCDB}"/>
              </a:ext>
            </a:extLst>
          </p:cNvPr>
          <p:cNvSpPr/>
          <p:nvPr userDrawn="1"/>
        </p:nvSpPr>
        <p:spPr>
          <a:xfrm>
            <a:off x="267855" y="319414"/>
            <a:ext cx="11656292" cy="6538586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76C742D-42A2-8133-616D-BF4F8E862958}"/>
              </a:ext>
            </a:extLst>
          </p:cNvPr>
          <p:cNvSpPr/>
          <p:nvPr userDrawn="1"/>
        </p:nvSpPr>
        <p:spPr>
          <a:xfrm>
            <a:off x="11924146" y="0"/>
            <a:ext cx="267854" cy="6858000"/>
          </a:xfrm>
          <a:prstGeom prst="rect">
            <a:avLst/>
          </a:prstGeom>
          <a:solidFill>
            <a:srgbClr val="FFE6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486465C2-4A61-E36C-42AF-80C2617BC5EE}"/>
              </a:ext>
            </a:extLst>
          </p:cNvPr>
          <p:cNvSpPr/>
          <p:nvPr userDrawn="1"/>
        </p:nvSpPr>
        <p:spPr>
          <a:xfrm>
            <a:off x="859277" y="1946700"/>
            <a:ext cx="10473447" cy="3690012"/>
          </a:xfrm>
          <a:prstGeom prst="roundRect">
            <a:avLst>
              <a:gd name="adj" fmla="val 4218"/>
            </a:avLst>
          </a:prstGeom>
          <a:solidFill>
            <a:schemeClr val="bg1">
              <a:lumMod val="95000"/>
            </a:schemeClr>
          </a:solidFill>
          <a:ln w="31750">
            <a:solidFill>
              <a:srgbClr val="225378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7EF302B-ABC8-4B4E-8F90-F285F8BB38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39" y="254469"/>
            <a:ext cx="3020725" cy="78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23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작품 카드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위쪽 모서리 3">
            <a:extLst>
              <a:ext uri="{FF2B5EF4-FFF2-40B4-BE49-F238E27FC236}">
                <a16:creationId xmlns:a16="http://schemas.microsoft.com/office/drawing/2014/main" id="{E3F0A290-1440-B55C-1787-FA1949448C69}"/>
              </a:ext>
            </a:extLst>
          </p:cNvPr>
          <p:cNvSpPr/>
          <p:nvPr userDrawn="1"/>
        </p:nvSpPr>
        <p:spPr>
          <a:xfrm>
            <a:off x="372533" y="894080"/>
            <a:ext cx="11440160" cy="5963920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8B69E96-7994-8D2E-67CA-5DB48E9588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22" y="126036"/>
            <a:ext cx="9397270" cy="80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67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학습 활동_이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2CBA35BB-720D-2CC2-B374-01D8B3892466}"/>
              </a:ext>
            </a:extLst>
          </p:cNvPr>
          <p:cNvSpPr/>
          <p:nvPr userDrawn="1"/>
        </p:nvSpPr>
        <p:spPr>
          <a:xfrm>
            <a:off x="1" y="0"/>
            <a:ext cx="12192000" cy="853961"/>
          </a:xfrm>
          <a:prstGeom prst="rect">
            <a:avLst/>
          </a:prstGeom>
          <a:pattFill prst="lgGrid">
            <a:fgClr>
              <a:srgbClr val="F8C8C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36DCA911-BF4D-D276-9C8C-021AF526974A}"/>
              </a:ext>
            </a:extLst>
          </p:cNvPr>
          <p:cNvCxnSpPr>
            <a:cxnSpLocks/>
          </p:cNvCxnSpPr>
          <p:nvPr userDrawn="1"/>
        </p:nvCxnSpPr>
        <p:spPr>
          <a:xfrm>
            <a:off x="2350235" y="853965"/>
            <a:ext cx="9703947" cy="0"/>
          </a:xfrm>
          <a:prstGeom prst="line">
            <a:avLst/>
          </a:prstGeom>
          <a:ln>
            <a:solidFill>
              <a:srgbClr val="F193A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그림 2">
            <a:extLst>
              <a:ext uri="{FF2B5EF4-FFF2-40B4-BE49-F238E27FC236}">
                <a16:creationId xmlns:a16="http://schemas.microsoft.com/office/drawing/2014/main" id="{93B755F4-8644-4417-D089-A9156F06D6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1" y="42575"/>
            <a:ext cx="2782526" cy="87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87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학습 활동_목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BE8CFE0A-84E0-CBF5-7664-73A88C862815}"/>
              </a:ext>
            </a:extLst>
          </p:cNvPr>
          <p:cNvSpPr/>
          <p:nvPr userDrawn="1"/>
        </p:nvSpPr>
        <p:spPr>
          <a:xfrm>
            <a:off x="1" y="0"/>
            <a:ext cx="12192000" cy="853961"/>
          </a:xfrm>
          <a:prstGeom prst="rect">
            <a:avLst/>
          </a:prstGeom>
          <a:pattFill prst="lgGrid">
            <a:fgClr>
              <a:srgbClr val="C9E5CA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739FDEC3-CE04-595F-CC38-689BCFB8137A}"/>
              </a:ext>
            </a:extLst>
          </p:cNvPr>
          <p:cNvCxnSpPr>
            <a:cxnSpLocks/>
          </p:cNvCxnSpPr>
          <p:nvPr userDrawn="1"/>
        </p:nvCxnSpPr>
        <p:spPr>
          <a:xfrm>
            <a:off x="2350235" y="853965"/>
            <a:ext cx="9703947" cy="0"/>
          </a:xfrm>
          <a:prstGeom prst="line">
            <a:avLst/>
          </a:prstGeom>
          <a:ln>
            <a:solidFill>
              <a:srgbClr val="84C386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그림 5">
            <a:extLst>
              <a:ext uri="{FF2B5EF4-FFF2-40B4-BE49-F238E27FC236}">
                <a16:creationId xmlns:a16="http://schemas.microsoft.com/office/drawing/2014/main" id="{12E842F3-6686-62C8-B591-9C62469F6F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01" y="42575"/>
            <a:ext cx="2782525" cy="87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81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소단원 도입 및 학습 목표">
    <p:bg>
      <p:bgPr>
        <a:solidFill>
          <a:srgbClr val="C7A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사각형: 둥근 위쪽 모서리 8">
            <a:extLst>
              <a:ext uri="{FF2B5EF4-FFF2-40B4-BE49-F238E27FC236}">
                <a16:creationId xmlns:a16="http://schemas.microsoft.com/office/drawing/2014/main" id="{CA75146E-5DCC-0128-BCB7-9F6468629D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35466" y="121920"/>
            <a:ext cx="11934613" cy="6736080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ㅍ</a:t>
            </a:r>
          </a:p>
        </p:txBody>
      </p:sp>
      <p:pic>
        <p:nvPicPr>
          <p:cNvPr id="37" name="그래픽 36">
            <a:extLst>
              <a:ext uri="{FF2B5EF4-FFF2-40B4-BE49-F238E27FC236}">
                <a16:creationId xmlns:a16="http://schemas.microsoft.com/office/drawing/2014/main" id="{45D383BB-E534-CFE1-4451-3AB239527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800" y="394250"/>
            <a:ext cx="11520000" cy="128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28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학습 활동_확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08D2214B-129A-075E-5ACF-8C8C5D6D0BC8}"/>
              </a:ext>
            </a:extLst>
          </p:cNvPr>
          <p:cNvSpPr/>
          <p:nvPr userDrawn="1"/>
        </p:nvSpPr>
        <p:spPr>
          <a:xfrm>
            <a:off x="1" y="0"/>
            <a:ext cx="12192000" cy="853961"/>
          </a:xfrm>
          <a:prstGeom prst="rect">
            <a:avLst/>
          </a:prstGeom>
          <a:pattFill prst="lgGrid">
            <a:fgClr>
              <a:srgbClr val="B6DFE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1D8A5620-1182-B44C-9FF6-EA2109F22C97}"/>
              </a:ext>
            </a:extLst>
          </p:cNvPr>
          <p:cNvCxnSpPr>
            <a:cxnSpLocks/>
          </p:cNvCxnSpPr>
          <p:nvPr userDrawn="1"/>
        </p:nvCxnSpPr>
        <p:spPr>
          <a:xfrm>
            <a:off x="2350235" y="853965"/>
            <a:ext cx="9703947" cy="0"/>
          </a:xfrm>
          <a:prstGeom prst="line">
            <a:avLst/>
          </a:prstGeom>
          <a:ln>
            <a:solidFill>
              <a:srgbClr val="6CBDC9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그림 5">
            <a:extLst>
              <a:ext uri="{FF2B5EF4-FFF2-40B4-BE49-F238E27FC236}">
                <a16:creationId xmlns:a16="http://schemas.microsoft.com/office/drawing/2014/main" id="{23498609-AF45-18F5-653C-32714A68DD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01" y="42575"/>
            <a:ext cx="2782525" cy="87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8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소단원 정리 카드">
    <p:bg>
      <p:bgPr>
        <a:solidFill>
          <a:srgbClr val="DDEE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BE79DED-6C83-A254-746B-530D18D9D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23" y="126036"/>
            <a:ext cx="9397268" cy="801117"/>
          </a:xfrm>
          <a:prstGeom prst="rect">
            <a:avLst/>
          </a:prstGeom>
        </p:spPr>
      </p:pic>
      <p:sp>
        <p:nvSpPr>
          <p:cNvPr id="5" name="사각형: 둥근 위쪽 모서리 4">
            <a:extLst>
              <a:ext uri="{FF2B5EF4-FFF2-40B4-BE49-F238E27FC236}">
                <a16:creationId xmlns:a16="http://schemas.microsoft.com/office/drawing/2014/main" id="{7ADB6F8B-FB90-ACB4-24C3-375C87821FC3}"/>
              </a:ext>
            </a:extLst>
          </p:cNvPr>
          <p:cNvSpPr/>
          <p:nvPr userDrawn="1"/>
        </p:nvSpPr>
        <p:spPr>
          <a:xfrm>
            <a:off x="372533" y="894080"/>
            <a:ext cx="11440160" cy="5627632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3533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스스로 정리하기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A60489C-EBE7-194A-07ED-EBFEA948CF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783" y="143764"/>
            <a:ext cx="2956989" cy="798027"/>
          </a:xfrm>
          <a:prstGeom prst="rect">
            <a:avLst/>
          </a:prstGeom>
        </p:spPr>
      </p:pic>
      <p:sp>
        <p:nvSpPr>
          <p:cNvPr id="4" name="사각형: 둥근 위쪽 모서리 3">
            <a:extLst>
              <a:ext uri="{FF2B5EF4-FFF2-40B4-BE49-F238E27FC236}">
                <a16:creationId xmlns:a16="http://schemas.microsoft.com/office/drawing/2014/main" id="{68C2E30C-898A-61F9-DAD5-24704ED4EC2C}"/>
              </a:ext>
            </a:extLst>
          </p:cNvPr>
          <p:cNvSpPr/>
          <p:nvPr userDrawn="1"/>
        </p:nvSpPr>
        <p:spPr>
          <a:xfrm>
            <a:off x="372533" y="894080"/>
            <a:ext cx="11440160" cy="5963920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4588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계획 점검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18C4296-81C3-9DB3-1592-3233A959E7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67" y="137160"/>
            <a:ext cx="2144273" cy="796600"/>
          </a:xfrm>
          <a:prstGeom prst="rect">
            <a:avLst/>
          </a:prstGeom>
        </p:spPr>
      </p:pic>
      <p:sp>
        <p:nvSpPr>
          <p:cNvPr id="2" name="사각형: 둥근 위쪽 모서리 1">
            <a:extLst>
              <a:ext uri="{FF2B5EF4-FFF2-40B4-BE49-F238E27FC236}">
                <a16:creationId xmlns:a16="http://schemas.microsoft.com/office/drawing/2014/main" id="{980E074A-CC14-4DCF-3D51-C052EF67DDCA}"/>
              </a:ext>
            </a:extLst>
          </p:cNvPr>
          <p:cNvSpPr/>
          <p:nvPr userDrawn="1"/>
        </p:nvSpPr>
        <p:spPr>
          <a:xfrm>
            <a:off x="372533" y="894080"/>
            <a:ext cx="11440160" cy="5963920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9650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어휘력 높이기 퀴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FFC939E8-1976-2C98-4D63-C83A46F87C27}"/>
              </a:ext>
            </a:extLst>
          </p:cNvPr>
          <p:cNvSpPr/>
          <p:nvPr userDrawn="1"/>
        </p:nvSpPr>
        <p:spPr>
          <a:xfrm>
            <a:off x="0" y="4243079"/>
            <a:ext cx="12192000" cy="2614921"/>
          </a:xfrm>
          <a:prstGeom prst="rect">
            <a:avLst/>
          </a:prstGeom>
          <a:solidFill>
            <a:schemeClr val="accent4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2615137-95AB-E6A7-449D-E3C5830513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7996"/>
            <a:ext cx="4218735" cy="86929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64087BE-BE5F-F819-333C-19A97897C9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7769" y="1470120"/>
            <a:ext cx="6216461" cy="46247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4862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소단원 도입 및 학습 목표">
    <p:bg>
      <p:bgPr>
        <a:solidFill>
          <a:srgbClr val="C7A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사각형: 둥근 위쪽 모서리 9">
            <a:extLst>
              <a:ext uri="{FF2B5EF4-FFF2-40B4-BE49-F238E27FC236}">
                <a16:creationId xmlns:a16="http://schemas.microsoft.com/office/drawing/2014/main" id="{17D8F0B5-5845-20FE-33AE-514B91637843}"/>
              </a:ext>
            </a:extLst>
          </p:cNvPr>
          <p:cNvSpPr/>
          <p:nvPr userDrawn="1"/>
        </p:nvSpPr>
        <p:spPr>
          <a:xfrm>
            <a:off x="135466" y="121920"/>
            <a:ext cx="11934613" cy="6736080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ㅍ</a:t>
            </a:r>
          </a:p>
        </p:txBody>
      </p:sp>
      <p:pic>
        <p:nvPicPr>
          <p:cNvPr id="3" name="그래픽 2">
            <a:extLst>
              <a:ext uri="{FF2B5EF4-FFF2-40B4-BE49-F238E27FC236}">
                <a16:creationId xmlns:a16="http://schemas.microsoft.com/office/drawing/2014/main" id="{E55A537D-BCAB-AB76-8F5A-823361B8CD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800" y="400600"/>
            <a:ext cx="11520000" cy="127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2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소단원 도입 및 학습 목표">
    <p:bg>
      <p:bgPr>
        <a:solidFill>
          <a:srgbClr val="C7A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사각형: 둥근 위쪽 모서리 8">
            <a:extLst>
              <a:ext uri="{FF2B5EF4-FFF2-40B4-BE49-F238E27FC236}">
                <a16:creationId xmlns:a16="http://schemas.microsoft.com/office/drawing/2014/main" id="{E89415B7-03DF-14CF-CA7D-9D94C31D7480}"/>
              </a:ext>
            </a:extLst>
          </p:cNvPr>
          <p:cNvSpPr/>
          <p:nvPr userDrawn="1"/>
        </p:nvSpPr>
        <p:spPr>
          <a:xfrm>
            <a:off x="135466" y="121920"/>
            <a:ext cx="11934613" cy="6736080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ㅍ</a:t>
            </a:r>
          </a:p>
        </p:txBody>
      </p:sp>
      <p:pic>
        <p:nvPicPr>
          <p:cNvPr id="2" name="그래픽 1">
            <a:extLst>
              <a:ext uri="{FF2B5EF4-FFF2-40B4-BE49-F238E27FC236}">
                <a16:creationId xmlns:a16="http://schemas.microsoft.com/office/drawing/2014/main" id="{43226599-92FA-0548-1879-64850ABC43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800" y="400600"/>
            <a:ext cx="11520000" cy="127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91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소단원 도입 및 학습 목표">
    <p:bg>
      <p:bgPr>
        <a:solidFill>
          <a:srgbClr val="C7A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사각형: 둥근 위쪽 모서리 8">
            <a:extLst>
              <a:ext uri="{FF2B5EF4-FFF2-40B4-BE49-F238E27FC236}">
                <a16:creationId xmlns:a16="http://schemas.microsoft.com/office/drawing/2014/main" id="{1EC5B87E-0301-96AC-24B8-B52043DA4150}"/>
              </a:ext>
            </a:extLst>
          </p:cNvPr>
          <p:cNvSpPr/>
          <p:nvPr userDrawn="1"/>
        </p:nvSpPr>
        <p:spPr>
          <a:xfrm>
            <a:off x="135466" y="121920"/>
            <a:ext cx="11934613" cy="6736080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ㅍ</a:t>
            </a:r>
          </a:p>
        </p:txBody>
      </p:sp>
      <p:pic>
        <p:nvPicPr>
          <p:cNvPr id="2" name="그래픽 1">
            <a:extLst>
              <a:ext uri="{FF2B5EF4-FFF2-40B4-BE49-F238E27FC236}">
                <a16:creationId xmlns:a16="http://schemas.microsoft.com/office/drawing/2014/main" id="{8936C574-0217-765A-5DD8-8AB1917E44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6000" y="401636"/>
            <a:ext cx="11520000" cy="127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68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도입 영상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BCDBC81D-0817-A94D-B766-E2031DB7A1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3" y="142241"/>
            <a:ext cx="2530088" cy="801117"/>
          </a:xfrm>
          <a:prstGeom prst="rect">
            <a:avLst/>
          </a:prstGeom>
          <a:effectLst/>
        </p:spPr>
      </p:pic>
      <p:sp>
        <p:nvSpPr>
          <p:cNvPr id="8" name="사각형: 둥근 위쪽 모서리 7">
            <a:extLst>
              <a:ext uri="{FF2B5EF4-FFF2-40B4-BE49-F238E27FC236}">
                <a16:creationId xmlns:a16="http://schemas.microsoft.com/office/drawing/2014/main" id="{A82A44EC-14CD-4A7F-651F-734B62AB64AD}"/>
              </a:ext>
            </a:extLst>
          </p:cNvPr>
          <p:cNvSpPr/>
          <p:nvPr userDrawn="1"/>
        </p:nvSpPr>
        <p:spPr>
          <a:xfrm>
            <a:off x="372533" y="894080"/>
            <a:ext cx="11440160" cy="5963920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4405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생각을 깨우는 질문(답변 2개)"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975C25E-E8D2-2E57-C8F6-C436FD0D02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81" y="143764"/>
            <a:ext cx="2956993" cy="798029"/>
          </a:xfrm>
          <a:prstGeom prst="rect">
            <a:avLst/>
          </a:prstGeom>
        </p:spPr>
      </p:pic>
      <p:sp>
        <p:nvSpPr>
          <p:cNvPr id="2" name="사각형: 둥근 위쪽 모서리 1">
            <a:extLst>
              <a:ext uri="{FF2B5EF4-FFF2-40B4-BE49-F238E27FC236}">
                <a16:creationId xmlns:a16="http://schemas.microsoft.com/office/drawing/2014/main" id="{CA81A521-C606-9F72-384B-37129A05B1CC}"/>
              </a:ext>
            </a:extLst>
          </p:cNvPr>
          <p:cNvSpPr/>
          <p:nvPr userDrawn="1"/>
        </p:nvSpPr>
        <p:spPr>
          <a:xfrm>
            <a:off x="372533" y="894080"/>
            <a:ext cx="11440160" cy="5963920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172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미리 알고 가기_핵심 정리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위쪽 모서리 1">
            <a:extLst>
              <a:ext uri="{FF2B5EF4-FFF2-40B4-BE49-F238E27FC236}">
                <a16:creationId xmlns:a16="http://schemas.microsoft.com/office/drawing/2014/main" id="{AB686920-5B0A-0D03-2D78-B37A27C57D17}"/>
              </a:ext>
            </a:extLst>
          </p:cNvPr>
          <p:cNvSpPr/>
          <p:nvPr userDrawn="1"/>
        </p:nvSpPr>
        <p:spPr>
          <a:xfrm>
            <a:off x="372533" y="894080"/>
            <a:ext cx="11440160" cy="5963920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239046A-D4E3-9C2B-221F-B175E40B52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122" y="124119"/>
            <a:ext cx="3595184" cy="84899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BEFCAA7-3F01-2FA9-A6E8-EA27E3430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4" t="39002" r="50630" b="14028"/>
          <a:stretch/>
        </p:blipFill>
        <p:spPr>
          <a:xfrm>
            <a:off x="1673226" y="457200"/>
            <a:ext cx="495300" cy="39878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5DC1222-76A8-F425-6B41-CEF4949D2E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4" t="31380" r="77604" b="12715"/>
          <a:stretch/>
        </p:blipFill>
        <p:spPr>
          <a:xfrm>
            <a:off x="1595755" y="400222"/>
            <a:ext cx="90171" cy="47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78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중학교에서 배운 내용 확인 문제(1번)"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4D77EE02-6C91-58F1-EC0B-EE599EBA78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12" y="142167"/>
            <a:ext cx="4359624" cy="798029"/>
          </a:xfrm>
          <a:prstGeom prst="rect">
            <a:avLst/>
          </a:prstGeom>
        </p:spPr>
      </p:pic>
      <p:sp>
        <p:nvSpPr>
          <p:cNvPr id="3" name="사각형: 둥근 위쪽 모서리 2">
            <a:extLst>
              <a:ext uri="{FF2B5EF4-FFF2-40B4-BE49-F238E27FC236}">
                <a16:creationId xmlns:a16="http://schemas.microsoft.com/office/drawing/2014/main" id="{3216AC07-3024-A068-E046-1B5EC2C6D9EA}"/>
              </a:ext>
            </a:extLst>
          </p:cNvPr>
          <p:cNvSpPr/>
          <p:nvPr userDrawn="1"/>
        </p:nvSpPr>
        <p:spPr>
          <a:xfrm>
            <a:off x="372533" y="894080"/>
            <a:ext cx="11440160" cy="5635413"/>
          </a:xfrm>
          <a:prstGeom prst="round2SameRect">
            <a:avLst>
              <a:gd name="adj1" fmla="val 297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6DD26CDD-00DD-90C4-D50C-72DED06903CA}"/>
              </a:ext>
            </a:extLst>
          </p:cNvPr>
          <p:cNvSpPr/>
          <p:nvPr userDrawn="1"/>
        </p:nvSpPr>
        <p:spPr>
          <a:xfrm>
            <a:off x="904739" y="1811433"/>
            <a:ext cx="10382522" cy="2415127"/>
          </a:xfrm>
          <a:prstGeom prst="roundRect">
            <a:avLst>
              <a:gd name="adj" fmla="val 7218"/>
            </a:avLst>
          </a:prstGeom>
          <a:solidFill>
            <a:schemeClr val="accent4">
              <a:lumMod val="20000"/>
              <a:lumOff val="80000"/>
              <a:alpha val="70000"/>
            </a:schemeClr>
          </a:solidFill>
          <a:ln w="31750">
            <a:solidFill>
              <a:srgbClr val="FFD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000" spc="-150">
              <a:solidFill>
                <a:schemeClr val="tx2"/>
              </a:solidFill>
              <a:latin typeface="+mn-ea"/>
              <a:ea typeface="+mn-ea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3305F018-9E01-4040-2E49-592F7E2E070B}"/>
              </a:ext>
            </a:extLst>
          </p:cNvPr>
          <p:cNvSpPr/>
          <p:nvPr userDrawn="1"/>
        </p:nvSpPr>
        <p:spPr>
          <a:xfrm>
            <a:off x="904739" y="4544907"/>
            <a:ext cx="10382522" cy="1679786"/>
          </a:xfrm>
          <a:prstGeom prst="roundRect">
            <a:avLst>
              <a:gd name="adj" fmla="val 7218"/>
            </a:avLst>
          </a:prstGeom>
          <a:solidFill>
            <a:schemeClr val="bg1">
              <a:lumMod val="95000"/>
            </a:schemeClr>
          </a:solidFill>
          <a:ln w="317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000" spc="-150">
              <a:solidFill>
                <a:schemeClr val="tx2"/>
              </a:solidFill>
              <a:latin typeface="+mn-ea"/>
              <a:ea typeface="+mn-ea"/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CD35CF4B-A879-211C-8E13-AF94BCC3E298}"/>
              </a:ext>
            </a:extLst>
          </p:cNvPr>
          <p:cNvCxnSpPr>
            <a:cxnSpLocks/>
          </p:cNvCxnSpPr>
          <p:nvPr userDrawn="1"/>
        </p:nvCxnSpPr>
        <p:spPr>
          <a:xfrm>
            <a:off x="2458720" y="4138507"/>
            <a:ext cx="0" cy="494453"/>
          </a:xfrm>
          <a:prstGeom prst="line">
            <a:avLst/>
          </a:prstGeom>
          <a:ln w="38100">
            <a:solidFill>
              <a:srgbClr val="436E94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50DBD449-F471-28FC-6EA4-B5D0A84B7964}"/>
              </a:ext>
            </a:extLst>
          </p:cNvPr>
          <p:cNvCxnSpPr>
            <a:cxnSpLocks/>
          </p:cNvCxnSpPr>
          <p:nvPr userDrawn="1"/>
        </p:nvCxnSpPr>
        <p:spPr>
          <a:xfrm>
            <a:off x="9848426" y="4138507"/>
            <a:ext cx="0" cy="494453"/>
          </a:xfrm>
          <a:prstGeom prst="line">
            <a:avLst/>
          </a:prstGeom>
          <a:ln w="38100">
            <a:solidFill>
              <a:srgbClr val="436E94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754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136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836" r:id="rId3"/>
    <p:sldLayoutId id="2147483837" r:id="rId4"/>
    <p:sldLayoutId id="2147483838" r:id="rId5"/>
    <p:sldLayoutId id="2147483776" r:id="rId6"/>
    <p:sldLayoutId id="2147483778" r:id="rId7"/>
    <p:sldLayoutId id="2147483779" r:id="rId8"/>
    <p:sldLayoutId id="2147483814" r:id="rId9"/>
    <p:sldLayoutId id="2147483783" r:id="rId10"/>
    <p:sldLayoutId id="2147483784" r:id="rId11"/>
    <p:sldLayoutId id="2147483785" r:id="rId12"/>
    <p:sldLayoutId id="2147483839" r:id="rId13"/>
    <p:sldLayoutId id="2147483789" r:id="rId14"/>
    <p:sldLayoutId id="2147483795" r:id="rId15"/>
    <p:sldLayoutId id="2147483835" r:id="rId16"/>
    <p:sldLayoutId id="2147483805" r:id="rId17"/>
    <p:sldLayoutId id="2147483806" r:id="rId18"/>
    <p:sldLayoutId id="2147483807" r:id="rId19"/>
    <p:sldLayoutId id="2147483808" r:id="rId20"/>
    <p:sldLayoutId id="2147483809" r:id="rId21"/>
    <p:sldLayoutId id="2147483810" r:id="rId22"/>
    <p:sldLayoutId id="2147483811" r:id="rId23"/>
    <p:sldLayoutId id="2147483812" r:id="rId2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9.svg"/><Relationship Id="rId7" Type="http://schemas.openxmlformats.org/officeDocument/2006/relationships/image" Target="../media/image5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7.png"/><Relationship Id="rId5" Type="http://schemas.openxmlformats.org/officeDocument/2006/relationships/image" Target="../media/image41.svg"/><Relationship Id="rId10" Type="http://schemas.openxmlformats.org/officeDocument/2006/relationships/image" Target="../media/image61.png"/><Relationship Id="rId4" Type="http://schemas.openxmlformats.org/officeDocument/2006/relationships/image" Target="../media/image40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5.png"/><Relationship Id="rId5" Type="http://schemas.openxmlformats.org/officeDocument/2006/relationships/slide" Target="slide13.xml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hyperlink" Target="%5b&#48708;&#49345;&#44368;&#50977;%5d%20&#44256;&#46321;_&#44277;&#53685;&#44397;&#50612;1(&#44053;&#54840;&#50689;)_1-1_15p_&#49828;&#45432;&#48380;%20&#46300;&#46972;&#51060;&#48652;(&#51020;&#50896;).mp3" TargetMode="External"/><Relationship Id="rId2" Type="http://schemas.openxmlformats.org/officeDocument/2006/relationships/slide" Target="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png"/><Relationship Id="rId5" Type="http://schemas.openxmlformats.org/officeDocument/2006/relationships/image" Target="../media/image67.png"/><Relationship Id="rId4" Type="http://schemas.openxmlformats.org/officeDocument/2006/relationships/slide" Target="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8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3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hyperlink" Target="%5b&#48708;&#49345;&#44368;&#50977;%5d%20&#44256;&#46321;_&#44277;&#53685;&#44397;&#50612;1(&#44053;&#54840;&#50689;)_1-1_17p_&#49548;&#45800;&#50896;%20&#51221;&#47532;%20&#52852;&#46300;.mp4" TargetMode="External"/><Relationship Id="rId3" Type="http://schemas.openxmlformats.org/officeDocument/2006/relationships/slide" Target="slide16.xml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17.xml"/><Relationship Id="rId11" Type="http://schemas.openxmlformats.org/officeDocument/2006/relationships/image" Target="../media/image73.jpg"/><Relationship Id="rId5" Type="http://schemas.microsoft.com/office/2007/relationships/hdphoto" Target="../media/hdphoto2.wdp"/><Relationship Id="rId10" Type="http://schemas.openxmlformats.org/officeDocument/2006/relationships/hyperlink" Target="https://www.vivasam.com/viewer/share/contentViewer?contentId=470686&amp;contentGubun=CN030" TargetMode="External"/><Relationship Id="rId4" Type="http://schemas.openxmlformats.org/officeDocument/2006/relationships/image" Target="../media/image69.png"/><Relationship Id="rId9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6.png"/><Relationship Id="rId7" Type="http://schemas.openxmlformats.org/officeDocument/2006/relationships/slide" Target="slide16.xml"/><Relationship Id="rId12" Type="http://schemas.openxmlformats.org/officeDocument/2006/relationships/image" Target="../media/image41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11" Type="http://schemas.openxmlformats.org/officeDocument/2006/relationships/image" Target="../media/image40.png"/><Relationship Id="rId5" Type="http://schemas.openxmlformats.org/officeDocument/2006/relationships/image" Target="../media/image77.png"/><Relationship Id="rId10" Type="http://schemas.openxmlformats.org/officeDocument/2006/relationships/image" Target="../media/image39.svg"/><Relationship Id="rId4" Type="http://schemas.openxmlformats.org/officeDocument/2006/relationships/slide" Target="slide17.xml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8.png"/><Relationship Id="rId7" Type="http://schemas.microsoft.com/office/2007/relationships/hdphoto" Target="../media/hdphoto3.wdp"/><Relationship Id="rId2" Type="http://schemas.openxmlformats.org/officeDocument/2006/relationships/slide" Target="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7.png"/><Relationship Id="rId5" Type="http://schemas.openxmlformats.org/officeDocument/2006/relationships/slide" Target="slide17.xml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://qr-lnk.com/rrh" TargetMode="Externa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1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svg"/><Relationship Id="rId7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49.svg"/><Relationship Id="rId7" Type="http://schemas.openxmlformats.org/officeDocument/2006/relationships/image" Target="../media/image5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10" Type="http://schemas.openxmlformats.org/officeDocument/2006/relationships/slide" Target="slide9.xml"/><Relationship Id="rId4" Type="http://schemas.openxmlformats.org/officeDocument/2006/relationships/image" Target="../media/image40.png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49.svg"/><Relationship Id="rId7" Type="http://schemas.openxmlformats.org/officeDocument/2006/relationships/slide" Target="slide8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png"/><Relationship Id="rId5" Type="http://schemas.openxmlformats.org/officeDocument/2006/relationships/image" Target="../media/image50.svg"/><Relationship Id="rId4" Type="http://schemas.openxmlformats.org/officeDocument/2006/relationships/image" Target="../media/image40.png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9.svg"/><Relationship Id="rId7" Type="http://schemas.openxmlformats.org/officeDocument/2006/relationships/image" Target="../media/image5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4.png"/><Relationship Id="rId11" Type="http://schemas.openxmlformats.org/officeDocument/2006/relationships/slide" Target="slide8.xml"/><Relationship Id="rId5" Type="http://schemas.openxmlformats.org/officeDocument/2006/relationships/image" Target="../media/image50.svg"/><Relationship Id="rId10" Type="http://schemas.openxmlformats.org/officeDocument/2006/relationships/slide" Target="slide7.xml"/><Relationship Id="rId4" Type="http://schemas.openxmlformats.org/officeDocument/2006/relationships/image" Target="../media/image40.png"/><Relationship Id="rId9" Type="http://schemas.openxmlformats.org/officeDocument/2006/relationships/slide" Target="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D811BE6B-6A73-5DA6-E6C2-83F4B9313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4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58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B070B-9944-B027-4A14-45371E577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텍스트 개체 틀 8">
            <a:extLst>
              <a:ext uri="{FF2B5EF4-FFF2-40B4-BE49-F238E27FC236}">
                <a16:creationId xmlns:a16="http://schemas.microsoft.com/office/drawing/2014/main" id="{5A425098-FCCE-F59D-AA82-1D972CBF2BDA}"/>
              </a:ext>
            </a:extLst>
          </p:cNvPr>
          <p:cNvSpPr txBox="1">
            <a:spLocks/>
          </p:cNvSpPr>
          <p:nvPr/>
        </p:nvSpPr>
        <p:spPr>
          <a:xfrm>
            <a:off x="686707" y="953806"/>
            <a:ext cx="10856686" cy="5476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200"/>
              </a:lnSpc>
              <a:buFont typeface="Arial" panose="020B0604020202020204" pitchFamily="34" charset="0"/>
              <a:buNone/>
            </a:pPr>
            <a:r>
              <a:rPr lang="ko-KR" altLang="en-US" sz="2400" b="1" spc="-150"/>
              <a:t>이 시에 대한 평가를 한 문장으로 쓰고</a:t>
            </a:r>
            <a:r>
              <a:rPr lang="en-US" altLang="ko-KR" sz="2400" b="1" spc="-150"/>
              <a:t>, </a:t>
            </a:r>
            <a:r>
              <a:rPr lang="ko-KR" altLang="en-US" sz="2400" b="1" spc="-150"/>
              <a:t>친구들과 공유해 보자</a:t>
            </a:r>
            <a:r>
              <a:rPr lang="en-US" altLang="ko-KR" sz="2400" b="1" spc="-150"/>
              <a:t>. </a:t>
            </a:r>
            <a:endParaRPr lang="ko-Kore-KR" altLang="en-US" sz="2400" b="1" spc="-150"/>
          </a:p>
        </p:txBody>
      </p:sp>
      <p:sp>
        <p:nvSpPr>
          <p:cNvPr id="19" name="텍스트 개체 틀 9">
            <a:extLst>
              <a:ext uri="{FF2B5EF4-FFF2-40B4-BE49-F238E27FC236}">
                <a16:creationId xmlns:a16="http://schemas.microsoft.com/office/drawing/2014/main" id="{7E3DB801-53FE-B9B3-A799-E4D6CAC98F2B}"/>
              </a:ext>
            </a:extLst>
          </p:cNvPr>
          <p:cNvSpPr txBox="1">
            <a:spLocks/>
          </p:cNvSpPr>
          <p:nvPr/>
        </p:nvSpPr>
        <p:spPr>
          <a:xfrm>
            <a:off x="276937" y="915476"/>
            <a:ext cx="428625" cy="7540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ore-KR" sz="3800" b="1">
                <a:solidFill>
                  <a:srgbClr val="84C386"/>
                </a:solidFill>
              </a:rPr>
              <a:t>3</a:t>
            </a:r>
            <a:endParaRPr lang="ko-Kore-KR" altLang="en-US" sz="3800" b="1">
              <a:solidFill>
                <a:srgbClr val="84C386"/>
              </a:solidFill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8CB6FD12-C1A0-46DC-FF2E-60FAB5E33F2D}"/>
              </a:ext>
            </a:extLst>
          </p:cNvPr>
          <p:cNvGrpSpPr/>
          <p:nvPr/>
        </p:nvGrpSpPr>
        <p:grpSpPr>
          <a:xfrm>
            <a:off x="10079819" y="6196035"/>
            <a:ext cx="1491798" cy="422085"/>
            <a:chOff x="10406012" y="5509083"/>
            <a:chExt cx="1491798" cy="422085"/>
          </a:xfrm>
        </p:grpSpPr>
        <p:sp>
          <p:nvSpPr>
            <p:cNvPr id="10" name="모서리가 둥근 직사각형 25">
              <a:extLst>
                <a:ext uri="{FF2B5EF4-FFF2-40B4-BE49-F238E27FC236}">
                  <a16:creationId xmlns:a16="http://schemas.microsoft.com/office/drawing/2014/main" id="{3286A7F6-C75F-BA00-3323-DE129E16D761}"/>
                </a:ext>
              </a:extLst>
            </p:cNvPr>
            <p:cNvSpPr/>
            <p:nvPr/>
          </p:nvSpPr>
          <p:spPr>
            <a:xfrm>
              <a:off x="10406012" y="5509083"/>
              <a:ext cx="1491798" cy="422085"/>
            </a:xfrm>
            <a:prstGeom prst="roundRect">
              <a:avLst>
                <a:gd name="adj" fmla="val 50000"/>
              </a:avLst>
            </a:prstGeom>
            <a:solidFill>
              <a:srgbClr val="624AF1"/>
            </a:solidFill>
            <a:ln>
              <a:solidFill>
                <a:srgbClr val="624AF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/>
            </a:scene3d>
            <a:sp3d prstMaterial="matte">
              <a:contourClr>
                <a:srgbClr val="784D3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500" b="1"/>
                <a:t>    다시 풀기</a:t>
              </a:r>
            </a:p>
          </p:txBody>
        </p:sp>
        <p:pic>
          <p:nvPicPr>
            <p:cNvPr id="11" name="그래픽 10">
              <a:extLst>
                <a:ext uri="{FF2B5EF4-FFF2-40B4-BE49-F238E27FC236}">
                  <a16:creationId xmlns:a16="http://schemas.microsoft.com/office/drawing/2014/main" id="{618FC758-4304-8D8B-91C5-FABC2FCFB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91467" y="5611285"/>
              <a:ext cx="173514" cy="202612"/>
            </a:xfrm>
            <a:prstGeom prst="rect">
              <a:avLst/>
            </a:prstGeom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CD5C7EDB-255B-C034-82D8-7A09280EAEDD}"/>
              </a:ext>
            </a:extLst>
          </p:cNvPr>
          <p:cNvGrpSpPr/>
          <p:nvPr/>
        </p:nvGrpSpPr>
        <p:grpSpPr>
          <a:xfrm>
            <a:off x="8530299" y="6196035"/>
            <a:ext cx="1491798" cy="422085"/>
            <a:chOff x="8652307" y="5509083"/>
            <a:chExt cx="1491798" cy="422085"/>
          </a:xfrm>
        </p:grpSpPr>
        <p:sp>
          <p:nvSpPr>
            <p:cNvPr id="16" name="모서리가 둥근 직사각형 22">
              <a:extLst>
                <a:ext uri="{FF2B5EF4-FFF2-40B4-BE49-F238E27FC236}">
                  <a16:creationId xmlns:a16="http://schemas.microsoft.com/office/drawing/2014/main" id="{BB94FD87-55B4-78B6-0434-E874703214A1}"/>
                </a:ext>
              </a:extLst>
            </p:cNvPr>
            <p:cNvSpPr/>
            <p:nvPr/>
          </p:nvSpPr>
          <p:spPr>
            <a:xfrm>
              <a:off x="8652307" y="5509083"/>
              <a:ext cx="1491798" cy="422085"/>
            </a:xfrm>
            <a:prstGeom prst="roundRect">
              <a:avLst>
                <a:gd name="adj" fmla="val 50000"/>
              </a:avLst>
            </a:prstGeom>
            <a:solidFill>
              <a:srgbClr val="624AF1"/>
            </a:solidFill>
            <a:ln>
              <a:solidFill>
                <a:srgbClr val="624AF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/>
            </a:scene3d>
            <a:sp3d prstMaterial="matte">
              <a:contourClr>
                <a:srgbClr val="784D3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500" b="1"/>
                <a:t>   예시 답안</a:t>
              </a:r>
            </a:p>
          </p:txBody>
        </p:sp>
        <p:pic>
          <p:nvPicPr>
            <p:cNvPr id="17" name="그래픽 16">
              <a:extLst>
                <a:ext uri="{FF2B5EF4-FFF2-40B4-BE49-F238E27FC236}">
                  <a16:creationId xmlns:a16="http://schemas.microsoft.com/office/drawing/2014/main" id="{E40AC6C4-6A99-7E81-CE3A-A383E55EE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43068" y="5669971"/>
              <a:ext cx="184113" cy="13353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C6C60DE-FF93-9B9E-4F0F-503F0E8B7FA6}"/>
              </a:ext>
            </a:extLst>
          </p:cNvPr>
          <p:cNvSpPr txBox="1"/>
          <p:nvPr/>
        </p:nvSpPr>
        <p:spPr>
          <a:xfrm>
            <a:off x="491248" y="1669539"/>
            <a:ext cx="1118760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0" indent="-444500" algn="just"/>
            <a:r>
              <a:rPr lang="en-US" altLang="ko-KR" sz="21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(1) </a:t>
            </a:r>
            <a:r>
              <a:rPr lang="ko-KR" altLang="en-US" sz="2100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다음 요소들을 고려하여 이 시에 대한 평가를 한 문장으로 쓰고</a:t>
            </a:r>
            <a:r>
              <a:rPr lang="en-US" altLang="ko-KR" sz="2100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100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그렇게 평가한 이유를 말해 보자</a:t>
            </a:r>
            <a:r>
              <a:rPr lang="en-US" altLang="ko-KR" sz="2100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51EE207-ED1F-B80E-0CE0-999A5D0E9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191" y="2352534"/>
            <a:ext cx="1623784" cy="167977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87254AD-2EDD-E9A3-1F26-A52ADA4AE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6027" y="2352535"/>
            <a:ext cx="1629727" cy="167977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E7EF6597-9704-EA1D-5816-DBB63CD6AA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248" y="4200443"/>
            <a:ext cx="1629727" cy="168259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A2C21F10-93F3-EFA6-D464-88EDDB8726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6026" y="4200443"/>
            <a:ext cx="1629727" cy="1683109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BE4A3137-308D-97EE-9BEF-779E8EF0CE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6415" y="2432375"/>
            <a:ext cx="7357564" cy="1599935"/>
          </a:xfrm>
          <a:prstGeom prst="rect">
            <a:avLst/>
          </a:prstGeom>
        </p:spPr>
      </p:pic>
      <p:sp>
        <p:nvSpPr>
          <p:cNvPr id="24" name="사각형: 둥근 모서리 2">
            <a:extLst>
              <a:ext uri="{FF2B5EF4-FFF2-40B4-BE49-F238E27FC236}">
                <a16:creationId xmlns:a16="http://schemas.microsoft.com/office/drawing/2014/main" id="{C21756B1-0762-A72C-F9B0-12DD046A9805}"/>
              </a:ext>
            </a:extLst>
          </p:cNvPr>
          <p:cNvSpPr/>
          <p:nvPr/>
        </p:nvSpPr>
        <p:spPr>
          <a:xfrm>
            <a:off x="5835694" y="2927922"/>
            <a:ext cx="5514934" cy="5043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just"/>
            <a:r>
              <a:rPr lang="ko-KR" altLang="en-US" sz="2000" b="1" spc="-150">
                <a:solidFill>
                  <a:schemeClr val="accent1"/>
                </a:solidFill>
              </a:rPr>
              <a:t>사람과의 만남에 새로운 의미를 부여하는 시이다</a:t>
            </a:r>
            <a:r>
              <a:rPr lang="en-US" altLang="ko-KR" sz="2000" b="1" spc="-150">
                <a:solidFill>
                  <a:schemeClr val="accent1"/>
                </a:solidFill>
              </a:rPr>
              <a:t>.</a:t>
            </a:r>
            <a:endParaRPr lang="ko-KR" altLang="en-US" sz="2000" b="1" spc="-150">
              <a:solidFill>
                <a:schemeClr val="accent1"/>
              </a:solidFill>
            </a:endParaRPr>
          </a:p>
        </p:txBody>
      </p:sp>
      <p:sp>
        <p:nvSpPr>
          <p:cNvPr id="25" name="사각형: 둥근 모서리 7">
            <a:extLst>
              <a:ext uri="{FF2B5EF4-FFF2-40B4-BE49-F238E27FC236}">
                <a16:creationId xmlns:a16="http://schemas.microsoft.com/office/drawing/2014/main" id="{C0D6AF73-CE21-E5AD-9A0E-07197A0145BF}"/>
              </a:ext>
            </a:extLst>
          </p:cNvPr>
          <p:cNvSpPr/>
          <p:nvPr/>
        </p:nvSpPr>
        <p:spPr>
          <a:xfrm>
            <a:off x="4366415" y="4100044"/>
            <a:ext cx="7219163" cy="9199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just"/>
            <a:r>
              <a:rPr lang="ko-KR" altLang="en-US" sz="2000" b="1" spc="-150" dirty="0">
                <a:solidFill>
                  <a:schemeClr val="accent1"/>
                </a:solidFill>
              </a:rPr>
              <a:t>  이 시에서는 일상에서 이루어지는 사람과의 만남을 그 사람의 </a:t>
            </a:r>
            <a:r>
              <a:rPr lang="en-US" altLang="ko-KR" sz="2000" b="1" spc="-150" dirty="0">
                <a:solidFill>
                  <a:schemeClr val="accent1"/>
                </a:solidFill>
              </a:rPr>
              <a:t>‘</a:t>
            </a:r>
            <a:r>
              <a:rPr lang="ko-KR" altLang="en-US" sz="2000" b="1" spc="-150" dirty="0">
                <a:solidFill>
                  <a:schemeClr val="accent1"/>
                </a:solidFill>
              </a:rPr>
              <a:t>마음</a:t>
            </a:r>
            <a:r>
              <a:rPr lang="en-US" altLang="ko-KR" sz="2000" b="1" spc="-150" dirty="0">
                <a:solidFill>
                  <a:schemeClr val="accent1"/>
                </a:solidFill>
              </a:rPr>
              <a:t>’</a:t>
            </a:r>
            <a:r>
              <a:rPr lang="ko-KR" altLang="en-US" sz="2000" b="1" spc="-150" dirty="0">
                <a:solidFill>
                  <a:schemeClr val="accent1"/>
                </a:solidFill>
              </a:rPr>
              <a:t>이 오는 것으로 표현한 점이 새로웠기 때문이다</a:t>
            </a:r>
            <a:r>
              <a:rPr lang="en-US" altLang="ko-KR" sz="2000" b="1" spc="-150" dirty="0">
                <a:solidFill>
                  <a:schemeClr val="accent1"/>
                </a:solidFill>
              </a:rPr>
              <a:t>.</a:t>
            </a:r>
            <a:endParaRPr lang="ko-KR" altLang="en-US" sz="2000" b="1" spc="-150" dirty="0">
              <a:solidFill>
                <a:schemeClr val="accent1"/>
              </a:solidFill>
            </a:endParaRPr>
          </a:p>
        </p:txBody>
      </p:sp>
      <p:sp>
        <p:nvSpPr>
          <p:cNvPr id="26" name="사각형: 둥근 모서리 5">
            <a:extLst>
              <a:ext uri="{FF2B5EF4-FFF2-40B4-BE49-F238E27FC236}">
                <a16:creationId xmlns:a16="http://schemas.microsoft.com/office/drawing/2014/main" id="{09D77593-9283-42B1-32C8-FCC9A5024765}"/>
              </a:ext>
            </a:extLst>
          </p:cNvPr>
          <p:cNvSpPr/>
          <p:nvPr/>
        </p:nvSpPr>
        <p:spPr>
          <a:xfrm>
            <a:off x="4366415" y="5126431"/>
            <a:ext cx="7219163" cy="9199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just"/>
            <a:r>
              <a:rPr lang="ko-KR" altLang="en-US" sz="2000" b="1" spc="-150" dirty="0">
                <a:solidFill>
                  <a:schemeClr val="accent1"/>
                </a:solidFill>
              </a:rPr>
              <a:t>  이 시는 나와 만나는 사람들을 소중하게 여기는 계기가 되었기 때문이다</a:t>
            </a:r>
            <a:r>
              <a:rPr lang="en-US" altLang="ko-KR" sz="2000" b="1" spc="-150" dirty="0">
                <a:solidFill>
                  <a:schemeClr val="accent1"/>
                </a:solidFill>
              </a:rPr>
              <a:t>.</a:t>
            </a:r>
            <a:endParaRPr lang="ko-KR" altLang="en-US" sz="2000" b="1" spc="-15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3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AE63B-CE69-AE5D-D309-8B90ADC97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8CA8F6-E2B0-BB6F-D0D2-72B83657C26F}"/>
              </a:ext>
            </a:extLst>
          </p:cNvPr>
          <p:cNvSpPr txBox="1"/>
          <p:nvPr/>
        </p:nvSpPr>
        <p:spPr>
          <a:xfrm>
            <a:off x="491249" y="1575995"/>
            <a:ext cx="1118760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0" indent="-444500" algn="just"/>
            <a:r>
              <a:rPr lang="en-US" altLang="ko-KR" sz="2100" b="1" spc="-15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(2) </a:t>
            </a:r>
            <a:r>
              <a:rPr lang="ko-Kore-KR" altLang="en-US" sz="2100" spc="-15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내가 쓴 평가를 친구들과 공유하고</a:t>
            </a:r>
            <a:r>
              <a:rPr lang="en-US" altLang="ko-Kore-KR" sz="2100" spc="-15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ore-KR" altLang="en-US" sz="2100" spc="-15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친구들의 평가 중에서 가장 마음에 드는 것을 골라 그 이유를 이야기해 보자</a:t>
            </a:r>
            <a:r>
              <a:rPr lang="en-US" altLang="ko-Kore-KR" sz="2100" spc="-15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2100" spc="-15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F8163EA-7DE1-299C-D3E5-EA3ADFDEA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913" y="2475547"/>
            <a:ext cx="7332373" cy="3539978"/>
          </a:xfrm>
          <a:prstGeom prst="rect">
            <a:avLst/>
          </a:prstGeom>
        </p:spPr>
      </p:pic>
      <p:sp>
        <p:nvSpPr>
          <p:cNvPr id="9" name="사각형: 둥근 모서리 12">
            <a:extLst>
              <a:ext uri="{FF2B5EF4-FFF2-40B4-BE49-F238E27FC236}">
                <a16:creationId xmlns:a16="http://schemas.microsoft.com/office/drawing/2014/main" id="{91B75662-D3CC-13C7-77F1-6F34EA7D74FF}"/>
              </a:ext>
            </a:extLst>
          </p:cNvPr>
          <p:cNvSpPr/>
          <p:nvPr/>
        </p:nvSpPr>
        <p:spPr>
          <a:xfrm>
            <a:off x="3761158" y="3422763"/>
            <a:ext cx="5648568" cy="43361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just"/>
            <a:r>
              <a:rPr lang="ko-KR" altLang="en-US" sz="2000" b="1" spc="-150">
                <a:solidFill>
                  <a:schemeClr val="accent1"/>
                </a:solidFill>
              </a:rPr>
              <a:t>사람과의 만남에 새로운 의미를 부여하는 시이다</a:t>
            </a:r>
            <a:r>
              <a:rPr lang="en-US" altLang="ko-KR" sz="2000" b="1" spc="-150">
                <a:solidFill>
                  <a:schemeClr val="accent1"/>
                </a:solidFill>
              </a:rPr>
              <a:t>.</a:t>
            </a:r>
            <a:endParaRPr lang="ko-KR" altLang="en-US" sz="2000" b="1" spc="-150">
              <a:solidFill>
                <a:schemeClr val="accent1"/>
              </a:solidFill>
            </a:endParaRPr>
          </a:p>
        </p:txBody>
      </p:sp>
      <p:sp>
        <p:nvSpPr>
          <p:cNvPr id="15" name="사각형: 둥근 모서리 13">
            <a:extLst>
              <a:ext uri="{FF2B5EF4-FFF2-40B4-BE49-F238E27FC236}">
                <a16:creationId xmlns:a16="http://schemas.microsoft.com/office/drawing/2014/main" id="{770378C6-DF3D-F0CC-42FB-3354F4B8DE50}"/>
              </a:ext>
            </a:extLst>
          </p:cNvPr>
          <p:cNvSpPr/>
          <p:nvPr/>
        </p:nvSpPr>
        <p:spPr>
          <a:xfrm>
            <a:off x="3775446" y="4278221"/>
            <a:ext cx="5400676" cy="1107899"/>
          </a:xfrm>
          <a:prstGeom prst="roundRect">
            <a:avLst>
              <a:gd name="adj" fmla="val 918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just"/>
            <a:r>
              <a:rPr lang="ko-KR" altLang="en-US" sz="2000" b="1" spc="-150" dirty="0">
                <a:solidFill>
                  <a:schemeClr val="accent1"/>
                </a:solidFill>
              </a:rPr>
              <a:t>  일상에서 이루어지는 사람과의 만남을 그 사람의 마음이 오는 것이라는 의미를 새롭게 부여했다는 점을 공감했기 때문이다</a:t>
            </a:r>
            <a:r>
              <a:rPr lang="en-US" altLang="ko-KR" sz="2000" b="1" spc="-150" dirty="0">
                <a:solidFill>
                  <a:schemeClr val="accent1"/>
                </a:solidFill>
              </a:rPr>
              <a:t>. </a:t>
            </a:r>
            <a:endParaRPr lang="ko-KR" altLang="en-US" sz="2000" b="1" spc="-150" dirty="0">
              <a:solidFill>
                <a:schemeClr val="accent1"/>
              </a:solidFill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21BCE7B3-33F1-B5D9-EE6D-BEA34D2A4A47}"/>
              </a:ext>
            </a:extLst>
          </p:cNvPr>
          <p:cNvGrpSpPr/>
          <p:nvPr/>
        </p:nvGrpSpPr>
        <p:grpSpPr>
          <a:xfrm>
            <a:off x="10079819" y="6196035"/>
            <a:ext cx="1491798" cy="422085"/>
            <a:chOff x="10406012" y="5509083"/>
            <a:chExt cx="1491798" cy="422085"/>
          </a:xfrm>
        </p:grpSpPr>
        <p:sp>
          <p:nvSpPr>
            <p:cNvPr id="10" name="모서리가 둥근 직사각형 25">
              <a:extLst>
                <a:ext uri="{FF2B5EF4-FFF2-40B4-BE49-F238E27FC236}">
                  <a16:creationId xmlns:a16="http://schemas.microsoft.com/office/drawing/2014/main" id="{042A02F6-F1EF-7296-9D33-8863C3CB13B4}"/>
                </a:ext>
              </a:extLst>
            </p:cNvPr>
            <p:cNvSpPr/>
            <p:nvPr/>
          </p:nvSpPr>
          <p:spPr>
            <a:xfrm>
              <a:off x="10406012" y="5509083"/>
              <a:ext cx="1491798" cy="422085"/>
            </a:xfrm>
            <a:prstGeom prst="roundRect">
              <a:avLst>
                <a:gd name="adj" fmla="val 50000"/>
              </a:avLst>
            </a:prstGeom>
            <a:solidFill>
              <a:srgbClr val="624AF1"/>
            </a:solidFill>
            <a:ln>
              <a:solidFill>
                <a:srgbClr val="624AF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/>
            </a:scene3d>
            <a:sp3d prstMaterial="matte">
              <a:contourClr>
                <a:srgbClr val="784D3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500" b="1"/>
                <a:t>    다시 풀기</a:t>
              </a:r>
            </a:p>
          </p:txBody>
        </p:sp>
        <p:pic>
          <p:nvPicPr>
            <p:cNvPr id="11" name="그래픽 10">
              <a:extLst>
                <a:ext uri="{FF2B5EF4-FFF2-40B4-BE49-F238E27FC236}">
                  <a16:creationId xmlns:a16="http://schemas.microsoft.com/office/drawing/2014/main" id="{2C93E569-E8E5-0733-A4C5-307A04C82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91467" y="5611285"/>
              <a:ext cx="173514" cy="202612"/>
            </a:xfrm>
            <a:prstGeom prst="rect">
              <a:avLst/>
            </a:prstGeom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F0BDD575-EF6B-F8B4-E032-F842C158C611}"/>
              </a:ext>
            </a:extLst>
          </p:cNvPr>
          <p:cNvGrpSpPr/>
          <p:nvPr/>
        </p:nvGrpSpPr>
        <p:grpSpPr>
          <a:xfrm>
            <a:off x="8530299" y="6196035"/>
            <a:ext cx="1491798" cy="422085"/>
            <a:chOff x="8652307" y="5509083"/>
            <a:chExt cx="1491798" cy="422085"/>
          </a:xfrm>
        </p:grpSpPr>
        <p:sp>
          <p:nvSpPr>
            <p:cNvPr id="16" name="모서리가 둥근 직사각형 22">
              <a:extLst>
                <a:ext uri="{FF2B5EF4-FFF2-40B4-BE49-F238E27FC236}">
                  <a16:creationId xmlns:a16="http://schemas.microsoft.com/office/drawing/2014/main" id="{260B6446-26E4-98A4-6B07-8DDFB376905B}"/>
                </a:ext>
              </a:extLst>
            </p:cNvPr>
            <p:cNvSpPr/>
            <p:nvPr/>
          </p:nvSpPr>
          <p:spPr>
            <a:xfrm>
              <a:off x="8652307" y="5509083"/>
              <a:ext cx="1491798" cy="422085"/>
            </a:xfrm>
            <a:prstGeom prst="roundRect">
              <a:avLst>
                <a:gd name="adj" fmla="val 50000"/>
              </a:avLst>
            </a:prstGeom>
            <a:solidFill>
              <a:srgbClr val="624AF1"/>
            </a:solidFill>
            <a:ln>
              <a:solidFill>
                <a:srgbClr val="624AF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/>
            </a:scene3d>
            <a:sp3d prstMaterial="matte">
              <a:contourClr>
                <a:srgbClr val="784D3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500" b="1"/>
                <a:t>   예시 답안</a:t>
              </a:r>
            </a:p>
          </p:txBody>
        </p:sp>
        <p:pic>
          <p:nvPicPr>
            <p:cNvPr id="17" name="그래픽 16">
              <a:extLst>
                <a:ext uri="{FF2B5EF4-FFF2-40B4-BE49-F238E27FC236}">
                  <a16:creationId xmlns:a16="http://schemas.microsoft.com/office/drawing/2014/main" id="{627639A1-D52B-FAE1-B568-40C5D5FBF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843068" y="5669971"/>
              <a:ext cx="184113" cy="133533"/>
            </a:xfrm>
            <a:prstGeom prst="rect">
              <a:avLst/>
            </a:prstGeom>
          </p:spPr>
        </p:pic>
      </p:grpSp>
      <p:sp>
        <p:nvSpPr>
          <p:cNvPr id="22" name="텍스트 개체 틀 8">
            <a:extLst>
              <a:ext uri="{FF2B5EF4-FFF2-40B4-BE49-F238E27FC236}">
                <a16:creationId xmlns:a16="http://schemas.microsoft.com/office/drawing/2014/main" id="{9E18492A-DC7C-C0AB-C8C4-FABA664C3A73}"/>
              </a:ext>
            </a:extLst>
          </p:cNvPr>
          <p:cNvSpPr txBox="1">
            <a:spLocks/>
          </p:cNvSpPr>
          <p:nvPr/>
        </p:nvSpPr>
        <p:spPr>
          <a:xfrm>
            <a:off x="686707" y="953806"/>
            <a:ext cx="10856686" cy="5476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200"/>
              </a:lnSpc>
              <a:buFont typeface="Arial" panose="020B0604020202020204" pitchFamily="34" charset="0"/>
              <a:buNone/>
            </a:pPr>
            <a:r>
              <a:rPr lang="ko-KR" altLang="en-US" sz="2400" b="1" spc="-150"/>
              <a:t>이 시에 대한 평가를 한 문장으로 쓰고</a:t>
            </a:r>
            <a:r>
              <a:rPr lang="en-US" altLang="ko-KR" sz="2400" b="1" spc="-150"/>
              <a:t>, </a:t>
            </a:r>
            <a:r>
              <a:rPr lang="ko-KR" altLang="en-US" sz="2400" b="1" spc="-150"/>
              <a:t>친구들과 공유해 보자</a:t>
            </a:r>
            <a:r>
              <a:rPr lang="en-US" altLang="ko-KR" sz="2400" b="1" spc="-150"/>
              <a:t>. </a:t>
            </a:r>
            <a:endParaRPr lang="ko-Kore-KR" altLang="en-US" sz="2400" b="1" spc="-150"/>
          </a:p>
        </p:txBody>
      </p:sp>
      <p:sp>
        <p:nvSpPr>
          <p:cNvPr id="23" name="텍스트 개체 틀 9">
            <a:extLst>
              <a:ext uri="{FF2B5EF4-FFF2-40B4-BE49-F238E27FC236}">
                <a16:creationId xmlns:a16="http://schemas.microsoft.com/office/drawing/2014/main" id="{9394ACAE-6BDC-8F69-182E-0096D9BDE9D7}"/>
              </a:ext>
            </a:extLst>
          </p:cNvPr>
          <p:cNvSpPr txBox="1">
            <a:spLocks/>
          </p:cNvSpPr>
          <p:nvPr/>
        </p:nvSpPr>
        <p:spPr>
          <a:xfrm>
            <a:off x="276937" y="915476"/>
            <a:ext cx="428625" cy="7540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ore-KR" sz="3800" b="1">
                <a:solidFill>
                  <a:srgbClr val="84C386"/>
                </a:solidFill>
              </a:rPr>
              <a:t>3</a:t>
            </a:r>
            <a:endParaRPr lang="ko-Kore-KR" altLang="en-US" sz="3800" b="1">
              <a:solidFill>
                <a:srgbClr val="84C3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95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5" grpId="0" animBg="1"/>
      <p:bldP spid="15" grpId="1" animBg="1"/>
      <p:bldP spid="15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8B040-04B2-1DAE-486B-0DF06A3C7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FBB3F7B6-6ADD-88B0-811A-B5BB5BEA3341}"/>
              </a:ext>
            </a:extLst>
          </p:cNvPr>
          <p:cNvSpPr/>
          <p:nvPr/>
        </p:nvSpPr>
        <p:spPr>
          <a:xfrm>
            <a:off x="323889" y="1931445"/>
            <a:ext cx="11544222" cy="4753836"/>
          </a:xfrm>
          <a:prstGeom prst="roundRect">
            <a:avLst>
              <a:gd name="adj" fmla="val 2191"/>
            </a:avLst>
          </a:prstGeom>
          <a:solidFill>
            <a:srgbClr val="E4F0F8"/>
          </a:solidFill>
          <a:ln w="25400">
            <a:solidFill>
              <a:srgbClr val="67ACD8"/>
            </a:solidFill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7A706EF6-F97C-5DE2-2E69-A53D19A2BE14}"/>
              </a:ext>
            </a:extLst>
          </p:cNvPr>
          <p:cNvSpPr/>
          <p:nvPr/>
        </p:nvSpPr>
        <p:spPr>
          <a:xfrm>
            <a:off x="491249" y="1946560"/>
            <a:ext cx="5025205" cy="61869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79F876D-8EF4-D6E7-E4E6-1BD7BC59C99E}"/>
              </a:ext>
            </a:extLst>
          </p:cNvPr>
          <p:cNvSpPr/>
          <p:nvPr/>
        </p:nvSpPr>
        <p:spPr>
          <a:xfrm>
            <a:off x="1677599" y="2043279"/>
            <a:ext cx="2836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>
                <a:latin typeface="YDVYGOStd13"/>
              </a:rPr>
              <a:t>「</a:t>
            </a:r>
            <a:r>
              <a:rPr lang="ko-KR" altLang="en-US" sz="2400" b="1" err="1">
                <a:latin typeface="YDVYGOStd13"/>
              </a:rPr>
              <a:t>스노볼</a:t>
            </a:r>
            <a:r>
              <a:rPr lang="ko-KR" altLang="en-US" sz="2400" b="1">
                <a:latin typeface="YDVYGOStd13"/>
              </a:rPr>
              <a:t> 드라이브」</a:t>
            </a:r>
            <a:endParaRPr lang="ko-KR" altLang="en-US" sz="2000" b="1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2C24E89-D431-7224-2ACC-44C7454B1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7" y="1869360"/>
            <a:ext cx="1366041" cy="595396"/>
          </a:xfrm>
          <a:prstGeom prst="rect">
            <a:avLst/>
          </a:prstGeom>
          <a:effectLst/>
        </p:spPr>
      </p:pic>
      <p:sp>
        <p:nvSpPr>
          <p:cNvPr id="5" name="텍스트 개체 틀 9">
            <a:extLst>
              <a:ext uri="{FF2B5EF4-FFF2-40B4-BE49-F238E27FC236}">
                <a16:creationId xmlns:a16="http://schemas.microsoft.com/office/drawing/2014/main" id="{68B60BD6-C4DE-8917-B91F-DBE481B7DF8E}"/>
              </a:ext>
            </a:extLst>
          </p:cNvPr>
          <p:cNvSpPr txBox="1">
            <a:spLocks/>
          </p:cNvSpPr>
          <p:nvPr/>
        </p:nvSpPr>
        <p:spPr>
          <a:xfrm>
            <a:off x="276937" y="915476"/>
            <a:ext cx="428625" cy="7540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ore-KR" sz="3800" b="1" dirty="0">
                <a:solidFill>
                  <a:srgbClr val="6CBDC9"/>
                </a:solidFill>
              </a:rPr>
              <a:t>1</a:t>
            </a:r>
            <a:endParaRPr lang="ko-Kore-KR" altLang="en-US" sz="3800" b="1" dirty="0">
              <a:solidFill>
                <a:srgbClr val="6CBDC9"/>
              </a:solidFill>
            </a:endParaRP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0B5F0933-5034-0ED0-3910-616FD697293A}"/>
              </a:ext>
            </a:extLst>
          </p:cNvPr>
          <p:cNvSpPr/>
          <p:nvPr/>
        </p:nvSpPr>
        <p:spPr>
          <a:xfrm>
            <a:off x="1432560" y="2918460"/>
            <a:ext cx="1322215" cy="5953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Shape 77">
            <a:extLst>
              <a:ext uri="{FF2B5EF4-FFF2-40B4-BE49-F238E27FC236}">
                <a16:creationId xmlns:a16="http://schemas.microsoft.com/office/drawing/2014/main" id="{807839A3-F91F-28B4-1000-C5122A5121D3}"/>
              </a:ext>
            </a:extLst>
          </p:cNvPr>
          <p:cNvSpPr txBox="1">
            <a:spLocks/>
          </p:cNvSpPr>
          <p:nvPr/>
        </p:nvSpPr>
        <p:spPr>
          <a:xfrm>
            <a:off x="1539574" y="2994465"/>
            <a:ext cx="4190495" cy="50890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ko-KR" altLang="en-US" sz="2400" b="1">
                <a:solidFill>
                  <a:srgbClr val="587FA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조예은</a:t>
            </a:r>
            <a:endParaRPr lang="en" sz="2400" b="1">
              <a:solidFill>
                <a:srgbClr val="587FAB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7" name="그림 16">
            <a:hlinkClick r:id="rId3" action="ppaction://hlinksldjump"/>
            <a:extLst>
              <a:ext uri="{FF2B5EF4-FFF2-40B4-BE49-F238E27FC236}">
                <a16:creationId xmlns:a16="http://schemas.microsoft.com/office/drawing/2014/main" id="{ACFA0C6E-D187-5DEA-790E-ECA4201EE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3553" y="1946353"/>
            <a:ext cx="1069693" cy="461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18" name="그림 17">
            <a:hlinkClick r:id="rId5" action="ppaction://hlinksldjump"/>
            <a:extLst>
              <a:ext uri="{FF2B5EF4-FFF2-40B4-BE49-F238E27FC236}">
                <a16:creationId xmlns:a16="http://schemas.microsoft.com/office/drawing/2014/main" id="{24135714-25AE-06FC-B6D2-7C01B7878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3246" y="1946353"/>
            <a:ext cx="1069693" cy="4616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16A6A50B-28B9-BFC3-C27F-E84D937928B4}"/>
              </a:ext>
            </a:extLst>
          </p:cNvPr>
          <p:cNvSpPr/>
          <p:nvPr/>
        </p:nvSpPr>
        <p:spPr>
          <a:xfrm>
            <a:off x="1432560" y="3696032"/>
            <a:ext cx="9364980" cy="22081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텍스트 개체 틀 1">
            <a:extLst>
              <a:ext uri="{FF2B5EF4-FFF2-40B4-BE49-F238E27FC236}">
                <a16:creationId xmlns:a16="http://schemas.microsoft.com/office/drawing/2014/main" id="{27AD8B64-1C43-1598-C5AF-B269F86CFE4F}"/>
              </a:ext>
            </a:extLst>
          </p:cNvPr>
          <p:cNvSpPr txBox="1">
            <a:spLocks/>
          </p:cNvSpPr>
          <p:nvPr/>
        </p:nvSpPr>
        <p:spPr>
          <a:xfrm>
            <a:off x="1651824" y="3923803"/>
            <a:ext cx="8909496" cy="192203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ko-KR" altLang="en-US" sz="2400" spc="-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새로운 시각에서 바라 본 일상의 이야기를 그려 왔으며</a:t>
            </a:r>
            <a:r>
              <a:rPr lang="en-US" altLang="ko-KR" sz="2400" spc="-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400" spc="-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스릴러 소설이나 과학 소설 등 다양한 내용을 다룬 소설을 쓰고 있다</a:t>
            </a:r>
            <a:r>
              <a:rPr lang="en-US" altLang="ko-KR" sz="2400" spc="-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400" spc="-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대표작으로는 </a:t>
            </a:r>
            <a:r>
              <a:rPr lang="en-US" altLang="ko-KR" sz="2400" spc="-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『</a:t>
            </a:r>
            <a:r>
              <a:rPr lang="ko-KR" altLang="en-US" sz="2400" spc="-2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스노볼</a:t>
            </a:r>
            <a:r>
              <a:rPr lang="ko-KR" altLang="en-US" sz="2400" spc="-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드라이브</a:t>
            </a:r>
            <a:r>
              <a:rPr lang="en-US" altLang="ko-KR" sz="2400" spc="-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』, 『</a:t>
            </a:r>
            <a:r>
              <a:rPr lang="ko-KR" altLang="en-US" sz="2400" spc="-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꿰맨 눈의 마을</a:t>
            </a:r>
            <a:r>
              <a:rPr lang="en-US" altLang="ko-KR" sz="2400" spc="-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』, 『</a:t>
            </a:r>
            <a:r>
              <a:rPr lang="ko-KR" altLang="en-US" sz="2400" spc="-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칵테일</a:t>
            </a:r>
            <a:r>
              <a:rPr lang="en-US" altLang="ko-KR" sz="2400" spc="-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400" spc="-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러브</a:t>
            </a:r>
            <a:r>
              <a:rPr lang="en-US" altLang="ko-KR" sz="2400" spc="-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400" spc="-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좀비</a:t>
            </a:r>
            <a:r>
              <a:rPr lang="en-US" altLang="ko-KR" sz="2400" spc="-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』 </a:t>
            </a:r>
            <a:r>
              <a:rPr lang="ko-KR" altLang="en-US" sz="2400" spc="-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등이 있다</a:t>
            </a:r>
            <a:r>
              <a:rPr lang="en-US" altLang="ko-KR" sz="2400" spc="-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3" name="텍스트 개체 틀 8">
            <a:extLst>
              <a:ext uri="{FF2B5EF4-FFF2-40B4-BE49-F238E27FC236}">
                <a16:creationId xmlns:a16="http://schemas.microsoft.com/office/drawing/2014/main" id="{BBCF9CA4-E1DA-D6AB-93CD-AB5DBF38F78D}"/>
              </a:ext>
            </a:extLst>
          </p:cNvPr>
          <p:cNvSpPr txBox="1">
            <a:spLocks/>
          </p:cNvSpPr>
          <p:nvPr/>
        </p:nvSpPr>
        <p:spPr>
          <a:xfrm>
            <a:off x="686707" y="953805"/>
            <a:ext cx="10856686" cy="12490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200"/>
              </a:lnSpc>
              <a:buFont typeface="Arial" panose="020B0604020202020204" pitchFamily="34" charset="0"/>
              <a:buNone/>
            </a:pPr>
            <a:r>
              <a:rPr lang="ko-KR" altLang="en-US" sz="2400" b="1" spc="-150" dirty="0"/>
              <a:t>다음 소설을 읽고</a:t>
            </a:r>
            <a:r>
              <a:rPr lang="en-US" altLang="ko-KR" sz="2400" b="1" spc="-150" dirty="0"/>
              <a:t>, </a:t>
            </a:r>
            <a:r>
              <a:rPr lang="ko-KR" altLang="en-US" sz="2400" b="1" spc="-150" dirty="0"/>
              <a:t>우리가 문학 작품을 읽는 이유를 이야기해 보자</a:t>
            </a:r>
            <a:r>
              <a:rPr lang="en-US" altLang="ko-KR" sz="2400" b="1" spc="-150" dirty="0"/>
              <a:t>. </a:t>
            </a:r>
            <a:endParaRPr lang="ko-Kore-KR" altLang="en-US" sz="2400" b="1" spc="-150" dirty="0"/>
          </a:p>
        </p:txBody>
      </p:sp>
    </p:spTree>
    <p:extLst>
      <p:ext uri="{BB962C8B-B14F-4D97-AF65-F5344CB8AC3E}">
        <p14:creationId xmlns:p14="http://schemas.microsoft.com/office/powerpoint/2010/main" val="2479588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C0D76-B2B6-685F-C89B-B7DEBCF96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E6BC4990-F832-FB42-9DF9-02EB1B0AD890}"/>
              </a:ext>
            </a:extLst>
          </p:cNvPr>
          <p:cNvSpPr/>
          <p:nvPr/>
        </p:nvSpPr>
        <p:spPr>
          <a:xfrm>
            <a:off x="323889" y="1931445"/>
            <a:ext cx="11544222" cy="4753836"/>
          </a:xfrm>
          <a:prstGeom prst="roundRect">
            <a:avLst>
              <a:gd name="adj" fmla="val 2191"/>
            </a:avLst>
          </a:prstGeom>
          <a:solidFill>
            <a:srgbClr val="E4F0F8"/>
          </a:solidFill>
          <a:ln w="25400">
            <a:solidFill>
              <a:srgbClr val="67ACD8"/>
            </a:solidFill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>
            <a:hlinkClick r:id="rId2" action="ppaction://hlinksldjump"/>
            <a:extLst>
              <a:ext uri="{FF2B5EF4-FFF2-40B4-BE49-F238E27FC236}">
                <a16:creationId xmlns:a16="http://schemas.microsoft.com/office/drawing/2014/main" id="{1AEA9576-ADCD-E443-E959-99FE4053F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3553" y="1946353"/>
            <a:ext cx="1069693" cy="461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12" name="그림 11">
            <a:hlinkClick r:id="rId4" action="ppaction://hlinksldjump"/>
            <a:extLst>
              <a:ext uri="{FF2B5EF4-FFF2-40B4-BE49-F238E27FC236}">
                <a16:creationId xmlns:a16="http://schemas.microsoft.com/office/drawing/2014/main" id="{264FE473-F990-1AE7-5754-C41ABEAA27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3246" y="1946353"/>
            <a:ext cx="1069693" cy="461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</p:pic>
      <p:graphicFrame>
        <p:nvGraphicFramePr>
          <p:cNvPr id="28" name="표 27">
            <a:extLst>
              <a:ext uri="{FF2B5EF4-FFF2-40B4-BE49-F238E27FC236}">
                <a16:creationId xmlns:a16="http://schemas.microsoft.com/office/drawing/2014/main" id="{48FFB6D5-65DA-333B-C1E8-B954D0219D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727716"/>
              </p:ext>
            </p:extLst>
          </p:nvPr>
        </p:nvGraphicFramePr>
        <p:xfrm>
          <a:off x="757905" y="2846037"/>
          <a:ext cx="10785488" cy="3514701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1376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3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9965">
                  <a:extLst>
                    <a:ext uri="{9D8B030D-6E8A-4147-A177-3AD203B41FA5}">
                      <a16:colId xmlns:a16="http://schemas.microsoft.com/office/drawing/2014/main" val="2008867834"/>
                    </a:ext>
                  </a:extLst>
                </a:gridCol>
                <a:gridCol w="4255209">
                  <a:extLst>
                    <a:ext uri="{9D8B030D-6E8A-4147-A177-3AD203B41FA5}">
                      <a16:colId xmlns:a16="http://schemas.microsoft.com/office/drawing/2014/main" val="1472929893"/>
                    </a:ext>
                  </a:extLst>
                </a:gridCol>
              </a:tblGrid>
              <a:tr h="64129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200" b="1" spc="-200">
                          <a:solidFill>
                            <a:schemeClr val="bg1"/>
                          </a:solidFill>
                        </a:rPr>
                        <a:t>갈래</a:t>
                      </a:r>
                      <a:endParaRPr lang="ko-KR" altLang="en-US" sz="2200" b="1" spc="-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67ACD8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2200" b="0" u="none" strike="noStrike" kern="1200" spc="-200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현대 소설</a:t>
                      </a:r>
                      <a:r>
                        <a:rPr lang="en-US" altLang="ko-KR" sz="2200" b="0" u="none" strike="noStrike" kern="1200" spc="-200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200" b="0" u="none" strike="noStrike" kern="1200" spc="-200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과학 소설</a:t>
                      </a:r>
                      <a:endParaRPr lang="ko-KR" altLang="en-US" sz="2200" spc="-20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2200" b="1" spc="-200">
                          <a:solidFill>
                            <a:schemeClr val="bg1"/>
                          </a:solidFill>
                        </a:rPr>
                        <a:t>성격</a:t>
                      </a:r>
                      <a:endParaRPr lang="ko-KR" altLang="en-US" sz="2200" b="1" spc="-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80000" anchor="ctr">
                    <a:solidFill>
                      <a:srgbClr val="67AC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200" b="0" u="none" strike="noStrike" kern="1200" spc="-200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서사적</a:t>
                      </a:r>
                      <a:r>
                        <a:rPr lang="en-US" altLang="ko-KR" sz="2200" b="0" u="none" strike="noStrike" kern="1200" spc="-200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200" b="0" u="none" strike="noStrike" kern="1200" spc="-200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극적</a:t>
                      </a:r>
                      <a:endParaRPr lang="ko-KR" altLang="en-US" sz="2200" spc="-20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29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200" b="1" spc="-200">
                          <a:solidFill>
                            <a:schemeClr val="bg1"/>
                          </a:solidFill>
                        </a:rPr>
                        <a:t>소재</a:t>
                      </a:r>
                      <a:endParaRPr lang="ko-KR" altLang="en-US" sz="2200" b="1" spc="-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8AC0E2"/>
                    </a:solidFill>
                  </a:tcPr>
                </a:tc>
                <a:tc gridSpan="3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ko-KR" altLang="en-US" sz="2200" b="0" spc="-200" dirty="0">
                          <a:solidFill>
                            <a:schemeClr val="tx1"/>
                          </a:solidFill>
                          <a:sym typeface="Montserrat"/>
                        </a:rPr>
                        <a:t>가상의 기후 이변</a:t>
                      </a:r>
                      <a:r>
                        <a:rPr lang="en-US" altLang="ko-KR" sz="2200" b="0" spc="-200" dirty="0">
                          <a:solidFill>
                            <a:schemeClr val="tx1"/>
                          </a:solidFill>
                          <a:sym typeface="Montserrat"/>
                        </a:rPr>
                        <a:t>(</a:t>
                      </a:r>
                      <a:r>
                        <a:rPr lang="ko-KR" altLang="en-US" sz="2200" b="0" spc="-200" dirty="0">
                          <a:solidFill>
                            <a:schemeClr val="tx1"/>
                          </a:solidFill>
                          <a:sym typeface="Montserrat"/>
                        </a:rPr>
                        <a:t>정체불명의 가짜 눈</a:t>
                      </a:r>
                      <a:r>
                        <a:rPr lang="en-US" altLang="ko-KR" sz="2200" b="0" spc="-200" dirty="0">
                          <a:solidFill>
                            <a:schemeClr val="tx1"/>
                          </a:solidFill>
                          <a:sym typeface="Montserrat"/>
                        </a:rPr>
                        <a:t>)</a:t>
                      </a:r>
                      <a:endParaRPr lang="ko-KR" altLang="en-US" sz="2200" b="0" spc="-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Montserrat"/>
                        <a:sym typeface="Montserrat"/>
                      </a:endParaRPr>
                    </a:p>
                  </a:txBody>
                  <a:tcPr marL="18000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129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200" b="1" spc="-200">
                          <a:solidFill>
                            <a:schemeClr val="bg1"/>
                          </a:solidFill>
                        </a:rPr>
                        <a:t>주제</a:t>
                      </a:r>
                      <a:endParaRPr lang="ko-KR" altLang="en-US" sz="2200" b="1" spc="-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67ACD8"/>
                    </a:solidFill>
                  </a:tcPr>
                </a:tc>
                <a:tc gridSpan="3">
                  <a:txBody>
                    <a:bodyPr/>
                    <a:lstStyle/>
                    <a:p>
                      <a:pPr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ko-KR" altLang="en-US" sz="2200" b="0" spc="-200">
                          <a:solidFill>
                            <a:schemeClr val="tx1"/>
                          </a:solidFill>
                          <a:sym typeface="Montserrat"/>
                        </a:rPr>
                        <a:t>극복하기 힘든 재난에 처한 사람들의 현실과 이에 대처하려는 노력</a:t>
                      </a:r>
                      <a:endParaRPr lang="ko-KR" altLang="en-US" sz="2200" b="0" spc="-200">
                        <a:solidFill>
                          <a:schemeClr val="tx1"/>
                        </a:solidFill>
                        <a:latin typeface="+mn-ea"/>
                        <a:ea typeface="+mn-ea"/>
                        <a:cs typeface="Montserrat"/>
                        <a:sym typeface="Montserrat"/>
                      </a:endParaRPr>
                    </a:p>
                  </a:txBody>
                  <a:tcPr marL="18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9080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200" b="1" spc="-200">
                          <a:solidFill>
                            <a:schemeClr val="bg1"/>
                          </a:solidFill>
                        </a:rPr>
                        <a:t>특징</a:t>
                      </a:r>
                      <a:endParaRPr lang="ko-KR" altLang="en-US" sz="2200" b="1" spc="-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8AC0E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2200" spc="-200" dirty="0">
                          <a:solidFill>
                            <a:srgbClr val="67ACD8"/>
                          </a:solidFill>
                        </a:rPr>
                        <a:t>•</a:t>
                      </a:r>
                      <a:r>
                        <a:rPr lang="en-US" altLang="ko-KR" sz="2200" spc="-200" dirty="0">
                          <a:solidFill>
                            <a:srgbClr val="67ACD8"/>
                          </a:solidFill>
                        </a:rPr>
                        <a:t> </a:t>
                      </a:r>
                      <a:r>
                        <a:rPr lang="ko-KR" altLang="en-US" sz="2200" b="0" u="none" strike="noStrike" cap="none" spc="-200" baseline="0" dirty="0">
                          <a:solidFill>
                            <a:schemeClr val="tx1"/>
                          </a:solidFill>
                          <a:sym typeface="Arial"/>
                        </a:rPr>
                        <a:t>미래의 기후 재난 상황을 상상하여 그려 냄</a:t>
                      </a:r>
                      <a:r>
                        <a:rPr lang="en-US" altLang="ko-KR" sz="2200" b="0" u="none" strike="noStrike" cap="none" spc="-200" baseline="0" dirty="0">
                          <a:solidFill>
                            <a:schemeClr val="tx1"/>
                          </a:solidFill>
                          <a:sym typeface="Arial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2200" spc="-200" dirty="0">
                          <a:solidFill>
                            <a:srgbClr val="67ACD8"/>
                          </a:solidFill>
                        </a:rPr>
                        <a:t>•</a:t>
                      </a:r>
                      <a:r>
                        <a:rPr lang="en-US" altLang="ko-KR" sz="2200" spc="-200" dirty="0">
                          <a:solidFill>
                            <a:srgbClr val="67ACD8"/>
                          </a:solidFill>
                        </a:rPr>
                        <a:t> </a:t>
                      </a:r>
                      <a:r>
                        <a:rPr lang="ko-KR" altLang="en-US" sz="2200" b="0" u="none" strike="noStrike" cap="none" spc="-200" baseline="0" dirty="0">
                          <a:solidFill>
                            <a:schemeClr val="tx1"/>
                          </a:solidFill>
                          <a:sym typeface="Arial"/>
                        </a:rPr>
                        <a:t>기후 이변이라는 재난 상황 속에서 나타난 다양한 사람들의 행동 변화를 그림</a:t>
                      </a:r>
                      <a:r>
                        <a:rPr lang="en-US" altLang="ko-KR" sz="2200" b="0" u="none" strike="noStrike" cap="none" spc="-200" baseline="0" dirty="0">
                          <a:solidFill>
                            <a:schemeClr val="tx1"/>
                          </a:solidFill>
                          <a:sym typeface="Arial"/>
                        </a:rPr>
                        <a:t>. </a:t>
                      </a:r>
                      <a:endParaRPr lang="en-US" altLang="ko-KR" sz="2200" b="0" i="0" u="none" strike="noStrike" cap="none" spc="-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8000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404727"/>
                  </a:ext>
                </a:extLst>
              </a:tr>
            </a:tbl>
          </a:graphicData>
        </a:graphic>
      </p:graphicFrame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22A5E3D8-1EA4-C799-51D3-C83F076795DF}"/>
              </a:ext>
            </a:extLst>
          </p:cNvPr>
          <p:cNvSpPr/>
          <p:nvPr/>
        </p:nvSpPr>
        <p:spPr>
          <a:xfrm>
            <a:off x="491249" y="1946560"/>
            <a:ext cx="5025205" cy="61869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텍스트 개체 틀 9">
            <a:extLst>
              <a:ext uri="{FF2B5EF4-FFF2-40B4-BE49-F238E27FC236}">
                <a16:creationId xmlns:a16="http://schemas.microsoft.com/office/drawing/2014/main" id="{7B439FA8-0DD1-6750-7FCB-4661D42062C9}"/>
              </a:ext>
            </a:extLst>
          </p:cNvPr>
          <p:cNvSpPr txBox="1">
            <a:spLocks/>
          </p:cNvSpPr>
          <p:nvPr/>
        </p:nvSpPr>
        <p:spPr>
          <a:xfrm>
            <a:off x="276937" y="915476"/>
            <a:ext cx="428625" cy="7540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ore-KR" sz="3800" b="1">
                <a:solidFill>
                  <a:srgbClr val="6CBDC9"/>
                </a:solidFill>
              </a:rPr>
              <a:t>1</a:t>
            </a:r>
            <a:endParaRPr lang="ko-Kore-KR" altLang="en-US" sz="3800" b="1">
              <a:solidFill>
                <a:srgbClr val="6CBDC9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45C9433-300C-0E05-12C2-7C057E0BD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7" y="1869360"/>
            <a:ext cx="1366041" cy="595396"/>
          </a:xfrm>
          <a:prstGeom prst="rect">
            <a:avLst/>
          </a:prstGeom>
          <a:effectLst/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AC4EDB17-C65F-5959-CA5D-6A7FF7CA104D}"/>
              </a:ext>
            </a:extLst>
          </p:cNvPr>
          <p:cNvSpPr/>
          <p:nvPr/>
        </p:nvSpPr>
        <p:spPr>
          <a:xfrm>
            <a:off x="1677599" y="2043279"/>
            <a:ext cx="2836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>
                <a:latin typeface="YDVYGOStd13"/>
              </a:rPr>
              <a:t>「</a:t>
            </a:r>
            <a:r>
              <a:rPr lang="ko-KR" altLang="en-US" sz="2400" b="1" err="1">
                <a:latin typeface="YDVYGOStd13"/>
              </a:rPr>
              <a:t>스노볼</a:t>
            </a:r>
            <a:r>
              <a:rPr lang="ko-KR" altLang="en-US" sz="2400" b="1">
                <a:latin typeface="YDVYGOStd13"/>
              </a:rPr>
              <a:t> 드라이브」</a:t>
            </a:r>
            <a:endParaRPr lang="ko-KR" altLang="en-US" sz="2000" b="1"/>
          </a:p>
        </p:txBody>
      </p:sp>
      <p:sp>
        <p:nvSpPr>
          <p:cNvPr id="5" name="텍스트 개체 틀 8">
            <a:extLst>
              <a:ext uri="{FF2B5EF4-FFF2-40B4-BE49-F238E27FC236}">
                <a16:creationId xmlns:a16="http://schemas.microsoft.com/office/drawing/2014/main" id="{93F7DB92-9D0F-E533-4E40-6460633F2F4D}"/>
              </a:ext>
            </a:extLst>
          </p:cNvPr>
          <p:cNvSpPr txBox="1">
            <a:spLocks/>
          </p:cNvSpPr>
          <p:nvPr/>
        </p:nvSpPr>
        <p:spPr>
          <a:xfrm>
            <a:off x="686707" y="953805"/>
            <a:ext cx="10856686" cy="12490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200"/>
              </a:lnSpc>
              <a:buFont typeface="Arial" panose="020B0604020202020204" pitchFamily="34" charset="0"/>
              <a:buNone/>
            </a:pPr>
            <a:r>
              <a:rPr lang="ko-KR" altLang="en-US" sz="2400" b="1" spc="-150" dirty="0"/>
              <a:t>다음 소설을 읽고</a:t>
            </a:r>
            <a:r>
              <a:rPr lang="en-US" altLang="ko-KR" sz="2400" b="1" spc="-150" dirty="0"/>
              <a:t>, </a:t>
            </a:r>
            <a:r>
              <a:rPr lang="ko-KR" altLang="en-US" sz="2400" b="1" spc="-150" dirty="0"/>
              <a:t>우리가 문학 작품을 읽는 이유를 이야기해 보자</a:t>
            </a:r>
            <a:r>
              <a:rPr lang="en-US" altLang="ko-KR" sz="2400" b="1" spc="-150" dirty="0"/>
              <a:t>. </a:t>
            </a:r>
            <a:endParaRPr lang="ko-Kore-KR" altLang="en-US" sz="2400" b="1" spc="-150" dirty="0"/>
          </a:p>
        </p:txBody>
      </p:sp>
      <p:sp>
        <p:nvSpPr>
          <p:cNvPr id="3" name="TextBox 2">
            <a:hlinkClick r:id="rId7" action="ppaction://hlinkfile"/>
            <a:extLst>
              <a:ext uri="{FF2B5EF4-FFF2-40B4-BE49-F238E27FC236}">
                <a16:creationId xmlns:a16="http://schemas.microsoft.com/office/drawing/2014/main" id="{2AF55EFA-7C2A-4F94-848E-DB92907B5337}"/>
              </a:ext>
            </a:extLst>
          </p:cNvPr>
          <p:cNvSpPr txBox="1"/>
          <p:nvPr/>
        </p:nvSpPr>
        <p:spPr>
          <a:xfrm>
            <a:off x="10213384" y="6245817"/>
            <a:ext cx="1764026" cy="369332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r>
              <a:rPr lang="ko-KR" altLang="en-US"/>
              <a:t>작품 읽기 릭</a:t>
            </a:r>
          </a:p>
        </p:txBody>
      </p:sp>
    </p:spTree>
    <p:extLst>
      <p:ext uri="{BB962C8B-B14F-4D97-AF65-F5344CB8AC3E}">
        <p14:creationId xmlns:p14="http://schemas.microsoft.com/office/powerpoint/2010/main" val="1276416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8">
            <a:extLst>
              <a:ext uri="{FF2B5EF4-FFF2-40B4-BE49-F238E27FC236}">
                <a16:creationId xmlns:a16="http://schemas.microsoft.com/office/drawing/2014/main" id="{C161E877-373A-E91B-D814-EE881B347381}"/>
              </a:ext>
            </a:extLst>
          </p:cNvPr>
          <p:cNvSpPr txBox="1">
            <a:spLocks/>
          </p:cNvSpPr>
          <p:nvPr/>
        </p:nvSpPr>
        <p:spPr>
          <a:xfrm>
            <a:off x="686707" y="953805"/>
            <a:ext cx="10856686" cy="12490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200"/>
              </a:lnSpc>
              <a:buFont typeface="Arial" panose="020B0604020202020204" pitchFamily="34" charset="0"/>
              <a:buNone/>
            </a:pPr>
            <a:r>
              <a:rPr lang="ko-KR" altLang="en-US" sz="2400" b="1" spc="-150" dirty="0"/>
              <a:t>다음 소설을 읽고</a:t>
            </a:r>
            <a:r>
              <a:rPr lang="en-US" altLang="ko-KR" sz="2400" b="1" spc="-150" dirty="0"/>
              <a:t>, </a:t>
            </a:r>
            <a:r>
              <a:rPr lang="ko-KR" altLang="en-US" sz="2400" b="1" spc="-150" dirty="0"/>
              <a:t>우리가 문학 작품을 읽는 이유를 이야기해 보자</a:t>
            </a:r>
            <a:r>
              <a:rPr lang="en-US" altLang="ko-KR" sz="2400" b="1" spc="-150" dirty="0"/>
              <a:t>. </a:t>
            </a:r>
            <a:endParaRPr lang="ko-Kore-KR" altLang="en-US" sz="2400" b="1" spc="-150" dirty="0"/>
          </a:p>
        </p:txBody>
      </p:sp>
      <p:sp>
        <p:nvSpPr>
          <p:cNvPr id="17" name="텍스트 개체 틀 9">
            <a:extLst>
              <a:ext uri="{FF2B5EF4-FFF2-40B4-BE49-F238E27FC236}">
                <a16:creationId xmlns:a16="http://schemas.microsoft.com/office/drawing/2014/main" id="{645FFD7F-9260-26B8-65B8-0707458B2293}"/>
              </a:ext>
            </a:extLst>
          </p:cNvPr>
          <p:cNvSpPr txBox="1">
            <a:spLocks/>
          </p:cNvSpPr>
          <p:nvPr/>
        </p:nvSpPr>
        <p:spPr>
          <a:xfrm>
            <a:off x="276937" y="915476"/>
            <a:ext cx="428625" cy="7540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ore-KR" sz="3800" b="1">
                <a:solidFill>
                  <a:srgbClr val="6CBDC9"/>
                </a:solidFill>
              </a:rPr>
              <a:t>1</a:t>
            </a:r>
            <a:endParaRPr lang="ko-Kore-KR" altLang="en-US" sz="3800" b="1">
              <a:solidFill>
                <a:srgbClr val="6CBDC9"/>
              </a:solidFill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50A5CD22-0D97-65F1-D24B-1DC9A9E8B5A3}"/>
              </a:ext>
            </a:extLst>
          </p:cNvPr>
          <p:cNvGrpSpPr/>
          <p:nvPr/>
        </p:nvGrpSpPr>
        <p:grpSpPr>
          <a:xfrm>
            <a:off x="10079819" y="6196035"/>
            <a:ext cx="1491798" cy="422085"/>
            <a:chOff x="10406012" y="5509083"/>
            <a:chExt cx="1491798" cy="422085"/>
          </a:xfrm>
        </p:grpSpPr>
        <p:sp>
          <p:nvSpPr>
            <p:cNvPr id="3" name="모서리가 둥근 직사각형 25">
              <a:extLst>
                <a:ext uri="{FF2B5EF4-FFF2-40B4-BE49-F238E27FC236}">
                  <a16:creationId xmlns:a16="http://schemas.microsoft.com/office/drawing/2014/main" id="{C95E6B34-103F-6B72-980F-D1C0FD719C57}"/>
                </a:ext>
              </a:extLst>
            </p:cNvPr>
            <p:cNvSpPr/>
            <p:nvPr/>
          </p:nvSpPr>
          <p:spPr>
            <a:xfrm>
              <a:off x="10406012" y="5509083"/>
              <a:ext cx="1491798" cy="422085"/>
            </a:xfrm>
            <a:prstGeom prst="roundRect">
              <a:avLst>
                <a:gd name="adj" fmla="val 50000"/>
              </a:avLst>
            </a:prstGeom>
            <a:solidFill>
              <a:srgbClr val="624AF1"/>
            </a:solidFill>
            <a:ln>
              <a:solidFill>
                <a:srgbClr val="624AF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/>
            </a:scene3d>
            <a:sp3d prstMaterial="matte">
              <a:contourClr>
                <a:srgbClr val="784D3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500" b="1"/>
                <a:t>    다시 풀기</a:t>
              </a:r>
            </a:p>
          </p:txBody>
        </p:sp>
        <p:pic>
          <p:nvPicPr>
            <p:cNvPr id="5" name="그래픽 4">
              <a:extLst>
                <a:ext uri="{FF2B5EF4-FFF2-40B4-BE49-F238E27FC236}">
                  <a16:creationId xmlns:a16="http://schemas.microsoft.com/office/drawing/2014/main" id="{3F72CDB6-D0BB-4FF9-3C42-F6C2073E0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91467" y="5611285"/>
              <a:ext cx="173514" cy="202612"/>
            </a:xfrm>
            <a:prstGeom prst="rect">
              <a:avLst/>
            </a:prstGeom>
          </p:spPr>
        </p:pic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D553CA8C-AA12-B7BF-CA93-5FCA20F49C22}"/>
              </a:ext>
            </a:extLst>
          </p:cNvPr>
          <p:cNvGrpSpPr/>
          <p:nvPr/>
        </p:nvGrpSpPr>
        <p:grpSpPr>
          <a:xfrm>
            <a:off x="8530299" y="6196035"/>
            <a:ext cx="1491798" cy="422085"/>
            <a:chOff x="8652307" y="5509083"/>
            <a:chExt cx="1491798" cy="422085"/>
          </a:xfrm>
        </p:grpSpPr>
        <p:sp>
          <p:nvSpPr>
            <p:cNvPr id="18" name="모서리가 둥근 직사각형 22">
              <a:extLst>
                <a:ext uri="{FF2B5EF4-FFF2-40B4-BE49-F238E27FC236}">
                  <a16:creationId xmlns:a16="http://schemas.microsoft.com/office/drawing/2014/main" id="{83E734CC-944A-6045-532F-F0025D39526F}"/>
                </a:ext>
              </a:extLst>
            </p:cNvPr>
            <p:cNvSpPr/>
            <p:nvPr/>
          </p:nvSpPr>
          <p:spPr>
            <a:xfrm>
              <a:off x="8652307" y="5509083"/>
              <a:ext cx="1491798" cy="422085"/>
            </a:xfrm>
            <a:prstGeom prst="roundRect">
              <a:avLst>
                <a:gd name="adj" fmla="val 50000"/>
              </a:avLst>
            </a:prstGeom>
            <a:solidFill>
              <a:srgbClr val="624AF1"/>
            </a:solidFill>
            <a:ln>
              <a:solidFill>
                <a:srgbClr val="624AF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/>
            </a:scene3d>
            <a:sp3d prstMaterial="matte">
              <a:contourClr>
                <a:srgbClr val="784D3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500" b="1"/>
                <a:t>   예시 답안</a:t>
              </a:r>
            </a:p>
          </p:txBody>
        </p:sp>
        <p:pic>
          <p:nvPicPr>
            <p:cNvPr id="19" name="그래픽 18">
              <a:extLst>
                <a:ext uri="{FF2B5EF4-FFF2-40B4-BE49-F238E27FC236}">
                  <a16:creationId xmlns:a16="http://schemas.microsoft.com/office/drawing/2014/main" id="{E0F4FC8B-9D52-F63C-38CA-A48F0A52E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43068" y="5669971"/>
              <a:ext cx="184113" cy="133533"/>
            </a:xfrm>
            <a:prstGeom prst="rect">
              <a:avLst/>
            </a:prstGeom>
          </p:spPr>
        </p:pic>
      </p:grp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A82CEC9-2E12-03C5-8992-4E278E5BD0FA}"/>
              </a:ext>
            </a:extLst>
          </p:cNvPr>
          <p:cNvSpPr txBox="1">
            <a:spLocks/>
          </p:cNvSpPr>
          <p:nvPr/>
        </p:nvSpPr>
        <p:spPr>
          <a:xfrm>
            <a:off x="428666" y="1483163"/>
            <a:ext cx="11142951" cy="919920"/>
          </a:xfrm>
          <a:prstGeom prst="rect">
            <a:avLst/>
          </a:prstGeom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44500" indent="-444500" algn="just"/>
            <a:r>
              <a:rPr lang="en-US" altLang="ko-KR" sz="21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(1) </a:t>
            </a:r>
            <a:r>
              <a:rPr lang="ko-Kore-KR" altLang="en-US" sz="2100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 소설에 나타난 도시의 모습을 정리해 보고</a:t>
            </a:r>
            <a:r>
              <a:rPr lang="en-US" altLang="ko-Kore-KR" sz="2100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ore-KR" altLang="en-US" sz="2100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자신이 이 소설의 주인공이라면 어떻게 행동할지 써 보자</a:t>
            </a:r>
            <a:r>
              <a:rPr lang="en-US" altLang="ko-Kore-KR" sz="2100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2100" spc="-15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55697F1-654F-BD8C-43B4-D312E0DF18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082"/>
          <a:stretch/>
        </p:blipFill>
        <p:spPr>
          <a:xfrm>
            <a:off x="3847409" y="2252608"/>
            <a:ext cx="6922659" cy="3700614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254AF19-4079-B572-A684-E676FDFE7C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6054"/>
          <a:stretch/>
        </p:blipFill>
        <p:spPr>
          <a:xfrm>
            <a:off x="1486870" y="2252608"/>
            <a:ext cx="4936047" cy="3696391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8F9DC998-482F-8688-E394-6CE74EFA3232}"/>
              </a:ext>
            </a:extLst>
          </p:cNvPr>
          <p:cNvSpPr/>
          <p:nvPr/>
        </p:nvSpPr>
        <p:spPr>
          <a:xfrm>
            <a:off x="4095005" y="2375991"/>
            <a:ext cx="6496643" cy="1597527"/>
          </a:xfrm>
          <a:prstGeom prst="roundRect">
            <a:avLst>
              <a:gd name="adj" fmla="val 917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just"/>
            <a:r>
              <a:rPr lang="ko-KR" altLang="en-US" sz="2200" b="1" spc="-150">
                <a:solidFill>
                  <a:schemeClr val="accent1"/>
                </a:solidFill>
              </a:rPr>
              <a:t>  사람의 목숨을 위협하는 정체불명의 하얀 결정체가 내려 도시 전체가 위험에 빠져 있음</a:t>
            </a:r>
            <a:r>
              <a:rPr lang="en-US" altLang="ko-KR" sz="2200" b="1" spc="-150">
                <a:solidFill>
                  <a:schemeClr val="accent1"/>
                </a:solidFill>
              </a:rPr>
              <a:t>.</a:t>
            </a:r>
            <a:endParaRPr lang="ko-KR" altLang="en-US" sz="2200" b="1" spc="-150">
              <a:solidFill>
                <a:schemeClr val="accent1"/>
              </a:solidFill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DC48D114-9A2E-DCE8-04AF-6FDB76D0B21C}"/>
              </a:ext>
            </a:extLst>
          </p:cNvPr>
          <p:cNvSpPr/>
          <p:nvPr/>
        </p:nvSpPr>
        <p:spPr>
          <a:xfrm>
            <a:off x="4095005" y="4199483"/>
            <a:ext cx="6496643" cy="1597527"/>
          </a:xfrm>
          <a:prstGeom prst="roundRect">
            <a:avLst>
              <a:gd name="adj" fmla="val 917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just"/>
            <a:r>
              <a:rPr lang="ko-KR" altLang="en-US" sz="2200" b="1" spc="-150" dirty="0">
                <a:solidFill>
                  <a:schemeClr val="accent1"/>
                </a:solidFill>
              </a:rPr>
              <a:t>  나는 눈을 치우기보다 다른 방식으로 살아갈 방법을 찾으려 한다</a:t>
            </a:r>
            <a:r>
              <a:rPr lang="en-US" altLang="ko-KR" sz="2200" b="1" spc="-150" dirty="0">
                <a:solidFill>
                  <a:schemeClr val="accent1"/>
                </a:solidFill>
              </a:rPr>
              <a:t>. </a:t>
            </a:r>
            <a:r>
              <a:rPr lang="ko-KR" altLang="en-US" sz="2200" b="1" spc="-150" dirty="0">
                <a:solidFill>
                  <a:schemeClr val="accent1"/>
                </a:solidFill>
              </a:rPr>
              <a:t>나는 친구들과 지혜를 모아서 눈을 피해서 살아갈 방법을 생각하다가 눈이 닿지 않는 지하에 공간을 만들어 사람들과 함께 생활할 계획을 세운다</a:t>
            </a:r>
            <a:r>
              <a:rPr lang="en-US" altLang="ko-KR" sz="2200" b="1" spc="-150" dirty="0">
                <a:solidFill>
                  <a:schemeClr val="accent1"/>
                </a:solidFill>
              </a:rPr>
              <a:t>. </a:t>
            </a:r>
            <a:endParaRPr lang="ko-KR" altLang="en-US" sz="2200" b="1" spc="-15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23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A3CEA-163A-CFC5-CD21-F4622687E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8">
            <a:extLst>
              <a:ext uri="{FF2B5EF4-FFF2-40B4-BE49-F238E27FC236}">
                <a16:creationId xmlns:a16="http://schemas.microsoft.com/office/drawing/2014/main" id="{E32856C9-83FE-B425-1BA0-DA78AF1A0F07}"/>
              </a:ext>
            </a:extLst>
          </p:cNvPr>
          <p:cNvSpPr txBox="1">
            <a:spLocks/>
          </p:cNvSpPr>
          <p:nvPr/>
        </p:nvSpPr>
        <p:spPr>
          <a:xfrm>
            <a:off x="686707" y="953805"/>
            <a:ext cx="10856686" cy="12490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200"/>
              </a:lnSpc>
              <a:buFont typeface="Arial" panose="020B0604020202020204" pitchFamily="34" charset="0"/>
              <a:buNone/>
            </a:pPr>
            <a:r>
              <a:rPr lang="ko-KR" altLang="en-US" sz="2400" b="1" spc="-150" dirty="0"/>
              <a:t>다음 소설을 읽고</a:t>
            </a:r>
            <a:r>
              <a:rPr lang="en-US" altLang="ko-KR" sz="2400" b="1" spc="-150" dirty="0"/>
              <a:t>, </a:t>
            </a:r>
            <a:r>
              <a:rPr lang="ko-KR" altLang="en-US" sz="2400" b="1" spc="-150" dirty="0"/>
              <a:t>우리가 문학 작품을 읽는 이유를 이야기해 보자</a:t>
            </a:r>
            <a:r>
              <a:rPr lang="en-US" altLang="ko-KR" sz="2400" b="1" spc="-150" dirty="0"/>
              <a:t>. </a:t>
            </a:r>
            <a:endParaRPr lang="ko-Kore-KR" altLang="en-US" sz="2400" b="1" spc="-150" dirty="0"/>
          </a:p>
        </p:txBody>
      </p:sp>
      <p:sp>
        <p:nvSpPr>
          <p:cNvPr id="17" name="텍스트 개체 틀 9">
            <a:extLst>
              <a:ext uri="{FF2B5EF4-FFF2-40B4-BE49-F238E27FC236}">
                <a16:creationId xmlns:a16="http://schemas.microsoft.com/office/drawing/2014/main" id="{B3F31A06-4E27-8ABC-0670-DB6B870A87E3}"/>
              </a:ext>
            </a:extLst>
          </p:cNvPr>
          <p:cNvSpPr txBox="1">
            <a:spLocks/>
          </p:cNvSpPr>
          <p:nvPr/>
        </p:nvSpPr>
        <p:spPr>
          <a:xfrm>
            <a:off x="276937" y="915476"/>
            <a:ext cx="428625" cy="7540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ore-KR" sz="3800" b="1">
                <a:solidFill>
                  <a:srgbClr val="6CBDC9"/>
                </a:solidFill>
              </a:rPr>
              <a:t>1</a:t>
            </a:r>
            <a:endParaRPr lang="ko-Kore-KR" altLang="en-US" sz="3800" b="1">
              <a:solidFill>
                <a:srgbClr val="6CBDC9"/>
              </a:solidFill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6B5A8632-7CE9-9D0E-08D4-03C54D2BEBA7}"/>
              </a:ext>
            </a:extLst>
          </p:cNvPr>
          <p:cNvGrpSpPr/>
          <p:nvPr/>
        </p:nvGrpSpPr>
        <p:grpSpPr>
          <a:xfrm>
            <a:off x="10079819" y="6196035"/>
            <a:ext cx="1491798" cy="422085"/>
            <a:chOff x="10406012" y="5509083"/>
            <a:chExt cx="1491798" cy="422085"/>
          </a:xfrm>
        </p:grpSpPr>
        <p:sp>
          <p:nvSpPr>
            <p:cNvPr id="3" name="모서리가 둥근 직사각형 25">
              <a:extLst>
                <a:ext uri="{FF2B5EF4-FFF2-40B4-BE49-F238E27FC236}">
                  <a16:creationId xmlns:a16="http://schemas.microsoft.com/office/drawing/2014/main" id="{9603D10C-EF36-0F0C-FD63-8243E54F116F}"/>
                </a:ext>
              </a:extLst>
            </p:cNvPr>
            <p:cNvSpPr/>
            <p:nvPr/>
          </p:nvSpPr>
          <p:spPr>
            <a:xfrm>
              <a:off x="10406012" y="5509083"/>
              <a:ext cx="1491798" cy="422085"/>
            </a:xfrm>
            <a:prstGeom prst="roundRect">
              <a:avLst>
                <a:gd name="adj" fmla="val 50000"/>
              </a:avLst>
            </a:prstGeom>
            <a:solidFill>
              <a:srgbClr val="624AF1"/>
            </a:solidFill>
            <a:ln>
              <a:solidFill>
                <a:srgbClr val="624AF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/>
            </a:scene3d>
            <a:sp3d prstMaterial="matte">
              <a:contourClr>
                <a:srgbClr val="784D3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500" b="1"/>
                <a:t>    다시 풀기</a:t>
              </a:r>
            </a:p>
          </p:txBody>
        </p:sp>
        <p:pic>
          <p:nvPicPr>
            <p:cNvPr id="5" name="그래픽 4">
              <a:extLst>
                <a:ext uri="{FF2B5EF4-FFF2-40B4-BE49-F238E27FC236}">
                  <a16:creationId xmlns:a16="http://schemas.microsoft.com/office/drawing/2014/main" id="{3ED0832F-FA98-F5C5-4B04-B708E5219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91467" y="5611285"/>
              <a:ext cx="173514" cy="202612"/>
            </a:xfrm>
            <a:prstGeom prst="rect">
              <a:avLst/>
            </a:prstGeom>
          </p:spPr>
        </p:pic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D6F550CB-F88B-72CF-BD43-342B88309314}"/>
              </a:ext>
            </a:extLst>
          </p:cNvPr>
          <p:cNvGrpSpPr/>
          <p:nvPr/>
        </p:nvGrpSpPr>
        <p:grpSpPr>
          <a:xfrm>
            <a:off x="8530299" y="6196035"/>
            <a:ext cx="1491798" cy="422085"/>
            <a:chOff x="8652307" y="5509083"/>
            <a:chExt cx="1491798" cy="422085"/>
          </a:xfrm>
        </p:grpSpPr>
        <p:sp>
          <p:nvSpPr>
            <p:cNvPr id="18" name="모서리가 둥근 직사각형 22">
              <a:extLst>
                <a:ext uri="{FF2B5EF4-FFF2-40B4-BE49-F238E27FC236}">
                  <a16:creationId xmlns:a16="http://schemas.microsoft.com/office/drawing/2014/main" id="{8D4E5820-72D7-7539-A15A-D210FABF414F}"/>
                </a:ext>
              </a:extLst>
            </p:cNvPr>
            <p:cNvSpPr/>
            <p:nvPr/>
          </p:nvSpPr>
          <p:spPr>
            <a:xfrm>
              <a:off x="8652307" y="5509083"/>
              <a:ext cx="1491798" cy="422085"/>
            </a:xfrm>
            <a:prstGeom prst="roundRect">
              <a:avLst>
                <a:gd name="adj" fmla="val 50000"/>
              </a:avLst>
            </a:prstGeom>
            <a:solidFill>
              <a:srgbClr val="624AF1"/>
            </a:solidFill>
            <a:ln>
              <a:solidFill>
                <a:srgbClr val="624AF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/>
            </a:scene3d>
            <a:sp3d prstMaterial="matte">
              <a:contourClr>
                <a:srgbClr val="784D3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500" b="1" dirty="0"/>
                <a:t>   예시 답안</a:t>
              </a:r>
            </a:p>
          </p:txBody>
        </p:sp>
        <p:pic>
          <p:nvPicPr>
            <p:cNvPr id="19" name="그래픽 18">
              <a:extLst>
                <a:ext uri="{FF2B5EF4-FFF2-40B4-BE49-F238E27FC236}">
                  <a16:creationId xmlns:a16="http://schemas.microsoft.com/office/drawing/2014/main" id="{1C311434-9CBC-8604-90EF-CD581A591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43068" y="5669971"/>
              <a:ext cx="184113" cy="133533"/>
            </a:xfrm>
            <a:prstGeom prst="rect">
              <a:avLst/>
            </a:prstGeom>
          </p:spPr>
        </p:pic>
      </p:grp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522B9BA-712F-5050-3B30-903AD09C9D23}"/>
              </a:ext>
            </a:extLst>
          </p:cNvPr>
          <p:cNvSpPr txBox="1">
            <a:spLocks/>
          </p:cNvSpPr>
          <p:nvPr/>
        </p:nvSpPr>
        <p:spPr>
          <a:xfrm>
            <a:off x="428666" y="1483163"/>
            <a:ext cx="11142951" cy="919920"/>
          </a:xfrm>
          <a:prstGeom prst="rect">
            <a:avLst/>
          </a:prstGeom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44500" indent="-444500" algn="just"/>
            <a:r>
              <a:rPr lang="en-US" altLang="ko-KR" sz="2100" b="1" spc="-15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(2) </a:t>
            </a:r>
            <a:r>
              <a:rPr lang="ko-Kore-KR" altLang="en-US" sz="2100" spc="-15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 소설을 쓴 작가의 말을 참고하여 이 소설이 현실을 어떻게 반영하고 있는지 생각해 보고</a:t>
            </a:r>
            <a:r>
              <a:rPr lang="en-US" altLang="ko-Kore-KR" sz="2100" spc="-15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ore-KR" altLang="en-US" sz="2100" spc="-15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우리가 소설을 읽는 이유를 이야기해 보자</a:t>
            </a:r>
            <a:r>
              <a:rPr lang="en-US" altLang="ko-Kore-KR" sz="2100" spc="-15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2100" spc="-15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사각형: 둥근 모서리 13">
            <a:extLst>
              <a:ext uri="{FF2B5EF4-FFF2-40B4-BE49-F238E27FC236}">
                <a16:creationId xmlns:a16="http://schemas.microsoft.com/office/drawing/2014/main" id="{5ABD083B-6DF3-46C7-ED54-985000CDAF47}"/>
              </a:ext>
            </a:extLst>
          </p:cNvPr>
          <p:cNvSpPr/>
          <p:nvPr/>
        </p:nvSpPr>
        <p:spPr>
          <a:xfrm>
            <a:off x="1191834" y="2595029"/>
            <a:ext cx="10212039" cy="2692975"/>
          </a:xfrm>
          <a:prstGeom prst="roundRect">
            <a:avLst>
              <a:gd name="adj" fmla="val 483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just"/>
            <a:endParaRPr lang="ko-KR" altLang="en-US" sz="2400" b="1" spc="-15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994C9A-EA6C-262E-52C4-4FD2E40727F5}"/>
              </a:ext>
            </a:extLst>
          </p:cNvPr>
          <p:cNvSpPr txBox="1"/>
          <p:nvPr/>
        </p:nvSpPr>
        <p:spPr>
          <a:xfrm>
            <a:off x="1316445" y="2743720"/>
            <a:ext cx="994228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400" b="1" spc="-150" dirty="0">
                <a:solidFill>
                  <a:schemeClr val="accent1"/>
                </a:solidFill>
              </a:rPr>
              <a:t>  이 소설에서 발생한 사건은 실제로 일어난 일은 아니지만</a:t>
            </a:r>
            <a:r>
              <a:rPr lang="en-US" altLang="ko-KR" sz="2400" b="1" spc="-150" dirty="0">
                <a:solidFill>
                  <a:schemeClr val="accent1"/>
                </a:solidFill>
              </a:rPr>
              <a:t>, </a:t>
            </a:r>
            <a:r>
              <a:rPr lang="ko-KR" altLang="en-US" sz="2400" b="1" spc="-150" dirty="0">
                <a:solidFill>
                  <a:schemeClr val="accent1"/>
                </a:solidFill>
              </a:rPr>
              <a:t>우리 사회에서 유사한 상황이나 유사한 고통을 찾아볼 수 있다</a:t>
            </a:r>
            <a:r>
              <a:rPr lang="en-US" altLang="ko-KR" sz="2400" b="1" spc="-150" dirty="0">
                <a:solidFill>
                  <a:schemeClr val="accent1"/>
                </a:solidFill>
              </a:rPr>
              <a:t>. </a:t>
            </a:r>
            <a:r>
              <a:rPr lang="ko-KR" altLang="en-US" sz="2400" b="1" spc="-150" dirty="0">
                <a:solidFill>
                  <a:schemeClr val="accent1"/>
                </a:solidFill>
              </a:rPr>
              <a:t>특히 전 세계에서 유행한 코로나 </a:t>
            </a:r>
            <a:r>
              <a:rPr lang="en-US" altLang="ko-KR" sz="2400" b="1" spc="-150" dirty="0">
                <a:solidFill>
                  <a:schemeClr val="accent1"/>
                </a:solidFill>
              </a:rPr>
              <a:t>19</a:t>
            </a:r>
            <a:r>
              <a:rPr lang="ko-KR" altLang="en-US" sz="2400" b="1" spc="-150" dirty="0">
                <a:solidFill>
                  <a:schemeClr val="accent1"/>
                </a:solidFill>
              </a:rPr>
              <a:t>처럼 예기치 않은 재난과 격리 상황은 이 소설의 내용에 충분히 공감하게 한다</a:t>
            </a:r>
            <a:r>
              <a:rPr lang="en-US" altLang="ko-KR" sz="2400" b="1" spc="-150" dirty="0">
                <a:solidFill>
                  <a:schemeClr val="accent1"/>
                </a:solidFill>
              </a:rPr>
              <a:t>. </a:t>
            </a:r>
            <a:r>
              <a:rPr lang="ko-KR" altLang="en-US" sz="2400" b="1" spc="-150" dirty="0">
                <a:solidFill>
                  <a:schemeClr val="accent1"/>
                </a:solidFill>
              </a:rPr>
              <a:t>상상과 허구의 이야기는 흥미를 일으키지만</a:t>
            </a:r>
            <a:r>
              <a:rPr lang="en-US" altLang="ko-KR" sz="2400" b="1" spc="-150" dirty="0">
                <a:solidFill>
                  <a:schemeClr val="accent1"/>
                </a:solidFill>
              </a:rPr>
              <a:t>, </a:t>
            </a:r>
            <a:r>
              <a:rPr lang="ko-KR" altLang="en-US" sz="2400" b="1" spc="-150" dirty="0">
                <a:solidFill>
                  <a:schemeClr val="accent1"/>
                </a:solidFill>
              </a:rPr>
              <a:t>이러한 작품을 읽으면서 독자는 현실의 문제를 재구성하고</a:t>
            </a:r>
            <a:r>
              <a:rPr lang="en-US" altLang="ko-KR" sz="2400" b="1" spc="-150" dirty="0">
                <a:solidFill>
                  <a:schemeClr val="accent1"/>
                </a:solidFill>
              </a:rPr>
              <a:t>, </a:t>
            </a:r>
            <a:r>
              <a:rPr lang="ko-KR" altLang="en-US" sz="2400" b="1" spc="-150" dirty="0">
                <a:solidFill>
                  <a:schemeClr val="accent1"/>
                </a:solidFill>
              </a:rPr>
              <a:t>자신의 삶에서 중요한 것이 무엇인지 생각하게 된다</a:t>
            </a:r>
            <a:r>
              <a:rPr lang="en-US" altLang="ko-KR" sz="2400" b="1" spc="-150" dirty="0">
                <a:solidFill>
                  <a:schemeClr val="accent1"/>
                </a:solidFill>
              </a:rPr>
              <a:t>.</a:t>
            </a:r>
            <a:endParaRPr lang="ko-KR" altLang="en-US" sz="24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A0E434F-B751-5241-0024-4007D6466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88" y="6122334"/>
            <a:ext cx="1348292" cy="554418"/>
          </a:xfrm>
          <a:prstGeom prst="rect">
            <a:avLst/>
          </a:prstGeom>
          <a:effectLst/>
        </p:spPr>
      </p:pic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E2B52E1D-C8C8-D169-4BF6-3A36DD0633D5}"/>
              </a:ext>
            </a:extLst>
          </p:cNvPr>
          <p:cNvSpPr/>
          <p:nvPr/>
        </p:nvSpPr>
        <p:spPr>
          <a:xfrm>
            <a:off x="517688" y="2939899"/>
            <a:ext cx="3404282" cy="3141044"/>
          </a:xfrm>
          <a:prstGeom prst="roundRect">
            <a:avLst>
              <a:gd name="adj" fmla="val 7241"/>
            </a:avLst>
          </a:prstGeom>
          <a:solidFill>
            <a:srgbClr val="FFFAEB"/>
          </a:solidFill>
          <a:ln w="38100">
            <a:solidFill>
              <a:srgbClr val="FFBC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4E379F-4475-6D84-C88B-E86550B771C9}"/>
              </a:ext>
            </a:extLst>
          </p:cNvPr>
          <p:cNvSpPr txBox="1"/>
          <p:nvPr/>
        </p:nvSpPr>
        <p:spPr>
          <a:xfrm>
            <a:off x="628281" y="3037180"/>
            <a:ext cx="3183096" cy="2947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en-US" spc="-200" dirty="0"/>
              <a:t>  </a:t>
            </a:r>
            <a:r>
              <a:rPr kumimoji="1" lang="ko-KR" altLang="en-US" spc="-200" dirty="0"/>
              <a:t>문학은 허구와 상상의 이야기를 통해 아름다움이나 재미를 느끼게 하는 한편</a:t>
            </a:r>
            <a:r>
              <a:rPr kumimoji="1" lang="en-US" altLang="ko-KR" spc="-200" dirty="0"/>
              <a:t>, </a:t>
            </a:r>
            <a:r>
              <a:rPr kumimoji="1" lang="ko-KR" altLang="en-US" spc="-200" dirty="0"/>
              <a:t>현실의 모습을 보여 주기도 한다</a:t>
            </a:r>
            <a:r>
              <a:rPr kumimoji="1" lang="en-US" altLang="ko-KR" spc="-200" dirty="0"/>
              <a:t>. ‘</a:t>
            </a:r>
            <a:r>
              <a:rPr kumimoji="1" lang="ko-KR" altLang="en-US" spc="-200" dirty="0"/>
              <a:t>가짜 눈</a:t>
            </a:r>
            <a:r>
              <a:rPr kumimoji="1" lang="en-US" altLang="ko-KR" spc="-200" dirty="0"/>
              <a:t>’</a:t>
            </a:r>
            <a:r>
              <a:rPr kumimoji="1" lang="ko-KR" altLang="en-US" spc="-200" dirty="0"/>
              <a:t>이라는 허구적 소재가 쓰인 이 소설에서</a:t>
            </a:r>
            <a:r>
              <a:rPr kumimoji="1" lang="en-US" altLang="ko-KR" spc="-200" dirty="0"/>
              <a:t>, </a:t>
            </a:r>
            <a:r>
              <a:rPr kumimoji="1" lang="ko-KR" altLang="en-US" spc="-200" dirty="0"/>
              <a:t>현실 세계의 어떠한 모습을 엿볼 수 있는지 생각해 본다</a:t>
            </a:r>
            <a:r>
              <a:rPr kumimoji="1" lang="en-US" altLang="ko-KR" spc="-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489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8" grpId="0" animBg="1"/>
      <p:bldP spid="8" grpId="1" animBg="1"/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hlinkClick r:id="rId3" action="ppaction://hlinksldjump"/>
            <a:extLst>
              <a:ext uri="{FF2B5EF4-FFF2-40B4-BE49-F238E27FC236}">
                <a16:creationId xmlns:a16="http://schemas.microsoft.com/office/drawing/2014/main" id="{06D757EB-2CEE-F314-1566-9A0738110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5953" y="5895510"/>
            <a:ext cx="1825756" cy="4781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4" name="그림 3">
            <a:hlinkClick r:id="rId6" action="ppaction://hlinksldjump"/>
            <a:extLst>
              <a:ext uri="{FF2B5EF4-FFF2-40B4-BE49-F238E27FC236}">
                <a16:creationId xmlns:a16="http://schemas.microsoft.com/office/drawing/2014/main" id="{A298EEA5-316E-99F2-8F1A-374D9DB6AE6E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0293" y="5895510"/>
            <a:ext cx="1825756" cy="4781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</p:pic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6F828ED0-2DA0-48FE-945E-FFBF552F70E2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3946082" y="1010365"/>
            <a:ext cx="2132555" cy="384162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2FED8E5D-973C-E571-EAF0-80FAF396B0D9}"/>
              </a:ext>
            </a:extLst>
          </p:cNvPr>
          <p:cNvCxnSpPr>
            <a:cxnSpLocks/>
            <a:endCxn id="15" idx="6"/>
          </p:cNvCxnSpPr>
          <p:nvPr/>
        </p:nvCxnSpPr>
        <p:spPr>
          <a:xfrm flipH="1" flipV="1">
            <a:off x="6194512" y="1010365"/>
            <a:ext cx="1994040" cy="366542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871C7C2D-E8AD-8460-4405-45494922C3AF}"/>
              </a:ext>
            </a:extLst>
          </p:cNvPr>
          <p:cNvSpPr/>
          <p:nvPr/>
        </p:nvSpPr>
        <p:spPr>
          <a:xfrm>
            <a:off x="3888736" y="1361125"/>
            <a:ext cx="4495678" cy="4458436"/>
          </a:xfrm>
          <a:prstGeom prst="roundRect">
            <a:avLst>
              <a:gd name="adj" fmla="val 2933"/>
            </a:avLst>
          </a:prstGeom>
          <a:solidFill>
            <a:srgbClr val="925512"/>
          </a:solidFill>
          <a:ln w="38100">
            <a:solidFill>
              <a:srgbClr val="6D3F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B076F6C-76CF-215E-015D-B062B0D6EE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5609" y="4045422"/>
            <a:ext cx="2695446" cy="212787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BD4BE61-3321-1A95-85CF-09288CBE64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690" y="4272793"/>
            <a:ext cx="3370592" cy="2006304"/>
          </a:xfrm>
          <a:prstGeom prst="rect">
            <a:avLst/>
          </a:prstGeom>
        </p:spPr>
      </p:pic>
      <p:pic>
        <p:nvPicPr>
          <p:cNvPr id="19" name="그림 18" descr="텍스트, 인간의 얼굴, 의류, 미소이(가) 표시된 사진&#10;&#10;자동 생성된 설명">
            <a:hlinkClick r:id="rId10"/>
            <a:extLst>
              <a:ext uri="{FF2B5EF4-FFF2-40B4-BE49-F238E27FC236}">
                <a16:creationId xmlns:a16="http://schemas.microsoft.com/office/drawing/2014/main" id="{9E6BA41E-CFB3-C569-1D58-8AA3B979F7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073" y="1605706"/>
            <a:ext cx="4100613" cy="4100613"/>
          </a:xfrm>
          <a:prstGeom prst="rect">
            <a:avLst/>
          </a:prstGeom>
        </p:spPr>
      </p:pic>
      <p:pic>
        <p:nvPicPr>
          <p:cNvPr id="14" name="그림 13">
            <a:hlinkClick r:id="rId10"/>
            <a:extLst>
              <a:ext uri="{FF2B5EF4-FFF2-40B4-BE49-F238E27FC236}">
                <a16:creationId xmlns:a16="http://schemas.microsoft.com/office/drawing/2014/main" id="{5432056A-D2FC-DFE1-D9FB-1D05DA5839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46" y="2975357"/>
            <a:ext cx="1049458" cy="1049458"/>
          </a:xfrm>
          <a:prstGeom prst="rect">
            <a:avLst/>
          </a:prstGeom>
        </p:spPr>
      </p:pic>
      <p:sp>
        <p:nvSpPr>
          <p:cNvPr id="15" name="타원 14">
            <a:extLst>
              <a:ext uri="{FF2B5EF4-FFF2-40B4-BE49-F238E27FC236}">
                <a16:creationId xmlns:a16="http://schemas.microsoft.com/office/drawing/2014/main" id="{C1E85789-B9A3-B0D0-7C73-B482C2C2777B}"/>
              </a:ext>
            </a:extLst>
          </p:cNvPr>
          <p:cNvSpPr/>
          <p:nvPr/>
        </p:nvSpPr>
        <p:spPr>
          <a:xfrm>
            <a:off x="6078637" y="952427"/>
            <a:ext cx="115875" cy="11587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hlinkClick r:id="rId13" action="ppaction://hlinkfile"/>
            <a:extLst>
              <a:ext uri="{FF2B5EF4-FFF2-40B4-BE49-F238E27FC236}">
                <a16:creationId xmlns:a16="http://schemas.microsoft.com/office/drawing/2014/main" id="{C64FF541-66D3-4737-812F-CC907965047B}"/>
              </a:ext>
            </a:extLst>
          </p:cNvPr>
          <p:cNvSpPr txBox="1"/>
          <p:nvPr/>
        </p:nvSpPr>
        <p:spPr>
          <a:xfrm>
            <a:off x="10911055" y="6173299"/>
            <a:ext cx="1115630" cy="369332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r>
              <a:rPr lang="ko-KR" altLang="en-US"/>
              <a:t>정리 릭</a:t>
            </a:r>
          </a:p>
        </p:txBody>
      </p:sp>
    </p:spTree>
    <p:extLst>
      <p:ext uri="{BB962C8B-B14F-4D97-AF65-F5344CB8AC3E}">
        <p14:creationId xmlns:p14="http://schemas.microsoft.com/office/powerpoint/2010/main" val="2106071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7FEFCB0F-97D9-3555-28CA-95EACD104F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3651"/>
          <a:stretch/>
        </p:blipFill>
        <p:spPr>
          <a:xfrm>
            <a:off x="3775776" y="1624973"/>
            <a:ext cx="6953480" cy="332446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52940E0E-D70F-7224-0B22-EBAA89D32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86" y="1477576"/>
            <a:ext cx="2016922" cy="1039361"/>
          </a:xfrm>
          <a:prstGeom prst="rect">
            <a:avLst/>
          </a:prstGeom>
        </p:spPr>
      </p:pic>
      <p:pic>
        <p:nvPicPr>
          <p:cNvPr id="2" name="그림 1">
            <a:hlinkClick r:id="rId4" action="ppaction://hlinksldjump"/>
            <a:extLst>
              <a:ext uri="{FF2B5EF4-FFF2-40B4-BE49-F238E27FC236}">
                <a16:creationId xmlns:a16="http://schemas.microsoft.com/office/drawing/2014/main" id="{664BD586-EA1E-60E6-93A2-780AA96E6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88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5277" y="6199472"/>
            <a:ext cx="1825756" cy="4781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6" name="그림 5">
            <a:hlinkClick r:id="rId7" action="ppaction://hlinksldjump"/>
            <a:extLst>
              <a:ext uri="{FF2B5EF4-FFF2-40B4-BE49-F238E27FC236}">
                <a16:creationId xmlns:a16="http://schemas.microsoft.com/office/drawing/2014/main" id="{65163CB2-8766-1441-7DD6-2B139EB9A548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19" y="6199471"/>
            <a:ext cx="1825758" cy="4781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D7496415-05F9-04D0-C1F9-9737516FDF06}"/>
              </a:ext>
            </a:extLst>
          </p:cNvPr>
          <p:cNvGrpSpPr/>
          <p:nvPr/>
        </p:nvGrpSpPr>
        <p:grpSpPr>
          <a:xfrm>
            <a:off x="10079819" y="6196035"/>
            <a:ext cx="1491798" cy="422085"/>
            <a:chOff x="10406012" y="5509083"/>
            <a:chExt cx="1491798" cy="422085"/>
          </a:xfrm>
        </p:grpSpPr>
        <p:sp>
          <p:nvSpPr>
            <p:cNvPr id="4" name="모서리가 둥근 직사각형 25">
              <a:extLst>
                <a:ext uri="{FF2B5EF4-FFF2-40B4-BE49-F238E27FC236}">
                  <a16:creationId xmlns:a16="http://schemas.microsoft.com/office/drawing/2014/main" id="{B25636E7-9E88-0784-6CC1-38A637A897FC}"/>
                </a:ext>
              </a:extLst>
            </p:cNvPr>
            <p:cNvSpPr/>
            <p:nvPr/>
          </p:nvSpPr>
          <p:spPr>
            <a:xfrm>
              <a:off x="10406012" y="5509083"/>
              <a:ext cx="1491798" cy="422085"/>
            </a:xfrm>
            <a:prstGeom prst="roundRect">
              <a:avLst>
                <a:gd name="adj" fmla="val 50000"/>
              </a:avLst>
            </a:prstGeom>
            <a:solidFill>
              <a:srgbClr val="624AF1"/>
            </a:solidFill>
            <a:ln>
              <a:solidFill>
                <a:srgbClr val="624AF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/>
            </a:scene3d>
            <a:sp3d prstMaterial="matte">
              <a:contourClr>
                <a:srgbClr val="784D3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500" b="1"/>
                <a:t>    다시 풀기</a:t>
              </a:r>
            </a:p>
          </p:txBody>
        </p:sp>
        <p:pic>
          <p:nvPicPr>
            <p:cNvPr id="5" name="그래픽 4">
              <a:extLst>
                <a:ext uri="{FF2B5EF4-FFF2-40B4-BE49-F238E27FC236}">
                  <a16:creationId xmlns:a16="http://schemas.microsoft.com/office/drawing/2014/main" id="{286B0056-2161-1F7C-0EBF-FAA1AA3BE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591467" y="5611285"/>
              <a:ext cx="173514" cy="202612"/>
            </a:xfrm>
            <a:prstGeom prst="rect">
              <a:avLst/>
            </a:prstGeom>
          </p:spPr>
        </p:pic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E223FDFA-02F4-0C5B-715D-8F8AD431AAE2}"/>
              </a:ext>
            </a:extLst>
          </p:cNvPr>
          <p:cNvGrpSpPr/>
          <p:nvPr/>
        </p:nvGrpSpPr>
        <p:grpSpPr>
          <a:xfrm>
            <a:off x="8530299" y="6196035"/>
            <a:ext cx="1491798" cy="422085"/>
            <a:chOff x="8652307" y="5509083"/>
            <a:chExt cx="1491798" cy="422085"/>
          </a:xfrm>
        </p:grpSpPr>
        <p:sp>
          <p:nvSpPr>
            <p:cNvPr id="10" name="모서리가 둥근 직사각형 22">
              <a:extLst>
                <a:ext uri="{FF2B5EF4-FFF2-40B4-BE49-F238E27FC236}">
                  <a16:creationId xmlns:a16="http://schemas.microsoft.com/office/drawing/2014/main" id="{64733941-3B96-6C7A-6124-DE1234EA6CA5}"/>
                </a:ext>
              </a:extLst>
            </p:cNvPr>
            <p:cNvSpPr/>
            <p:nvPr/>
          </p:nvSpPr>
          <p:spPr>
            <a:xfrm>
              <a:off x="8652307" y="5509083"/>
              <a:ext cx="1491798" cy="422085"/>
            </a:xfrm>
            <a:prstGeom prst="roundRect">
              <a:avLst>
                <a:gd name="adj" fmla="val 50000"/>
              </a:avLst>
            </a:prstGeom>
            <a:solidFill>
              <a:srgbClr val="624AF1"/>
            </a:solidFill>
            <a:ln>
              <a:solidFill>
                <a:srgbClr val="624AF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/>
            </a:scene3d>
            <a:sp3d prstMaterial="matte">
              <a:contourClr>
                <a:srgbClr val="784D3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500" b="1"/>
                <a:t>   예시 답안</a:t>
              </a:r>
            </a:p>
          </p:txBody>
        </p:sp>
        <p:pic>
          <p:nvPicPr>
            <p:cNvPr id="16" name="그래픽 15">
              <a:extLst>
                <a:ext uri="{FF2B5EF4-FFF2-40B4-BE49-F238E27FC236}">
                  <a16:creationId xmlns:a16="http://schemas.microsoft.com/office/drawing/2014/main" id="{2EFFD46D-7802-379C-2765-CF2F1FD66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843068" y="5669971"/>
              <a:ext cx="184113" cy="133533"/>
            </a:xfrm>
            <a:prstGeom prst="rect">
              <a:avLst/>
            </a:prstGeom>
          </p:spPr>
        </p:pic>
      </p:grp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9AFF0FED-6562-4FD5-D11B-B91C0D479747}"/>
              </a:ext>
            </a:extLst>
          </p:cNvPr>
          <p:cNvSpPr/>
          <p:nvPr/>
        </p:nvSpPr>
        <p:spPr>
          <a:xfrm>
            <a:off x="4724275" y="2175700"/>
            <a:ext cx="712470" cy="3693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solidFill>
                <a:schemeClr val="accent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D848CF-A73C-2B38-3DE4-AE3067BE4318}"/>
              </a:ext>
            </a:extLst>
          </p:cNvPr>
          <p:cNvSpPr txBox="1"/>
          <p:nvPr/>
        </p:nvSpPr>
        <p:spPr>
          <a:xfrm>
            <a:off x="4724275" y="2175700"/>
            <a:ext cx="712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>
                <a:solidFill>
                  <a:schemeClr val="accent1"/>
                </a:solidFill>
              </a:rPr>
              <a:t>작가</a:t>
            </a: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8A609603-89CD-DDBE-8BEA-C98AE6FC8490}"/>
              </a:ext>
            </a:extLst>
          </p:cNvPr>
          <p:cNvSpPr/>
          <p:nvPr/>
        </p:nvSpPr>
        <p:spPr>
          <a:xfrm>
            <a:off x="8721060" y="2175700"/>
            <a:ext cx="712471" cy="3693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solidFill>
                <a:schemeClr val="accent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A3E3D7-FB42-9E05-A937-E72C0B9C3F44}"/>
              </a:ext>
            </a:extLst>
          </p:cNvPr>
          <p:cNvSpPr txBox="1"/>
          <p:nvPr/>
        </p:nvSpPr>
        <p:spPr>
          <a:xfrm>
            <a:off x="8722012" y="2181018"/>
            <a:ext cx="712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>
                <a:solidFill>
                  <a:schemeClr val="accent1"/>
                </a:solidFill>
              </a:rPr>
              <a:t>독자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4384EBE7-7E1D-DE21-8F30-5D30BA600F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185"/>
          <a:stretch/>
        </p:blipFill>
        <p:spPr>
          <a:xfrm>
            <a:off x="3775774" y="5036593"/>
            <a:ext cx="6953477" cy="99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0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20" grpId="0"/>
      <p:bldP spid="20" grpId="1"/>
      <p:bldP spid="20" grpId="2"/>
      <p:bldP spid="22" grpId="0" animBg="1"/>
      <p:bldP spid="22" grpId="1" animBg="1"/>
      <p:bldP spid="22" grpId="2" animBg="1"/>
      <p:bldP spid="23" grpId="0"/>
      <p:bldP spid="23" grpId="1"/>
      <p:bldP spid="23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hlinkClick r:id="rId2" action="ppaction://hlinksldjump"/>
            <a:extLst>
              <a:ext uri="{FF2B5EF4-FFF2-40B4-BE49-F238E27FC236}">
                <a16:creationId xmlns:a16="http://schemas.microsoft.com/office/drawing/2014/main" id="{BF35BF6B-2B12-559A-15A3-450ABF9BF226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19" y="6199471"/>
            <a:ext cx="1825758" cy="4781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F982BDAA-D6BC-0C8B-32A7-0C5ADB81CB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25" r="28213"/>
          <a:stretch/>
        </p:blipFill>
        <p:spPr>
          <a:xfrm>
            <a:off x="3219713" y="1993115"/>
            <a:ext cx="5459262" cy="210984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C9E86A1-A83A-276E-BAB8-0DB3D12AE0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244"/>
          <a:stretch/>
        </p:blipFill>
        <p:spPr>
          <a:xfrm>
            <a:off x="8678975" y="1993114"/>
            <a:ext cx="2986736" cy="2109847"/>
          </a:xfrm>
          <a:prstGeom prst="rect">
            <a:avLst/>
          </a:prstGeom>
        </p:spPr>
      </p:pic>
      <p:pic>
        <p:nvPicPr>
          <p:cNvPr id="6" name="그림 5">
            <a:hlinkClick r:id="rId5" action="ppaction://hlinksldjump"/>
            <a:extLst>
              <a:ext uri="{FF2B5EF4-FFF2-40B4-BE49-F238E27FC236}">
                <a16:creationId xmlns:a16="http://schemas.microsoft.com/office/drawing/2014/main" id="{11B355E0-1396-92B8-EF69-7E73B13FB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88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5277" y="6199472"/>
            <a:ext cx="1825756" cy="4781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19420B1-047F-5E82-E1A5-5E3CD82770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519" y="1630532"/>
            <a:ext cx="1933905" cy="99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30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CCC37F-7846-8115-9916-AB35BBCB21D0}"/>
              </a:ext>
            </a:extLst>
          </p:cNvPr>
          <p:cNvSpPr txBox="1"/>
          <p:nvPr/>
        </p:nvSpPr>
        <p:spPr>
          <a:xfrm>
            <a:off x="680804" y="2523303"/>
            <a:ext cx="9795003" cy="31393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ko-KR" altLang="ko-KR" sz="3600" b="0" i="0" spc="-150">
                <a:solidFill>
                  <a:srgbClr val="4472C4"/>
                </a:solidFill>
                <a:effectLst/>
                <a:ea typeface="맑은 고딕" panose="020B0503020000020004" pitchFamily="50" charset="-127"/>
              </a:rPr>
              <a:t>•</a:t>
            </a:r>
            <a:r>
              <a:rPr lang="ko-KR" altLang="en-US" sz="2400" b="0" i="0" spc="-1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6CA3D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ore-KR" altLang="en-US" sz="2400" spc="-15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문학 작품을 둘러싼 다양한 맥락이 무엇인지 이해하였다</a:t>
            </a:r>
            <a:r>
              <a:rPr lang="en-US" altLang="ko-Kore-KR" sz="2400" spc="-15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algn="just">
              <a:buClr>
                <a:schemeClr val="accent5">
                  <a:lumMod val="75000"/>
                </a:schemeClr>
              </a:buClr>
            </a:pPr>
            <a:endParaRPr lang="en-US" altLang="ko-KR" sz="2400" spc="-15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6CA3D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/>
            <a:endParaRPr lang="en-US" altLang="ko-KR" sz="2400" spc="-15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6CA3D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ko-KR" altLang="ko-KR" sz="3600" b="0" i="0" spc="-150">
                <a:solidFill>
                  <a:srgbClr val="4472C4"/>
                </a:solidFill>
                <a:effectLst/>
                <a:ea typeface="맑은 고딕" panose="020B0503020000020004" pitchFamily="50" charset="-127"/>
              </a:rPr>
              <a:t>•</a:t>
            </a:r>
            <a:r>
              <a:rPr lang="ko-KR" altLang="ko-KR" sz="2400" b="0" i="0" spc="-150">
                <a:solidFill>
                  <a:srgbClr val="4472C4"/>
                </a:solidFill>
                <a:effectLst/>
                <a:ea typeface="맑은 고딕" panose="020B0503020000020004" pitchFamily="50" charset="-127"/>
              </a:rPr>
              <a:t> </a:t>
            </a:r>
            <a:r>
              <a:rPr lang="ko-Kore-KR" altLang="en-US" sz="2400" spc="-15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문학 소통의 특성을 이해하고 다양한 맥락을 고려하여 작품을 감상하였다</a:t>
            </a:r>
            <a:r>
              <a:rPr lang="en-US" altLang="ko-Kore-KR" sz="2400" spc="-15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algn="just"/>
            <a:endParaRPr lang="en-US" altLang="ko-KR" sz="2400" spc="-15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6CA3D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/>
            <a:endParaRPr lang="en-US" altLang="ko-KR" sz="2400" spc="-15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6CA3D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ko-KR" altLang="ko-KR" sz="3600" b="0" i="0" spc="-150">
                <a:solidFill>
                  <a:srgbClr val="4472C4"/>
                </a:solidFill>
                <a:effectLst/>
                <a:ea typeface="맑은 고딕" panose="020B0503020000020004" pitchFamily="50" charset="-127"/>
              </a:rPr>
              <a:t>•</a:t>
            </a:r>
            <a:r>
              <a:rPr lang="ko-KR" altLang="ko-KR" sz="2400" b="0" i="0" spc="-150">
                <a:solidFill>
                  <a:srgbClr val="4472C4"/>
                </a:solidFill>
                <a:effectLst/>
                <a:ea typeface="맑은 고딕" panose="020B0503020000020004" pitchFamily="50" charset="-127"/>
              </a:rPr>
              <a:t> </a:t>
            </a:r>
            <a:r>
              <a:rPr lang="ko-Kore-KR" altLang="en-US" sz="2400" spc="-15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작품의 아름다움과 가치를 평가하며 문학 소통에 주체적으로 참여하였다</a:t>
            </a:r>
            <a:r>
              <a:rPr lang="en-US" altLang="ko-Kore-KR" sz="2400" spc="-15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2400" spc="-150">
              <a:ln>
                <a:solidFill>
                  <a:schemeClr val="bg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A55D86D5-43F4-6617-0524-71F174CEC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83" y="3011267"/>
            <a:ext cx="666618" cy="60536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37BB505A-53CE-FE3B-A6F7-8CC24FB06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201" y="3011267"/>
            <a:ext cx="666618" cy="60536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618F3BA5-CA43-8AA9-7B36-B1D9D315B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818" y="3011267"/>
            <a:ext cx="666618" cy="60536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5D3326EA-AA07-6662-9167-97E944731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36" y="3011267"/>
            <a:ext cx="666618" cy="60536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368058FD-811F-0ADF-B261-BB87DEF438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053" y="3011267"/>
            <a:ext cx="666618" cy="605369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39B216FB-3C8A-01A5-CB15-774CA38C2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83" y="4433667"/>
            <a:ext cx="666618" cy="605369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E0B2F155-2F9C-ADAB-74CA-7C6B261DA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201" y="4433667"/>
            <a:ext cx="666618" cy="605369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CBE84091-81C9-D2C6-191F-AC23BE8377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818" y="4433667"/>
            <a:ext cx="666618" cy="605369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13F1DD0-9903-D9E3-5CB5-4A5CCA0755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36" y="4433667"/>
            <a:ext cx="666618" cy="605369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57F5FEF5-1E3C-91FB-1E8C-B708D80CE9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053" y="4433667"/>
            <a:ext cx="666618" cy="605369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5A9CB589-DC52-472D-4E81-32ACFF845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83" y="5720600"/>
            <a:ext cx="666618" cy="605369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4819B405-F30A-6593-D1D7-792824CAC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201" y="5720600"/>
            <a:ext cx="666618" cy="605369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A58A978E-0AF3-7857-1DD9-BBA7FDB9E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818" y="5720600"/>
            <a:ext cx="666618" cy="605369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B189BE6E-40B5-F0A7-5B85-64C6AE44D1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36" y="5720600"/>
            <a:ext cx="666618" cy="605369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E1B6BFF9-BE43-B751-F152-9D020551A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053" y="5720600"/>
            <a:ext cx="666618" cy="60536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D536F4C-A454-10CF-C901-18C5E2EA72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9" y="1031425"/>
            <a:ext cx="11046318" cy="81031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B6797C2-51DF-F0BD-6113-1DA256DD3A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4051" y="5720599"/>
            <a:ext cx="666617" cy="6053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A095BAD-769A-FC9E-760E-1E34C4BB1B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4052" y="4425572"/>
            <a:ext cx="666617" cy="6053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E9B060F-FC77-9489-A8CA-38B9EFA3AB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4052" y="3005303"/>
            <a:ext cx="666617" cy="6053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668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0353ECE-BC52-E03B-D9F7-37517256292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66467" y="2729489"/>
            <a:ext cx="7664450" cy="52425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kumimoji="1" lang="ko-KR" altLang="en-US" b="1" spc="-150"/>
              <a:t>방문객 </a:t>
            </a:r>
            <a:r>
              <a:rPr kumimoji="1" lang="en-US" altLang="ko-KR" b="1" spc="-150"/>
              <a:t>_ </a:t>
            </a:r>
            <a:r>
              <a:rPr kumimoji="1" lang="ko-KR" altLang="en-US" spc="-150"/>
              <a:t>정현종</a:t>
            </a:r>
            <a:endParaRPr kumimoji="1" lang="ko-Kore-KR" altLang="en-US" spc="-15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118155C-16A1-43FA-31D8-FF62C57E770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72531" y="4441715"/>
            <a:ext cx="10179050" cy="125095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7030A0"/>
              </a:buClr>
            </a:pPr>
            <a:r>
              <a:rPr kumimoji="1" lang="ko-KR" altLang="en-US" sz="2400" spc="-150" dirty="0"/>
              <a:t>문학 소통의 특성을 이해하며 능동적으로 시를 감상한다</a:t>
            </a:r>
            <a:r>
              <a:rPr kumimoji="1" lang="en-US" altLang="ko-KR" sz="2400" spc="-150" dirty="0"/>
              <a:t>.</a:t>
            </a:r>
          </a:p>
          <a:p>
            <a:pPr>
              <a:lnSpc>
                <a:spcPct val="150000"/>
              </a:lnSpc>
              <a:buClr>
                <a:srgbClr val="7030A0"/>
              </a:buClr>
            </a:pPr>
            <a:r>
              <a:rPr kumimoji="1" lang="ko-KR" altLang="en-US" sz="2400" spc="-150" dirty="0"/>
              <a:t>시의 아름다움과 가치를 평가하며 문학 소통에 주체적으로 참여한다</a:t>
            </a:r>
            <a:r>
              <a:rPr kumimoji="1" lang="en-US" altLang="ko-KR" sz="2400" spc="-150" dirty="0"/>
              <a:t>. </a:t>
            </a:r>
            <a:endParaRPr kumimoji="1" lang="ko-Kore-KR" altLang="en-US" sz="2400" spc="-150" dirty="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9946A7BF-E8B1-6981-B99C-CDD43E618B18}"/>
              </a:ext>
            </a:extLst>
          </p:cNvPr>
          <p:cNvGrpSpPr/>
          <p:nvPr/>
        </p:nvGrpSpPr>
        <p:grpSpPr>
          <a:xfrm>
            <a:off x="602465" y="2831176"/>
            <a:ext cx="307344" cy="247185"/>
            <a:chOff x="5261913" y="1219987"/>
            <a:chExt cx="307344" cy="247185"/>
          </a:xfrm>
          <a:solidFill>
            <a:srgbClr val="D1C2F4"/>
          </a:solidFill>
        </p:grpSpPr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20185C16-2ED0-AF82-8601-E3D182E27DF6}"/>
                </a:ext>
              </a:extLst>
            </p:cNvPr>
            <p:cNvSpPr/>
            <p:nvPr/>
          </p:nvSpPr>
          <p:spPr>
            <a:xfrm>
              <a:off x="5261913" y="1219987"/>
              <a:ext cx="153672" cy="236097"/>
            </a:xfrm>
            <a:custGeom>
              <a:avLst/>
              <a:gdLst>
                <a:gd name="connsiteX0" fmla="*/ 35618 w 153725"/>
                <a:gd name="connsiteY0" fmla="*/ 236179 h 236178"/>
                <a:gd name="connsiteX1" fmla="*/ 153726 w 153725"/>
                <a:gd name="connsiteY1" fmla="*/ 118108 h 236178"/>
                <a:gd name="connsiteX2" fmla="*/ 35618 w 153725"/>
                <a:gd name="connsiteY2" fmla="*/ 0 h 236178"/>
                <a:gd name="connsiteX3" fmla="*/ 0 w 153725"/>
                <a:gd name="connsiteY3" fmla="*/ 35580 h 236178"/>
                <a:gd name="connsiteX4" fmla="*/ 82529 w 153725"/>
                <a:gd name="connsiteY4" fmla="*/ 118108 h 236178"/>
                <a:gd name="connsiteX5" fmla="*/ 0 w 153725"/>
                <a:gd name="connsiteY5" fmla="*/ 200599 h 236178"/>
                <a:gd name="connsiteX6" fmla="*/ 35618 w 153725"/>
                <a:gd name="connsiteY6" fmla="*/ 236179 h 236178"/>
                <a:gd name="connsiteX7" fmla="*/ 35618 w 153725"/>
                <a:gd name="connsiteY7" fmla="*/ 236179 h 23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725" h="236178">
                  <a:moveTo>
                    <a:pt x="35618" y="236179"/>
                  </a:moveTo>
                  <a:lnTo>
                    <a:pt x="153726" y="118108"/>
                  </a:lnTo>
                  <a:lnTo>
                    <a:pt x="35618" y="0"/>
                  </a:lnTo>
                  <a:lnTo>
                    <a:pt x="0" y="35580"/>
                  </a:lnTo>
                  <a:lnTo>
                    <a:pt x="82529" y="118108"/>
                  </a:lnTo>
                  <a:lnTo>
                    <a:pt x="0" y="200599"/>
                  </a:lnTo>
                  <a:lnTo>
                    <a:pt x="35618" y="236179"/>
                  </a:lnTo>
                  <a:lnTo>
                    <a:pt x="35618" y="236179"/>
                  </a:lnTo>
                  <a:close/>
                </a:path>
              </a:pathLst>
            </a:custGeom>
            <a:grpFill/>
            <a:ln w="37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C705FFF4-6194-7D43-A25A-FA47D848675E}"/>
                </a:ext>
              </a:extLst>
            </p:cNvPr>
            <p:cNvSpPr/>
            <p:nvPr/>
          </p:nvSpPr>
          <p:spPr>
            <a:xfrm>
              <a:off x="5415585" y="1231075"/>
              <a:ext cx="153672" cy="236097"/>
            </a:xfrm>
            <a:custGeom>
              <a:avLst/>
              <a:gdLst>
                <a:gd name="connsiteX0" fmla="*/ 35618 w 153725"/>
                <a:gd name="connsiteY0" fmla="*/ 236179 h 236178"/>
                <a:gd name="connsiteX1" fmla="*/ 153726 w 153725"/>
                <a:gd name="connsiteY1" fmla="*/ 118108 h 236178"/>
                <a:gd name="connsiteX2" fmla="*/ 35618 w 153725"/>
                <a:gd name="connsiteY2" fmla="*/ 0 h 236178"/>
                <a:gd name="connsiteX3" fmla="*/ 0 w 153725"/>
                <a:gd name="connsiteY3" fmla="*/ 35580 h 236178"/>
                <a:gd name="connsiteX4" fmla="*/ 82529 w 153725"/>
                <a:gd name="connsiteY4" fmla="*/ 118108 h 236178"/>
                <a:gd name="connsiteX5" fmla="*/ 0 w 153725"/>
                <a:gd name="connsiteY5" fmla="*/ 200599 h 236178"/>
                <a:gd name="connsiteX6" fmla="*/ 35618 w 153725"/>
                <a:gd name="connsiteY6" fmla="*/ 236179 h 236178"/>
                <a:gd name="connsiteX7" fmla="*/ 35618 w 153725"/>
                <a:gd name="connsiteY7" fmla="*/ 236179 h 23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725" h="236178">
                  <a:moveTo>
                    <a:pt x="35618" y="236179"/>
                  </a:moveTo>
                  <a:lnTo>
                    <a:pt x="153726" y="118108"/>
                  </a:lnTo>
                  <a:lnTo>
                    <a:pt x="35618" y="0"/>
                  </a:lnTo>
                  <a:lnTo>
                    <a:pt x="0" y="35580"/>
                  </a:lnTo>
                  <a:lnTo>
                    <a:pt x="82529" y="118108"/>
                  </a:lnTo>
                  <a:lnTo>
                    <a:pt x="0" y="200599"/>
                  </a:lnTo>
                  <a:lnTo>
                    <a:pt x="35618" y="236179"/>
                  </a:lnTo>
                  <a:lnTo>
                    <a:pt x="35618" y="236179"/>
                  </a:lnTo>
                  <a:close/>
                </a:path>
              </a:pathLst>
            </a:custGeom>
            <a:grpFill/>
            <a:ln w="37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9783ADE0-13D2-FF23-BA51-3B12D9C15A2B}"/>
              </a:ext>
            </a:extLst>
          </p:cNvPr>
          <p:cNvCxnSpPr>
            <a:cxnSpLocks/>
          </p:cNvCxnSpPr>
          <p:nvPr/>
        </p:nvCxnSpPr>
        <p:spPr>
          <a:xfrm>
            <a:off x="572063" y="3366538"/>
            <a:ext cx="11047875" cy="0"/>
          </a:xfrm>
          <a:prstGeom prst="line">
            <a:avLst/>
          </a:prstGeom>
          <a:ln w="25400">
            <a:solidFill>
              <a:srgbClr val="D1C2F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62E012D1-10C5-ABBB-B071-B987900306BD}"/>
              </a:ext>
            </a:extLst>
          </p:cNvPr>
          <p:cNvSpPr txBox="1">
            <a:spLocks/>
          </p:cNvSpPr>
          <p:nvPr/>
        </p:nvSpPr>
        <p:spPr>
          <a:xfrm>
            <a:off x="1833416" y="732098"/>
            <a:ext cx="6967682" cy="7058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ko-KR" altLang="en-US" sz="4500" b="1" spc="-150"/>
              <a:t>방문객</a:t>
            </a:r>
            <a:endParaRPr kumimoji="1" lang="ko-Kore-KR" altLang="en-US" sz="4500" spc="-15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700EDA7-6FD8-1862-FE67-64AAA221A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0" y="3698348"/>
            <a:ext cx="1395478" cy="519932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FB32A32A-5920-F2B4-CC4C-DA3D0B493B03}"/>
              </a:ext>
            </a:extLst>
          </p:cNvPr>
          <p:cNvCxnSpPr>
            <a:cxnSpLocks/>
          </p:cNvCxnSpPr>
          <p:nvPr/>
        </p:nvCxnSpPr>
        <p:spPr>
          <a:xfrm>
            <a:off x="572063" y="2513098"/>
            <a:ext cx="11047875" cy="0"/>
          </a:xfrm>
          <a:prstGeom prst="line">
            <a:avLst/>
          </a:prstGeom>
          <a:ln w="25400">
            <a:solidFill>
              <a:srgbClr val="D1C2F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911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사각형: 둥근 모서리 8">
            <a:hlinkClick r:id="rId2"/>
            <a:extLst>
              <a:ext uri="{FF2B5EF4-FFF2-40B4-BE49-F238E27FC236}">
                <a16:creationId xmlns:a16="http://schemas.microsoft.com/office/drawing/2014/main" id="{DC7C1653-E7BE-7163-5463-1118A0E98372}"/>
              </a:ext>
            </a:extLst>
          </p:cNvPr>
          <p:cNvSpPr/>
          <p:nvPr/>
        </p:nvSpPr>
        <p:spPr>
          <a:xfrm>
            <a:off x="3881203" y="2455944"/>
            <a:ext cx="4429594" cy="14090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hlinkClick r:id="rId2"/>
            <a:extLst>
              <a:ext uri="{FF2B5EF4-FFF2-40B4-BE49-F238E27FC236}">
                <a16:creationId xmlns:a16="http://schemas.microsoft.com/office/drawing/2014/main" id="{6FD96C20-75EB-EA46-B110-137E6AA715AB}"/>
              </a:ext>
            </a:extLst>
          </p:cNvPr>
          <p:cNvSpPr txBox="1"/>
          <p:nvPr/>
        </p:nvSpPr>
        <p:spPr>
          <a:xfrm>
            <a:off x="3800203" y="2666193"/>
            <a:ext cx="4591594" cy="869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spc="-150" dirty="0">
                <a:solidFill>
                  <a:schemeClr val="accent1">
                    <a:lumMod val="75000"/>
                  </a:schemeClr>
                </a:solidFill>
              </a:rPr>
              <a:t>공통국어</a:t>
            </a:r>
            <a:r>
              <a:rPr lang="en-US" altLang="ko-KR" b="1" spc="-150" dirty="0">
                <a:solidFill>
                  <a:schemeClr val="accent1">
                    <a:lumMod val="75000"/>
                  </a:schemeClr>
                </a:solidFill>
              </a:rPr>
              <a:t>1(</a:t>
            </a:r>
            <a:r>
              <a:rPr lang="ko-KR" altLang="en-US" b="1" spc="-150" dirty="0">
                <a:solidFill>
                  <a:schemeClr val="accent1">
                    <a:lumMod val="75000"/>
                  </a:schemeClr>
                </a:solidFill>
              </a:rPr>
              <a:t>강호영</a:t>
            </a:r>
            <a:r>
              <a:rPr lang="en-US" altLang="ko-KR" b="1" spc="-150" dirty="0">
                <a:solidFill>
                  <a:schemeClr val="accent1">
                    <a:lumMod val="75000"/>
                  </a:schemeClr>
                </a:solidFill>
              </a:rPr>
              <a:t>) 1-1</a:t>
            </a:r>
            <a:r>
              <a:rPr lang="ko-KR" altLang="en-US" b="1" spc="-150" dirty="0">
                <a:solidFill>
                  <a:schemeClr val="accent1">
                    <a:lumMod val="75000"/>
                  </a:schemeClr>
                </a:solidFill>
              </a:rPr>
              <a:t>단원</a:t>
            </a:r>
            <a:endParaRPr lang="en-US" altLang="ko-KR" b="1" spc="-15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ko-KR" b="1" spc="-150" dirty="0">
                <a:solidFill>
                  <a:schemeClr val="accent1">
                    <a:lumMod val="75000"/>
                  </a:schemeClr>
                </a:solidFill>
              </a:rPr>
              <a:t>‘</a:t>
            </a:r>
            <a:r>
              <a:rPr lang="ko-KR" altLang="en-US" b="1" spc="-150" dirty="0">
                <a:solidFill>
                  <a:schemeClr val="accent1">
                    <a:lumMod val="75000"/>
                  </a:schemeClr>
                </a:solidFill>
              </a:rPr>
              <a:t>어휘력 높이기 퀴즈</a:t>
            </a:r>
            <a:r>
              <a:rPr lang="en-US" altLang="ko-KR" b="1" spc="-150" dirty="0">
                <a:solidFill>
                  <a:schemeClr val="accent1">
                    <a:lumMod val="75000"/>
                  </a:schemeClr>
                </a:solidFill>
              </a:rPr>
              <a:t>’</a:t>
            </a:r>
            <a:r>
              <a:rPr lang="ko-KR" altLang="en-US" b="1" spc="-150" dirty="0">
                <a:solidFill>
                  <a:schemeClr val="accent1">
                    <a:lumMod val="75000"/>
                  </a:schemeClr>
                </a:solidFill>
              </a:rPr>
              <a:t>로 이동합니다</a:t>
            </a:r>
            <a:r>
              <a:rPr lang="en-US" altLang="ko-KR" b="1" spc="-15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ko-KR" altLang="en-US" b="1" spc="-15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4CBBA78-F786-8FD8-2C1E-9FF34850B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49825">
            <a:off x="7299232" y="3517165"/>
            <a:ext cx="1799797" cy="14919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6591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텍스트 개체 틀 8">
            <a:extLst>
              <a:ext uri="{FF2B5EF4-FFF2-40B4-BE49-F238E27FC236}">
                <a16:creationId xmlns:a16="http://schemas.microsoft.com/office/drawing/2014/main" id="{20DD70F9-AC34-607A-AD93-F48FE90CD44F}"/>
              </a:ext>
            </a:extLst>
          </p:cNvPr>
          <p:cNvSpPr txBox="1">
            <a:spLocks/>
          </p:cNvSpPr>
          <p:nvPr/>
        </p:nvSpPr>
        <p:spPr>
          <a:xfrm>
            <a:off x="686707" y="953806"/>
            <a:ext cx="10856686" cy="91184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200"/>
              </a:lnSpc>
              <a:buFont typeface="Arial" panose="020B0604020202020204" pitchFamily="34" charset="0"/>
              <a:buNone/>
            </a:pPr>
            <a:r>
              <a:rPr lang="ko-KR" altLang="en-US" sz="2400" b="1" spc="-150" dirty="0"/>
              <a:t>이 시의 화자가 사람이 온다는 것을 </a:t>
            </a:r>
            <a:r>
              <a:rPr lang="en-US" altLang="ko-KR" sz="2400" b="1" spc="-150" dirty="0"/>
              <a:t>‘</a:t>
            </a:r>
            <a:r>
              <a:rPr lang="ko-KR" altLang="en-US" sz="2400" b="1" spc="-150" dirty="0"/>
              <a:t>어마어마한 일</a:t>
            </a:r>
            <a:r>
              <a:rPr lang="en-US" altLang="ko-KR" sz="2400" b="1" spc="-150" dirty="0"/>
              <a:t>’</a:t>
            </a:r>
            <a:r>
              <a:rPr lang="ko-KR" altLang="en-US" sz="2400" b="1" spc="-150" dirty="0"/>
              <a:t>이라고 표현한 이유가 드러난 시구를 찾아보자</a:t>
            </a:r>
            <a:r>
              <a:rPr lang="en-US" altLang="ko-KR" sz="2400" b="1" spc="-150" dirty="0"/>
              <a:t>. </a:t>
            </a:r>
            <a:endParaRPr lang="ko-Kore-KR" altLang="en-US" sz="2400" b="1" spc="-150" dirty="0"/>
          </a:p>
        </p:txBody>
      </p:sp>
      <p:sp>
        <p:nvSpPr>
          <p:cNvPr id="13" name="텍스트 개체 틀 9">
            <a:extLst>
              <a:ext uri="{FF2B5EF4-FFF2-40B4-BE49-F238E27FC236}">
                <a16:creationId xmlns:a16="http://schemas.microsoft.com/office/drawing/2014/main" id="{72E1EB74-5596-79C2-65D7-6D920A83249B}"/>
              </a:ext>
            </a:extLst>
          </p:cNvPr>
          <p:cNvSpPr txBox="1">
            <a:spLocks/>
          </p:cNvSpPr>
          <p:nvPr/>
        </p:nvSpPr>
        <p:spPr>
          <a:xfrm>
            <a:off x="276937" y="915476"/>
            <a:ext cx="428625" cy="7540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ore-KR" sz="3800" b="1">
                <a:solidFill>
                  <a:srgbClr val="F193A0"/>
                </a:solidFill>
              </a:rPr>
              <a:t>1</a:t>
            </a:r>
            <a:endParaRPr lang="ko-Kore-KR" altLang="en-US" sz="3800" b="1">
              <a:solidFill>
                <a:srgbClr val="F193A0"/>
              </a:solidFill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DC381304-AC81-6E9B-FF46-B5820DBE093F}"/>
              </a:ext>
            </a:extLst>
          </p:cNvPr>
          <p:cNvGrpSpPr/>
          <p:nvPr/>
        </p:nvGrpSpPr>
        <p:grpSpPr>
          <a:xfrm>
            <a:off x="10079819" y="6196035"/>
            <a:ext cx="1491798" cy="422085"/>
            <a:chOff x="10406012" y="5509083"/>
            <a:chExt cx="1491798" cy="422085"/>
          </a:xfrm>
        </p:grpSpPr>
        <p:sp>
          <p:nvSpPr>
            <p:cNvPr id="5" name="모서리가 둥근 직사각형 25">
              <a:extLst>
                <a:ext uri="{FF2B5EF4-FFF2-40B4-BE49-F238E27FC236}">
                  <a16:creationId xmlns:a16="http://schemas.microsoft.com/office/drawing/2014/main" id="{F1759878-E90F-2E6C-1336-E07893553A0D}"/>
                </a:ext>
              </a:extLst>
            </p:cNvPr>
            <p:cNvSpPr/>
            <p:nvPr/>
          </p:nvSpPr>
          <p:spPr>
            <a:xfrm>
              <a:off x="10406012" y="5509083"/>
              <a:ext cx="1491798" cy="422085"/>
            </a:xfrm>
            <a:prstGeom prst="roundRect">
              <a:avLst>
                <a:gd name="adj" fmla="val 50000"/>
              </a:avLst>
            </a:prstGeom>
            <a:solidFill>
              <a:srgbClr val="624AF1"/>
            </a:solidFill>
            <a:ln>
              <a:solidFill>
                <a:srgbClr val="624AF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/>
            </a:scene3d>
            <a:sp3d prstMaterial="matte">
              <a:contourClr>
                <a:srgbClr val="784D3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500" b="1"/>
                <a:t>    다시 풀기</a:t>
              </a:r>
            </a:p>
          </p:txBody>
        </p:sp>
        <p:pic>
          <p:nvPicPr>
            <p:cNvPr id="9" name="그래픽 8">
              <a:extLst>
                <a:ext uri="{FF2B5EF4-FFF2-40B4-BE49-F238E27FC236}">
                  <a16:creationId xmlns:a16="http://schemas.microsoft.com/office/drawing/2014/main" id="{2AF44D1E-BF5D-3C4B-7CAD-2726F683E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91467" y="5611285"/>
              <a:ext cx="173514" cy="202612"/>
            </a:xfrm>
            <a:prstGeom prst="rect">
              <a:avLst/>
            </a:prstGeom>
          </p:spPr>
        </p:pic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272E67CF-04E0-C951-E076-620F79494FB0}"/>
              </a:ext>
            </a:extLst>
          </p:cNvPr>
          <p:cNvGrpSpPr/>
          <p:nvPr/>
        </p:nvGrpSpPr>
        <p:grpSpPr>
          <a:xfrm>
            <a:off x="8530299" y="6196035"/>
            <a:ext cx="1491798" cy="422085"/>
            <a:chOff x="8652307" y="5509083"/>
            <a:chExt cx="1491798" cy="422085"/>
          </a:xfrm>
        </p:grpSpPr>
        <p:sp>
          <p:nvSpPr>
            <p:cNvPr id="14" name="모서리가 둥근 직사각형 22">
              <a:extLst>
                <a:ext uri="{FF2B5EF4-FFF2-40B4-BE49-F238E27FC236}">
                  <a16:creationId xmlns:a16="http://schemas.microsoft.com/office/drawing/2014/main" id="{A1E8C47B-D338-0E30-FFEF-A5E5A86D17BF}"/>
                </a:ext>
              </a:extLst>
            </p:cNvPr>
            <p:cNvSpPr/>
            <p:nvPr/>
          </p:nvSpPr>
          <p:spPr>
            <a:xfrm>
              <a:off x="8652307" y="5509083"/>
              <a:ext cx="1491798" cy="422085"/>
            </a:xfrm>
            <a:prstGeom prst="roundRect">
              <a:avLst>
                <a:gd name="adj" fmla="val 50000"/>
              </a:avLst>
            </a:prstGeom>
            <a:solidFill>
              <a:srgbClr val="624AF1"/>
            </a:solidFill>
            <a:ln>
              <a:solidFill>
                <a:srgbClr val="624AF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/>
            </a:scene3d>
            <a:sp3d prstMaterial="matte">
              <a:contourClr>
                <a:srgbClr val="784D3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500" b="1"/>
                <a:t>   예시 답안</a:t>
              </a:r>
            </a:p>
          </p:txBody>
        </p:sp>
        <p:pic>
          <p:nvPicPr>
            <p:cNvPr id="20" name="그래픽 19">
              <a:extLst>
                <a:ext uri="{FF2B5EF4-FFF2-40B4-BE49-F238E27FC236}">
                  <a16:creationId xmlns:a16="http://schemas.microsoft.com/office/drawing/2014/main" id="{E08C39CC-5F5C-4317-CA94-456A63CE9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843068" y="5669971"/>
              <a:ext cx="184113" cy="133533"/>
            </a:xfrm>
            <a:prstGeom prst="rect">
              <a:avLst/>
            </a:prstGeom>
          </p:spPr>
        </p:pic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25B79CD1-3DA5-44EB-BC8E-19602ADC11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707" y="2570625"/>
            <a:ext cx="10780368" cy="2950325"/>
          </a:xfrm>
          <a:prstGeom prst="rect">
            <a:avLst/>
          </a:prstGeom>
        </p:spPr>
      </p:pic>
      <p:sp>
        <p:nvSpPr>
          <p:cNvPr id="3" name="사각형: 둥근 모서리 51">
            <a:extLst>
              <a:ext uri="{FF2B5EF4-FFF2-40B4-BE49-F238E27FC236}">
                <a16:creationId xmlns:a16="http://schemas.microsoft.com/office/drawing/2014/main" id="{A73F62AD-D66C-0AAD-E202-088967BD3D06}"/>
              </a:ext>
            </a:extLst>
          </p:cNvPr>
          <p:cNvSpPr/>
          <p:nvPr/>
        </p:nvSpPr>
        <p:spPr>
          <a:xfrm>
            <a:off x="4290322" y="4442206"/>
            <a:ext cx="6625540" cy="6338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r>
              <a:rPr lang="ko-KR" altLang="en-US" sz="2000" b="1" spc="-150" dirty="0">
                <a:solidFill>
                  <a:schemeClr val="accent1"/>
                </a:solidFill>
              </a:rPr>
              <a:t>부서지기 쉬운 </a:t>
            </a:r>
            <a:r>
              <a:rPr lang="en-US" altLang="ko-KR" sz="2000" b="1" spc="-150" dirty="0">
                <a:solidFill>
                  <a:schemeClr val="accent1"/>
                </a:solidFill>
              </a:rPr>
              <a:t>/ </a:t>
            </a:r>
            <a:r>
              <a:rPr lang="ko-KR" altLang="en-US" sz="2000" b="1" spc="-150" dirty="0">
                <a:solidFill>
                  <a:schemeClr val="accent1"/>
                </a:solidFill>
              </a:rPr>
              <a:t>그래서 부서지기도 했을 </a:t>
            </a:r>
            <a:r>
              <a:rPr lang="en-US" altLang="ko-KR" sz="2000" b="1" spc="-150" dirty="0">
                <a:solidFill>
                  <a:schemeClr val="accent1"/>
                </a:solidFill>
              </a:rPr>
              <a:t>/ </a:t>
            </a:r>
            <a:r>
              <a:rPr lang="ko-KR" altLang="en-US" sz="2000" b="1" spc="-150" dirty="0">
                <a:solidFill>
                  <a:schemeClr val="accent1"/>
                </a:solidFill>
              </a:rPr>
              <a:t>마음이 오는 것이다</a:t>
            </a:r>
            <a:r>
              <a:rPr lang="en-US" altLang="ko-KR" sz="2000" b="1" spc="-150" dirty="0">
                <a:solidFill>
                  <a:schemeClr val="accent1"/>
                </a:solidFill>
              </a:rPr>
              <a:t>.</a:t>
            </a:r>
            <a:endParaRPr lang="ko-KR" altLang="en-US" sz="2000" b="1" spc="-150" dirty="0">
              <a:solidFill>
                <a:schemeClr val="accent1"/>
              </a:solidFill>
            </a:endParaRPr>
          </a:p>
        </p:txBody>
      </p:sp>
      <p:sp>
        <p:nvSpPr>
          <p:cNvPr id="6" name="사각형: 둥근 모서리 52">
            <a:extLst>
              <a:ext uri="{FF2B5EF4-FFF2-40B4-BE49-F238E27FC236}">
                <a16:creationId xmlns:a16="http://schemas.microsoft.com/office/drawing/2014/main" id="{F05358E7-749D-C275-200C-F99E53332F02}"/>
              </a:ext>
            </a:extLst>
          </p:cNvPr>
          <p:cNvSpPr/>
          <p:nvPr/>
        </p:nvSpPr>
        <p:spPr>
          <a:xfrm>
            <a:off x="4290322" y="3566538"/>
            <a:ext cx="6625541" cy="6338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r>
              <a:rPr lang="ko-KR" altLang="en-US" sz="2000" b="1" spc="-150">
                <a:solidFill>
                  <a:schemeClr val="accent1"/>
                </a:solidFill>
              </a:rPr>
              <a:t>한 사람의 일생이 오기 때문이다</a:t>
            </a:r>
            <a:r>
              <a:rPr lang="en-US" altLang="ko-KR" sz="2000" b="1" spc="-150">
                <a:solidFill>
                  <a:schemeClr val="accent1"/>
                </a:solidFill>
              </a:rPr>
              <a:t>.</a:t>
            </a:r>
            <a:endParaRPr lang="ko-KR" altLang="en-US" sz="2000" b="1" spc="-150">
              <a:solidFill>
                <a:schemeClr val="accent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98E416E-C613-55D2-2142-328FF2FEB7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37" y="6105696"/>
            <a:ext cx="1348292" cy="554418"/>
          </a:xfrm>
          <a:prstGeom prst="rect">
            <a:avLst/>
          </a:prstGeom>
          <a:effectLst/>
        </p:spPr>
      </p:pic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21595AAA-3BF1-7251-6BB3-133E16DC11CD}"/>
              </a:ext>
            </a:extLst>
          </p:cNvPr>
          <p:cNvSpPr/>
          <p:nvPr/>
        </p:nvSpPr>
        <p:spPr>
          <a:xfrm>
            <a:off x="370837" y="5041544"/>
            <a:ext cx="2869147" cy="965941"/>
          </a:xfrm>
          <a:prstGeom prst="roundRect">
            <a:avLst>
              <a:gd name="adj" fmla="val 7241"/>
            </a:avLst>
          </a:prstGeom>
          <a:solidFill>
            <a:srgbClr val="FFFAEB"/>
          </a:solidFill>
          <a:ln w="38100">
            <a:solidFill>
              <a:srgbClr val="FFBC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F7619-2D3A-6DB7-7441-2EC338EA7253}"/>
              </a:ext>
            </a:extLst>
          </p:cNvPr>
          <p:cNvSpPr txBox="1"/>
          <p:nvPr/>
        </p:nvSpPr>
        <p:spPr>
          <a:xfrm>
            <a:off x="418587" y="5084156"/>
            <a:ext cx="2849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ore-KR" altLang="en-US" spc="-150" dirty="0"/>
              <a:t>이 시에서 </a:t>
            </a:r>
            <a:r>
              <a:rPr kumimoji="1" lang="en-US" altLang="ko-Kore-KR" spc="-150" dirty="0"/>
              <a:t>‘</a:t>
            </a:r>
            <a:r>
              <a:rPr kumimoji="1" lang="en-US" altLang="ko-KR" spc="-150" dirty="0"/>
              <a:t>~</a:t>
            </a:r>
            <a:r>
              <a:rPr kumimoji="1" lang="ko-KR" altLang="en-US" spc="-150" dirty="0"/>
              <a:t>이다</a:t>
            </a:r>
            <a:r>
              <a:rPr kumimoji="1" lang="en-US" altLang="ko-KR" spc="-150" dirty="0"/>
              <a:t>.’</a:t>
            </a:r>
            <a:r>
              <a:rPr kumimoji="1" lang="ko-KR" altLang="en-US" spc="-150" dirty="0"/>
              <a:t>라는 문장 형식이 반복되는 시구를 중심으로 찾아본다</a:t>
            </a:r>
            <a:r>
              <a:rPr kumimoji="1" lang="en-US" altLang="ko-KR" spc="-150" dirty="0"/>
              <a:t>.</a:t>
            </a:r>
            <a:endParaRPr kumimoji="1" lang="ko-Kore-KR" altLang="en-US" spc="-150" dirty="0"/>
          </a:p>
        </p:txBody>
      </p:sp>
    </p:spTree>
    <p:extLst>
      <p:ext uri="{BB962C8B-B14F-4D97-AF65-F5344CB8AC3E}">
        <p14:creationId xmlns:p14="http://schemas.microsoft.com/office/powerpoint/2010/main" val="19701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6" grpId="0" animBg="1"/>
      <p:bldP spid="6" grpId="1" animBg="1"/>
      <p:bldP spid="6" grpId="2" animBg="1"/>
      <p:bldP spid="16" grpId="0" animBg="1"/>
      <p:bldP spid="16" grpId="1" animBg="1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9E2E1-3F69-121F-5037-D506D52BA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64C0EF7-16A0-F958-4C25-F45976CE0E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1876"/>
          <a:stretch/>
        </p:blipFill>
        <p:spPr>
          <a:xfrm>
            <a:off x="1143134" y="4269824"/>
            <a:ext cx="9795121" cy="2220632"/>
          </a:xfrm>
          <a:prstGeom prst="rect">
            <a:avLst/>
          </a:prstGeom>
        </p:spPr>
      </p:pic>
      <p:sp>
        <p:nvSpPr>
          <p:cNvPr id="16" name="사각형: 둥근 모서리 7">
            <a:extLst>
              <a:ext uri="{FF2B5EF4-FFF2-40B4-BE49-F238E27FC236}">
                <a16:creationId xmlns:a16="http://schemas.microsoft.com/office/drawing/2014/main" id="{0889030F-EA2C-BE07-4278-140A9E9A8D0D}"/>
              </a:ext>
            </a:extLst>
          </p:cNvPr>
          <p:cNvSpPr/>
          <p:nvPr/>
        </p:nvSpPr>
        <p:spPr>
          <a:xfrm>
            <a:off x="5043816" y="4407760"/>
            <a:ext cx="2818984" cy="1904469"/>
          </a:xfrm>
          <a:prstGeom prst="roundRect">
            <a:avLst>
              <a:gd name="adj" fmla="val 1265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just"/>
            <a:r>
              <a:rPr lang="ko-KR" altLang="en-US" sz="2000" b="1" dirty="0">
                <a:solidFill>
                  <a:schemeClr val="accent1"/>
                </a:solidFill>
              </a:rPr>
              <a:t>   </a:t>
            </a:r>
            <a:r>
              <a:rPr lang="ko-KR" altLang="en-US" sz="2000" b="1" spc="-150" dirty="0">
                <a:solidFill>
                  <a:schemeClr val="accent1"/>
                </a:solidFill>
              </a:rPr>
              <a:t>타인의 마음을 헤아린다는 것은 바람이 더듬듯 타인을 섬세하고 부드럽게 이해하고 위로하는 것임</a:t>
            </a:r>
            <a:r>
              <a:rPr lang="en-US" altLang="ko-KR" sz="2000" b="1" spc="-150" dirty="0">
                <a:solidFill>
                  <a:schemeClr val="accent1"/>
                </a:solidFill>
              </a:rPr>
              <a:t>.</a:t>
            </a:r>
            <a:endParaRPr lang="ko-KR" altLang="en-US" sz="2000" b="1" spc="-150" dirty="0">
              <a:solidFill>
                <a:schemeClr val="accent1"/>
              </a:solidFill>
            </a:endParaRPr>
          </a:p>
        </p:txBody>
      </p:sp>
      <p:sp>
        <p:nvSpPr>
          <p:cNvPr id="17" name="사각형: 둥근 모서리 11">
            <a:extLst>
              <a:ext uri="{FF2B5EF4-FFF2-40B4-BE49-F238E27FC236}">
                <a16:creationId xmlns:a16="http://schemas.microsoft.com/office/drawing/2014/main" id="{B6B7CF9F-5537-A3AA-835B-0EC080560947}"/>
              </a:ext>
            </a:extLst>
          </p:cNvPr>
          <p:cNvSpPr/>
          <p:nvPr/>
        </p:nvSpPr>
        <p:spPr>
          <a:xfrm>
            <a:off x="8048735" y="4407760"/>
            <a:ext cx="2768529" cy="1904469"/>
          </a:xfrm>
          <a:prstGeom prst="roundRect">
            <a:avLst>
              <a:gd name="adj" fmla="val 864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just"/>
            <a:r>
              <a:rPr lang="ko-KR" altLang="en-US" sz="2000" b="1" dirty="0">
                <a:solidFill>
                  <a:schemeClr val="accent1"/>
                </a:solidFill>
              </a:rPr>
              <a:t>   </a:t>
            </a:r>
            <a:r>
              <a:rPr lang="ko-KR" altLang="en-US" sz="2000" b="1" spc="-150" dirty="0">
                <a:solidFill>
                  <a:schemeClr val="accent1"/>
                </a:solidFill>
              </a:rPr>
              <a:t>사람이 아닌 것을 사람처럼 표현하여 상대를 이해하고 정성껏 대하는 태도를 강조함</a:t>
            </a:r>
            <a:r>
              <a:rPr lang="en-US" altLang="ko-KR" sz="2000" b="1" spc="-150" dirty="0">
                <a:solidFill>
                  <a:schemeClr val="accent1"/>
                </a:solidFill>
              </a:rPr>
              <a:t>.</a:t>
            </a:r>
            <a:endParaRPr lang="ko-KR" altLang="en-US" sz="2000" b="1" spc="-150" dirty="0">
              <a:solidFill>
                <a:schemeClr val="accent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F50CB77-3A9E-1499-3DB5-8A05F399E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332" y="1483162"/>
            <a:ext cx="9809063" cy="2772740"/>
          </a:xfrm>
          <a:prstGeom prst="rect">
            <a:avLst/>
          </a:prstGeom>
        </p:spPr>
      </p:pic>
      <p:sp>
        <p:nvSpPr>
          <p:cNvPr id="12" name="텍스트 개체 틀 8">
            <a:extLst>
              <a:ext uri="{FF2B5EF4-FFF2-40B4-BE49-F238E27FC236}">
                <a16:creationId xmlns:a16="http://schemas.microsoft.com/office/drawing/2014/main" id="{182DE724-3765-EA77-9C61-521332DB9554}"/>
              </a:ext>
            </a:extLst>
          </p:cNvPr>
          <p:cNvSpPr txBox="1">
            <a:spLocks/>
          </p:cNvSpPr>
          <p:nvPr/>
        </p:nvSpPr>
        <p:spPr>
          <a:xfrm>
            <a:off x="686707" y="953805"/>
            <a:ext cx="10856686" cy="12490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200"/>
              </a:lnSpc>
              <a:buFont typeface="Arial" panose="020B0604020202020204" pitchFamily="34" charset="0"/>
              <a:buNone/>
            </a:pPr>
            <a:r>
              <a:rPr lang="ko-KR" altLang="en-US" sz="2400" b="1" spc="-150" dirty="0"/>
              <a:t>다음 시구의 의미와 표현상의 특징을 바탕으로 이 시의 주제를 파악해 보자</a:t>
            </a:r>
            <a:r>
              <a:rPr lang="en-US" altLang="ko-KR" sz="2400" b="1" spc="-150" dirty="0"/>
              <a:t>. </a:t>
            </a:r>
            <a:endParaRPr lang="ko-Kore-KR" altLang="en-US" sz="2400" b="1" spc="-150" dirty="0"/>
          </a:p>
        </p:txBody>
      </p:sp>
      <p:sp>
        <p:nvSpPr>
          <p:cNvPr id="13" name="텍스트 개체 틀 9">
            <a:extLst>
              <a:ext uri="{FF2B5EF4-FFF2-40B4-BE49-F238E27FC236}">
                <a16:creationId xmlns:a16="http://schemas.microsoft.com/office/drawing/2014/main" id="{8EDA59BC-1264-646D-BD22-AE4EB63EE35A}"/>
              </a:ext>
            </a:extLst>
          </p:cNvPr>
          <p:cNvSpPr txBox="1">
            <a:spLocks/>
          </p:cNvSpPr>
          <p:nvPr/>
        </p:nvSpPr>
        <p:spPr>
          <a:xfrm>
            <a:off x="276937" y="915476"/>
            <a:ext cx="428625" cy="7540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ore-KR" sz="3800" b="1">
                <a:solidFill>
                  <a:srgbClr val="F193A0"/>
                </a:solidFill>
              </a:rPr>
              <a:t>2</a:t>
            </a:r>
            <a:endParaRPr lang="ko-Kore-KR" altLang="en-US" sz="3800" b="1">
              <a:solidFill>
                <a:srgbClr val="F193A0"/>
              </a:solidFill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D8CFDC96-E093-3C02-2F7A-35A0406D1FD6}"/>
              </a:ext>
            </a:extLst>
          </p:cNvPr>
          <p:cNvGrpSpPr/>
          <p:nvPr/>
        </p:nvGrpSpPr>
        <p:grpSpPr>
          <a:xfrm>
            <a:off x="10079819" y="6196035"/>
            <a:ext cx="1491798" cy="422085"/>
            <a:chOff x="10406012" y="5509083"/>
            <a:chExt cx="1491798" cy="422085"/>
          </a:xfrm>
        </p:grpSpPr>
        <p:sp>
          <p:nvSpPr>
            <p:cNvPr id="5" name="모서리가 둥근 직사각형 25">
              <a:extLst>
                <a:ext uri="{FF2B5EF4-FFF2-40B4-BE49-F238E27FC236}">
                  <a16:creationId xmlns:a16="http://schemas.microsoft.com/office/drawing/2014/main" id="{85BBC264-041D-4EC1-3FCA-5CA80CD59A00}"/>
                </a:ext>
              </a:extLst>
            </p:cNvPr>
            <p:cNvSpPr/>
            <p:nvPr/>
          </p:nvSpPr>
          <p:spPr>
            <a:xfrm>
              <a:off x="10406012" y="5509083"/>
              <a:ext cx="1491798" cy="422085"/>
            </a:xfrm>
            <a:prstGeom prst="roundRect">
              <a:avLst>
                <a:gd name="adj" fmla="val 50000"/>
              </a:avLst>
            </a:prstGeom>
            <a:solidFill>
              <a:srgbClr val="624AF1"/>
            </a:solidFill>
            <a:ln>
              <a:solidFill>
                <a:srgbClr val="624AF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/>
            </a:scene3d>
            <a:sp3d prstMaterial="matte">
              <a:contourClr>
                <a:srgbClr val="784D3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500" b="1"/>
                <a:t>    다시 풀기</a:t>
              </a:r>
            </a:p>
          </p:txBody>
        </p:sp>
        <p:pic>
          <p:nvPicPr>
            <p:cNvPr id="9" name="그래픽 8">
              <a:extLst>
                <a:ext uri="{FF2B5EF4-FFF2-40B4-BE49-F238E27FC236}">
                  <a16:creationId xmlns:a16="http://schemas.microsoft.com/office/drawing/2014/main" id="{309A4BD9-B874-7707-A757-89F216300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91467" y="5611285"/>
              <a:ext cx="173514" cy="202612"/>
            </a:xfrm>
            <a:prstGeom prst="rect">
              <a:avLst/>
            </a:prstGeom>
          </p:spPr>
        </p:pic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C184A8AB-BC8C-5D42-AFD7-11CF2E8D35CF}"/>
              </a:ext>
            </a:extLst>
          </p:cNvPr>
          <p:cNvGrpSpPr/>
          <p:nvPr/>
        </p:nvGrpSpPr>
        <p:grpSpPr>
          <a:xfrm>
            <a:off x="8530299" y="6196035"/>
            <a:ext cx="1491798" cy="422085"/>
            <a:chOff x="8652307" y="5509083"/>
            <a:chExt cx="1491798" cy="422085"/>
          </a:xfrm>
        </p:grpSpPr>
        <p:sp>
          <p:nvSpPr>
            <p:cNvPr id="14" name="모서리가 둥근 직사각형 22">
              <a:extLst>
                <a:ext uri="{FF2B5EF4-FFF2-40B4-BE49-F238E27FC236}">
                  <a16:creationId xmlns:a16="http://schemas.microsoft.com/office/drawing/2014/main" id="{8C52A113-FF2B-0392-467B-F6957C356AAC}"/>
                </a:ext>
              </a:extLst>
            </p:cNvPr>
            <p:cNvSpPr/>
            <p:nvPr/>
          </p:nvSpPr>
          <p:spPr>
            <a:xfrm>
              <a:off x="8652307" y="5509083"/>
              <a:ext cx="1491798" cy="422085"/>
            </a:xfrm>
            <a:prstGeom prst="roundRect">
              <a:avLst>
                <a:gd name="adj" fmla="val 50000"/>
              </a:avLst>
            </a:prstGeom>
            <a:solidFill>
              <a:srgbClr val="624AF1"/>
            </a:solidFill>
            <a:ln>
              <a:solidFill>
                <a:srgbClr val="624AF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/>
            </a:scene3d>
            <a:sp3d prstMaterial="matte">
              <a:contourClr>
                <a:srgbClr val="784D3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500" b="1"/>
                <a:t>   예시 답안</a:t>
              </a:r>
            </a:p>
          </p:txBody>
        </p:sp>
        <p:pic>
          <p:nvPicPr>
            <p:cNvPr id="20" name="그래픽 19">
              <a:extLst>
                <a:ext uri="{FF2B5EF4-FFF2-40B4-BE49-F238E27FC236}">
                  <a16:creationId xmlns:a16="http://schemas.microsoft.com/office/drawing/2014/main" id="{AFB8A354-CF55-A1F4-247B-FB5869055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843068" y="5669971"/>
              <a:ext cx="184113" cy="1335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680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26B86-4350-2D01-13A3-E2F96A30F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22">
            <a:extLst>
              <a:ext uri="{FF2B5EF4-FFF2-40B4-BE49-F238E27FC236}">
                <a16:creationId xmlns:a16="http://schemas.microsoft.com/office/drawing/2014/main" id="{A9AF9485-BF80-3E92-43DD-2756DFE39493}"/>
              </a:ext>
            </a:extLst>
          </p:cNvPr>
          <p:cNvGrpSpPr/>
          <p:nvPr/>
        </p:nvGrpSpPr>
        <p:grpSpPr>
          <a:xfrm>
            <a:off x="1100157" y="4210222"/>
            <a:ext cx="9810296" cy="1848065"/>
            <a:chOff x="1488374" y="2546510"/>
            <a:chExt cx="10055926" cy="1925024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4DDD5801-E384-5185-B5AD-9D94E6299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3607"/>
            <a:stretch/>
          </p:blipFill>
          <p:spPr>
            <a:xfrm>
              <a:off x="1488374" y="2546510"/>
              <a:ext cx="1904535" cy="1922122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E2B01C38-3F5D-4631-A012-9A5FC46B3B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867" r="-1"/>
            <a:stretch/>
          </p:blipFill>
          <p:spPr>
            <a:xfrm>
              <a:off x="3392909" y="2549412"/>
              <a:ext cx="8151391" cy="1922122"/>
            </a:xfrm>
            <a:prstGeom prst="rect">
              <a:avLst/>
            </a:prstGeom>
          </p:spPr>
        </p:pic>
      </p:grpSp>
      <p:pic>
        <p:nvPicPr>
          <p:cNvPr id="15" name="그림 14">
            <a:extLst>
              <a:ext uri="{FF2B5EF4-FFF2-40B4-BE49-F238E27FC236}">
                <a16:creationId xmlns:a16="http://schemas.microsoft.com/office/drawing/2014/main" id="{CA3DB3AE-47E3-B395-A98B-4FB87C43B5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169"/>
          <a:stretch/>
        </p:blipFill>
        <p:spPr>
          <a:xfrm>
            <a:off x="1115332" y="1669539"/>
            <a:ext cx="9795121" cy="2530133"/>
          </a:xfrm>
          <a:prstGeom prst="rect">
            <a:avLst/>
          </a:prstGeom>
        </p:spPr>
      </p:pic>
      <p:sp>
        <p:nvSpPr>
          <p:cNvPr id="18" name="사각형: 둥근 모서리 14">
            <a:extLst>
              <a:ext uri="{FF2B5EF4-FFF2-40B4-BE49-F238E27FC236}">
                <a16:creationId xmlns:a16="http://schemas.microsoft.com/office/drawing/2014/main" id="{388F925B-AFE8-5EBE-FF7B-9932B1CD338E}"/>
              </a:ext>
            </a:extLst>
          </p:cNvPr>
          <p:cNvSpPr/>
          <p:nvPr/>
        </p:nvSpPr>
        <p:spPr>
          <a:xfrm>
            <a:off x="8020933" y="1847185"/>
            <a:ext cx="2704429" cy="1904469"/>
          </a:xfrm>
          <a:prstGeom prst="roundRect">
            <a:avLst>
              <a:gd name="adj" fmla="val 520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just"/>
            <a:r>
              <a:rPr lang="ko-KR" altLang="en-US" sz="2000" b="1" spc="-150">
                <a:solidFill>
                  <a:schemeClr val="accent1"/>
                </a:solidFill>
              </a:rPr>
              <a:t>   </a:t>
            </a:r>
            <a:r>
              <a:rPr lang="en-US" altLang="ko-KR" sz="2000" b="1" spc="-150">
                <a:solidFill>
                  <a:schemeClr val="accent1"/>
                </a:solidFill>
              </a:rPr>
              <a:t>‘~</a:t>
            </a:r>
            <a:r>
              <a:rPr lang="ko-KR" altLang="en-US" sz="2000" b="1" spc="-150">
                <a:solidFill>
                  <a:schemeClr val="accent1"/>
                </a:solidFill>
              </a:rPr>
              <a:t>이다</a:t>
            </a:r>
            <a:r>
              <a:rPr lang="en-US" altLang="ko-KR" sz="2000" b="1" spc="-150">
                <a:solidFill>
                  <a:schemeClr val="accent1"/>
                </a:solidFill>
              </a:rPr>
              <a:t>.’</a:t>
            </a:r>
            <a:r>
              <a:rPr lang="ko-KR" altLang="en-US" sz="2000" b="1" spc="-150">
                <a:solidFill>
                  <a:schemeClr val="accent1"/>
                </a:solidFill>
              </a:rPr>
              <a:t>의 형태를 활용해 주제를 담담하게 제시함</a:t>
            </a:r>
            <a:r>
              <a:rPr lang="en-US" altLang="ko-KR" sz="2000" b="1" spc="-150">
                <a:solidFill>
                  <a:schemeClr val="accent1"/>
                </a:solidFill>
              </a:rPr>
              <a:t>.</a:t>
            </a:r>
            <a:endParaRPr lang="ko-KR" altLang="en-US" sz="2000" b="1" spc="-150">
              <a:solidFill>
                <a:schemeClr val="accent1"/>
              </a:solidFill>
            </a:endParaRPr>
          </a:p>
        </p:txBody>
      </p:sp>
      <p:sp>
        <p:nvSpPr>
          <p:cNvPr id="19" name="사각형: 둥근 모서리 15">
            <a:extLst>
              <a:ext uri="{FF2B5EF4-FFF2-40B4-BE49-F238E27FC236}">
                <a16:creationId xmlns:a16="http://schemas.microsoft.com/office/drawing/2014/main" id="{FA3A8F96-DE1A-44AC-32FF-C623FDED4D88}"/>
              </a:ext>
            </a:extLst>
          </p:cNvPr>
          <p:cNvSpPr/>
          <p:nvPr/>
        </p:nvSpPr>
        <p:spPr>
          <a:xfrm>
            <a:off x="5016014" y="1847185"/>
            <a:ext cx="2818984" cy="1904469"/>
          </a:xfrm>
          <a:prstGeom prst="roundRect">
            <a:avLst>
              <a:gd name="adj" fmla="val 864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just"/>
            <a:r>
              <a:rPr lang="ko-KR" altLang="en-US" sz="2000" b="1" spc="-150" dirty="0">
                <a:solidFill>
                  <a:schemeClr val="accent1"/>
                </a:solidFill>
              </a:rPr>
              <a:t>   상대를 진심으로 환영하고 정성껏 대할 것임</a:t>
            </a:r>
            <a:r>
              <a:rPr lang="en-US" altLang="ko-KR" sz="2000" b="1" spc="-150" dirty="0">
                <a:solidFill>
                  <a:schemeClr val="accent1"/>
                </a:solidFill>
              </a:rPr>
              <a:t>.</a:t>
            </a:r>
            <a:endParaRPr lang="ko-KR" altLang="en-US" sz="2000" b="1" spc="-150" dirty="0">
              <a:solidFill>
                <a:schemeClr val="accent1"/>
              </a:solidFill>
            </a:endParaRPr>
          </a:p>
        </p:txBody>
      </p:sp>
      <p:sp>
        <p:nvSpPr>
          <p:cNvPr id="22" name="사각형: 둥근 모서리 3">
            <a:extLst>
              <a:ext uri="{FF2B5EF4-FFF2-40B4-BE49-F238E27FC236}">
                <a16:creationId xmlns:a16="http://schemas.microsoft.com/office/drawing/2014/main" id="{5B96ED5C-6234-FDC4-1634-BB8ED42D61E5}"/>
              </a:ext>
            </a:extLst>
          </p:cNvPr>
          <p:cNvSpPr/>
          <p:nvPr/>
        </p:nvSpPr>
        <p:spPr>
          <a:xfrm>
            <a:off x="3050107" y="4550546"/>
            <a:ext cx="7675255" cy="1317523"/>
          </a:xfrm>
          <a:prstGeom prst="roundRect">
            <a:avLst>
              <a:gd name="adj" fmla="val 956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just"/>
            <a:r>
              <a:rPr lang="ko-KR" altLang="en-US" sz="2000" b="1" spc="-150" dirty="0">
                <a:solidFill>
                  <a:schemeClr val="accent1"/>
                </a:solidFill>
              </a:rPr>
              <a:t>   이 시는 만남의 소중함</a:t>
            </a:r>
            <a:r>
              <a:rPr lang="en-US" altLang="ko-KR" sz="2000" b="1" spc="-150" dirty="0">
                <a:solidFill>
                  <a:schemeClr val="accent1"/>
                </a:solidFill>
              </a:rPr>
              <a:t>, </a:t>
            </a:r>
            <a:r>
              <a:rPr lang="ko-KR" altLang="en-US" sz="2000" b="1" spc="-150" dirty="0">
                <a:solidFill>
                  <a:schemeClr val="accent1"/>
                </a:solidFill>
              </a:rPr>
              <a:t>상대의 마음을 헤아리며 정성껏 대하는 태도의 중요성을 전달하고 있다</a:t>
            </a:r>
            <a:r>
              <a:rPr lang="en-US" altLang="ko-KR" sz="2000" b="1" spc="-150" dirty="0">
                <a:solidFill>
                  <a:schemeClr val="accent1"/>
                </a:solidFill>
              </a:rPr>
              <a:t>.</a:t>
            </a:r>
            <a:endParaRPr lang="ko-KR" altLang="en-US" sz="2000" b="1" spc="-150" dirty="0">
              <a:solidFill>
                <a:schemeClr val="accent1"/>
              </a:solidFill>
            </a:endParaRPr>
          </a:p>
        </p:txBody>
      </p:sp>
      <p:sp>
        <p:nvSpPr>
          <p:cNvPr id="12" name="텍스트 개체 틀 8">
            <a:extLst>
              <a:ext uri="{FF2B5EF4-FFF2-40B4-BE49-F238E27FC236}">
                <a16:creationId xmlns:a16="http://schemas.microsoft.com/office/drawing/2014/main" id="{11313339-21ED-38A8-30B3-3FA18D7418B9}"/>
              </a:ext>
            </a:extLst>
          </p:cNvPr>
          <p:cNvSpPr txBox="1">
            <a:spLocks/>
          </p:cNvSpPr>
          <p:nvPr/>
        </p:nvSpPr>
        <p:spPr>
          <a:xfrm>
            <a:off x="686707" y="953805"/>
            <a:ext cx="10856686" cy="12490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200"/>
              </a:lnSpc>
              <a:buFont typeface="Arial" panose="020B0604020202020204" pitchFamily="34" charset="0"/>
              <a:buNone/>
            </a:pPr>
            <a:r>
              <a:rPr lang="ko-KR" altLang="en-US" sz="2400" b="1" spc="-150" dirty="0"/>
              <a:t>다음 시구의 의미와 표현상의 특징을 바탕으로 이 시의 주제를 파악해 보자</a:t>
            </a:r>
            <a:r>
              <a:rPr lang="en-US" altLang="ko-KR" sz="2400" b="1" spc="-150" dirty="0"/>
              <a:t>. </a:t>
            </a:r>
            <a:endParaRPr lang="ko-Kore-KR" altLang="en-US" sz="2400" b="1" spc="-150" dirty="0"/>
          </a:p>
        </p:txBody>
      </p:sp>
      <p:sp>
        <p:nvSpPr>
          <p:cNvPr id="13" name="텍스트 개체 틀 9">
            <a:extLst>
              <a:ext uri="{FF2B5EF4-FFF2-40B4-BE49-F238E27FC236}">
                <a16:creationId xmlns:a16="http://schemas.microsoft.com/office/drawing/2014/main" id="{8E5E7A0B-4C87-CF84-A87F-CDA11B18975A}"/>
              </a:ext>
            </a:extLst>
          </p:cNvPr>
          <p:cNvSpPr txBox="1">
            <a:spLocks/>
          </p:cNvSpPr>
          <p:nvPr/>
        </p:nvSpPr>
        <p:spPr>
          <a:xfrm>
            <a:off x="276937" y="915476"/>
            <a:ext cx="428625" cy="7540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ore-KR" sz="3800" b="1">
                <a:solidFill>
                  <a:srgbClr val="F193A0"/>
                </a:solidFill>
              </a:rPr>
              <a:t>2</a:t>
            </a:r>
            <a:endParaRPr lang="ko-Kore-KR" altLang="en-US" sz="3800" b="1">
              <a:solidFill>
                <a:srgbClr val="F193A0"/>
              </a:solidFill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734A2CC2-68FC-48CB-DF24-D0602E565EFA}"/>
              </a:ext>
            </a:extLst>
          </p:cNvPr>
          <p:cNvGrpSpPr/>
          <p:nvPr/>
        </p:nvGrpSpPr>
        <p:grpSpPr>
          <a:xfrm>
            <a:off x="10079819" y="6196035"/>
            <a:ext cx="1491798" cy="422085"/>
            <a:chOff x="10406012" y="5509083"/>
            <a:chExt cx="1491798" cy="422085"/>
          </a:xfrm>
        </p:grpSpPr>
        <p:sp>
          <p:nvSpPr>
            <p:cNvPr id="5" name="모서리가 둥근 직사각형 25">
              <a:extLst>
                <a:ext uri="{FF2B5EF4-FFF2-40B4-BE49-F238E27FC236}">
                  <a16:creationId xmlns:a16="http://schemas.microsoft.com/office/drawing/2014/main" id="{F5518192-8463-E8C3-938A-F5DB35F573C2}"/>
                </a:ext>
              </a:extLst>
            </p:cNvPr>
            <p:cNvSpPr/>
            <p:nvPr/>
          </p:nvSpPr>
          <p:spPr>
            <a:xfrm>
              <a:off x="10406012" y="5509083"/>
              <a:ext cx="1491798" cy="422085"/>
            </a:xfrm>
            <a:prstGeom prst="roundRect">
              <a:avLst>
                <a:gd name="adj" fmla="val 50000"/>
              </a:avLst>
            </a:prstGeom>
            <a:solidFill>
              <a:srgbClr val="624AF1"/>
            </a:solidFill>
            <a:ln>
              <a:solidFill>
                <a:srgbClr val="624AF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/>
            </a:scene3d>
            <a:sp3d prstMaterial="matte">
              <a:contourClr>
                <a:srgbClr val="784D3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500" b="1"/>
                <a:t>    다시 풀기</a:t>
              </a:r>
            </a:p>
          </p:txBody>
        </p:sp>
        <p:pic>
          <p:nvPicPr>
            <p:cNvPr id="9" name="그래픽 8">
              <a:extLst>
                <a:ext uri="{FF2B5EF4-FFF2-40B4-BE49-F238E27FC236}">
                  <a16:creationId xmlns:a16="http://schemas.microsoft.com/office/drawing/2014/main" id="{D26762F7-C727-7DB3-C931-C67C6BBB6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91467" y="5611285"/>
              <a:ext cx="173514" cy="202612"/>
            </a:xfrm>
            <a:prstGeom prst="rect">
              <a:avLst/>
            </a:prstGeom>
          </p:spPr>
        </p:pic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1F8122A-54F2-5E8D-12D8-6B056C04486C}"/>
              </a:ext>
            </a:extLst>
          </p:cNvPr>
          <p:cNvGrpSpPr/>
          <p:nvPr/>
        </p:nvGrpSpPr>
        <p:grpSpPr>
          <a:xfrm>
            <a:off x="8530299" y="6196035"/>
            <a:ext cx="1491798" cy="422085"/>
            <a:chOff x="8652307" y="5509083"/>
            <a:chExt cx="1491798" cy="422085"/>
          </a:xfrm>
        </p:grpSpPr>
        <p:sp>
          <p:nvSpPr>
            <p:cNvPr id="14" name="모서리가 둥근 직사각형 22">
              <a:extLst>
                <a:ext uri="{FF2B5EF4-FFF2-40B4-BE49-F238E27FC236}">
                  <a16:creationId xmlns:a16="http://schemas.microsoft.com/office/drawing/2014/main" id="{A089F92E-69E3-22CC-221E-2536D555F053}"/>
                </a:ext>
              </a:extLst>
            </p:cNvPr>
            <p:cNvSpPr/>
            <p:nvPr/>
          </p:nvSpPr>
          <p:spPr>
            <a:xfrm>
              <a:off x="8652307" y="5509083"/>
              <a:ext cx="1491798" cy="422085"/>
            </a:xfrm>
            <a:prstGeom prst="roundRect">
              <a:avLst>
                <a:gd name="adj" fmla="val 50000"/>
              </a:avLst>
            </a:prstGeom>
            <a:solidFill>
              <a:srgbClr val="624AF1"/>
            </a:solidFill>
            <a:ln>
              <a:solidFill>
                <a:srgbClr val="624AF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/>
            </a:scene3d>
            <a:sp3d prstMaterial="matte">
              <a:contourClr>
                <a:srgbClr val="784D3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500" b="1"/>
                <a:t>   예시 답안</a:t>
              </a:r>
            </a:p>
          </p:txBody>
        </p:sp>
        <p:pic>
          <p:nvPicPr>
            <p:cNvPr id="20" name="그래픽 19">
              <a:extLst>
                <a:ext uri="{FF2B5EF4-FFF2-40B4-BE49-F238E27FC236}">
                  <a16:creationId xmlns:a16="http://schemas.microsoft.com/office/drawing/2014/main" id="{9CE03DD2-AD87-4162-8290-D6BCF1C4A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843068" y="5669971"/>
              <a:ext cx="184113" cy="1335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558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2" grpId="0" animBg="1"/>
      <p:bldP spid="22" grpId="1" animBg="1"/>
      <p:bldP spid="2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텍스트 개체 틀 8">
            <a:extLst>
              <a:ext uri="{FF2B5EF4-FFF2-40B4-BE49-F238E27FC236}">
                <a16:creationId xmlns:a16="http://schemas.microsoft.com/office/drawing/2014/main" id="{2021C0D1-DA4B-46D3-7261-AD27FC3512A8}"/>
              </a:ext>
            </a:extLst>
          </p:cNvPr>
          <p:cNvSpPr txBox="1">
            <a:spLocks/>
          </p:cNvSpPr>
          <p:nvPr/>
        </p:nvSpPr>
        <p:spPr>
          <a:xfrm>
            <a:off x="686707" y="953805"/>
            <a:ext cx="10856686" cy="12490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200"/>
              </a:lnSpc>
              <a:buFont typeface="Arial" panose="020B0604020202020204" pitchFamily="34" charset="0"/>
              <a:buNone/>
            </a:pPr>
            <a:r>
              <a:rPr lang="ko-KR" altLang="en-US" sz="2400" b="1" spc="-150" dirty="0"/>
              <a:t>이 시를 읽고 친구들과 이야기 나누고 싶은 질문을 만들어 보자</a:t>
            </a:r>
            <a:r>
              <a:rPr lang="en-US" altLang="ko-KR" sz="2400" b="1" spc="-150" dirty="0"/>
              <a:t>. </a:t>
            </a:r>
            <a:r>
              <a:rPr lang="ko-KR" altLang="en-US" sz="2400" b="1" spc="-150" dirty="0"/>
              <a:t>만든 질문을 모둠 구성원들과 공유하고 </a:t>
            </a:r>
            <a:r>
              <a:rPr lang="en-US" altLang="ko-KR" sz="2400" b="1" spc="-150" dirty="0"/>
              <a:t>‘</a:t>
            </a:r>
            <a:r>
              <a:rPr lang="ko-KR" altLang="en-US" sz="2400" b="1" spc="-150" dirty="0"/>
              <a:t>우리 모둠 질문</a:t>
            </a:r>
            <a:r>
              <a:rPr lang="en-US" altLang="ko-KR" sz="2400" b="1" spc="-150" dirty="0"/>
              <a:t>’</a:t>
            </a:r>
            <a:r>
              <a:rPr lang="ko-KR" altLang="en-US" sz="2400" b="1" spc="-150" dirty="0"/>
              <a:t>을 정해 보자</a:t>
            </a:r>
            <a:r>
              <a:rPr lang="en-US" altLang="ko-KR" sz="2400" b="1" spc="-150" dirty="0"/>
              <a:t>. </a:t>
            </a:r>
            <a:endParaRPr lang="ko-Kore-KR" altLang="en-US" sz="2400" b="1" spc="-150" dirty="0"/>
          </a:p>
        </p:txBody>
      </p:sp>
      <p:sp>
        <p:nvSpPr>
          <p:cNvPr id="19" name="텍스트 개체 틀 9">
            <a:extLst>
              <a:ext uri="{FF2B5EF4-FFF2-40B4-BE49-F238E27FC236}">
                <a16:creationId xmlns:a16="http://schemas.microsoft.com/office/drawing/2014/main" id="{F5418957-C433-6579-0E31-208CF3191482}"/>
              </a:ext>
            </a:extLst>
          </p:cNvPr>
          <p:cNvSpPr txBox="1">
            <a:spLocks/>
          </p:cNvSpPr>
          <p:nvPr/>
        </p:nvSpPr>
        <p:spPr>
          <a:xfrm>
            <a:off x="276937" y="915476"/>
            <a:ext cx="428625" cy="7540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ore-KR" sz="3800" b="1">
                <a:solidFill>
                  <a:srgbClr val="84C386"/>
                </a:solidFill>
              </a:rPr>
              <a:t>1</a:t>
            </a:r>
            <a:endParaRPr lang="ko-Kore-KR" altLang="en-US" sz="3800" b="1">
              <a:solidFill>
                <a:srgbClr val="84C386"/>
              </a:solidFill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8ADB3155-2289-CB7C-373E-4D839EE5FC64}"/>
              </a:ext>
            </a:extLst>
          </p:cNvPr>
          <p:cNvGrpSpPr/>
          <p:nvPr/>
        </p:nvGrpSpPr>
        <p:grpSpPr>
          <a:xfrm>
            <a:off x="10079819" y="6196035"/>
            <a:ext cx="1491798" cy="422085"/>
            <a:chOff x="10406012" y="5509083"/>
            <a:chExt cx="1491798" cy="422085"/>
          </a:xfrm>
        </p:grpSpPr>
        <p:sp>
          <p:nvSpPr>
            <p:cNvPr id="10" name="모서리가 둥근 직사각형 25">
              <a:extLst>
                <a:ext uri="{FF2B5EF4-FFF2-40B4-BE49-F238E27FC236}">
                  <a16:creationId xmlns:a16="http://schemas.microsoft.com/office/drawing/2014/main" id="{175351AD-5FAC-5DB4-FC4C-74619FB120B0}"/>
                </a:ext>
              </a:extLst>
            </p:cNvPr>
            <p:cNvSpPr/>
            <p:nvPr/>
          </p:nvSpPr>
          <p:spPr>
            <a:xfrm>
              <a:off x="10406012" y="5509083"/>
              <a:ext cx="1491798" cy="422085"/>
            </a:xfrm>
            <a:prstGeom prst="roundRect">
              <a:avLst>
                <a:gd name="adj" fmla="val 50000"/>
              </a:avLst>
            </a:prstGeom>
            <a:solidFill>
              <a:srgbClr val="624AF1"/>
            </a:solidFill>
            <a:ln>
              <a:solidFill>
                <a:srgbClr val="624AF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/>
            </a:scene3d>
            <a:sp3d prstMaterial="matte">
              <a:contourClr>
                <a:srgbClr val="784D3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500" b="1"/>
                <a:t>    다시 풀기</a:t>
              </a:r>
            </a:p>
          </p:txBody>
        </p:sp>
        <p:pic>
          <p:nvPicPr>
            <p:cNvPr id="11" name="그래픽 10">
              <a:extLst>
                <a:ext uri="{FF2B5EF4-FFF2-40B4-BE49-F238E27FC236}">
                  <a16:creationId xmlns:a16="http://schemas.microsoft.com/office/drawing/2014/main" id="{D2696F01-98AD-2C1E-3BF9-90A3C6EDD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91467" y="5611285"/>
              <a:ext cx="173514" cy="202612"/>
            </a:xfrm>
            <a:prstGeom prst="rect">
              <a:avLst/>
            </a:prstGeom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AF056332-54FD-642F-69E9-6855A33C4122}"/>
              </a:ext>
            </a:extLst>
          </p:cNvPr>
          <p:cNvGrpSpPr/>
          <p:nvPr/>
        </p:nvGrpSpPr>
        <p:grpSpPr>
          <a:xfrm>
            <a:off x="8530299" y="6196035"/>
            <a:ext cx="1491798" cy="422085"/>
            <a:chOff x="8652307" y="5509083"/>
            <a:chExt cx="1491798" cy="422085"/>
          </a:xfrm>
        </p:grpSpPr>
        <p:sp>
          <p:nvSpPr>
            <p:cNvPr id="16" name="모서리가 둥근 직사각형 22">
              <a:extLst>
                <a:ext uri="{FF2B5EF4-FFF2-40B4-BE49-F238E27FC236}">
                  <a16:creationId xmlns:a16="http://schemas.microsoft.com/office/drawing/2014/main" id="{CA8539F9-0E26-30EB-2CBC-10A181087176}"/>
                </a:ext>
              </a:extLst>
            </p:cNvPr>
            <p:cNvSpPr/>
            <p:nvPr/>
          </p:nvSpPr>
          <p:spPr>
            <a:xfrm>
              <a:off x="8652307" y="5509083"/>
              <a:ext cx="1491798" cy="422085"/>
            </a:xfrm>
            <a:prstGeom prst="roundRect">
              <a:avLst>
                <a:gd name="adj" fmla="val 50000"/>
              </a:avLst>
            </a:prstGeom>
            <a:solidFill>
              <a:srgbClr val="624AF1"/>
            </a:solidFill>
            <a:ln>
              <a:solidFill>
                <a:srgbClr val="624AF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/>
            </a:scene3d>
            <a:sp3d prstMaterial="matte">
              <a:contourClr>
                <a:srgbClr val="784D3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500" b="1"/>
                <a:t>   예시 답안</a:t>
              </a:r>
            </a:p>
          </p:txBody>
        </p:sp>
        <p:pic>
          <p:nvPicPr>
            <p:cNvPr id="17" name="그래픽 16">
              <a:extLst>
                <a:ext uri="{FF2B5EF4-FFF2-40B4-BE49-F238E27FC236}">
                  <a16:creationId xmlns:a16="http://schemas.microsoft.com/office/drawing/2014/main" id="{6D7983D0-A82B-E3D8-CF9A-1AF9779B4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43068" y="5669971"/>
              <a:ext cx="184113" cy="133533"/>
            </a:xfrm>
            <a:prstGeom prst="rect">
              <a:avLst/>
            </a:prstGeom>
          </p:spPr>
        </p:pic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ABFA6919-E8F6-FE8C-8EBB-EA623E9B4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446" y="2202850"/>
            <a:ext cx="6361455" cy="353414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5B1232B-E3BC-79F6-A872-75CBCEB90A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0901" y="2442112"/>
            <a:ext cx="3822158" cy="2827920"/>
          </a:xfrm>
          <a:prstGeom prst="rect">
            <a:avLst/>
          </a:prstGeom>
        </p:spPr>
      </p:pic>
      <p:sp>
        <p:nvSpPr>
          <p:cNvPr id="5" name="사각형: 둥근 모서리 39">
            <a:extLst>
              <a:ext uri="{FF2B5EF4-FFF2-40B4-BE49-F238E27FC236}">
                <a16:creationId xmlns:a16="http://schemas.microsoft.com/office/drawing/2014/main" id="{CA0ABFCF-0D51-9245-C326-10906AB6CB83}"/>
              </a:ext>
            </a:extLst>
          </p:cNvPr>
          <p:cNvSpPr/>
          <p:nvPr/>
        </p:nvSpPr>
        <p:spPr>
          <a:xfrm>
            <a:off x="1247887" y="3514044"/>
            <a:ext cx="5815443" cy="7020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ko-KR" altLang="en-US" sz="2000" b="1" spc="-150">
                <a:solidFill>
                  <a:schemeClr val="accent1"/>
                </a:solidFill>
              </a:rPr>
              <a:t>이 시에서 내용이나 표현이 아름답게 느껴지는 부분은 어디일까</a:t>
            </a:r>
            <a:r>
              <a:rPr lang="en-US" altLang="ko-KR" sz="2000" b="1" spc="-150">
                <a:solidFill>
                  <a:schemeClr val="accent1"/>
                </a:solidFill>
              </a:rPr>
              <a:t>?</a:t>
            </a:r>
            <a:endParaRPr lang="ko-KR" altLang="en-US" sz="2000" b="1" spc="-150">
              <a:solidFill>
                <a:schemeClr val="accent1"/>
              </a:solidFill>
            </a:endParaRPr>
          </a:p>
        </p:txBody>
      </p:sp>
      <p:sp>
        <p:nvSpPr>
          <p:cNvPr id="13" name="사각형: 둥근 모서리 14">
            <a:extLst>
              <a:ext uri="{FF2B5EF4-FFF2-40B4-BE49-F238E27FC236}">
                <a16:creationId xmlns:a16="http://schemas.microsoft.com/office/drawing/2014/main" id="{6BB07EEA-0497-1CFB-ED81-DC7062B82261}"/>
              </a:ext>
            </a:extLst>
          </p:cNvPr>
          <p:cNvSpPr/>
          <p:nvPr/>
        </p:nvSpPr>
        <p:spPr>
          <a:xfrm>
            <a:off x="1247886" y="4255443"/>
            <a:ext cx="5815443" cy="7020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ko-KR" altLang="en-US" sz="2000" b="1" spc="-150">
                <a:solidFill>
                  <a:schemeClr val="accent1"/>
                </a:solidFill>
              </a:rPr>
              <a:t>시인이 주제를 전달할 때 </a:t>
            </a:r>
            <a:r>
              <a:rPr lang="en-US" altLang="ko-KR" sz="2000" b="1" spc="-150">
                <a:solidFill>
                  <a:schemeClr val="accent1"/>
                </a:solidFill>
              </a:rPr>
              <a:t>‘</a:t>
            </a:r>
            <a:r>
              <a:rPr lang="ko-KR" altLang="en-US" sz="2000" b="1" spc="-150">
                <a:solidFill>
                  <a:schemeClr val="accent1"/>
                </a:solidFill>
              </a:rPr>
              <a:t>바람</a:t>
            </a:r>
            <a:r>
              <a:rPr lang="en-US" altLang="ko-KR" sz="2000" b="1" spc="-150">
                <a:solidFill>
                  <a:schemeClr val="accent1"/>
                </a:solidFill>
              </a:rPr>
              <a:t>’</a:t>
            </a:r>
            <a:r>
              <a:rPr lang="ko-KR" altLang="en-US" sz="2000" b="1" spc="-150">
                <a:solidFill>
                  <a:schemeClr val="accent1"/>
                </a:solidFill>
              </a:rPr>
              <a:t>을 소재로 사용한 이유는 무엇일까</a:t>
            </a:r>
            <a:r>
              <a:rPr lang="en-US" altLang="ko-KR" sz="2000" b="1" spc="-150">
                <a:solidFill>
                  <a:schemeClr val="accent1"/>
                </a:solidFill>
              </a:rPr>
              <a:t>?</a:t>
            </a:r>
            <a:endParaRPr lang="ko-KR" altLang="en-US" sz="2000" b="1" spc="-150">
              <a:solidFill>
                <a:schemeClr val="accent1"/>
              </a:solidFill>
            </a:endParaRPr>
          </a:p>
        </p:txBody>
      </p:sp>
      <p:sp>
        <p:nvSpPr>
          <p:cNvPr id="14" name="사각형: 둥근 모서리 15">
            <a:extLst>
              <a:ext uri="{FF2B5EF4-FFF2-40B4-BE49-F238E27FC236}">
                <a16:creationId xmlns:a16="http://schemas.microsoft.com/office/drawing/2014/main" id="{AD23E044-3EE6-12F1-6FB5-D3C7CFEC9E2C}"/>
              </a:ext>
            </a:extLst>
          </p:cNvPr>
          <p:cNvSpPr/>
          <p:nvPr/>
        </p:nvSpPr>
        <p:spPr>
          <a:xfrm>
            <a:off x="8172210" y="3129505"/>
            <a:ext cx="2852306" cy="1991591"/>
          </a:xfrm>
          <a:prstGeom prst="roundRect">
            <a:avLst>
              <a:gd name="adj" fmla="val 73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just"/>
            <a:r>
              <a:rPr lang="ko-KR" altLang="en-US" sz="2000" b="1" spc="-150">
                <a:solidFill>
                  <a:schemeClr val="accent1"/>
                </a:solidFill>
              </a:rPr>
              <a:t>  시인이 주제를 전달할 때 </a:t>
            </a:r>
            <a:r>
              <a:rPr lang="en-US" altLang="ko-KR" sz="2000" b="1" spc="-150">
                <a:solidFill>
                  <a:schemeClr val="accent1"/>
                </a:solidFill>
              </a:rPr>
              <a:t>‘</a:t>
            </a:r>
            <a:r>
              <a:rPr lang="ko-KR" altLang="en-US" sz="2000" b="1" spc="-150">
                <a:solidFill>
                  <a:schemeClr val="accent1"/>
                </a:solidFill>
              </a:rPr>
              <a:t>바람</a:t>
            </a:r>
            <a:r>
              <a:rPr lang="en-US" altLang="ko-KR" sz="2000" b="1" spc="-150">
                <a:solidFill>
                  <a:schemeClr val="accent1"/>
                </a:solidFill>
              </a:rPr>
              <a:t>’</a:t>
            </a:r>
            <a:r>
              <a:rPr lang="ko-KR" altLang="en-US" sz="2000" b="1" spc="-150">
                <a:solidFill>
                  <a:schemeClr val="accent1"/>
                </a:solidFill>
              </a:rPr>
              <a:t>을 소재로 사용한 이유는 무엇일까</a:t>
            </a:r>
            <a:r>
              <a:rPr lang="en-US" altLang="ko-KR" sz="2000" b="1" spc="-150">
                <a:solidFill>
                  <a:schemeClr val="accent1"/>
                </a:solidFill>
              </a:rPr>
              <a:t>?</a:t>
            </a:r>
            <a:endParaRPr lang="ko-KR" altLang="en-US" sz="2000" b="1" spc="-150">
              <a:solidFill>
                <a:schemeClr val="accent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E541E9F-9822-E86A-A2FB-70086D1D80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49" y="6100670"/>
            <a:ext cx="1348292" cy="554418"/>
          </a:xfrm>
          <a:prstGeom prst="rect">
            <a:avLst/>
          </a:prstGeom>
          <a:effectLst/>
        </p:spPr>
      </p:pic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828A1F5F-AA00-4BF8-222C-E7C7F84EB147}"/>
              </a:ext>
            </a:extLst>
          </p:cNvPr>
          <p:cNvSpPr/>
          <p:nvPr/>
        </p:nvSpPr>
        <p:spPr>
          <a:xfrm>
            <a:off x="491249" y="2948221"/>
            <a:ext cx="3404282" cy="3141044"/>
          </a:xfrm>
          <a:prstGeom prst="roundRect">
            <a:avLst>
              <a:gd name="adj" fmla="val 7241"/>
            </a:avLst>
          </a:prstGeom>
          <a:solidFill>
            <a:srgbClr val="FFFAEB"/>
          </a:solidFill>
          <a:ln w="38100">
            <a:solidFill>
              <a:srgbClr val="FFBC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DCC716-879E-480A-E5C0-CED46060B1CD}"/>
              </a:ext>
            </a:extLst>
          </p:cNvPr>
          <p:cNvSpPr txBox="1"/>
          <p:nvPr/>
        </p:nvSpPr>
        <p:spPr>
          <a:xfrm>
            <a:off x="601842" y="3065822"/>
            <a:ext cx="3183096" cy="2947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ko-KR" altLang="en-US" spc="-200" dirty="0"/>
              <a:t> 작품을 감상하며 이해하기 어려웠던 부분에 대한 질문</a:t>
            </a:r>
            <a:r>
              <a:rPr kumimoji="1" lang="en-US" altLang="ko-KR" spc="-200" dirty="0"/>
              <a:t>, </a:t>
            </a:r>
            <a:r>
              <a:rPr kumimoji="1" lang="ko-KR" altLang="en-US" spc="-200" dirty="0"/>
              <a:t>친구들의 생각이 궁금한 부분에 대한 질문 등을 만들어 본다</a:t>
            </a:r>
            <a:r>
              <a:rPr kumimoji="1" lang="en-US" altLang="ko-KR" spc="-200" dirty="0"/>
              <a:t>. ‘</a:t>
            </a:r>
            <a:r>
              <a:rPr kumimoji="1" lang="ko-KR" altLang="en-US" spc="-200" dirty="0"/>
              <a:t>모둠 질문</a:t>
            </a:r>
            <a:r>
              <a:rPr kumimoji="1" lang="en-US" altLang="ko-KR" spc="-200" dirty="0"/>
              <a:t>’</a:t>
            </a:r>
            <a:r>
              <a:rPr kumimoji="1" lang="ko-KR" altLang="en-US" spc="-200" dirty="0"/>
              <a:t>은 단편적으로 대답할 수 있는 것보다 풍부한 대화가 오갈 수 있는 것을 정한다</a:t>
            </a:r>
            <a:r>
              <a:rPr kumimoji="1" lang="en-US" altLang="ko-KR" spc="-200" dirty="0"/>
              <a:t>. </a:t>
            </a:r>
            <a:endParaRPr kumimoji="1" lang="ko-Kore-KR" altLang="en-US" spc="-200" dirty="0"/>
          </a:p>
        </p:txBody>
      </p:sp>
    </p:spTree>
    <p:extLst>
      <p:ext uri="{BB962C8B-B14F-4D97-AF65-F5344CB8AC3E}">
        <p14:creationId xmlns:p14="http://schemas.microsoft.com/office/powerpoint/2010/main" val="96486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7" grpId="0" animBg="1"/>
      <p:bldP spid="7" grpId="1" animBg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3099E-9A4B-5584-929E-48C0C298F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텍스트 개체 틀 9">
            <a:extLst>
              <a:ext uri="{FF2B5EF4-FFF2-40B4-BE49-F238E27FC236}">
                <a16:creationId xmlns:a16="http://schemas.microsoft.com/office/drawing/2014/main" id="{9D226C7F-3501-5615-D3BB-BF872307BCA0}"/>
              </a:ext>
            </a:extLst>
          </p:cNvPr>
          <p:cNvSpPr txBox="1">
            <a:spLocks/>
          </p:cNvSpPr>
          <p:nvPr/>
        </p:nvSpPr>
        <p:spPr>
          <a:xfrm>
            <a:off x="276937" y="915476"/>
            <a:ext cx="428625" cy="7540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ore-KR" sz="3800" b="1">
                <a:solidFill>
                  <a:srgbClr val="84C386"/>
                </a:solidFill>
              </a:rPr>
              <a:t>2</a:t>
            </a:r>
            <a:endParaRPr lang="ko-Kore-KR" altLang="en-US" sz="3800" b="1">
              <a:solidFill>
                <a:srgbClr val="84C386"/>
              </a:solidFill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348248AA-1DE3-8F86-2672-E73406AE4143}"/>
              </a:ext>
            </a:extLst>
          </p:cNvPr>
          <p:cNvGrpSpPr/>
          <p:nvPr/>
        </p:nvGrpSpPr>
        <p:grpSpPr>
          <a:xfrm>
            <a:off x="10079819" y="6196035"/>
            <a:ext cx="1491798" cy="422085"/>
            <a:chOff x="10406012" y="5509083"/>
            <a:chExt cx="1491798" cy="422085"/>
          </a:xfrm>
        </p:grpSpPr>
        <p:sp>
          <p:nvSpPr>
            <p:cNvPr id="10" name="모서리가 둥근 직사각형 25">
              <a:extLst>
                <a:ext uri="{FF2B5EF4-FFF2-40B4-BE49-F238E27FC236}">
                  <a16:creationId xmlns:a16="http://schemas.microsoft.com/office/drawing/2014/main" id="{52C130D8-A0C2-6BEF-2DA1-91F905FA9DF7}"/>
                </a:ext>
              </a:extLst>
            </p:cNvPr>
            <p:cNvSpPr/>
            <p:nvPr/>
          </p:nvSpPr>
          <p:spPr>
            <a:xfrm>
              <a:off x="10406012" y="5509083"/>
              <a:ext cx="1491798" cy="422085"/>
            </a:xfrm>
            <a:prstGeom prst="roundRect">
              <a:avLst>
                <a:gd name="adj" fmla="val 50000"/>
              </a:avLst>
            </a:prstGeom>
            <a:solidFill>
              <a:srgbClr val="624AF1"/>
            </a:solidFill>
            <a:ln>
              <a:solidFill>
                <a:srgbClr val="624AF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/>
            </a:scene3d>
            <a:sp3d prstMaterial="matte">
              <a:contourClr>
                <a:srgbClr val="784D3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500" b="1"/>
                <a:t>    다시 풀기</a:t>
              </a:r>
            </a:p>
          </p:txBody>
        </p:sp>
        <p:pic>
          <p:nvPicPr>
            <p:cNvPr id="11" name="그래픽 10">
              <a:extLst>
                <a:ext uri="{FF2B5EF4-FFF2-40B4-BE49-F238E27FC236}">
                  <a16:creationId xmlns:a16="http://schemas.microsoft.com/office/drawing/2014/main" id="{05F3AFDD-9B0F-9BE8-C8AC-9197190D1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91467" y="5611285"/>
              <a:ext cx="173514" cy="202612"/>
            </a:xfrm>
            <a:prstGeom prst="rect">
              <a:avLst/>
            </a:prstGeom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473C281-9CCC-9A51-5D1B-6F369F2FD645}"/>
              </a:ext>
            </a:extLst>
          </p:cNvPr>
          <p:cNvGrpSpPr/>
          <p:nvPr/>
        </p:nvGrpSpPr>
        <p:grpSpPr>
          <a:xfrm>
            <a:off x="8530299" y="6196035"/>
            <a:ext cx="1491798" cy="422085"/>
            <a:chOff x="8652307" y="5509083"/>
            <a:chExt cx="1491798" cy="422085"/>
          </a:xfrm>
        </p:grpSpPr>
        <p:sp>
          <p:nvSpPr>
            <p:cNvPr id="16" name="모서리가 둥근 직사각형 22">
              <a:extLst>
                <a:ext uri="{FF2B5EF4-FFF2-40B4-BE49-F238E27FC236}">
                  <a16:creationId xmlns:a16="http://schemas.microsoft.com/office/drawing/2014/main" id="{8335FCBC-AA39-8A81-2F37-A3EB01A917C8}"/>
                </a:ext>
              </a:extLst>
            </p:cNvPr>
            <p:cNvSpPr/>
            <p:nvPr/>
          </p:nvSpPr>
          <p:spPr>
            <a:xfrm>
              <a:off x="8652307" y="5509083"/>
              <a:ext cx="1491798" cy="422085"/>
            </a:xfrm>
            <a:prstGeom prst="roundRect">
              <a:avLst>
                <a:gd name="adj" fmla="val 50000"/>
              </a:avLst>
            </a:prstGeom>
            <a:solidFill>
              <a:srgbClr val="624AF1"/>
            </a:solidFill>
            <a:ln>
              <a:solidFill>
                <a:srgbClr val="624AF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/>
            </a:scene3d>
            <a:sp3d prstMaterial="matte">
              <a:contourClr>
                <a:srgbClr val="784D3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500" b="1"/>
                <a:t>   예시 답안</a:t>
              </a:r>
            </a:p>
          </p:txBody>
        </p:sp>
        <p:pic>
          <p:nvPicPr>
            <p:cNvPr id="17" name="그래픽 16">
              <a:extLst>
                <a:ext uri="{FF2B5EF4-FFF2-40B4-BE49-F238E27FC236}">
                  <a16:creationId xmlns:a16="http://schemas.microsoft.com/office/drawing/2014/main" id="{BE5323A9-68DE-E0F4-AC2C-26E5EC09F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43068" y="5669971"/>
              <a:ext cx="184113" cy="133533"/>
            </a:xfrm>
            <a:prstGeom prst="rect">
              <a:avLst/>
            </a:prstGeom>
          </p:spPr>
        </p:pic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F3A92C28-8607-D61B-6206-730B2A24BBE2}"/>
              </a:ext>
            </a:extLst>
          </p:cNvPr>
          <p:cNvGrpSpPr/>
          <p:nvPr/>
        </p:nvGrpSpPr>
        <p:grpSpPr>
          <a:xfrm>
            <a:off x="2020658" y="1896770"/>
            <a:ext cx="8001439" cy="3907526"/>
            <a:chOff x="2244217" y="1426033"/>
            <a:chExt cx="10005892" cy="5070050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A4C70ABF-3B44-E911-B53D-137F5C3C1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47163" y="1426033"/>
              <a:ext cx="5002946" cy="5070050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7EEFA6CD-7A4B-9A6D-FFE8-99189656D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44217" y="1426033"/>
              <a:ext cx="5002946" cy="5055372"/>
            </a:xfrm>
            <a:prstGeom prst="rect">
              <a:avLst/>
            </a:prstGeom>
          </p:spPr>
        </p:pic>
      </p:grpSp>
      <p:sp>
        <p:nvSpPr>
          <p:cNvPr id="9" name="사각형: 둥근 모서리 42">
            <a:extLst>
              <a:ext uri="{FF2B5EF4-FFF2-40B4-BE49-F238E27FC236}">
                <a16:creationId xmlns:a16="http://schemas.microsoft.com/office/drawing/2014/main" id="{22BA2BCD-11A2-5978-91DC-473396A6E6DA}"/>
              </a:ext>
            </a:extLst>
          </p:cNvPr>
          <p:cNvSpPr/>
          <p:nvPr/>
        </p:nvSpPr>
        <p:spPr>
          <a:xfrm>
            <a:off x="2338805" y="2591656"/>
            <a:ext cx="3337140" cy="2932364"/>
          </a:xfrm>
          <a:prstGeom prst="roundRect">
            <a:avLst>
              <a:gd name="adj" fmla="val 771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r>
              <a:rPr lang="ko-KR" altLang="en-US" sz="2000" b="1" spc="-150">
                <a:solidFill>
                  <a:schemeClr val="accent1"/>
                </a:solidFill>
              </a:rPr>
              <a:t>  시인이 주제를 전달할 때 </a:t>
            </a:r>
            <a:r>
              <a:rPr lang="en-US" altLang="ko-KR" sz="2000" b="1" spc="-150">
                <a:solidFill>
                  <a:schemeClr val="accent1"/>
                </a:solidFill>
              </a:rPr>
              <a:t>‘</a:t>
            </a:r>
            <a:r>
              <a:rPr lang="ko-KR" altLang="en-US" sz="2000" b="1" spc="-150">
                <a:solidFill>
                  <a:schemeClr val="accent1"/>
                </a:solidFill>
              </a:rPr>
              <a:t>바람</a:t>
            </a:r>
            <a:r>
              <a:rPr lang="en-US" altLang="ko-KR" sz="2000" b="1" spc="-150">
                <a:solidFill>
                  <a:schemeClr val="accent1"/>
                </a:solidFill>
              </a:rPr>
              <a:t>’</a:t>
            </a:r>
            <a:r>
              <a:rPr lang="ko-KR" altLang="en-US" sz="2000" b="1" spc="-150">
                <a:solidFill>
                  <a:schemeClr val="accent1"/>
                </a:solidFill>
              </a:rPr>
              <a:t>을 소재로 사용한 이유는 무엇일까</a:t>
            </a:r>
            <a:r>
              <a:rPr lang="en-US" altLang="ko-KR" sz="2000" b="1" spc="-150">
                <a:solidFill>
                  <a:schemeClr val="accent1"/>
                </a:solidFill>
              </a:rPr>
              <a:t>?</a:t>
            </a:r>
            <a:endParaRPr lang="ko-KR" altLang="en-US" sz="2000" b="1" spc="-150">
              <a:solidFill>
                <a:schemeClr val="accent1"/>
              </a:solidFill>
            </a:endParaRPr>
          </a:p>
        </p:txBody>
      </p:sp>
      <p:sp>
        <p:nvSpPr>
          <p:cNvPr id="15" name="사각형: 둥근 모서리 43">
            <a:extLst>
              <a:ext uri="{FF2B5EF4-FFF2-40B4-BE49-F238E27FC236}">
                <a16:creationId xmlns:a16="http://schemas.microsoft.com/office/drawing/2014/main" id="{C3D3A89A-E484-4C51-780E-93FC0F551AF6}"/>
              </a:ext>
            </a:extLst>
          </p:cNvPr>
          <p:cNvSpPr/>
          <p:nvPr/>
        </p:nvSpPr>
        <p:spPr>
          <a:xfrm>
            <a:off x="6233689" y="3668488"/>
            <a:ext cx="3576097" cy="2008383"/>
          </a:xfrm>
          <a:prstGeom prst="roundRect">
            <a:avLst>
              <a:gd name="adj" fmla="val 5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just"/>
            <a:r>
              <a:rPr lang="ko-KR" altLang="en-US" sz="2000" b="1" spc="-150">
                <a:solidFill>
                  <a:schemeClr val="accent1"/>
                </a:solidFill>
              </a:rPr>
              <a:t>  중학교 시절 내가 힘들어할 때 친구가 이유를 물어봐 주어서 고마웠던 기억이 있다</a:t>
            </a:r>
            <a:r>
              <a:rPr lang="en-US" altLang="ko-KR" sz="2000" b="1" spc="-150">
                <a:solidFill>
                  <a:schemeClr val="accent1"/>
                </a:solidFill>
              </a:rPr>
              <a:t>. ‘</a:t>
            </a:r>
            <a:r>
              <a:rPr lang="ko-KR" altLang="en-US" sz="2000" b="1" spc="-150">
                <a:solidFill>
                  <a:schemeClr val="accent1"/>
                </a:solidFill>
              </a:rPr>
              <a:t>환대</a:t>
            </a:r>
            <a:r>
              <a:rPr lang="en-US" altLang="ko-KR" sz="2000" b="1" spc="-150">
                <a:solidFill>
                  <a:schemeClr val="accent1"/>
                </a:solidFill>
              </a:rPr>
              <a:t>’</a:t>
            </a:r>
            <a:r>
              <a:rPr lang="ko-KR" altLang="en-US" sz="2000" b="1" spc="-150">
                <a:solidFill>
                  <a:schemeClr val="accent1"/>
                </a:solidFill>
              </a:rPr>
              <a:t>란 이처럼 만남을 소중하게 여기고</a:t>
            </a:r>
            <a:r>
              <a:rPr lang="en-US" altLang="ko-KR" sz="2000" b="1" spc="-150">
                <a:solidFill>
                  <a:schemeClr val="accent1"/>
                </a:solidFill>
              </a:rPr>
              <a:t>, </a:t>
            </a:r>
            <a:r>
              <a:rPr lang="ko-KR" altLang="en-US" sz="2000" b="1" spc="-150">
                <a:solidFill>
                  <a:schemeClr val="accent1"/>
                </a:solidFill>
              </a:rPr>
              <a:t>그 사람의 마음을 헤아리는 것을 말하는 것 같다</a:t>
            </a:r>
            <a:r>
              <a:rPr lang="en-US" altLang="ko-KR" sz="2000" b="1" spc="-150">
                <a:solidFill>
                  <a:schemeClr val="accent1"/>
                </a:solidFill>
              </a:rPr>
              <a:t>.</a:t>
            </a:r>
            <a:endParaRPr lang="ko-KR" altLang="en-US" sz="2000" b="1" spc="-150">
              <a:solidFill>
                <a:schemeClr val="accent1"/>
              </a:solidFill>
            </a:endParaRPr>
          </a:p>
        </p:txBody>
      </p:sp>
      <p:sp>
        <p:nvSpPr>
          <p:cNvPr id="4" name="타원 3">
            <a:hlinkClick r:id="rId8" action="ppaction://hlinksldjump"/>
            <a:extLst>
              <a:ext uri="{FF2B5EF4-FFF2-40B4-BE49-F238E27FC236}">
                <a16:creationId xmlns:a16="http://schemas.microsoft.com/office/drawing/2014/main" id="{38FC006B-37EF-04A1-891A-19F25CA5AA9A}"/>
              </a:ext>
            </a:extLst>
          </p:cNvPr>
          <p:cNvSpPr/>
          <p:nvPr/>
        </p:nvSpPr>
        <p:spPr>
          <a:xfrm>
            <a:off x="5823074" y="6464048"/>
            <a:ext cx="191646" cy="19164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hlinkClick r:id="rId9" action="ppaction://hlinksldjump"/>
            <a:extLst>
              <a:ext uri="{FF2B5EF4-FFF2-40B4-BE49-F238E27FC236}">
                <a16:creationId xmlns:a16="http://schemas.microsoft.com/office/drawing/2014/main" id="{B003B427-62CD-5F17-9537-886E95EF3BF7}"/>
              </a:ext>
            </a:extLst>
          </p:cNvPr>
          <p:cNvSpPr/>
          <p:nvPr/>
        </p:nvSpPr>
        <p:spPr>
          <a:xfrm>
            <a:off x="6104794" y="6502721"/>
            <a:ext cx="114300" cy="1143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hlinkClick r:id="rId10" action="ppaction://hlinksldjump"/>
            <a:extLst>
              <a:ext uri="{FF2B5EF4-FFF2-40B4-BE49-F238E27FC236}">
                <a16:creationId xmlns:a16="http://schemas.microsoft.com/office/drawing/2014/main" id="{6688FFD2-A0D7-8823-ACFE-193E1FC8B193}"/>
              </a:ext>
            </a:extLst>
          </p:cNvPr>
          <p:cNvSpPr/>
          <p:nvPr/>
        </p:nvSpPr>
        <p:spPr>
          <a:xfrm>
            <a:off x="6309168" y="6502721"/>
            <a:ext cx="114300" cy="1143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텍스트 개체 틀 8">
            <a:extLst>
              <a:ext uri="{FF2B5EF4-FFF2-40B4-BE49-F238E27FC236}">
                <a16:creationId xmlns:a16="http://schemas.microsoft.com/office/drawing/2014/main" id="{C4000B33-F501-778C-F40E-F8AE2D483F43}"/>
              </a:ext>
            </a:extLst>
          </p:cNvPr>
          <p:cNvSpPr txBox="1">
            <a:spLocks/>
          </p:cNvSpPr>
          <p:nvPr/>
        </p:nvSpPr>
        <p:spPr>
          <a:xfrm>
            <a:off x="686707" y="953805"/>
            <a:ext cx="11228356" cy="12490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200"/>
              </a:lnSpc>
              <a:buFont typeface="Arial" panose="020B0604020202020204" pitchFamily="34" charset="0"/>
              <a:buNone/>
            </a:pPr>
            <a:r>
              <a:rPr lang="en-US" altLang="ko-Kore-KR" sz="2400" b="1" spc="-150" dirty="0">
                <a:solidFill>
                  <a:srgbClr val="84C386"/>
                </a:solidFill>
              </a:rPr>
              <a:t>1</a:t>
            </a:r>
            <a:r>
              <a:rPr lang="ko-KR" altLang="en-US" sz="2400" b="1" spc="-150" dirty="0"/>
              <a:t>에서 정한 </a:t>
            </a:r>
            <a:r>
              <a:rPr lang="en-US" altLang="ko-KR" sz="2400" b="1" spc="-150" dirty="0"/>
              <a:t>‘</a:t>
            </a:r>
            <a:r>
              <a:rPr lang="ko-KR" altLang="en-US" sz="2400" b="1" spc="-150" dirty="0"/>
              <a:t>우리 모둠 질문</a:t>
            </a:r>
            <a:r>
              <a:rPr lang="en-US" altLang="ko-KR" sz="2400" b="1" spc="-150" dirty="0"/>
              <a:t>’</a:t>
            </a:r>
            <a:r>
              <a:rPr lang="ko-KR" altLang="en-US" sz="2400" b="1" spc="-150" dirty="0"/>
              <a:t>과 다음에 제시된 질문들에 대해 모둠 구성원들과 이야기를 나누면서 이 시를 깊이 있게 감상해 보자</a:t>
            </a:r>
            <a:r>
              <a:rPr lang="en-US" altLang="ko-KR" sz="2400" b="1" spc="-150" dirty="0"/>
              <a:t>. </a:t>
            </a:r>
            <a:endParaRPr lang="ko-Kore-KR" altLang="en-US" sz="2400" b="1" spc="-150" dirty="0"/>
          </a:p>
        </p:txBody>
      </p:sp>
    </p:spTree>
    <p:extLst>
      <p:ext uri="{BB962C8B-B14F-4D97-AF65-F5344CB8AC3E}">
        <p14:creationId xmlns:p14="http://schemas.microsoft.com/office/powerpoint/2010/main" val="123940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5" grpId="0" animBg="1"/>
      <p:bldP spid="15" grpId="1" animBg="1"/>
      <p:bldP spid="15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61A89-EDDA-CD13-98D9-67BCA4DDC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텍스트 개체 틀 9">
            <a:extLst>
              <a:ext uri="{FF2B5EF4-FFF2-40B4-BE49-F238E27FC236}">
                <a16:creationId xmlns:a16="http://schemas.microsoft.com/office/drawing/2014/main" id="{E2AECB15-B026-D2B7-E627-D3A2A9760FB7}"/>
              </a:ext>
            </a:extLst>
          </p:cNvPr>
          <p:cNvSpPr txBox="1">
            <a:spLocks/>
          </p:cNvSpPr>
          <p:nvPr/>
        </p:nvSpPr>
        <p:spPr>
          <a:xfrm>
            <a:off x="276937" y="915476"/>
            <a:ext cx="428625" cy="7540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ore-KR" sz="3800" b="1">
                <a:solidFill>
                  <a:srgbClr val="84C386"/>
                </a:solidFill>
              </a:rPr>
              <a:t>2</a:t>
            </a:r>
            <a:endParaRPr lang="ko-Kore-KR" altLang="en-US" sz="3800" b="1">
              <a:solidFill>
                <a:srgbClr val="84C386"/>
              </a:solidFill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EF517251-B17B-A768-8DA3-59A9F5158480}"/>
              </a:ext>
            </a:extLst>
          </p:cNvPr>
          <p:cNvGrpSpPr/>
          <p:nvPr/>
        </p:nvGrpSpPr>
        <p:grpSpPr>
          <a:xfrm>
            <a:off x="10079819" y="6196035"/>
            <a:ext cx="1491798" cy="422085"/>
            <a:chOff x="10406012" y="5509083"/>
            <a:chExt cx="1491798" cy="422085"/>
          </a:xfrm>
        </p:grpSpPr>
        <p:sp>
          <p:nvSpPr>
            <p:cNvPr id="10" name="모서리가 둥근 직사각형 25">
              <a:extLst>
                <a:ext uri="{FF2B5EF4-FFF2-40B4-BE49-F238E27FC236}">
                  <a16:creationId xmlns:a16="http://schemas.microsoft.com/office/drawing/2014/main" id="{A7C05DBC-DABA-873A-10F2-D866B412EFF9}"/>
                </a:ext>
              </a:extLst>
            </p:cNvPr>
            <p:cNvSpPr/>
            <p:nvPr/>
          </p:nvSpPr>
          <p:spPr>
            <a:xfrm>
              <a:off x="10406012" y="5509083"/>
              <a:ext cx="1491798" cy="422085"/>
            </a:xfrm>
            <a:prstGeom prst="roundRect">
              <a:avLst>
                <a:gd name="adj" fmla="val 50000"/>
              </a:avLst>
            </a:prstGeom>
            <a:solidFill>
              <a:srgbClr val="624AF1"/>
            </a:solidFill>
            <a:ln>
              <a:solidFill>
                <a:srgbClr val="624AF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/>
            </a:scene3d>
            <a:sp3d prstMaterial="matte">
              <a:contourClr>
                <a:srgbClr val="784D3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500" b="1"/>
                <a:t>    다시 풀기</a:t>
              </a:r>
            </a:p>
          </p:txBody>
        </p:sp>
        <p:pic>
          <p:nvPicPr>
            <p:cNvPr id="11" name="그래픽 10">
              <a:extLst>
                <a:ext uri="{FF2B5EF4-FFF2-40B4-BE49-F238E27FC236}">
                  <a16:creationId xmlns:a16="http://schemas.microsoft.com/office/drawing/2014/main" id="{C84E28E9-49AC-20C7-3C86-2E647669C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91467" y="5611285"/>
              <a:ext cx="173514" cy="202612"/>
            </a:xfrm>
            <a:prstGeom prst="rect">
              <a:avLst/>
            </a:prstGeom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449D6A20-0CE8-BA7A-8BD7-FB45B203C3BD}"/>
              </a:ext>
            </a:extLst>
          </p:cNvPr>
          <p:cNvGrpSpPr/>
          <p:nvPr/>
        </p:nvGrpSpPr>
        <p:grpSpPr>
          <a:xfrm>
            <a:off x="8530299" y="6196035"/>
            <a:ext cx="1491798" cy="422085"/>
            <a:chOff x="8652307" y="5509083"/>
            <a:chExt cx="1491798" cy="422085"/>
          </a:xfrm>
        </p:grpSpPr>
        <p:sp>
          <p:nvSpPr>
            <p:cNvPr id="16" name="모서리가 둥근 직사각형 22">
              <a:extLst>
                <a:ext uri="{FF2B5EF4-FFF2-40B4-BE49-F238E27FC236}">
                  <a16:creationId xmlns:a16="http://schemas.microsoft.com/office/drawing/2014/main" id="{DF74E151-6986-063F-9D93-2932A645D123}"/>
                </a:ext>
              </a:extLst>
            </p:cNvPr>
            <p:cNvSpPr/>
            <p:nvPr/>
          </p:nvSpPr>
          <p:spPr>
            <a:xfrm>
              <a:off x="8652307" y="5509083"/>
              <a:ext cx="1491798" cy="422085"/>
            </a:xfrm>
            <a:prstGeom prst="roundRect">
              <a:avLst>
                <a:gd name="adj" fmla="val 50000"/>
              </a:avLst>
            </a:prstGeom>
            <a:solidFill>
              <a:srgbClr val="624AF1"/>
            </a:solidFill>
            <a:ln>
              <a:solidFill>
                <a:srgbClr val="624AF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/>
            </a:scene3d>
            <a:sp3d prstMaterial="matte">
              <a:contourClr>
                <a:srgbClr val="784D3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500" b="1"/>
                <a:t>   예시 답안</a:t>
              </a:r>
            </a:p>
          </p:txBody>
        </p:sp>
        <p:pic>
          <p:nvPicPr>
            <p:cNvPr id="17" name="그래픽 16">
              <a:extLst>
                <a:ext uri="{FF2B5EF4-FFF2-40B4-BE49-F238E27FC236}">
                  <a16:creationId xmlns:a16="http://schemas.microsoft.com/office/drawing/2014/main" id="{D9E6C9AC-DDD2-DAF5-3074-666C0A0DB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43068" y="5669971"/>
              <a:ext cx="184113" cy="133533"/>
            </a:xfrm>
            <a:prstGeom prst="rect">
              <a:avLst/>
            </a:prstGeom>
          </p:spPr>
        </p:pic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81832893-BE75-1E69-92BC-270CA88D7F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567" r="33430" b="28014"/>
          <a:stretch/>
        </p:blipFill>
        <p:spPr>
          <a:xfrm>
            <a:off x="3559483" y="1939363"/>
            <a:ext cx="2947477" cy="411899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AAF5881-681C-C33E-A999-5D6EB84DBF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567" t="73614" r="33430"/>
          <a:stretch/>
        </p:blipFill>
        <p:spPr>
          <a:xfrm>
            <a:off x="6811533" y="1939362"/>
            <a:ext cx="4760084" cy="4118990"/>
          </a:xfrm>
          <a:prstGeom prst="rect">
            <a:avLst/>
          </a:prstGeom>
        </p:spPr>
      </p:pic>
      <p:sp>
        <p:nvSpPr>
          <p:cNvPr id="5" name="사각형: 둥근 모서리 12">
            <a:extLst>
              <a:ext uri="{FF2B5EF4-FFF2-40B4-BE49-F238E27FC236}">
                <a16:creationId xmlns:a16="http://schemas.microsoft.com/office/drawing/2014/main" id="{0098CFD9-CB85-88CA-05C1-66D6365FF44C}"/>
              </a:ext>
            </a:extLst>
          </p:cNvPr>
          <p:cNvSpPr/>
          <p:nvPr/>
        </p:nvSpPr>
        <p:spPr>
          <a:xfrm>
            <a:off x="7072262" y="2049045"/>
            <a:ext cx="4238625" cy="3666546"/>
          </a:xfrm>
          <a:prstGeom prst="roundRect">
            <a:avLst>
              <a:gd name="adj" fmla="val 54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just"/>
            <a:r>
              <a:rPr lang="ko-KR" altLang="en-US" sz="2400" b="1" spc="-150" dirty="0">
                <a:solidFill>
                  <a:schemeClr val="accent1"/>
                </a:solidFill>
              </a:rPr>
              <a:t>  사람들 사이에 섬이 있다는 것으로 보아</a:t>
            </a:r>
            <a:r>
              <a:rPr lang="en-US" altLang="ko-KR" sz="2400" b="1" spc="-150" dirty="0">
                <a:solidFill>
                  <a:schemeClr val="accent1"/>
                </a:solidFill>
              </a:rPr>
              <a:t>, </a:t>
            </a:r>
            <a:r>
              <a:rPr lang="ko-KR" altLang="en-US" sz="2400" b="1" spc="-150" dirty="0">
                <a:solidFill>
                  <a:schemeClr val="accent1"/>
                </a:solidFill>
              </a:rPr>
              <a:t>다른 사람들과 만나는 것이 쉽지는 않지만 그래도 그 섬에 가고 싶다는 것은 다른 사람과 소통하며 그 사람을 이해하고 싶은 바람을 나타낸 것으로 해석할 수 있다</a:t>
            </a:r>
            <a:r>
              <a:rPr lang="en-US" altLang="ko-KR" sz="2400" b="1" spc="-150" dirty="0">
                <a:solidFill>
                  <a:schemeClr val="accent1"/>
                </a:solidFill>
              </a:rPr>
              <a:t>. </a:t>
            </a:r>
            <a:endParaRPr lang="ko-KR" altLang="en-US" sz="2400" b="1" spc="-150" dirty="0">
              <a:solidFill>
                <a:schemeClr val="accent1"/>
              </a:solidFill>
            </a:endParaRPr>
          </a:p>
        </p:txBody>
      </p:sp>
      <p:sp>
        <p:nvSpPr>
          <p:cNvPr id="13" name="사각형: 둥근 모서리 13">
            <a:extLst>
              <a:ext uri="{FF2B5EF4-FFF2-40B4-BE49-F238E27FC236}">
                <a16:creationId xmlns:a16="http://schemas.microsoft.com/office/drawing/2014/main" id="{9B49060B-7F98-1A11-9525-2A0C3735FB0C}"/>
              </a:ext>
            </a:extLst>
          </p:cNvPr>
          <p:cNvSpPr/>
          <p:nvPr/>
        </p:nvSpPr>
        <p:spPr>
          <a:xfrm>
            <a:off x="517209" y="1893389"/>
            <a:ext cx="1380383" cy="73375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spc="-15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sz="1800" b="1" spc="-15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섬</a:t>
            </a:r>
            <a:r>
              <a:rPr lang="en-US" altLang="ko-KR" sz="1800" b="1" spc="-15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’</a:t>
            </a:r>
            <a:r>
              <a:rPr lang="ko-KR" altLang="en-US" sz="1800" b="1" spc="-15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</a:t>
            </a:r>
            <a:endParaRPr lang="en-US" altLang="ko-KR" sz="1800" b="1" spc="-15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800" b="1" spc="-15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작품 개관</a:t>
            </a:r>
            <a:endParaRPr lang="en-US" altLang="ko-KR" sz="1800" b="1" spc="-15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DB597590-6BAA-3BF7-B5D5-7104629AFFF2}"/>
              </a:ext>
            </a:extLst>
          </p:cNvPr>
          <p:cNvGrpSpPr/>
          <p:nvPr/>
        </p:nvGrpSpPr>
        <p:grpSpPr>
          <a:xfrm>
            <a:off x="364137" y="2831046"/>
            <a:ext cx="2890773" cy="3194484"/>
            <a:chOff x="2602773" y="2897615"/>
            <a:chExt cx="2613412" cy="3284361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E59C7A37-F8AE-534E-DECE-7890984A6415}"/>
                </a:ext>
              </a:extLst>
            </p:cNvPr>
            <p:cNvSpPr/>
            <p:nvPr/>
          </p:nvSpPr>
          <p:spPr>
            <a:xfrm>
              <a:off x="2729774" y="2897615"/>
              <a:ext cx="2398822" cy="32843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aphicFrame>
          <p:nvGraphicFramePr>
            <p:cNvPr id="21" name="Shape 228">
              <a:extLst>
                <a:ext uri="{FF2B5EF4-FFF2-40B4-BE49-F238E27FC236}">
                  <a16:creationId xmlns:a16="http://schemas.microsoft.com/office/drawing/2014/main" id="{6DB42C72-8B4E-29EB-060C-B3709EA15B5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28132773"/>
                </p:ext>
              </p:extLst>
            </p:nvPr>
          </p:nvGraphicFramePr>
          <p:xfrm>
            <a:off x="2602773" y="2897615"/>
            <a:ext cx="2613412" cy="3123622"/>
          </p:xfrm>
          <a:graphic>
            <a:graphicData uri="http://schemas.openxmlformats.org/drawingml/2006/table">
              <a:tbl>
                <a:tblPr>
                  <a:noFill/>
                  <a:effectLst/>
                </a:tblPr>
                <a:tblGrid>
                  <a:gridCol w="962403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92837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444408">
                  <a:tc>
                    <a:txBody>
                      <a:bodyPr/>
                      <a:lstStyle/>
                      <a:p>
                        <a:pPr lvl="0" algn="ctr">
                          <a:spcBef>
                            <a:spcPts val="0"/>
                          </a:spcBef>
                          <a:buNone/>
                        </a:pPr>
                        <a:r>
                          <a:rPr lang="ko-KR" altLang="en-US" sz="1800" b="1" spc="-150">
                            <a:solidFill>
                              <a:schemeClr val="tx1"/>
                            </a:solidFill>
                            <a:latin typeface="맑은 고딕" panose="020B0503020000020004" pitchFamily="50" charset="-127"/>
                            <a:ea typeface="맑은 고딕" panose="020B0503020000020004" pitchFamily="50" charset="-127"/>
                            <a:cs typeface="Roboto"/>
                            <a:sym typeface="Roboto"/>
                          </a:rPr>
                          <a:t>갈래</a:t>
                        </a:r>
                        <a:endParaRPr sz="1800" b="1" spc="-15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Roboto"/>
                          <a:sym typeface="Roboto"/>
                        </a:endParaRPr>
                      </a:p>
                    </a:txBody>
                    <a:tcPr marL="91425" marR="91425" marT="68575" marB="68575" anchor="ctr">
                      <a:lnL w="9525" cap="flat" cmpd="sng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lvl="0" algn="l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buNone/>
                        </a:pPr>
                        <a:r>
                          <a:rPr lang="ko-KR" altLang="en-US" sz="1800" b="0" spc="-15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Roboto"/>
                            <a:sym typeface="Roboto"/>
                          </a:rPr>
                          <a:t>자유시</a:t>
                        </a:r>
                        <a:r>
                          <a:rPr lang="en-US" altLang="ko-KR" sz="1800" b="0" spc="-15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Roboto"/>
                            <a:sym typeface="Roboto"/>
                          </a:rPr>
                          <a:t>, </a:t>
                        </a:r>
                        <a:r>
                          <a:rPr lang="ko-KR" altLang="en-US" sz="1800" b="0" spc="-15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Roboto"/>
                            <a:sym typeface="Roboto"/>
                          </a:rPr>
                          <a:t>서정시</a:t>
                        </a:r>
                      </a:p>
                    </a:txBody>
                    <a:tcPr marL="91425" marR="91425" marT="68575" marB="68575" anchor="ctr">
                      <a:lnL w="9525" cap="flat" cmpd="sng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444408">
                  <a:tc>
                    <a:txBody>
                      <a:bodyPr/>
                      <a:lstStyle/>
                      <a:p>
                        <a:pPr lvl="0" algn="ctr">
                          <a:spcBef>
                            <a:spcPts val="0"/>
                          </a:spcBef>
                          <a:buNone/>
                        </a:pPr>
                        <a:r>
                          <a:rPr lang="ko-KR" altLang="en-US" sz="1800" b="1" spc="-150">
                            <a:solidFill>
                              <a:schemeClr val="tx1"/>
                            </a:solidFill>
                            <a:latin typeface="맑은 고딕" panose="020B0503020000020004" pitchFamily="50" charset="-127"/>
                            <a:ea typeface="맑은 고딕" panose="020B0503020000020004" pitchFamily="50" charset="-127"/>
                            <a:cs typeface="Roboto"/>
                            <a:sym typeface="Roboto"/>
                          </a:rPr>
                          <a:t>성격</a:t>
                        </a:r>
                        <a:endParaRPr lang="en" sz="1800" b="1" spc="-15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Roboto"/>
                          <a:sym typeface="Roboto"/>
                        </a:endParaRPr>
                      </a:p>
                    </a:txBody>
                    <a:tcPr marL="91425" marR="91425" marT="68575" marB="68575" anchor="ctr">
                      <a:lnL w="9525" cap="flat" cmpd="sng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FE2F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l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buNone/>
                        </a:pPr>
                        <a:r>
                          <a:rPr lang="ko-KR" altLang="en-US" sz="1800" b="0" spc="-15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Montserrat"/>
                            <a:sym typeface="Montserrat"/>
                          </a:rPr>
                          <a:t>서정적</a:t>
                        </a:r>
                      </a:p>
                    </a:txBody>
                    <a:tcPr marL="91425" marR="91425" marT="68575" marB="68575" anchor="ctr">
                      <a:lnL w="9525" cap="flat" cmpd="sng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FE2F3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444408">
                  <a:tc>
                    <a:txBody>
                      <a:bodyPr/>
                      <a:lstStyle/>
                      <a:p>
                        <a:pPr lvl="0" algn="ctr">
                          <a:spcBef>
                            <a:spcPts val="0"/>
                          </a:spcBef>
                          <a:buNone/>
                        </a:pPr>
                        <a:r>
                          <a:rPr lang="ko-KR" altLang="en-US" sz="1800" b="1" spc="-150">
                            <a:solidFill>
                              <a:schemeClr val="tx1"/>
                            </a:solidFill>
                            <a:latin typeface="맑은 고딕" panose="020B0503020000020004" pitchFamily="50" charset="-127"/>
                            <a:ea typeface="맑은 고딕" panose="020B0503020000020004" pitchFamily="50" charset="-127"/>
                            <a:cs typeface="Roboto"/>
                            <a:sym typeface="Roboto"/>
                          </a:rPr>
                          <a:t>제재</a:t>
                        </a:r>
                        <a:endParaRPr lang="en" sz="1800" b="1" spc="-15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Roboto"/>
                          <a:sym typeface="Roboto"/>
                        </a:endParaRPr>
                      </a:p>
                    </a:txBody>
                    <a:tcPr marL="91425" marR="91425" marT="68575" marB="68575" anchor="ctr">
                      <a:lnL w="9525" cap="flat" cmpd="sng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lvl="0" algn="l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buNone/>
                        </a:pPr>
                        <a:r>
                          <a:rPr lang="ko-KR" altLang="en-US" sz="1800" b="0" spc="-15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Montserrat"/>
                            <a:sym typeface="Montserrat"/>
                          </a:rPr>
                          <a:t>섬</a:t>
                        </a:r>
                      </a:p>
                    </a:txBody>
                    <a:tcPr marL="91425" marR="91425" marT="68575" marB="68575" anchor="ctr">
                      <a:lnL w="9525" cap="flat" cmpd="sng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1551320">
                  <a:tc>
                    <a:txBody>
                      <a:bodyPr/>
                      <a:lstStyle/>
                      <a:p>
                        <a:pPr lvl="0" algn="ctr" rtl="0">
                          <a:spcBef>
                            <a:spcPts val="0"/>
                          </a:spcBef>
                          <a:buNone/>
                        </a:pPr>
                        <a:r>
                          <a:rPr lang="ko-KR" altLang="en-US" sz="1800" b="1" spc="-150">
                            <a:solidFill>
                              <a:schemeClr val="tx1"/>
                            </a:solidFill>
                            <a:latin typeface="맑은 고딕" panose="020B0503020000020004" pitchFamily="50" charset="-127"/>
                            <a:ea typeface="맑은 고딕" panose="020B0503020000020004" pitchFamily="50" charset="-127"/>
                            <a:cs typeface="Roboto"/>
                            <a:sym typeface="Roboto"/>
                          </a:rPr>
                          <a:t>주제</a:t>
                        </a:r>
                        <a:endParaRPr lang="en" sz="1800" b="1" spc="-15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Roboto"/>
                          <a:sym typeface="Roboto"/>
                        </a:endParaRPr>
                      </a:p>
                    </a:txBody>
                    <a:tcPr marL="91425" marR="91425" marT="68575" marB="68575" anchor="ctr">
                      <a:lnL w="9525" cap="flat" cmpd="sng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FE2F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just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buNone/>
                        </a:pPr>
                        <a:r>
                          <a:rPr lang="ko-KR" altLang="en-US" sz="1800" b="0" spc="-15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Montserrat"/>
                            <a:sym typeface="Montserrat"/>
                          </a:rPr>
                          <a:t>  인간관계의 본질적 의미를 파악하고 싶은 소망</a:t>
                        </a:r>
                      </a:p>
                    </a:txBody>
                    <a:tcPr marL="91425" marR="91425" marT="68575" marB="68575" anchor="ctr">
                      <a:lnL w="9525" cap="flat" cmpd="sng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9FC5E8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FE2F3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</p:grpSp>
      <p:sp>
        <p:nvSpPr>
          <p:cNvPr id="6" name="타원 5">
            <a:hlinkClick r:id="rId7" action="ppaction://hlinksldjump"/>
            <a:extLst>
              <a:ext uri="{FF2B5EF4-FFF2-40B4-BE49-F238E27FC236}">
                <a16:creationId xmlns:a16="http://schemas.microsoft.com/office/drawing/2014/main" id="{48C17C87-68AA-A938-7086-FFAE584F39FD}"/>
              </a:ext>
            </a:extLst>
          </p:cNvPr>
          <p:cNvSpPr/>
          <p:nvPr/>
        </p:nvSpPr>
        <p:spPr>
          <a:xfrm>
            <a:off x="6019227" y="6464048"/>
            <a:ext cx="191646" cy="19164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hlinkClick r:id="rId8" action="ppaction://hlinksldjump"/>
            <a:extLst>
              <a:ext uri="{FF2B5EF4-FFF2-40B4-BE49-F238E27FC236}">
                <a16:creationId xmlns:a16="http://schemas.microsoft.com/office/drawing/2014/main" id="{09781D63-D8C7-FFC2-15A1-A6F46B4A733B}"/>
              </a:ext>
            </a:extLst>
          </p:cNvPr>
          <p:cNvSpPr/>
          <p:nvPr/>
        </p:nvSpPr>
        <p:spPr>
          <a:xfrm>
            <a:off x="5806632" y="6502721"/>
            <a:ext cx="114300" cy="1143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hlinkClick r:id="rId9" action="ppaction://hlinksldjump"/>
            <a:extLst>
              <a:ext uri="{FF2B5EF4-FFF2-40B4-BE49-F238E27FC236}">
                <a16:creationId xmlns:a16="http://schemas.microsoft.com/office/drawing/2014/main" id="{B8A482F8-C8D3-FBFE-869A-51CDA0B3B6B3}"/>
              </a:ext>
            </a:extLst>
          </p:cNvPr>
          <p:cNvSpPr/>
          <p:nvPr/>
        </p:nvSpPr>
        <p:spPr>
          <a:xfrm>
            <a:off x="6309168" y="6502721"/>
            <a:ext cx="114300" cy="1143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텍스트 개체 틀 8">
            <a:extLst>
              <a:ext uri="{FF2B5EF4-FFF2-40B4-BE49-F238E27FC236}">
                <a16:creationId xmlns:a16="http://schemas.microsoft.com/office/drawing/2014/main" id="{2CD4F504-E36A-0CC9-6CC8-13B2A303DE6C}"/>
              </a:ext>
            </a:extLst>
          </p:cNvPr>
          <p:cNvSpPr txBox="1">
            <a:spLocks/>
          </p:cNvSpPr>
          <p:nvPr/>
        </p:nvSpPr>
        <p:spPr>
          <a:xfrm>
            <a:off x="686707" y="953805"/>
            <a:ext cx="11228356" cy="12490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200"/>
              </a:lnSpc>
              <a:buFont typeface="Arial" panose="020B0604020202020204" pitchFamily="34" charset="0"/>
              <a:buNone/>
            </a:pPr>
            <a:r>
              <a:rPr lang="en-US" altLang="ko-Kore-KR" sz="2400" b="1" spc="-150" dirty="0">
                <a:solidFill>
                  <a:srgbClr val="84C386"/>
                </a:solidFill>
              </a:rPr>
              <a:t>1</a:t>
            </a:r>
            <a:r>
              <a:rPr lang="ko-KR" altLang="en-US" sz="2400" b="1" spc="-150" dirty="0"/>
              <a:t>에서 정한 </a:t>
            </a:r>
            <a:r>
              <a:rPr lang="en-US" altLang="ko-KR" sz="2400" b="1" spc="-150" dirty="0"/>
              <a:t>‘</a:t>
            </a:r>
            <a:r>
              <a:rPr lang="ko-KR" altLang="en-US" sz="2400" b="1" spc="-150" dirty="0"/>
              <a:t>우리 모둠 질문</a:t>
            </a:r>
            <a:r>
              <a:rPr lang="en-US" altLang="ko-KR" sz="2400" b="1" spc="-150" dirty="0"/>
              <a:t>’</a:t>
            </a:r>
            <a:r>
              <a:rPr lang="ko-KR" altLang="en-US" sz="2400" b="1" spc="-150" dirty="0"/>
              <a:t>과 다음에 제시된 질문들에 대해 모둠 구성원들과 이야기를 나누면서 이 시를 깊이 있게 감상해 보자</a:t>
            </a:r>
            <a:r>
              <a:rPr lang="en-US" altLang="ko-KR" sz="2400" b="1" spc="-150" dirty="0"/>
              <a:t>. </a:t>
            </a:r>
            <a:endParaRPr lang="ko-Kore-KR" altLang="en-US" sz="2400" b="1" spc="-150" dirty="0"/>
          </a:p>
        </p:txBody>
      </p:sp>
    </p:spTree>
    <p:extLst>
      <p:ext uri="{BB962C8B-B14F-4D97-AF65-F5344CB8AC3E}">
        <p14:creationId xmlns:p14="http://schemas.microsoft.com/office/powerpoint/2010/main" val="320230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36BEA-DA7B-D970-F440-FE7B379D7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텍스트 개체 틀 8">
            <a:extLst>
              <a:ext uri="{FF2B5EF4-FFF2-40B4-BE49-F238E27FC236}">
                <a16:creationId xmlns:a16="http://schemas.microsoft.com/office/drawing/2014/main" id="{A49E0973-6858-4D74-02F9-8730A21269DF}"/>
              </a:ext>
            </a:extLst>
          </p:cNvPr>
          <p:cNvSpPr txBox="1">
            <a:spLocks/>
          </p:cNvSpPr>
          <p:nvPr/>
        </p:nvSpPr>
        <p:spPr>
          <a:xfrm>
            <a:off x="686707" y="953805"/>
            <a:ext cx="11228356" cy="12490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200"/>
              </a:lnSpc>
              <a:buFont typeface="Arial" panose="020B0604020202020204" pitchFamily="34" charset="0"/>
              <a:buNone/>
            </a:pPr>
            <a:r>
              <a:rPr lang="en-US" altLang="ko-Kore-KR" sz="2400" b="1" spc="-150" dirty="0">
                <a:solidFill>
                  <a:srgbClr val="84C386"/>
                </a:solidFill>
              </a:rPr>
              <a:t>1</a:t>
            </a:r>
            <a:r>
              <a:rPr lang="ko-KR" altLang="en-US" sz="2400" b="1" spc="-150" dirty="0"/>
              <a:t>에서 정한 </a:t>
            </a:r>
            <a:r>
              <a:rPr lang="en-US" altLang="ko-KR" sz="2400" b="1" spc="-150" dirty="0"/>
              <a:t>‘</a:t>
            </a:r>
            <a:r>
              <a:rPr lang="ko-KR" altLang="en-US" sz="2400" b="1" spc="-150" dirty="0"/>
              <a:t>우리 모둠 질문</a:t>
            </a:r>
            <a:r>
              <a:rPr lang="en-US" altLang="ko-KR" sz="2400" b="1" spc="-150" dirty="0"/>
              <a:t>’</a:t>
            </a:r>
            <a:r>
              <a:rPr lang="ko-KR" altLang="en-US" sz="2400" b="1" spc="-150" dirty="0"/>
              <a:t>과 다음에 제시된 질문들에 대해 모둠 구성원들과 이야기를 나누면서 이 시를 깊이 있게 감상해 보자</a:t>
            </a:r>
            <a:r>
              <a:rPr lang="en-US" altLang="ko-KR" sz="2400" b="1" spc="-150" dirty="0"/>
              <a:t>. </a:t>
            </a:r>
            <a:endParaRPr lang="ko-Kore-KR" altLang="en-US" sz="2400" b="1" spc="-150" dirty="0"/>
          </a:p>
        </p:txBody>
      </p:sp>
      <p:sp>
        <p:nvSpPr>
          <p:cNvPr id="19" name="텍스트 개체 틀 9">
            <a:extLst>
              <a:ext uri="{FF2B5EF4-FFF2-40B4-BE49-F238E27FC236}">
                <a16:creationId xmlns:a16="http://schemas.microsoft.com/office/drawing/2014/main" id="{15D20997-01FC-863B-8194-9331CC7EB438}"/>
              </a:ext>
            </a:extLst>
          </p:cNvPr>
          <p:cNvSpPr txBox="1">
            <a:spLocks/>
          </p:cNvSpPr>
          <p:nvPr/>
        </p:nvSpPr>
        <p:spPr>
          <a:xfrm>
            <a:off x="276937" y="915476"/>
            <a:ext cx="428625" cy="7540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ore-KR" sz="3800" b="1">
                <a:solidFill>
                  <a:srgbClr val="84C386"/>
                </a:solidFill>
              </a:rPr>
              <a:t>2</a:t>
            </a:r>
            <a:endParaRPr lang="ko-Kore-KR" altLang="en-US" sz="3800" b="1">
              <a:solidFill>
                <a:srgbClr val="84C386"/>
              </a:solidFill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717A1772-8DEC-6A3C-F383-2E4E7FB49B79}"/>
              </a:ext>
            </a:extLst>
          </p:cNvPr>
          <p:cNvGrpSpPr/>
          <p:nvPr/>
        </p:nvGrpSpPr>
        <p:grpSpPr>
          <a:xfrm>
            <a:off x="10079819" y="6196035"/>
            <a:ext cx="1491798" cy="422085"/>
            <a:chOff x="10406012" y="5509083"/>
            <a:chExt cx="1491798" cy="422085"/>
          </a:xfrm>
        </p:grpSpPr>
        <p:sp>
          <p:nvSpPr>
            <p:cNvPr id="10" name="모서리가 둥근 직사각형 25">
              <a:extLst>
                <a:ext uri="{FF2B5EF4-FFF2-40B4-BE49-F238E27FC236}">
                  <a16:creationId xmlns:a16="http://schemas.microsoft.com/office/drawing/2014/main" id="{75E60608-C1A9-FF27-39E1-828CD019F905}"/>
                </a:ext>
              </a:extLst>
            </p:cNvPr>
            <p:cNvSpPr/>
            <p:nvPr/>
          </p:nvSpPr>
          <p:spPr>
            <a:xfrm>
              <a:off x="10406012" y="5509083"/>
              <a:ext cx="1491798" cy="422085"/>
            </a:xfrm>
            <a:prstGeom prst="roundRect">
              <a:avLst>
                <a:gd name="adj" fmla="val 50000"/>
              </a:avLst>
            </a:prstGeom>
            <a:solidFill>
              <a:srgbClr val="624AF1"/>
            </a:solidFill>
            <a:ln>
              <a:solidFill>
                <a:srgbClr val="624AF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/>
            </a:scene3d>
            <a:sp3d prstMaterial="matte">
              <a:contourClr>
                <a:srgbClr val="784D3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500" b="1"/>
                <a:t>    다시 풀기</a:t>
              </a:r>
            </a:p>
          </p:txBody>
        </p:sp>
        <p:pic>
          <p:nvPicPr>
            <p:cNvPr id="11" name="그래픽 10">
              <a:extLst>
                <a:ext uri="{FF2B5EF4-FFF2-40B4-BE49-F238E27FC236}">
                  <a16:creationId xmlns:a16="http://schemas.microsoft.com/office/drawing/2014/main" id="{286BAC8E-9F30-CB15-627A-65BE6614C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91467" y="5611285"/>
              <a:ext cx="173514" cy="202612"/>
            </a:xfrm>
            <a:prstGeom prst="rect">
              <a:avLst/>
            </a:prstGeom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8EBB4FCA-121E-0C40-9D4A-C7F80F4D5295}"/>
              </a:ext>
            </a:extLst>
          </p:cNvPr>
          <p:cNvGrpSpPr/>
          <p:nvPr/>
        </p:nvGrpSpPr>
        <p:grpSpPr>
          <a:xfrm>
            <a:off x="8530299" y="6196035"/>
            <a:ext cx="1491798" cy="422085"/>
            <a:chOff x="8652307" y="5509083"/>
            <a:chExt cx="1491798" cy="422085"/>
          </a:xfrm>
        </p:grpSpPr>
        <p:sp>
          <p:nvSpPr>
            <p:cNvPr id="16" name="모서리가 둥근 직사각형 22">
              <a:extLst>
                <a:ext uri="{FF2B5EF4-FFF2-40B4-BE49-F238E27FC236}">
                  <a16:creationId xmlns:a16="http://schemas.microsoft.com/office/drawing/2014/main" id="{603CB349-59DB-4CB6-0817-057A90BD356B}"/>
                </a:ext>
              </a:extLst>
            </p:cNvPr>
            <p:cNvSpPr/>
            <p:nvPr/>
          </p:nvSpPr>
          <p:spPr>
            <a:xfrm>
              <a:off x="8652307" y="5509083"/>
              <a:ext cx="1491798" cy="422085"/>
            </a:xfrm>
            <a:prstGeom prst="roundRect">
              <a:avLst>
                <a:gd name="adj" fmla="val 50000"/>
              </a:avLst>
            </a:prstGeom>
            <a:solidFill>
              <a:srgbClr val="624AF1"/>
            </a:solidFill>
            <a:ln>
              <a:solidFill>
                <a:srgbClr val="624AF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/>
            </a:scene3d>
            <a:sp3d prstMaterial="matte">
              <a:contourClr>
                <a:srgbClr val="784D3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500" b="1"/>
                <a:t>   예시 답안</a:t>
              </a:r>
            </a:p>
          </p:txBody>
        </p:sp>
        <p:pic>
          <p:nvPicPr>
            <p:cNvPr id="17" name="그래픽 16">
              <a:extLst>
                <a:ext uri="{FF2B5EF4-FFF2-40B4-BE49-F238E27FC236}">
                  <a16:creationId xmlns:a16="http://schemas.microsoft.com/office/drawing/2014/main" id="{2C1685A5-E16C-597D-C32C-B62031E9C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43068" y="5669971"/>
              <a:ext cx="184113" cy="133533"/>
            </a:xfrm>
            <a:prstGeom prst="rect">
              <a:avLst/>
            </a:prstGeom>
          </p:spPr>
        </p:pic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CA8AE8B2-B649-5AD0-D17D-05CE063972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398" y="1891068"/>
            <a:ext cx="2868353" cy="428989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13F653D-32C9-33BB-CBA7-0ACB4B9E03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95"/>
          <a:stretch/>
        </p:blipFill>
        <p:spPr>
          <a:xfrm>
            <a:off x="3807862" y="1944570"/>
            <a:ext cx="2741971" cy="1263907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3C87D3D4-2C74-B8D7-CF8B-EA4C8E470F76}"/>
              </a:ext>
            </a:extLst>
          </p:cNvPr>
          <p:cNvGrpSpPr/>
          <p:nvPr/>
        </p:nvGrpSpPr>
        <p:grpSpPr>
          <a:xfrm>
            <a:off x="3807862" y="3414379"/>
            <a:ext cx="7766636" cy="2512587"/>
            <a:chOff x="3915503" y="4091413"/>
            <a:chExt cx="7766636" cy="2512587"/>
          </a:xfrm>
        </p:grpSpPr>
        <p:pic>
          <p:nvPicPr>
            <p:cNvPr id="9" name="그림 8" descr="스크린샷, 직사각형, 화이트, 텍스트이(가) 표시된 사진&#10;&#10;자동 생성된 설명">
              <a:extLst>
                <a:ext uri="{FF2B5EF4-FFF2-40B4-BE49-F238E27FC236}">
                  <a16:creationId xmlns:a16="http://schemas.microsoft.com/office/drawing/2014/main" id="{F0C2C692-0CAE-FC1F-A03A-00859AF7B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15503" y="4091413"/>
              <a:ext cx="5484539" cy="2512587"/>
            </a:xfrm>
            <a:prstGeom prst="rect">
              <a:avLst/>
            </a:prstGeom>
          </p:spPr>
        </p:pic>
        <p:pic>
          <p:nvPicPr>
            <p:cNvPr id="15" name="그림 14" descr="스크린샷, 직사각형, 화이트, 텍스트이(가) 표시된 사진&#10;&#10;자동 생성된 설명">
              <a:extLst>
                <a:ext uri="{FF2B5EF4-FFF2-40B4-BE49-F238E27FC236}">
                  <a16:creationId xmlns:a16="http://schemas.microsoft.com/office/drawing/2014/main" id="{6FFDC402-0CC5-0743-FC43-C6E17D982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5472"/>
            <a:stretch/>
          </p:blipFill>
          <p:spPr>
            <a:xfrm>
              <a:off x="7594600" y="4091413"/>
              <a:ext cx="4087539" cy="2512587"/>
            </a:xfrm>
            <a:prstGeom prst="rect">
              <a:avLst/>
            </a:prstGeom>
          </p:spPr>
        </p:pic>
      </p:grpSp>
      <p:sp>
        <p:nvSpPr>
          <p:cNvPr id="22" name="사각형: 둥근 모서리 12">
            <a:extLst>
              <a:ext uri="{FF2B5EF4-FFF2-40B4-BE49-F238E27FC236}">
                <a16:creationId xmlns:a16="http://schemas.microsoft.com/office/drawing/2014/main" id="{7A33DA93-A8CE-5B95-3184-4FF2AFFB7311}"/>
              </a:ext>
            </a:extLst>
          </p:cNvPr>
          <p:cNvSpPr/>
          <p:nvPr/>
        </p:nvSpPr>
        <p:spPr>
          <a:xfrm>
            <a:off x="3991025" y="3582214"/>
            <a:ext cx="7447222" cy="2176916"/>
          </a:xfrm>
          <a:prstGeom prst="roundRect">
            <a:avLst>
              <a:gd name="adj" fmla="val 592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just"/>
            <a:r>
              <a:rPr lang="ko-KR" altLang="en-US" sz="2000" b="1" spc="-150">
                <a:solidFill>
                  <a:schemeClr val="accent1"/>
                </a:solidFill>
              </a:rPr>
              <a:t>   우리는 온라인에서 보이는 삶의 일부만으로 상대를 안다고 여기거나</a:t>
            </a:r>
            <a:r>
              <a:rPr lang="en-US" altLang="ko-KR" sz="2000" b="1" spc="-150">
                <a:solidFill>
                  <a:schemeClr val="accent1"/>
                </a:solidFill>
              </a:rPr>
              <a:t>, </a:t>
            </a:r>
            <a:r>
              <a:rPr lang="ko-KR" altLang="en-US" sz="2000" b="1" spc="-150">
                <a:solidFill>
                  <a:schemeClr val="accent1"/>
                </a:solidFill>
              </a:rPr>
              <a:t>온라인에서 가볍게 사람들과 소통하는 것에 익숙해지고 있다</a:t>
            </a:r>
            <a:r>
              <a:rPr lang="en-US" altLang="ko-KR" sz="2000" b="1" spc="-150">
                <a:solidFill>
                  <a:schemeClr val="accent1"/>
                </a:solidFill>
              </a:rPr>
              <a:t>. </a:t>
            </a:r>
            <a:r>
              <a:rPr lang="ko-KR" altLang="en-US" sz="2000" b="1" spc="-150">
                <a:solidFill>
                  <a:schemeClr val="accent1"/>
                </a:solidFill>
              </a:rPr>
              <a:t>이 시는 한 사람과의 만남이 그 사람의 삶 전체와 만나는 것이라고 하며 만남의 소중함과 사람을 만날 때의 태도에 대해 표현했기에 사랑을 받는 것 같다</a:t>
            </a:r>
            <a:r>
              <a:rPr lang="en-US" altLang="ko-KR" sz="2000" b="1" spc="-150">
                <a:solidFill>
                  <a:schemeClr val="accent1"/>
                </a:solidFill>
              </a:rPr>
              <a:t>.</a:t>
            </a:r>
            <a:endParaRPr lang="ko-KR" altLang="en-US" sz="2000" b="1" spc="-150">
              <a:solidFill>
                <a:schemeClr val="accent1"/>
              </a:solidFill>
            </a:endParaRPr>
          </a:p>
        </p:txBody>
      </p:sp>
      <p:sp>
        <p:nvSpPr>
          <p:cNvPr id="13" name="타원 12">
            <a:hlinkClick r:id="rId9" action="ppaction://hlinksldjump"/>
            <a:extLst>
              <a:ext uri="{FF2B5EF4-FFF2-40B4-BE49-F238E27FC236}">
                <a16:creationId xmlns:a16="http://schemas.microsoft.com/office/drawing/2014/main" id="{64CFB4C7-D16E-87D7-1ECE-58D7FD16BBE9}"/>
              </a:ext>
            </a:extLst>
          </p:cNvPr>
          <p:cNvSpPr/>
          <p:nvPr/>
        </p:nvSpPr>
        <p:spPr>
          <a:xfrm>
            <a:off x="6271068" y="6464048"/>
            <a:ext cx="191646" cy="19164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>
            <a:hlinkClick r:id="rId10" action="ppaction://hlinksldjump"/>
            <a:extLst>
              <a:ext uri="{FF2B5EF4-FFF2-40B4-BE49-F238E27FC236}">
                <a16:creationId xmlns:a16="http://schemas.microsoft.com/office/drawing/2014/main" id="{CFBFB1CD-7F73-11AC-A099-792F855C6854}"/>
              </a:ext>
            </a:extLst>
          </p:cNvPr>
          <p:cNvSpPr/>
          <p:nvPr/>
        </p:nvSpPr>
        <p:spPr>
          <a:xfrm>
            <a:off x="5806632" y="6502721"/>
            <a:ext cx="114300" cy="1143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>
            <a:hlinkClick r:id="rId11" action="ppaction://hlinksldjump"/>
            <a:extLst>
              <a:ext uri="{FF2B5EF4-FFF2-40B4-BE49-F238E27FC236}">
                <a16:creationId xmlns:a16="http://schemas.microsoft.com/office/drawing/2014/main" id="{D841DE2B-7FF7-DEBE-1BCE-A493C693FCE9}"/>
              </a:ext>
            </a:extLst>
          </p:cNvPr>
          <p:cNvSpPr/>
          <p:nvPr/>
        </p:nvSpPr>
        <p:spPr>
          <a:xfrm>
            <a:off x="6038850" y="6502721"/>
            <a:ext cx="114300" cy="1143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470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</p:bldLst>
  </p:timing>
</p:sld>
</file>

<file path=ppt/theme/theme1.xml><?xml version="1.0" encoding="utf-8"?>
<a:theme xmlns:a="http://schemas.openxmlformats.org/drawingml/2006/main" name="디자인 사용자 지정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13B305AF97A02C499EF9B4277F871517" ma:contentTypeVersion="15" ma:contentTypeDescription="새 문서를 만듭니다." ma:contentTypeScope="" ma:versionID="892501477206889e4fe675bc26a71dce">
  <xsd:schema xmlns:xsd="http://www.w3.org/2001/XMLSchema" xmlns:xs="http://www.w3.org/2001/XMLSchema" xmlns:p="http://schemas.microsoft.com/office/2006/metadata/properties" xmlns:ns2="78fbe4f2-8f80-4535-a7e8-e398135c9252" xmlns:ns3="94c59883-db38-4f0a-964d-32de8651766f" targetNamespace="http://schemas.microsoft.com/office/2006/metadata/properties" ma:root="true" ma:fieldsID="9539a06e4f9669dc1cdbc4d6fe1be2ae" ns2:_="" ns3:_="">
    <xsd:import namespace="78fbe4f2-8f80-4535-a7e8-e398135c9252"/>
    <xsd:import namespace="94c59883-db38-4f0a-964d-32de865176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fbe4f2-8f80-4535-a7e8-e398135c92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이미지 태그" ma:readOnly="false" ma:fieldId="{5cf76f15-5ced-4ddc-b409-7134ff3c332f}" ma:taxonomyMulti="true" ma:sspId="1af7e10e-6c05-47e7-9f2a-c37a57261e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c59883-db38-4f0a-964d-32de8651766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e47f2e7-a47f-43b9-bab8-bd07c3522e71}" ma:internalName="TaxCatchAll" ma:showField="CatchAllData" ma:web="94c59883-db38-4f0a-964d-32de865176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4c59883-db38-4f0a-964d-32de8651766f" xsi:nil="true"/>
    <lcf76f155ced4ddcb4097134ff3c332f xmlns="78fbe4f2-8f80-4535-a7e8-e398135c925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F083A8-428B-45D8-9587-B06653AC850F}">
  <ds:schemaRefs>
    <ds:schemaRef ds:uri="78fbe4f2-8f80-4535-a7e8-e398135c9252"/>
    <ds:schemaRef ds:uri="94c59883-db38-4f0a-964d-32de8651766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4DDB727-5C92-44FA-9D56-36312797DE4D}">
  <ds:schemaRefs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94c59883-db38-4f0a-964d-32de8651766f"/>
    <ds:schemaRef ds:uri="http://schemas.microsoft.com/office/2006/documentManagement/types"/>
    <ds:schemaRef ds:uri="http://purl.org/dc/elements/1.1/"/>
    <ds:schemaRef ds:uri="http://purl.org/dc/terms/"/>
    <ds:schemaRef ds:uri="78fbe4f2-8f80-4535-a7e8-e398135c9252"/>
  </ds:schemaRefs>
</ds:datastoreItem>
</file>

<file path=customXml/itemProps3.xml><?xml version="1.0" encoding="utf-8"?>
<ds:datastoreItem xmlns:ds="http://schemas.openxmlformats.org/officeDocument/2006/customXml" ds:itemID="{460207D2-7AA9-4CF8-B32B-4970261FD0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1078</Words>
  <Application>Microsoft Office PowerPoint</Application>
  <PresentationFormat>와이드스크린</PresentationFormat>
  <Paragraphs>123</Paragraphs>
  <Slides>20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6" baseType="lpstr">
      <vt:lpstr>Montserrat</vt:lpstr>
      <vt:lpstr>Roboto</vt:lpstr>
      <vt:lpstr>YDVYGOStd13</vt:lpstr>
      <vt:lpstr>맑은 고딕</vt:lpstr>
      <vt:lpstr>Arial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왕혜민 국어3 Cell</dc:creator>
  <cp:lastModifiedBy>이상은</cp:lastModifiedBy>
  <cp:revision>138</cp:revision>
  <dcterms:created xsi:type="dcterms:W3CDTF">2024-08-27T23:53:06Z</dcterms:created>
  <dcterms:modified xsi:type="dcterms:W3CDTF">2025-03-10T05:52:01Z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0x01010013B305AF97A02C499EF9B4277F871517</vt:lpwstr>
  </property>
  <property fmtid="{D5CDD505-2E9C-101B-9397-08002B2CF9AE}" pid="3" name="MediaServiceImageTags">
    <vt:lpwstr/>
  </property>
</Properties>
</file>