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3" r:id="rId18"/>
    <p:sldId id="280" r:id="rId19"/>
    <p:sldId id="284" r:id="rId20"/>
    <p:sldId id="281" r:id="rId21"/>
    <p:sldId id="285" r:id="rId22"/>
    <p:sldId id="282" r:id="rId23"/>
    <p:sldId id="286" r:id="rId24"/>
    <p:sldId id="287" r:id="rId25"/>
    <p:sldId id="288" r:id="rId2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B5D381-74F0-4759-AE13-DF28BA127D3D}" type="doc">
      <dgm:prSet loTypeId="urn:microsoft.com/office/officeart/2005/8/layout/hProcess6" loCatId="process" qsTypeId="urn:microsoft.com/office/officeart/2005/8/quickstyle/simple1" qsCatId="simple" csTypeId="urn:microsoft.com/office/officeart/2005/8/colors/accent6_2" csCatId="accent6" phldr="1"/>
      <dgm:spPr/>
    </dgm:pt>
    <dgm:pt modelId="{66BE751A-A868-49E3-86D9-9B77180E9199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수입</a:t>
          </a:r>
          <a:endParaRPr lang="ko-KR" altLang="en-US" sz="2000" dirty="0"/>
        </a:p>
      </dgm:t>
    </dgm:pt>
    <dgm:pt modelId="{46F41326-5C62-4D51-8220-85630604702F}" type="parTrans" cxnId="{6B43626E-7462-4C16-A42B-72B43792E512}">
      <dgm:prSet/>
      <dgm:spPr/>
      <dgm:t>
        <a:bodyPr/>
        <a:lstStyle/>
        <a:p>
          <a:pPr latinLnBrk="1"/>
          <a:endParaRPr lang="ko-KR" altLang="en-US" sz="2000"/>
        </a:p>
      </dgm:t>
    </dgm:pt>
    <dgm:pt modelId="{7027C325-E7CC-4011-8C0B-AFD11F43864B}" type="sibTrans" cxnId="{6B43626E-7462-4C16-A42B-72B43792E512}">
      <dgm:prSet/>
      <dgm:spPr/>
      <dgm:t>
        <a:bodyPr/>
        <a:lstStyle/>
        <a:p>
          <a:pPr latinLnBrk="1"/>
          <a:endParaRPr lang="ko-KR" altLang="en-US" sz="2000"/>
        </a:p>
      </dgm:t>
    </dgm:pt>
    <dgm:pt modelId="{78EB27A1-5A1F-4D0F-91A9-2AFC8CB4C114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공정</a:t>
          </a:r>
          <a:endParaRPr lang="ko-KR" altLang="en-US" sz="2000" dirty="0"/>
        </a:p>
      </dgm:t>
    </dgm:pt>
    <dgm:pt modelId="{D817F2C2-5A31-40EE-BCAC-F8B7F8C57209}" type="parTrans" cxnId="{F9E7DC76-8314-4AB2-AA5A-D3B225A1781D}">
      <dgm:prSet/>
      <dgm:spPr/>
      <dgm:t>
        <a:bodyPr/>
        <a:lstStyle/>
        <a:p>
          <a:pPr latinLnBrk="1"/>
          <a:endParaRPr lang="ko-KR" altLang="en-US" sz="2000"/>
        </a:p>
      </dgm:t>
    </dgm:pt>
    <dgm:pt modelId="{63084E4C-A6A8-42CA-961B-D8C8B47912B2}" type="sibTrans" cxnId="{F9E7DC76-8314-4AB2-AA5A-D3B225A1781D}">
      <dgm:prSet/>
      <dgm:spPr/>
      <dgm:t>
        <a:bodyPr/>
        <a:lstStyle/>
        <a:p>
          <a:pPr latinLnBrk="1"/>
          <a:endParaRPr lang="ko-KR" altLang="en-US" sz="2000"/>
        </a:p>
      </dgm:t>
    </dgm:pt>
    <dgm:pt modelId="{F16824E1-E40D-4D5D-8341-4B3557F4FBB0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출하</a:t>
          </a:r>
          <a:endParaRPr lang="ko-KR" altLang="en-US" sz="2000" dirty="0"/>
        </a:p>
      </dgm:t>
    </dgm:pt>
    <dgm:pt modelId="{ACD6238B-545C-451E-B186-834EA5BBBB68}" type="parTrans" cxnId="{B1982673-449E-4121-9B74-FBC984BA6CAE}">
      <dgm:prSet/>
      <dgm:spPr/>
      <dgm:t>
        <a:bodyPr/>
        <a:lstStyle/>
        <a:p>
          <a:pPr latinLnBrk="1"/>
          <a:endParaRPr lang="ko-KR" altLang="en-US" sz="2000"/>
        </a:p>
      </dgm:t>
    </dgm:pt>
    <dgm:pt modelId="{1FFFB244-6F19-420E-8771-636F14F69FCE}" type="sibTrans" cxnId="{B1982673-449E-4121-9B74-FBC984BA6CAE}">
      <dgm:prSet/>
      <dgm:spPr/>
      <dgm:t>
        <a:bodyPr/>
        <a:lstStyle/>
        <a:p>
          <a:pPr latinLnBrk="1"/>
          <a:endParaRPr lang="ko-KR" altLang="en-US" sz="2000"/>
        </a:p>
      </dgm:t>
    </dgm:pt>
    <dgm:pt modelId="{AEB7D6BA-E62E-4D19-BB2A-7AC7DD5EDA55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고객</a:t>
          </a:r>
          <a:endParaRPr lang="ko-KR" altLang="en-US" sz="2000" dirty="0"/>
        </a:p>
      </dgm:t>
    </dgm:pt>
    <dgm:pt modelId="{DF57C4D9-8171-412E-B703-F849091D323E}" type="parTrans" cxnId="{12B05B5A-B823-4067-800F-9CBAC9420BF5}">
      <dgm:prSet/>
      <dgm:spPr/>
      <dgm:t>
        <a:bodyPr/>
        <a:lstStyle/>
        <a:p>
          <a:pPr latinLnBrk="1"/>
          <a:endParaRPr lang="ko-KR" altLang="en-US" sz="2000"/>
        </a:p>
      </dgm:t>
    </dgm:pt>
    <dgm:pt modelId="{EEB3703B-3812-4DD0-B601-171297886905}" type="sibTrans" cxnId="{12B05B5A-B823-4067-800F-9CBAC9420BF5}">
      <dgm:prSet/>
      <dgm:spPr/>
      <dgm:t>
        <a:bodyPr/>
        <a:lstStyle/>
        <a:p>
          <a:pPr latinLnBrk="1"/>
          <a:endParaRPr lang="ko-KR" altLang="en-US" sz="2000"/>
        </a:p>
      </dgm:t>
    </dgm:pt>
    <dgm:pt modelId="{35010A19-DDE0-42BA-A569-4C730F936D33}" type="pres">
      <dgm:prSet presAssocID="{7AB5D381-74F0-4759-AE13-DF28BA127D3D}" presName="theList" presStyleCnt="0">
        <dgm:presLayoutVars>
          <dgm:dir/>
          <dgm:animLvl val="lvl"/>
          <dgm:resizeHandles val="exact"/>
        </dgm:presLayoutVars>
      </dgm:prSet>
      <dgm:spPr/>
    </dgm:pt>
    <dgm:pt modelId="{EF483A1B-99DA-443E-B164-0473DF945FCC}" type="pres">
      <dgm:prSet presAssocID="{66BE751A-A868-49E3-86D9-9B77180E9199}" presName="compNode" presStyleCnt="0"/>
      <dgm:spPr/>
    </dgm:pt>
    <dgm:pt modelId="{BEC70F1B-80E1-4E73-B962-55C4346C0423}" type="pres">
      <dgm:prSet presAssocID="{66BE751A-A868-49E3-86D9-9B77180E9199}" presName="noGeometry" presStyleCnt="0"/>
      <dgm:spPr/>
    </dgm:pt>
    <dgm:pt modelId="{411C9283-9E35-4179-A32A-400EEF946D26}" type="pres">
      <dgm:prSet presAssocID="{66BE751A-A868-49E3-86D9-9B77180E9199}" presName="childTextVisible" presStyleLbl="bgAccFollowNode1" presStyleIdx="0" presStyleCnt="4">
        <dgm:presLayoutVars>
          <dgm:bulletEnabled val="1"/>
        </dgm:presLayoutVars>
      </dgm:prSet>
      <dgm:spPr/>
    </dgm:pt>
    <dgm:pt modelId="{B1E85480-E98B-4E49-9328-1F919283C785}" type="pres">
      <dgm:prSet presAssocID="{66BE751A-A868-49E3-86D9-9B77180E9199}" presName="childTextHidden" presStyleLbl="bgAccFollowNode1" presStyleIdx="0" presStyleCnt="4"/>
      <dgm:spPr/>
    </dgm:pt>
    <dgm:pt modelId="{061FEE4A-D68F-4123-AC51-CDA4EE7644B0}" type="pres">
      <dgm:prSet presAssocID="{66BE751A-A868-49E3-86D9-9B77180E9199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C44F73E-D166-44BA-B311-7E020541F253}" type="pres">
      <dgm:prSet presAssocID="{66BE751A-A868-49E3-86D9-9B77180E9199}" presName="aSpace" presStyleCnt="0"/>
      <dgm:spPr/>
    </dgm:pt>
    <dgm:pt modelId="{3925DA25-EAEE-4185-961E-5416A89FE854}" type="pres">
      <dgm:prSet presAssocID="{78EB27A1-5A1F-4D0F-91A9-2AFC8CB4C114}" presName="compNode" presStyleCnt="0"/>
      <dgm:spPr/>
    </dgm:pt>
    <dgm:pt modelId="{D1AB6B45-F628-4961-BD6B-81B484971A54}" type="pres">
      <dgm:prSet presAssocID="{78EB27A1-5A1F-4D0F-91A9-2AFC8CB4C114}" presName="noGeometry" presStyleCnt="0"/>
      <dgm:spPr/>
    </dgm:pt>
    <dgm:pt modelId="{05A1A426-ED88-4E82-84CC-9EA2D28C1BD9}" type="pres">
      <dgm:prSet presAssocID="{78EB27A1-5A1F-4D0F-91A9-2AFC8CB4C114}" presName="childTextVisible" presStyleLbl="bgAccFollowNode1" presStyleIdx="1" presStyleCnt="4">
        <dgm:presLayoutVars>
          <dgm:bulletEnabled val="1"/>
        </dgm:presLayoutVars>
      </dgm:prSet>
      <dgm:spPr/>
    </dgm:pt>
    <dgm:pt modelId="{8434FAE7-61AA-4B6C-BBC0-4A5C443A5EAA}" type="pres">
      <dgm:prSet presAssocID="{78EB27A1-5A1F-4D0F-91A9-2AFC8CB4C114}" presName="childTextHidden" presStyleLbl="bgAccFollowNode1" presStyleIdx="1" presStyleCnt="4"/>
      <dgm:spPr/>
    </dgm:pt>
    <dgm:pt modelId="{494B2F0F-D92B-4A3D-9A7F-E8797C5F1699}" type="pres">
      <dgm:prSet presAssocID="{78EB27A1-5A1F-4D0F-91A9-2AFC8CB4C114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2C73430-0FE3-4271-B70B-5E3E45C31A09}" type="pres">
      <dgm:prSet presAssocID="{78EB27A1-5A1F-4D0F-91A9-2AFC8CB4C114}" presName="aSpace" presStyleCnt="0"/>
      <dgm:spPr/>
    </dgm:pt>
    <dgm:pt modelId="{46E48721-5187-407E-90F8-E3465A21815D}" type="pres">
      <dgm:prSet presAssocID="{F16824E1-E40D-4D5D-8341-4B3557F4FBB0}" presName="compNode" presStyleCnt="0"/>
      <dgm:spPr/>
    </dgm:pt>
    <dgm:pt modelId="{D06B83A7-8617-42D4-AB21-67FE9217B3E2}" type="pres">
      <dgm:prSet presAssocID="{F16824E1-E40D-4D5D-8341-4B3557F4FBB0}" presName="noGeometry" presStyleCnt="0"/>
      <dgm:spPr/>
    </dgm:pt>
    <dgm:pt modelId="{9E1FBD8D-90D1-4F3C-B297-92C3278C50AC}" type="pres">
      <dgm:prSet presAssocID="{F16824E1-E40D-4D5D-8341-4B3557F4FBB0}" presName="childTextVisible" presStyleLbl="bgAccFollowNode1" presStyleIdx="2" presStyleCnt="4">
        <dgm:presLayoutVars>
          <dgm:bulletEnabled val="1"/>
        </dgm:presLayoutVars>
      </dgm:prSet>
      <dgm:spPr/>
    </dgm:pt>
    <dgm:pt modelId="{1616AFC3-37DF-4CBD-9C78-4534C816ED71}" type="pres">
      <dgm:prSet presAssocID="{F16824E1-E40D-4D5D-8341-4B3557F4FBB0}" presName="childTextHidden" presStyleLbl="bgAccFollowNode1" presStyleIdx="2" presStyleCnt="4"/>
      <dgm:spPr/>
    </dgm:pt>
    <dgm:pt modelId="{90C5034B-4429-4065-AA07-74C74DEB6C8E}" type="pres">
      <dgm:prSet presAssocID="{F16824E1-E40D-4D5D-8341-4B3557F4FBB0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80612B3-EB42-4102-A7C0-53B39DACFE7F}" type="pres">
      <dgm:prSet presAssocID="{F16824E1-E40D-4D5D-8341-4B3557F4FBB0}" presName="aSpace" presStyleCnt="0"/>
      <dgm:spPr/>
    </dgm:pt>
    <dgm:pt modelId="{C6DD117B-9983-471F-8A77-78C70C7D2024}" type="pres">
      <dgm:prSet presAssocID="{AEB7D6BA-E62E-4D19-BB2A-7AC7DD5EDA55}" presName="compNode" presStyleCnt="0"/>
      <dgm:spPr/>
    </dgm:pt>
    <dgm:pt modelId="{9935365A-EA10-4E3F-92FF-DAF9241B57A7}" type="pres">
      <dgm:prSet presAssocID="{AEB7D6BA-E62E-4D19-BB2A-7AC7DD5EDA55}" presName="noGeometry" presStyleCnt="0"/>
      <dgm:spPr/>
    </dgm:pt>
    <dgm:pt modelId="{444399C3-A053-4B27-BCE8-1D15499F8285}" type="pres">
      <dgm:prSet presAssocID="{AEB7D6BA-E62E-4D19-BB2A-7AC7DD5EDA55}" presName="childTextVisible" presStyleLbl="bgAccFollowNode1" presStyleIdx="3" presStyleCnt="4">
        <dgm:presLayoutVars>
          <dgm:bulletEnabled val="1"/>
        </dgm:presLayoutVars>
      </dgm:prSet>
      <dgm:spPr/>
    </dgm:pt>
    <dgm:pt modelId="{F91D1412-FD5C-473D-B03E-24416EDAD4D8}" type="pres">
      <dgm:prSet presAssocID="{AEB7D6BA-E62E-4D19-BB2A-7AC7DD5EDA55}" presName="childTextHidden" presStyleLbl="bgAccFollowNode1" presStyleIdx="3" presStyleCnt="4"/>
      <dgm:spPr/>
    </dgm:pt>
    <dgm:pt modelId="{256EA66B-E2E3-4DF8-91DF-F73E6D123E41}" type="pres">
      <dgm:prSet presAssocID="{AEB7D6BA-E62E-4D19-BB2A-7AC7DD5EDA55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9E7DC76-8314-4AB2-AA5A-D3B225A1781D}" srcId="{7AB5D381-74F0-4759-AE13-DF28BA127D3D}" destId="{78EB27A1-5A1F-4D0F-91A9-2AFC8CB4C114}" srcOrd="1" destOrd="0" parTransId="{D817F2C2-5A31-40EE-BCAC-F8B7F8C57209}" sibTransId="{63084E4C-A6A8-42CA-961B-D8C8B47912B2}"/>
    <dgm:cxn modelId="{2609ADDD-56DB-4AF6-A3A6-082A94270A20}" type="presOf" srcId="{F16824E1-E40D-4D5D-8341-4B3557F4FBB0}" destId="{90C5034B-4429-4065-AA07-74C74DEB6C8E}" srcOrd="0" destOrd="0" presId="urn:microsoft.com/office/officeart/2005/8/layout/hProcess6"/>
    <dgm:cxn modelId="{12B05B5A-B823-4067-800F-9CBAC9420BF5}" srcId="{7AB5D381-74F0-4759-AE13-DF28BA127D3D}" destId="{AEB7D6BA-E62E-4D19-BB2A-7AC7DD5EDA55}" srcOrd="3" destOrd="0" parTransId="{DF57C4D9-8171-412E-B703-F849091D323E}" sibTransId="{EEB3703B-3812-4DD0-B601-171297886905}"/>
    <dgm:cxn modelId="{6B43626E-7462-4C16-A42B-72B43792E512}" srcId="{7AB5D381-74F0-4759-AE13-DF28BA127D3D}" destId="{66BE751A-A868-49E3-86D9-9B77180E9199}" srcOrd="0" destOrd="0" parTransId="{46F41326-5C62-4D51-8220-85630604702F}" sibTransId="{7027C325-E7CC-4011-8C0B-AFD11F43864B}"/>
    <dgm:cxn modelId="{340AD909-090C-4FFD-A873-3C75266CE984}" type="presOf" srcId="{66BE751A-A868-49E3-86D9-9B77180E9199}" destId="{061FEE4A-D68F-4123-AC51-CDA4EE7644B0}" srcOrd="0" destOrd="0" presId="urn:microsoft.com/office/officeart/2005/8/layout/hProcess6"/>
    <dgm:cxn modelId="{B1982673-449E-4121-9B74-FBC984BA6CAE}" srcId="{7AB5D381-74F0-4759-AE13-DF28BA127D3D}" destId="{F16824E1-E40D-4D5D-8341-4B3557F4FBB0}" srcOrd="2" destOrd="0" parTransId="{ACD6238B-545C-451E-B186-834EA5BBBB68}" sibTransId="{1FFFB244-6F19-420E-8771-636F14F69FCE}"/>
    <dgm:cxn modelId="{AD156FA9-06E4-4525-A9DB-B67CEEE0C00E}" type="presOf" srcId="{AEB7D6BA-E62E-4D19-BB2A-7AC7DD5EDA55}" destId="{256EA66B-E2E3-4DF8-91DF-F73E6D123E41}" srcOrd="0" destOrd="0" presId="urn:microsoft.com/office/officeart/2005/8/layout/hProcess6"/>
    <dgm:cxn modelId="{25C2CE56-8B4E-4759-BE73-3E9E33FA206C}" type="presOf" srcId="{7AB5D381-74F0-4759-AE13-DF28BA127D3D}" destId="{35010A19-DDE0-42BA-A569-4C730F936D33}" srcOrd="0" destOrd="0" presId="urn:microsoft.com/office/officeart/2005/8/layout/hProcess6"/>
    <dgm:cxn modelId="{BC1E4F82-5C72-4570-8C0F-4CBA5A99857E}" type="presOf" srcId="{78EB27A1-5A1F-4D0F-91A9-2AFC8CB4C114}" destId="{494B2F0F-D92B-4A3D-9A7F-E8797C5F1699}" srcOrd="0" destOrd="0" presId="urn:microsoft.com/office/officeart/2005/8/layout/hProcess6"/>
    <dgm:cxn modelId="{61774674-BC73-42EB-8A6B-2DEC1F46FC73}" type="presParOf" srcId="{35010A19-DDE0-42BA-A569-4C730F936D33}" destId="{EF483A1B-99DA-443E-B164-0473DF945FCC}" srcOrd="0" destOrd="0" presId="urn:microsoft.com/office/officeart/2005/8/layout/hProcess6"/>
    <dgm:cxn modelId="{0B3A3FB8-D415-4852-8BD5-3E0506D200F9}" type="presParOf" srcId="{EF483A1B-99DA-443E-B164-0473DF945FCC}" destId="{BEC70F1B-80E1-4E73-B962-55C4346C0423}" srcOrd="0" destOrd="0" presId="urn:microsoft.com/office/officeart/2005/8/layout/hProcess6"/>
    <dgm:cxn modelId="{C1F15F53-6BFF-479F-9E20-7A61FFB0F003}" type="presParOf" srcId="{EF483A1B-99DA-443E-B164-0473DF945FCC}" destId="{411C9283-9E35-4179-A32A-400EEF946D26}" srcOrd="1" destOrd="0" presId="urn:microsoft.com/office/officeart/2005/8/layout/hProcess6"/>
    <dgm:cxn modelId="{62A3EFE3-2818-482E-BE65-E83CC226D581}" type="presParOf" srcId="{EF483A1B-99DA-443E-B164-0473DF945FCC}" destId="{B1E85480-E98B-4E49-9328-1F919283C785}" srcOrd="2" destOrd="0" presId="urn:microsoft.com/office/officeart/2005/8/layout/hProcess6"/>
    <dgm:cxn modelId="{1E62EED0-5A57-45A3-B8F8-099FC895C9C8}" type="presParOf" srcId="{EF483A1B-99DA-443E-B164-0473DF945FCC}" destId="{061FEE4A-D68F-4123-AC51-CDA4EE7644B0}" srcOrd="3" destOrd="0" presId="urn:microsoft.com/office/officeart/2005/8/layout/hProcess6"/>
    <dgm:cxn modelId="{F4DC88DF-C4C9-4DAE-9CE7-B54B794722FB}" type="presParOf" srcId="{35010A19-DDE0-42BA-A569-4C730F936D33}" destId="{6C44F73E-D166-44BA-B311-7E020541F253}" srcOrd="1" destOrd="0" presId="urn:microsoft.com/office/officeart/2005/8/layout/hProcess6"/>
    <dgm:cxn modelId="{999E3E5F-5A1D-4471-BE97-E432C757103A}" type="presParOf" srcId="{35010A19-DDE0-42BA-A569-4C730F936D33}" destId="{3925DA25-EAEE-4185-961E-5416A89FE854}" srcOrd="2" destOrd="0" presId="urn:microsoft.com/office/officeart/2005/8/layout/hProcess6"/>
    <dgm:cxn modelId="{5FDD4F46-5922-4712-B425-DB62CB275734}" type="presParOf" srcId="{3925DA25-EAEE-4185-961E-5416A89FE854}" destId="{D1AB6B45-F628-4961-BD6B-81B484971A54}" srcOrd="0" destOrd="0" presId="urn:microsoft.com/office/officeart/2005/8/layout/hProcess6"/>
    <dgm:cxn modelId="{433074A6-9551-40B2-9776-20D8BCA7B0E6}" type="presParOf" srcId="{3925DA25-EAEE-4185-961E-5416A89FE854}" destId="{05A1A426-ED88-4E82-84CC-9EA2D28C1BD9}" srcOrd="1" destOrd="0" presId="urn:microsoft.com/office/officeart/2005/8/layout/hProcess6"/>
    <dgm:cxn modelId="{CBA56642-1932-4760-B3B2-577BFB17C7DC}" type="presParOf" srcId="{3925DA25-EAEE-4185-961E-5416A89FE854}" destId="{8434FAE7-61AA-4B6C-BBC0-4A5C443A5EAA}" srcOrd="2" destOrd="0" presId="urn:microsoft.com/office/officeart/2005/8/layout/hProcess6"/>
    <dgm:cxn modelId="{11F2686F-B4BF-45E4-A611-ECE8CF58F92A}" type="presParOf" srcId="{3925DA25-EAEE-4185-961E-5416A89FE854}" destId="{494B2F0F-D92B-4A3D-9A7F-E8797C5F1699}" srcOrd="3" destOrd="0" presId="urn:microsoft.com/office/officeart/2005/8/layout/hProcess6"/>
    <dgm:cxn modelId="{235460BD-D32F-4207-8A10-E229212C858C}" type="presParOf" srcId="{35010A19-DDE0-42BA-A569-4C730F936D33}" destId="{E2C73430-0FE3-4271-B70B-5E3E45C31A09}" srcOrd="3" destOrd="0" presId="urn:microsoft.com/office/officeart/2005/8/layout/hProcess6"/>
    <dgm:cxn modelId="{B14911F7-FD40-4515-A61D-267A57148D37}" type="presParOf" srcId="{35010A19-DDE0-42BA-A569-4C730F936D33}" destId="{46E48721-5187-407E-90F8-E3465A21815D}" srcOrd="4" destOrd="0" presId="urn:microsoft.com/office/officeart/2005/8/layout/hProcess6"/>
    <dgm:cxn modelId="{CE3FCB66-4527-46D4-82F0-7C6A8E53FC8A}" type="presParOf" srcId="{46E48721-5187-407E-90F8-E3465A21815D}" destId="{D06B83A7-8617-42D4-AB21-67FE9217B3E2}" srcOrd="0" destOrd="0" presId="urn:microsoft.com/office/officeart/2005/8/layout/hProcess6"/>
    <dgm:cxn modelId="{DBAE6D77-4605-4741-A9AE-1B05C403FFCB}" type="presParOf" srcId="{46E48721-5187-407E-90F8-E3465A21815D}" destId="{9E1FBD8D-90D1-4F3C-B297-92C3278C50AC}" srcOrd="1" destOrd="0" presId="urn:microsoft.com/office/officeart/2005/8/layout/hProcess6"/>
    <dgm:cxn modelId="{0DBCEB9E-43AB-4637-B780-8D777EA040B2}" type="presParOf" srcId="{46E48721-5187-407E-90F8-E3465A21815D}" destId="{1616AFC3-37DF-4CBD-9C78-4534C816ED71}" srcOrd="2" destOrd="0" presId="urn:microsoft.com/office/officeart/2005/8/layout/hProcess6"/>
    <dgm:cxn modelId="{3F10C07D-54DA-41C9-A52E-3DE011E8EF19}" type="presParOf" srcId="{46E48721-5187-407E-90F8-E3465A21815D}" destId="{90C5034B-4429-4065-AA07-74C74DEB6C8E}" srcOrd="3" destOrd="0" presId="urn:microsoft.com/office/officeart/2005/8/layout/hProcess6"/>
    <dgm:cxn modelId="{05242633-8D8B-430A-B487-3B928A111595}" type="presParOf" srcId="{35010A19-DDE0-42BA-A569-4C730F936D33}" destId="{B80612B3-EB42-4102-A7C0-53B39DACFE7F}" srcOrd="5" destOrd="0" presId="urn:microsoft.com/office/officeart/2005/8/layout/hProcess6"/>
    <dgm:cxn modelId="{CFCBE9D1-18D9-46D3-9C5B-527F45B93C08}" type="presParOf" srcId="{35010A19-DDE0-42BA-A569-4C730F936D33}" destId="{C6DD117B-9983-471F-8A77-78C70C7D2024}" srcOrd="6" destOrd="0" presId="urn:microsoft.com/office/officeart/2005/8/layout/hProcess6"/>
    <dgm:cxn modelId="{2B1F9DB1-A919-4BCF-8B38-39883854C27F}" type="presParOf" srcId="{C6DD117B-9983-471F-8A77-78C70C7D2024}" destId="{9935365A-EA10-4E3F-92FF-DAF9241B57A7}" srcOrd="0" destOrd="0" presId="urn:microsoft.com/office/officeart/2005/8/layout/hProcess6"/>
    <dgm:cxn modelId="{2524A056-4357-4A04-9B60-2554C070FD5D}" type="presParOf" srcId="{C6DD117B-9983-471F-8A77-78C70C7D2024}" destId="{444399C3-A053-4B27-BCE8-1D15499F8285}" srcOrd="1" destOrd="0" presId="urn:microsoft.com/office/officeart/2005/8/layout/hProcess6"/>
    <dgm:cxn modelId="{7194C54E-FAF9-4B51-BBA5-534122AC4243}" type="presParOf" srcId="{C6DD117B-9983-471F-8A77-78C70C7D2024}" destId="{F91D1412-FD5C-473D-B03E-24416EDAD4D8}" srcOrd="2" destOrd="0" presId="urn:microsoft.com/office/officeart/2005/8/layout/hProcess6"/>
    <dgm:cxn modelId="{F3C3D86D-E92E-45D4-9036-A3EB11A641DC}" type="presParOf" srcId="{C6DD117B-9983-471F-8A77-78C70C7D2024}" destId="{256EA66B-E2E3-4DF8-91DF-F73E6D123E41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A27B88-D899-49E6-8921-BB2437C2A557}" type="doc">
      <dgm:prSet loTypeId="urn:microsoft.com/office/officeart/2005/8/layout/arrow5" loCatId="process" qsTypeId="urn:microsoft.com/office/officeart/2005/8/quickstyle/3d7" qsCatId="3D" csTypeId="urn:microsoft.com/office/officeart/2005/8/colors/colorful1" csCatId="colorful" phldr="1"/>
      <dgm:spPr/>
      <dgm:t>
        <a:bodyPr/>
        <a:lstStyle/>
        <a:p>
          <a:pPr latinLnBrk="1"/>
          <a:endParaRPr lang="ko-KR" altLang="en-US"/>
        </a:p>
      </dgm:t>
    </dgm:pt>
    <dgm:pt modelId="{4EFBB4FA-AA9E-487F-B48F-CEED4D04CA9D}">
      <dgm:prSet phldrT="[텍스트]"/>
      <dgm:spPr>
        <a:solidFill>
          <a:srgbClr val="00B050"/>
        </a:solidFill>
      </dgm:spPr>
      <dgm:t>
        <a:bodyPr/>
        <a:lstStyle/>
        <a:p>
          <a:pPr latinLnBrk="1"/>
          <a:r>
            <a:rPr lang="ko-KR" altLang="en-US" dirty="0" smtClean="0"/>
            <a:t>업체</a:t>
          </a:r>
          <a:endParaRPr lang="ko-KR" altLang="en-US" dirty="0"/>
        </a:p>
      </dgm:t>
    </dgm:pt>
    <dgm:pt modelId="{52D19926-A034-4B58-BF39-B1229B671E83}" type="parTrans" cxnId="{0C7CEF0A-D151-4328-BF3F-689153ADD989}">
      <dgm:prSet/>
      <dgm:spPr/>
      <dgm:t>
        <a:bodyPr/>
        <a:lstStyle/>
        <a:p>
          <a:pPr latinLnBrk="1"/>
          <a:endParaRPr lang="ko-KR" altLang="en-US"/>
        </a:p>
      </dgm:t>
    </dgm:pt>
    <dgm:pt modelId="{E22A8CB0-D705-4753-93FD-8138710029E1}" type="sibTrans" cxnId="{0C7CEF0A-D151-4328-BF3F-689153ADD989}">
      <dgm:prSet/>
      <dgm:spPr/>
      <dgm:t>
        <a:bodyPr/>
        <a:lstStyle/>
        <a:p>
          <a:pPr latinLnBrk="1"/>
          <a:endParaRPr lang="ko-KR" altLang="en-US"/>
        </a:p>
      </dgm:t>
    </dgm:pt>
    <dgm:pt modelId="{8336C07C-EAEF-4B29-9663-E722A2B75558}">
      <dgm:prSet phldrT="[텍스트]"/>
      <dgm:spPr>
        <a:solidFill>
          <a:schemeClr val="accent3">
            <a:lumMod val="75000"/>
          </a:schemeClr>
        </a:solidFill>
      </dgm:spPr>
      <dgm:t>
        <a:bodyPr/>
        <a:lstStyle/>
        <a:p>
          <a:pPr latinLnBrk="1"/>
          <a:r>
            <a:rPr lang="ko-KR" altLang="en-US" dirty="0" smtClean="0"/>
            <a:t>고객</a:t>
          </a:r>
          <a:endParaRPr lang="ko-KR" altLang="en-US" dirty="0"/>
        </a:p>
      </dgm:t>
    </dgm:pt>
    <dgm:pt modelId="{B101E59A-73B7-4CEF-9DEC-4E4D609BB746}" type="parTrans" cxnId="{04D8D81A-63B0-4F4E-AEC7-E057C6B2D39B}">
      <dgm:prSet/>
      <dgm:spPr/>
      <dgm:t>
        <a:bodyPr/>
        <a:lstStyle/>
        <a:p>
          <a:pPr latinLnBrk="1"/>
          <a:endParaRPr lang="ko-KR" altLang="en-US"/>
        </a:p>
      </dgm:t>
    </dgm:pt>
    <dgm:pt modelId="{61EBD0EB-F3F0-492A-A33F-4BC4C365C510}" type="sibTrans" cxnId="{04D8D81A-63B0-4F4E-AEC7-E057C6B2D39B}">
      <dgm:prSet/>
      <dgm:spPr/>
      <dgm:t>
        <a:bodyPr/>
        <a:lstStyle/>
        <a:p>
          <a:pPr latinLnBrk="1"/>
          <a:endParaRPr lang="ko-KR" altLang="en-US"/>
        </a:p>
      </dgm:t>
    </dgm:pt>
    <dgm:pt modelId="{F64F7A8F-947D-4736-B59B-368DFE575CF8}" type="pres">
      <dgm:prSet presAssocID="{2DA27B88-D899-49E6-8921-BB2437C2A55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2630AC6-123A-43C4-9DFE-B2E56C5D1161}" type="pres">
      <dgm:prSet presAssocID="{4EFBB4FA-AA9E-487F-B48F-CEED4D04CA9D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C0C67B7-750B-4E07-8593-6FEBD5FC3694}" type="pres">
      <dgm:prSet presAssocID="{8336C07C-EAEF-4B29-9663-E722A2B75558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B77196E-8FEC-4A7F-B9D3-41A2EDEB9707}" type="presOf" srcId="{8336C07C-EAEF-4B29-9663-E722A2B75558}" destId="{6C0C67B7-750B-4E07-8593-6FEBD5FC3694}" srcOrd="0" destOrd="0" presId="urn:microsoft.com/office/officeart/2005/8/layout/arrow5"/>
    <dgm:cxn modelId="{0C7CEF0A-D151-4328-BF3F-689153ADD989}" srcId="{2DA27B88-D899-49E6-8921-BB2437C2A557}" destId="{4EFBB4FA-AA9E-487F-B48F-CEED4D04CA9D}" srcOrd="0" destOrd="0" parTransId="{52D19926-A034-4B58-BF39-B1229B671E83}" sibTransId="{E22A8CB0-D705-4753-93FD-8138710029E1}"/>
    <dgm:cxn modelId="{04D8D81A-63B0-4F4E-AEC7-E057C6B2D39B}" srcId="{2DA27B88-D899-49E6-8921-BB2437C2A557}" destId="{8336C07C-EAEF-4B29-9663-E722A2B75558}" srcOrd="1" destOrd="0" parTransId="{B101E59A-73B7-4CEF-9DEC-4E4D609BB746}" sibTransId="{61EBD0EB-F3F0-492A-A33F-4BC4C365C510}"/>
    <dgm:cxn modelId="{590D3619-85E4-4577-880F-BAE98D142ED2}" type="presOf" srcId="{4EFBB4FA-AA9E-487F-B48F-CEED4D04CA9D}" destId="{82630AC6-123A-43C4-9DFE-B2E56C5D1161}" srcOrd="0" destOrd="0" presId="urn:microsoft.com/office/officeart/2005/8/layout/arrow5"/>
    <dgm:cxn modelId="{ACBFB8F2-8ACA-4916-9319-8F8D54B7FC65}" type="presOf" srcId="{2DA27B88-D899-49E6-8921-BB2437C2A557}" destId="{F64F7A8F-947D-4736-B59B-368DFE575CF8}" srcOrd="0" destOrd="0" presId="urn:microsoft.com/office/officeart/2005/8/layout/arrow5"/>
    <dgm:cxn modelId="{4ED0472E-6175-4DB6-B8E2-0C0246CE78F3}" type="presParOf" srcId="{F64F7A8F-947D-4736-B59B-368DFE575CF8}" destId="{82630AC6-123A-43C4-9DFE-B2E56C5D1161}" srcOrd="0" destOrd="0" presId="urn:microsoft.com/office/officeart/2005/8/layout/arrow5"/>
    <dgm:cxn modelId="{74574DBE-C021-45F9-BF2D-3F2ED6A42994}" type="presParOf" srcId="{F64F7A8F-947D-4736-B59B-368DFE575CF8}" destId="{6C0C67B7-750B-4E07-8593-6FEBD5FC3694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17BA86-860F-41BD-976A-EAD52CA780B2}" type="doc">
      <dgm:prSet loTypeId="urn:microsoft.com/office/officeart/2005/8/layout/hProcess9" loCatId="process" qsTypeId="urn:microsoft.com/office/officeart/2005/8/quickstyle/3d7" qsCatId="3D" csTypeId="urn:microsoft.com/office/officeart/2005/8/colors/colorful3" csCatId="colorful" phldr="1"/>
      <dgm:spPr/>
    </dgm:pt>
    <dgm:pt modelId="{776B494B-B5CA-4C8C-B512-3C1A6EDD0F2C}">
      <dgm:prSet phldrT="[텍스트]"/>
      <dgm:spPr/>
      <dgm:t>
        <a:bodyPr/>
        <a:lstStyle/>
        <a:p>
          <a:pPr latinLnBrk="1"/>
          <a:r>
            <a:rPr lang="ko-KR" altLang="en-US" dirty="0" smtClean="0"/>
            <a:t>업체</a:t>
          </a:r>
          <a:endParaRPr lang="ko-KR" altLang="en-US" dirty="0"/>
        </a:p>
      </dgm:t>
    </dgm:pt>
    <dgm:pt modelId="{461B3159-17FC-4549-BD8F-9C0C11DC8382}" type="parTrans" cxnId="{4825622B-B801-4E23-A242-F9301DB28789}">
      <dgm:prSet/>
      <dgm:spPr/>
      <dgm:t>
        <a:bodyPr/>
        <a:lstStyle/>
        <a:p>
          <a:pPr latinLnBrk="1"/>
          <a:endParaRPr lang="ko-KR" altLang="en-US"/>
        </a:p>
      </dgm:t>
    </dgm:pt>
    <dgm:pt modelId="{C6B2E567-F13A-46EF-B92C-54DBCECA34FD}" type="sibTrans" cxnId="{4825622B-B801-4E23-A242-F9301DB28789}">
      <dgm:prSet/>
      <dgm:spPr/>
      <dgm:t>
        <a:bodyPr/>
        <a:lstStyle/>
        <a:p>
          <a:pPr latinLnBrk="1"/>
          <a:endParaRPr lang="ko-KR" altLang="en-US"/>
        </a:p>
      </dgm:t>
    </dgm:pt>
    <dgm:pt modelId="{B738185A-AB21-4DA9-BA5E-6D29C909869E}">
      <dgm:prSet phldrT="[텍스트]"/>
      <dgm:spPr/>
      <dgm:t>
        <a:bodyPr/>
        <a:lstStyle/>
        <a:p>
          <a:pPr latinLnBrk="1"/>
          <a:r>
            <a:rPr lang="ko-KR" altLang="en-US" dirty="0" smtClean="0"/>
            <a:t>샘플링</a:t>
          </a:r>
          <a:endParaRPr lang="ko-KR" altLang="en-US" dirty="0"/>
        </a:p>
      </dgm:t>
    </dgm:pt>
    <dgm:pt modelId="{7304A805-2DFB-4617-BA46-B2E604793068}" type="parTrans" cxnId="{7AA739F4-3B1B-4C5F-8987-83CB5F0A413F}">
      <dgm:prSet/>
      <dgm:spPr/>
      <dgm:t>
        <a:bodyPr/>
        <a:lstStyle/>
        <a:p>
          <a:pPr latinLnBrk="1"/>
          <a:endParaRPr lang="ko-KR" altLang="en-US"/>
        </a:p>
      </dgm:t>
    </dgm:pt>
    <dgm:pt modelId="{C02BC37D-E344-4219-B055-B658ECC9AB1D}" type="sibTrans" cxnId="{7AA739F4-3B1B-4C5F-8987-83CB5F0A413F}">
      <dgm:prSet/>
      <dgm:spPr/>
      <dgm:t>
        <a:bodyPr/>
        <a:lstStyle/>
        <a:p>
          <a:pPr latinLnBrk="1"/>
          <a:endParaRPr lang="ko-KR" altLang="en-US"/>
        </a:p>
      </dgm:t>
    </dgm:pt>
    <dgm:pt modelId="{26BE7E7F-C0C3-45DD-A0EB-5F62FA2B721E}">
      <dgm:prSet phldrT="[텍스트]"/>
      <dgm:spPr/>
      <dgm:t>
        <a:bodyPr/>
        <a:lstStyle/>
        <a:p>
          <a:pPr latinLnBrk="1"/>
          <a:r>
            <a:rPr lang="ko-KR" altLang="en-US" dirty="0" smtClean="0"/>
            <a:t>고객</a:t>
          </a:r>
          <a:endParaRPr lang="ko-KR" altLang="en-US" dirty="0"/>
        </a:p>
      </dgm:t>
    </dgm:pt>
    <dgm:pt modelId="{A71F3E0E-5E54-4DA4-AD31-EAB5BFEC0966}" type="parTrans" cxnId="{3C865567-8F58-478D-8FCF-05A685BE845C}">
      <dgm:prSet/>
      <dgm:spPr/>
      <dgm:t>
        <a:bodyPr/>
        <a:lstStyle/>
        <a:p>
          <a:pPr latinLnBrk="1"/>
          <a:endParaRPr lang="ko-KR" altLang="en-US"/>
        </a:p>
      </dgm:t>
    </dgm:pt>
    <dgm:pt modelId="{EE4DD32B-A339-405F-A5DD-8D143449A44F}" type="sibTrans" cxnId="{3C865567-8F58-478D-8FCF-05A685BE845C}">
      <dgm:prSet/>
      <dgm:spPr/>
      <dgm:t>
        <a:bodyPr/>
        <a:lstStyle/>
        <a:p>
          <a:pPr latinLnBrk="1"/>
          <a:endParaRPr lang="ko-KR" altLang="en-US"/>
        </a:p>
      </dgm:t>
    </dgm:pt>
    <dgm:pt modelId="{17CDBC46-DFF0-48D8-BCEE-710ED8402503}" type="pres">
      <dgm:prSet presAssocID="{6217BA86-860F-41BD-976A-EAD52CA780B2}" presName="CompostProcess" presStyleCnt="0">
        <dgm:presLayoutVars>
          <dgm:dir/>
          <dgm:resizeHandles val="exact"/>
        </dgm:presLayoutVars>
      </dgm:prSet>
      <dgm:spPr/>
    </dgm:pt>
    <dgm:pt modelId="{D756E5CC-63E4-44DD-82C7-4B74C3AF681F}" type="pres">
      <dgm:prSet presAssocID="{6217BA86-860F-41BD-976A-EAD52CA780B2}" presName="arrow" presStyleLbl="bgShp" presStyleIdx="0" presStyleCnt="1"/>
      <dgm:spPr/>
    </dgm:pt>
    <dgm:pt modelId="{F49328ED-730B-47BF-9B47-04C5723217CC}" type="pres">
      <dgm:prSet presAssocID="{6217BA86-860F-41BD-976A-EAD52CA780B2}" presName="linearProcess" presStyleCnt="0"/>
      <dgm:spPr/>
    </dgm:pt>
    <dgm:pt modelId="{82E77606-00D1-4850-8A2E-F0D48F3A3A8B}" type="pres">
      <dgm:prSet presAssocID="{776B494B-B5CA-4C8C-B512-3C1A6EDD0F2C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A8F50C6-F839-4D36-90AB-A66E1AF44702}" type="pres">
      <dgm:prSet presAssocID="{C6B2E567-F13A-46EF-B92C-54DBCECA34FD}" presName="sibTrans" presStyleCnt="0"/>
      <dgm:spPr/>
    </dgm:pt>
    <dgm:pt modelId="{28EED430-6C1A-41F9-A3A2-D0B34DBFEDF5}" type="pres">
      <dgm:prSet presAssocID="{B738185A-AB21-4DA9-BA5E-6D29C909869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D3E4B56-F353-477F-B350-FD57B9ADDCB0}" type="pres">
      <dgm:prSet presAssocID="{C02BC37D-E344-4219-B055-B658ECC9AB1D}" presName="sibTrans" presStyleCnt="0"/>
      <dgm:spPr/>
    </dgm:pt>
    <dgm:pt modelId="{0B22AA29-32A8-478A-A75A-BCA6FD1661B3}" type="pres">
      <dgm:prSet presAssocID="{26BE7E7F-C0C3-45DD-A0EB-5F62FA2B721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2E5B756-D5D7-4CD5-B0AD-5C80120BB069}" type="presOf" srcId="{B738185A-AB21-4DA9-BA5E-6D29C909869E}" destId="{28EED430-6C1A-41F9-A3A2-D0B34DBFEDF5}" srcOrd="0" destOrd="0" presId="urn:microsoft.com/office/officeart/2005/8/layout/hProcess9"/>
    <dgm:cxn modelId="{920B639A-EAA4-4011-92FD-83AC7E52EF93}" type="presOf" srcId="{6217BA86-860F-41BD-976A-EAD52CA780B2}" destId="{17CDBC46-DFF0-48D8-BCEE-710ED8402503}" srcOrd="0" destOrd="0" presId="urn:microsoft.com/office/officeart/2005/8/layout/hProcess9"/>
    <dgm:cxn modelId="{9CC58E54-92E9-45FA-AE8C-4FD581B2D6DD}" type="presOf" srcId="{776B494B-B5CA-4C8C-B512-3C1A6EDD0F2C}" destId="{82E77606-00D1-4850-8A2E-F0D48F3A3A8B}" srcOrd="0" destOrd="0" presId="urn:microsoft.com/office/officeart/2005/8/layout/hProcess9"/>
    <dgm:cxn modelId="{4055CCD9-9D2E-4999-9BC3-579C8C3371CA}" type="presOf" srcId="{26BE7E7F-C0C3-45DD-A0EB-5F62FA2B721E}" destId="{0B22AA29-32A8-478A-A75A-BCA6FD1661B3}" srcOrd="0" destOrd="0" presId="urn:microsoft.com/office/officeart/2005/8/layout/hProcess9"/>
    <dgm:cxn modelId="{3C865567-8F58-478D-8FCF-05A685BE845C}" srcId="{6217BA86-860F-41BD-976A-EAD52CA780B2}" destId="{26BE7E7F-C0C3-45DD-A0EB-5F62FA2B721E}" srcOrd="2" destOrd="0" parTransId="{A71F3E0E-5E54-4DA4-AD31-EAB5BFEC0966}" sibTransId="{EE4DD32B-A339-405F-A5DD-8D143449A44F}"/>
    <dgm:cxn modelId="{7AA739F4-3B1B-4C5F-8987-83CB5F0A413F}" srcId="{6217BA86-860F-41BD-976A-EAD52CA780B2}" destId="{B738185A-AB21-4DA9-BA5E-6D29C909869E}" srcOrd="1" destOrd="0" parTransId="{7304A805-2DFB-4617-BA46-B2E604793068}" sibTransId="{C02BC37D-E344-4219-B055-B658ECC9AB1D}"/>
    <dgm:cxn modelId="{4825622B-B801-4E23-A242-F9301DB28789}" srcId="{6217BA86-860F-41BD-976A-EAD52CA780B2}" destId="{776B494B-B5CA-4C8C-B512-3C1A6EDD0F2C}" srcOrd="0" destOrd="0" parTransId="{461B3159-17FC-4549-BD8F-9C0C11DC8382}" sibTransId="{C6B2E567-F13A-46EF-B92C-54DBCECA34FD}"/>
    <dgm:cxn modelId="{963331DF-183D-48AD-97C8-5D63F4ED7267}" type="presParOf" srcId="{17CDBC46-DFF0-48D8-BCEE-710ED8402503}" destId="{D756E5CC-63E4-44DD-82C7-4B74C3AF681F}" srcOrd="0" destOrd="0" presId="urn:microsoft.com/office/officeart/2005/8/layout/hProcess9"/>
    <dgm:cxn modelId="{FBF5EC43-8F24-46D0-8DC8-54491CC01879}" type="presParOf" srcId="{17CDBC46-DFF0-48D8-BCEE-710ED8402503}" destId="{F49328ED-730B-47BF-9B47-04C5723217CC}" srcOrd="1" destOrd="0" presId="urn:microsoft.com/office/officeart/2005/8/layout/hProcess9"/>
    <dgm:cxn modelId="{0C1A564B-27D7-4169-8B65-7DB931A6C870}" type="presParOf" srcId="{F49328ED-730B-47BF-9B47-04C5723217CC}" destId="{82E77606-00D1-4850-8A2E-F0D48F3A3A8B}" srcOrd="0" destOrd="0" presId="urn:microsoft.com/office/officeart/2005/8/layout/hProcess9"/>
    <dgm:cxn modelId="{76191972-53A4-4BAF-8417-1D2E85BB8874}" type="presParOf" srcId="{F49328ED-730B-47BF-9B47-04C5723217CC}" destId="{9A8F50C6-F839-4D36-90AB-A66E1AF44702}" srcOrd="1" destOrd="0" presId="urn:microsoft.com/office/officeart/2005/8/layout/hProcess9"/>
    <dgm:cxn modelId="{040A08C3-A084-44CD-A0DC-D94AA19CD5DA}" type="presParOf" srcId="{F49328ED-730B-47BF-9B47-04C5723217CC}" destId="{28EED430-6C1A-41F9-A3A2-D0B34DBFEDF5}" srcOrd="2" destOrd="0" presId="urn:microsoft.com/office/officeart/2005/8/layout/hProcess9"/>
    <dgm:cxn modelId="{36B90908-4FB6-42BD-B72C-6F1F780F2311}" type="presParOf" srcId="{F49328ED-730B-47BF-9B47-04C5723217CC}" destId="{2D3E4B56-F353-477F-B350-FD57B9ADDCB0}" srcOrd="3" destOrd="0" presId="urn:microsoft.com/office/officeart/2005/8/layout/hProcess9"/>
    <dgm:cxn modelId="{D8AB6FAF-65CE-49B7-BA2D-C6AB5693C747}" type="presParOf" srcId="{F49328ED-730B-47BF-9B47-04C5723217CC}" destId="{0B22AA29-32A8-478A-A75A-BCA6FD1661B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1C9283-9E35-4179-A32A-400EEF946D26}">
      <dsp:nvSpPr>
        <dsp:cNvPr id="0" name=""/>
        <dsp:cNvSpPr/>
      </dsp:nvSpPr>
      <dsp:spPr>
        <a:xfrm>
          <a:off x="409831" y="702927"/>
          <a:ext cx="1622458" cy="1418232"/>
        </a:xfrm>
        <a:prstGeom prst="rightArrow">
          <a:avLst>
            <a:gd name="adj1" fmla="val 70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1FEE4A-D68F-4123-AC51-CDA4EE7644B0}">
      <dsp:nvSpPr>
        <dsp:cNvPr id="0" name=""/>
        <dsp:cNvSpPr/>
      </dsp:nvSpPr>
      <dsp:spPr>
        <a:xfrm>
          <a:off x="4216" y="1006429"/>
          <a:ext cx="811229" cy="81122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수입</a:t>
          </a:r>
          <a:endParaRPr lang="ko-KR" altLang="en-US" sz="2000" kern="1200" dirty="0"/>
        </a:p>
      </dsp:txBody>
      <dsp:txXfrm>
        <a:off x="4216" y="1006429"/>
        <a:ext cx="811229" cy="811229"/>
      </dsp:txXfrm>
    </dsp:sp>
    <dsp:sp modelId="{05A1A426-ED88-4E82-84CC-9EA2D28C1BD9}">
      <dsp:nvSpPr>
        <dsp:cNvPr id="0" name=""/>
        <dsp:cNvSpPr/>
      </dsp:nvSpPr>
      <dsp:spPr>
        <a:xfrm>
          <a:off x="2539307" y="702927"/>
          <a:ext cx="1622458" cy="1418232"/>
        </a:xfrm>
        <a:prstGeom prst="rightArrow">
          <a:avLst>
            <a:gd name="adj1" fmla="val 70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4B2F0F-D92B-4A3D-9A7F-E8797C5F1699}">
      <dsp:nvSpPr>
        <dsp:cNvPr id="0" name=""/>
        <dsp:cNvSpPr/>
      </dsp:nvSpPr>
      <dsp:spPr>
        <a:xfrm>
          <a:off x="2133693" y="1006429"/>
          <a:ext cx="811229" cy="81122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공정</a:t>
          </a:r>
          <a:endParaRPr lang="ko-KR" altLang="en-US" sz="2000" kern="1200" dirty="0"/>
        </a:p>
      </dsp:txBody>
      <dsp:txXfrm>
        <a:off x="2133693" y="1006429"/>
        <a:ext cx="811229" cy="811229"/>
      </dsp:txXfrm>
    </dsp:sp>
    <dsp:sp modelId="{9E1FBD8D-90D1-4F3C-B297-92C3278C50AC}">
      <dsp:nvSpPr>
        <dsp:cNvPr id="0" name=""/>
        <dsp:cNvSpPr/>
      </dsp:nvSpPr>
      <dsp:spPr>
        <a:xfrm>
          <a:off x="4668784" y="702927"/>
          <a:ext cx="1622458" cy="1418232"/>
        </a:xfrm>
        <a:prstGeom prst="rightArrow">
          <a:avLst>
            <a:gd name="adj1" fmla="val 70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C5034B-4429-4065-AA07-74C74DEB6C8E}">
      <dsp:nvSpPr>
        <dsp:cNvPr id="0" name=""/>
        <dsp:cNvSpPr/>
      </dsp:nvSpPr>
      <dsp:spPr>
        <a:xfrm>
          <a:off x="4263169" y="1006429"/>
          <a:ext cx="811229" cy="81122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출하</a:t>
          </a:r>
          <a:endParaRPr lang="ko-KR" altLang="en-US" sz="2000" kern="1200" dirty="0"/>
        </a:p>
      </dsp:txBody>
      <dsp:txXfrm>
        <a:off x="4263169" y="1006429"/>
        <a:ext cx="811229" cy="811229"/>
      </dsp:txXfrm>
    </dsp:sp>
    <dsp:sp modelId="{444399C3-A053-4B27-BCE8-1D15499F8285}">
      <dsp:nvSpPr>
        <dsp:cNvPr id="0" name=""/>
        <dsp:cNvSpPr/>
      </dsp:nvSpPr>
      <dsp:spPr>
        <a:xfrm>
          <a:off x="6798261" y="702927"/>
          <a:ext cx="1622458" cy="1418232"/>
        </a:xfrm>
        <a:prstGeom prst="rightArrow">
          <a:avLst>
            <a:gd name="adj1" fmla="val 70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6EA66B-E2E3-4DF8-91DF-F73E6D123E41}">
      <dsp:nvSpPr>
        <dsp:cNvPr id="0" name=""/>
        <dsp:cNvSpPr/>
      </dsp:nvSpPr>
      <dsp:spPr>
        <a:xfrm>
          <a:off x="6392646" y="1006429"/>
          <a:ext cx="811229" cy="81122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고객</a:t>
          </a:r>
          <a:endParaRPr lang="ko-KR" altLang="en-US" sz="2000" kern="1200" dirty="0"/>
        </a:p>
      </dsp:txBody>
      <dsp:txXfrm>
        <a:off x="6392646" y="1006429"/>
        <a:ext cx="811229" cy="81122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630AC6-123A-43C4-9DFE-B2E56C5D1161}">
      <dsp:nvSpPr>
        <dsp:cNvPr id="0" name=""/>
        <dsp:cNvSpPr/>
      </dsp:nvSpPr>
      <dsp:spPr>
        <a:xfrm rot="16200000">
          <a:off x="352" y="330540"/>
          <a:ext cx="2723294" cy="2723294"/>
        </a:xfrm>
        <a:prstGeom prst="downArrow">
          <a:avLst>
            <a:gd name="adj1" fmla="val 50000"/>
            <a:gd name="adj2" fmla="val 35000"/>
          </a:avLst>
        </a:prstGeom>
        <a:solidFill>
          <a:srgbClr val="00B050"/>
        </a:soli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600" kern="1200" dirty="0" smtClean="0"/>
            <a:t>업체</a:t>
          </a:r>
          <a:endParaRPr lang="ko-KR" altLang="en-US" sz="4600" kern="1200" dirty="0"/>
        </a:p>
      </dsp:txBody>
      <dsp:txXfrm rot="16200000">
        <a:off x="352" y="330540"/>
        <a:ext cx="2723294" cy="2723294"/>
      </dsp:txXfrm>
    </dsp:sp>
    <dsp:sp modelId="{6C0C67B7-750B-4E07-8593-6FEBD5FC3694}">
      <dsp:nvSpPr>
        <dsp:cNvPr id="0" name=""/>
        <dsp:cNvSpPr/>
      </dsp:nvSpPr>
      <dsp:spPr>
        <a:xfrm rot="5400000">
          <a:off x="2892977" y="330540"/>
          <a:ext cx="2723294" cy="2723294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lumMod val="75000"/>
          </a:schemeClr>
        </a:soli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600" kern="1200" dirty="0" smtClean="0"/>
            <a:t>고객</a:t>
          </a:r>
          <a:endParaRPr lang="ko-KR" altLang="en-US" sz="4600" kern="1200" dirty="0"/>
        </a:p>
      </dsp:txBody>
      <dsp:txXfrm rot="5400000">
        <a:off x="2892977" y="330540"/>
        <a:ext cx="2723294" cy="272329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56E5CC-63E4-44DD-82C7-4B74C3AF681F}">
      <dsp:nvSpPr>
        <dsp:cNvPr id="0" name=""/>
        <dsp:cNvSpPr/>
      </dsp:nvSpPr>
      <dsp:spPr>
        <a:xfrm>
          <a:off x="426647" y="0"/>
          <a:ext cx="4835337" cy="3600400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618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E77606-00D1-4850-8A2E-F0D48F3A3A8B}">
      <dsp:nvSpPr>
        <dsp:cNvPr id="0" name=""/>
        <dsp:cNvSpPr/>
      </dsp:nvSpPr>
      <dsp:spPr>
        <a:xfrm>
          <a:off x="3493" y="1080119"/>
          <a:ext cx="1771664" cy="14401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500" kern="1200" dirty="0" smtClean="0"/>
            <a:t>업체</a:t>
          </a:r>
          <a:endParaRPr lang="ko-KR" altLang="en-US" sz="3500" kern="1200" dirty="0"/>
        </a:p>
      </dsp:txBody>
      <dsp:txXfrm>
        <a:off x="3493" y="1080119"/>
        <a:ext cx="1771664" cy="1440160"/>
      </dsp:txXfrm>
    </dsp:sp>
    <dsp:sp modelId="{28EED430-6C1A-41F9-A3A2-D0B34DBFEDF5}">
      <dsp:nvSpPr>
        <dsp:cNvPr id="0" name=""/>
        <dsp:cNvSpPr/>
      </dsp:nvSpPr>
      <dsp:spPr>
        <a:xfrm>
          <a:off x="1958483" y="1080119"/>
          <a:ext cx="1771664" cy="1440160"/>
        </a:xfrm>
        <a:prstGeom prst="roundRect">
          <a:avLst/>
        </a:prstGeom>
        <a:solidFill>
          <a:schemeClr val="accent3">
            <a:hueOff val="797048"/>
            <a:satOff val="2970"/>
            <a:lumOff val="0"/>
            <a:alphaOff val="0"/>
          </a:schemeClr>
        </a:soli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500" kern="1200" dirty="0" smtClean="0"/>
            <a:t>샘플링</a:t>
          </a:r>
          <a:endParaRPr lang="ko-KR" altLang="en-US" sz="3500" kern="1200" dirty="0"/>
        </a:p>
      </dsp:txBody>
      <dsp:txXfrm>
        <a:off x="1958483" y="1080119"/>
        <a:ext cx="1771664" cy="1440160"/>
      </dsp:txXfrm>
    </dsp:sp>
    <dsp:sp modelId="{0B22AA29-32A8-478A-A75A-BCA6FD1661B3}">
      <dsp:nvSpPr>
        <dsp:cNvPr id="0" name=""/>
        <dsp:cNvSpPr/>
      </dsp:nvSpPr>
      <dsp:spPr>
        <a:xfrm>
          <a:off x="3913473" y="1080119"/>
          <a:ext cx="1771664" cy="1440160"/>
        </a:xfrm>
        <a:prstGeom prst="roundRect">
          <a:avLst/>
        </a:prstGeom>
        <a:solidFill>
          <a:schemeClr val="accent3">
            <a:hueOff val="1594097"/>
            <a:satOff val="5940"/>
            <a:lumOff val="0"/>
            <a:alphaOff val="0"/>
          </a:schemeClr>
        </a:soli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500" kern="1200" dirty="0" smtClean="0"/>
            <a:t>고객</a:t>
          </a:r>
          <a:endParaRPr lang="ko-KR" altLang="en-US" sz="3500" kern="1200" dirty="0"/>
        </a:p>
      </dsp:txBody>
      <dsp:txXfrm>
        <a:off x="3913473" y="1080119"/>
        <a:ext cx="1771664" cy="1440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6F88-75C0-4E3F-A8E3-E775F500317C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E211-D5B1-4821-A1F1-188481ACA26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6F88-75C0-4E3F-A8E3-E775F500317C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E211-D5B1-4821-A1F1-188481ACA2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6F88-75C0-4E3F-A8E3-E775F500317C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E211-D5B1-4821-A1F1-188481ACA2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6F88-75C0-4E3F-A8E3-E775F500317C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E211-D5B1-4821-A1F1-188481ACA2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6F88-75C0-4E3F-A8E3-E775F500317C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54FE211-D5B1-4821-A1F1-188481ACA2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6F88-75C0-4E3F-A8E3-E775F500317C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E211-D5B1-4821-A1F1-188481ACA2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6F88-75C0-4E3F-A8E3-E775F500317C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E211-D5B1-4821-A1F1-188481ACA2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6F88-75C0-4E3F-A8E3-E775F500317C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E211-D5B1-4821-A1F1-188481ACA2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6F88-75C0-4E3F-A8E3-E775F500317C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E211-D5B1-4821-A1F1-188481ACA2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6F88-75C0-4E3F-A8E3-E775F500317C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E211-D5B1-4821-A1F1-188481ACA2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ko-KR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그림을 추가하려면 아이콘을 클릭하십시오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6F88-75C0-4E3F-A8E3-E775F500317C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E211-D5B1-4821-A1F1-188481ACA2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E986F88-75C0-4E3F-A8E3-E775F500317C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54FE211-D5B1-4821-A1F1-188481ACA2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1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1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1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1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1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0"/>
          <p:cNvSpPr txBox="1">
            <a:spLocks noChangeArrowheads="1"/>
          </p:cNvSpPr>
          <p:nvPr/>
        </p:nvSpPr>
        <p:spPr bwMode="auto">
          <a:xfrm>
            <a:off x="2411760" y="1340768"/>
            <a:ext cx="4032448" cy="126188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o-KR" altLang="en-US" sz="3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수입 검사 실무</a:t>
            </a:r>
            <a:endParaRPr lang="en-US" altLang="ko-KR" sz="3800" dirty="0" smtClean="0">
              <a:solidFill>
                <a:schemeClr val="bg1">
                  <a:lumMod val="75000"/>
                  <a:lumOff val="2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3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교육 자료</a:t>
            </a:r>
            <a:endParaRPr lang="en-US" altLang="ko-KR" sz="3800" dirty="0">
              <a:solidFill>
                <a:schemeClr val="bg1">
                  <a:lumMod val="75000"/>
                  <a:lumOff val="2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" name="TextBox 30"/>
          <p:cNvSpPr txBox="1">
            <a:spLocks noChangeArrowheads="1"/>
          </p:cNvSpPr>
          <p:nvPr/>
        </p:nvSpPr>
        <p:spPr bwMode="auto">
          <a:xfrm>
            <a:off x="3113545" y="5959337"/>
            <a:ext cx="2664296" cy="477054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o-KR" altLang="en-US" sz="2500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품질관리</a:t>
            </a:r>
            <a:endParaRPr lang="en-US" altLang="ko-KR" sz="2500" dirty="0">
              <a:solidFill>
                <a:schemeClr val="bg1">
                  <a:lumMod val="75000"/>
                  <a:lumOff val="2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3.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검사의 종류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79512" y="1052736"/>
            <a:ext cx="6444208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(3-5)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 항목에 의한 분류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</a:p>
          <a:p>
            <a:pPr marL="228600" indent="-228600"/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수량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외관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 치수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④ 중량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⑤ 성능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⑥ 화학적 특성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⑦ 기계적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4.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검사의 기능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4424" y="1139870"/>
            <a:ext cx="8788463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검사 표준 설정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하나하나의 제품의 양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불량과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의 합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불 판단을 하기 위한 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표준을 설정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제품의 측정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각각의 물품을 샘플을 측정하거나 시험 장비를 통하여 데이터 분석</a:t>
            </a:r>
            <a:endParaRPr lang="en-US" altLang="ko-KR" sz="23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 판정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판정 기준에 따라 합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불 판정을 한다 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④ 처치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양품과 불량품의 처리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⑤ 품질 정보의 제공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데이터에 의한 품질 정보를 관계 부서에 피드백 한다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  <a:endParaRPr lang="en-US" altLang="ko-KR" sz="23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5.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 계획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5364" y="799260"/>
            <a:ext cx="893248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 시 검토 및 결정에 대한 사전 검토 계획을 말한다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228600" indent="-228600"/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검사 대상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제품의 종류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</a:t>
            </a:r>
            <a:endParaRPr lang="en-US" altLang="ko-KR" sz="23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검사 항목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겉모양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치수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</a:t>
            </a:r>
            <a:endParaRPr lang="en-US" altLang="ko-KR" sz="23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 검사 방법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전수 검사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샘플링 검사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</a:t>
            </a:r>
            <a:endParaRPr lang="en-US" altLang="ko-KR" sz="23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④ 검사 형식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규준형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조정형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선별형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연속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생산형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</a:t>
            </a:r>
            <a:endParaRPr lang="en-US" altLang="ko-KR" sz="23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⑤ 검사 시기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생산중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생산후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</a:t>
            </a:r>
            <a:endParaRPr lang="en-US" altLang="ko-KR" sz="23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⑥ 검사 장소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정 위치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순회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5.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 계획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9642" y="932873"/>
            <a:ext cx="89324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(5-1)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규준형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조정형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선별형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연속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생산형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</a:p>
          <a:p>
            <a:pPr marL="228600" indent="-228600"/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규준형</a:t>
            </a:r>
            <a:endParaRPr lang="en-US" altLang="ko-KR" sz="23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원칙적으로 목전의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그 자체의 합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불 판정하는 것으로 구입자에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대한 보호와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판매자에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대한 보호의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2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개를 규정하여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구입자의 요구와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판매자의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요구의 양쪽을 만족시키도록 설정되어있는 점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</p:txBody>
      </p:sp>
      <p:graphicFrame>
        <p:nvGraphicFramePr>
          <p:cNvPr id="8" name="다이어그램 7"/>
          <p:cNvGraphicFramePr/>
          <p:nvPr/>
        </p:nvGraphicFramePr>
        <p:xfrm>
          <a:off x="683568" y="3212976"/>
          <a:ext cx="5616624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타원 8"/>
          <p:cNvSpPr/>
          <p:nvPr/>
        </p:nvSpPr>
        <p:spPr>
          <a:xfrm>
            <a:off x="2843808" y="4293096"/>
            <a:ext cx="1296144" cy="12241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</a:t>
            </a:r>
            <a:endParaRPr lang="ko-KR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5.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 계획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908720"/>
            <a:ext cx="893248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조정형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물품의 구입이 연속적으로 행해지고 그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의 품질에 의하여 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구입자 쪽에서 샘플링 검사를 수월하게 하거나 까다롭게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하여 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조정하는 기준이 정해져 있는 샘플링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검사식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보통 검사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수월한 검사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까다로운 검사 방법의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3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단계 이용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</a:t>
            </a:r>
          </a:p>
        </p:txBody>
      </p:sp>
      <p:graphicFrame>
        <p:nvGraphicFramePr>
          <p:cNvPr id="14" name="다이어그램 13"/>
          <p:cNvGraphicFramePr/>
          <p:nvPr/>
        </p:nvGraphicFramePr>
        <p:xfrm>
          <a:off x="1043608" y="2852936"/>
          <a:ext cx="5688632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타원 14"/>
          <p:cNvSpPr/>
          <p:nvPr/>
        </p:nvSpPr>
        <p:spPr>
          <a:xfrm>
            <a:off x="5580112" y="4869160"/>
            <a:ext cx="1296144" cy="12241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</a:t>
            </a:r>
            <a:endParaRPr lang="ko-KR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5.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 계획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타원 14"/>
          <p:cNvSpPr/>
          <p:nvPr/>
        </p:nvSpPr>
        <p:spPr>
          <a:xfrm>
            <a:off x="4427984" y="3140968"/>
            <a:ext cx="1296144" cy="12241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</a:t>
            </a:r>
            <a:endParaRPr lang="ko-KR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953" y="956278"/>
            <a:ext cx="893248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선별형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시료를 조사한 결과 그대로 수입할 것인가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? </a:t>
            </a: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선별한 다음에 수입할 것인가를 결정하는 샘플링 검사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228600" indent="-228600"/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시료중의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불량수가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합격수에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OVER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시 그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전수 선별한다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</p:txBody>
      </p:sp>
      <p:grpSp>
        <p:nvGrpSpPr>
          <p:cNvPr id="11" name="Diagram group"/>
          <p:cNvGrpSpPr/>
          <p:nvPr/>
        </p:nvGrpSpPr>
        <p:grpSpPr>
          <a:xfrm>
            <a:off x="467544" y="3717032"/>
            <a:ext cx="1433264" cy="1968089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12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16" name="모서리가 둥근 직사각형 15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7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kern="1200" dirty="0" smtClean="0"/>
                  <a:t>불량</a:t>
                </a:r>
                <a:endParaRPr lang="en-US" altLang="ko-KR" sz="2800" kern="1200" dirty="0" smtClean="0"/>
              </a:p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2800" dirty="0" smtClean="0"/>
                  <a:t>?</a:t>
                </a:r>
                <a:endParaRPr lang="ko-KR" altLang="en-US" sz="2800" kern="1200" dirty="0"/>
              </a:p>
            </p:txBody>
          </p:sp>
        </p:grpSp>
      </p:grpSp>
      <p:grpSp>
        <p:nvGrpSpPr>
          <p:cNvPr id="18" name="Diagram group"/>
          <p:cNvGrpSpPr/>
          <p:nvPr/>
        </p:nvGrpSpPr>
        <p:grpSpPr>
          <a:xfrm>
            <a:off x="2483768" y="2996952"/>
            <a:ext cx="1152128" cy="1440160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19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20" name="모서리가 둥근 직사각형 19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21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kern="1200" dirty="0" smtClean="0"/>
                  <a:t>입고</a:t>
                </a:r>
                <a:endParaRPr lang="ko-KR" altLang="en-US" sz="2800" kern="1200" dirty="0"/>
              </a:p>
            </p:txBody>
          </p:sp>
        </p:grpSp>
      </p:grpSp>
      <p:grpSp>
        <p:nvGrpSpPr>
          <p:cNvPr id="22" name="Diagram group"/>
          <p:cNvGrpSpPr/>
          <p:nvPr/>
        </p:nvGrpSpPr>
        <p:grpSpPr>
          <a:xfrm>
            <a:off x="2515879" y="5089523"/>
            <a:ext cx="1152128" cy="1440160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23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24" name="모서리가 둥근 직사각형 23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25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kern="1200" dirty="0" err="1" smtClean="0"/>
                  <a:t>선별입고</a:t>
                </a:r>
                <a:endParaRPr lang="ko-KR" altLang="en-US" sz="2800" kern="1200" dirty="0"/>
              </a:p>
            </p:txBody>
          </p:sp>
        </p:grpSp>
      </p:grpSp>
      <p:sp>
        <p:nvSpPr>
          <p:cNvPr id="26" name="오른쪽 화살표 25"/>
          <p:cNvSpPr/>
          <p:nvPr/>
        </p:nvSpPr>
        <p:spPr>
          <a:xfrm>
            <a:off x="1907704" y="3789040"/>
            <a:ext cx="576064" cy="57606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오른쪽 화살표 26"/>
          <p:cNvSpPr/>
          <p:nvPr/>
        </p:nvSpPr>
        <p:spPr>
          <a:xfrm>
            <a:off x="1907704" y="5373216"/>
            <a:ext cx="576064" cy="57606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8" name="Diagram group"/>
          <p:cNvGrpSpPr/>
          <p:nvPr/>
        </p:nvGrpSpPr>
        <p:grpSpPr>
          <a:xfrm>
            <a:off x="6478991" y="5119007"/>
            <a:ext cx="1152128" cy="1440160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29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30" name="모서리가 둥근 직사각형 29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31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kern="1200" smtClean="0"/>
                  <a:t>전수입고</a:t>
                </a:r>
                <a:endParaRPr lang="ko-KR" altLang="en-US" sz="2800" kern="1200" dirty="0"/>
              </a:p>
            </p:txBody>
          </p:sp>
        </p:grpSp>
      </p:grpSp>
      <p:sp>
        <p:nvSpPr>
          <p:cNvPr id="32" name="오른쪽 화살표 31"/>
          <p:cNvSpPr/>
          <p:nvPr/>
        </p:nvSpPr>
        <p:spPr>
          <a:xfrm>
            <a:off x="3779912" y="5373216"/>
            <a:ext cx="576064" cy="57606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3" name="Diagram group"/>
          <p:cNvGrpSpPr/>
          <p:nvPr/>
        </p:nvGrpSpPr>
        <p:grpSpPr>
          <a:xfrm>
            <a:off x="4475553" y="5095737"/>
            <a:ext cx="1152128" cy="1440160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34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35" name="모서리가 둥근 직사각형 34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36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kern="1200" dirty="0" smtClean="0"/>
                  <a:t>업체</a:t>
                </a:r>
                <a:endParaRPr lang="ko-KR" altLang="en-US" sz="2800" kern="1200" dirty="0"/>
              </a:p>
            </p:txBody>
          </p:sp>
        </p:grpSp>
      </p:grpSp>
      <p:sp>
        <p:nvSpPr>
          <p:cNvPr id="37" name="오른쪽 화살표 36"/>
          <p:cNvSpPr/>
          <p:nvPr/>
        </p:nvSpPr>
        <p:spPr>
          <a:xfrm>
            <a:off x="5885663" y="5308817"/>
            <a:ext cx="576064" cy="57606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오른쪽 화살표 37"/>
          <p:cNvSpPr/>
          <p:nvPr/>
        </p:nvSpPr>
        <p:spPr>
          <a:xfrm>
            <a:off x="3753055" y="3739875"/>
            <a:ext cx="576064" cy="57606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5.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 계획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Diagram group"/>
          <p:cNvGrpSpPr/>
          <p:nvPr/>
        </p:nvGrpSpPr>
        <p:grpSpPr>
          <a:xfrm>
            <a:off x="2483768" y="2492896"/>
            <a:ext cx="1152128" cy="1440160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6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20" name="모서리가 둥근 직사각형 19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21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2800" kern="1200" dirty="0" smtClean="0"/>
                  <a:t>#20</a:t>
                </a:r>
              </a:p>
              <a:p>
                <a:pPr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dirty="0" smtClean="0"/>
                  <a:t>合</a:t>
                </a:r>
              </a:p>
            </p:txBody>
          </p:sp>
        </p:grpSp>
      </p:grpSp>
      <p:sp>
        <p:nvSpPr>
          <p:cNvPr id="26" name="오른쪽 화살표 25"/>
          <p:cNvSpPr/>
          <p:nvPr/>
        </p:nvSpPr>
        <p:spPr>
          <a:xfrm>
            <a:off x="1960170" y="2854393"/>
            <a:ext cx="576064" cy="57606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오른쪽 화살표 37"/>
          <p:cNvSpPr/>
          <p:nvPr/>
        </p:nvSpPr>
        <p:spPr>
          <a:xfrm>
            <a:off x="3754760" y="2831054"/>
            <a:ext cx="576064" cy="57606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46359" y="893538"/>
            <a:ext cx="893248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④ 연속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생산형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연속으로 제품이 계속해서 흘러나오는 상태 그대로 적용하는 것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계속해서 양품이 생산되는 경우 일정 개수마다 검사하나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불량품이 나오면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1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개씩 검사하는 방식</a:t>
            </a:r>
            <a:endParaRPr lang="en-US" altLang="ko-KR" sz="23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</p:txBody>
      </p:sp>
      <p:grpSp>
        <p:nvGrpSpPr>
          <p:cNvPr id="34" name="Diagram group"/>
          <p:cNvGrpSpPr/>
          <p:nvPr/>
        </p:nvGrpSpPr>
        <p:grpSpPr>
          <a:xfrm>
            <a:off x="686939" y="2517265"/>
            <a:ext cx="1152128" cy="1440160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39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40" name="모서리가 둥근 직사각형 39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41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2800" dirty="0" smtClean="0"/>
                  <a:t>#10</a:t>
                </a:r>
              </a:p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dirty="0" smtClean="0"/>
                  <a:t>合</a:t>
                </a:r>
                <a:endParaRPr lang="ko-KR" altLang="en-US" sz="2800" kern="1200" dirty="0"/>
              </a:p>
            </p:txBody>
          </p:sp>
        </p:grpSp>
      </p:grpSp>
      <p:grpSp>
        <p:nvGrpSpPr>
          <p:cNvPr id="42" name="Diagram group"/>
          <p:cNvGrpSpPr/>
          <p:nvPr/>
        </p:nvGrpSpPr>
        <p:grpSpPr>
          <a:xfrm>
            <a:off x="4435020" y="2439609"/>
            <a:ext cx="1152128" cy="1440160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43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44" name="모서리가 둥근 직사각형 43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45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2800" kern="1200" dirty="0" smtClean="0"/>
                  <a:t>#30</a:t>
                </a:r>
              </a:p>
              <a:p>
                <a:pPr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dirty="0" smtClean="0"/>
                  <a:t>合</a:t>
                </a:r>
              </a:p>
            </p:txBody>
          </p:sp>
        </p:grpSp>
      </p:grpSp>
      <p:sp>
        <p:nvSpPr>
          <p:cNvPr id="46" name="오른쪽 화살표 45"/>
          <p:cNvSpPr/>
          <p:nvPr/>
        </p:nvSpPr>
        <p:spPr>
          <a:xfrm>
            <a:off x="5691940" y="2812333"/>
            <a:ext cx="576064" cy="57606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7" name="Diagram group"/>
          <p:cNvGrpSpPr/>
          <p:nvPr/>
        </p:nvGrpSpPr>
        <p:grpSpPr>
          <a:xfrm>
            <a:off x="6372200" y="2420888"/>
            <a:ext cx="1152128" cy="1440160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48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49" name="모서리가 둥근 직사각형 48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50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kern="1200" dirty="0" smtClean="0"/>
                  <a:t>최종</a:t>
                </a:r>
                <a:endParaRPr lang="en-US" altLang="ko-KR" sz="2800" kern="1200" dirty="0" smtClean="0"/>
              </a:p>
              <a:p>
                <a:pPr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dirty="0" smtClean="0"/>
                  <a:t>合</a:t>
                </a:r>
              </a:p>
            </p:txBody>
          </p:sp>
        </p:grpSp>
      </p:grpSp>
      <p:grpSp>
        <p:nvGrpSpPr>
          <p:cNvPr id="51" name="Diagram group"/>
          <p:cNvGrpSpPr/>
          <p:nvPr/>
        </p:nvGrpSpPr>
        <p:grpSpPr>
          <a:xfrm>
            <a:off x="2480397" y="4268727"/>
            <a:ext cx="1152128" cy="1440160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52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53" name="모서리가 둥근 직사각형 52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54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2800" kern="1200" dirty="0" smtClean="0"/>
                  <a:t>#20</a:t>
                </a:r>
              </a:p>
              <a:p>
                <a:pPr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dirty="0" smtClean="0"/>
                  <a:t>合</a:t>
                </a:r>
              </a:p>
            </p:txBody>
          </p:sp>
        </p:grpSp>
      </p:grpSp>
      <p:sp>
        <p:nvSpPr>
          <p:cNvPr id="55" name="오른쪽 화살표 54"/>
          <p:cNvSpPr/>
          <p:nvPr/>
        </p:nvSpPr>
        <p:spPr>
          <a:xfrm>
            <a:off x="1956799" y="4630224"/>
            <a:ext cx="576064" cy="57606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오른쪽 화살표 55"/>
          <p:cNvSpPr/>
          <p:nvPr/>
        </p:nvSpPr>
        <p:spPr>
          <a:xfrm>
            <a:off x="3751389" y="4606885"/>
            <a:ext cx="576064" cy="57606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7" name="Diagram group"/>
          <p:cNvGrpSpPr/>
          <p:nvPr/>
        </p:nvGrpSpPr>
        <p:grpSpPr>
          <a:xfrm>
            <a:off x="683568" y="4293096"/>
            <a:ext cx="1152128" cy="1440160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58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59" name="모서리가 둥근 직사각형 58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60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2800" dirty="0" smtClean="0"/>
                  <a:t>#10</a:t>
                </a:r>
              </a:p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dirty="0" smtClean="0"/>
                  <a:t>合</a:t>
                </a:r>
                <a:endParaRPr lang="ko-KR" altLang="en-US" sz="2800" kern="1200" dirty="0"/>
              </a:p>
            </p:txBody>
          </p:sp>
        </p:grpSp>
      </p:grpSp>
      <p:grpSp>
        <p:nvGrpSpPr>
          <p:cNvPr id="61" name="Diagram group"/>
          <p:cNvGrpSpPr/>
          <p:nvPr/>
        </p:nvGrpSpPr>
        <p:grpSpPr>
          <a:xfrm>
            <a:off x="4431649" y="4215440"/>
            <a:ext cx="1152128" cy="1440160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62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63" name="모서리가 둥근 직사각형 62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64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2800" kern="1200" dirty="0" smtClean="0">
                    <a:solidFill>
                      <a:srgbClr val="FF0000"/>
                    </a:solidFill>
                  </a:rPr>
                  <a:t>#30</a:t>
                </a:r>
              </a:p>
              <a:p>
                <a:pPr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dirty="0" smtClean="0">
                    <a:solidFill>
                      <a:srgbClr val="FF0000"/>
                    </a:solidFill>
                  </a:rPr>
                  <a:t>不</a:t>
                </a:r>
              </a:p>
            </p:txBody>
          </p:sp>
        </p:grpSp>
      </p:grpSp>
      <p:sp>
        <p:nvSpPr>
          <p:cNvPr id="65" name="오른쪽 화살표 64"/>
          <p:cNvSpPr/>
          <p:nvPr/>
        </p:nvSpPr>
        <p:spPr>
          <a:xfrm>
            <a:off x="5688569" y="4588164"/>
            <a:ext cx="576064" cy="57606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6" name="Diagram group"/>
          <p:cNvGrpSpPr/>
          <p:nvPr/>
        </p:nvGrpSpPr>
        <p:grpSpPr>
          <a:xfrm>
            <a:off x="6368829" y="4196719"/>
            <a:ext cx="1152128" cy="1440160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67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68" name="모서리가 둥근 직사각형 67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69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kern="1200" dirty="0" smtClean="0">
                    <a:solidFill>
                      <a:srgbClr val="FF0000"/>
                    </a:solidFill>
                  </a:rPr>
                  <a:t>최종</a:t>
                </a:r>
                <a:endParaRPr lang="en-US" altLang="ko-KR" sz="2800" kern="1200" dirty="0" smtClean="0">
                  <a:solidFill>
                    <a:srgbClr val="FF0000"/>
                  </a:solidFill>
                </a:endParaRPr>
              </a:p>
              <a:p>
                <a:pPr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2800" dirty="0" smtClean="0">
                    <a:solidFill>
                      <a:srgbClr val="FF0000"/>
                    </a:solidFill>
                  </a:rPr>
                  <a:t>不</a:t>
                </a:r>
              </a:p>
            </p:txBody>
          </p:sp>
        </p:grpSp>
      </p:grpSp>
      <p:sp>
        <p:nvSpPr>
          <p:cNvPr id="70" name="위로 구부러진 화살표 69"/>
          <p:cNvSpPr/>
          <p:nvPr/>
        </p:nvSpPr>
        <p:spPr>
          <a:xfrm flipH="1">
            <a:off x="4788024" y="5661248"/>
            <a:ext cx="2304256" cy="576064"/>
          </a:xfrm>
          <a:prstGeom prst="curvedUpArrow">
            <a:avLst>
              <a:gd name="adj1" fmla="val 25000"/>
              <a:gd name="adj2" fmla="val 77475"/>
              <a:gd name="adj3" fmla="val 25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71" name="Diagram group"/>
          <p:cNvGrpSpPr/>
          <p:nvPr/>
        </p:nvGrpSpPr>
        <p:grpSpPr>
          <a:xfrm>
            <a:off x="6660232" y="6021288"/>
            <a:ext cx="2304256" cy="720080"/>
            <a:chOff x="3160" y="1080119"/>
            <a:chExt cx="1049577" cy="1440160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grpSp>
          <p:nvGrpSpPr>
            <p:cNvPr id="72" name="그룹 11"/>
            <p:cNvGrpSpPr/>
            <p:nvPr/>
          </p:nvGrpSpPr>
          <p:grpSpPr>
            <a:xfrm>
              <a:off x="3160" y="1080119"/>
              <a:ext cx="1049577" cy="1440160"/>
              <a:chOff x="3160" y="1080119"/>
              <a:chExt cx="1049577" cy="1440160"/>
            </a:xfrm>
          </p:grpSpPr>
          <p:sp>
            <p:nvSpPr>
              <p:cNvPr id="73" name="모서리가 둥근 직사각형 72"/>
              <p:cNvSpPr/>
              <p:nvPr/>
            </p:nvSpPr>
            <p:spPr>
              <a:xfrm>
                <a:off x="3160" y="1080119"/>
                <a:ext cx="1049577" cy="1440160"/>
              </a:xfrm>
              <a:prstGeom prst="roundRect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/>
                <a:r>
                  <a:rPr lang="en-US" altLang="ko-KR" dirty="0" smtClean="0"/>
                  <a:t>1</a:t>
                </a:r>
                <a:r>
                  <a:rPr lang="ko-KR" altLang="en-US" dirty="0" smtClean="0"/>
                  <a:t>개씩 검사</a:t>
                </a:r>
                <a:endParaRPr lang="en-US" altLang="ko-KR" dirty="0" smtClean="0"/>
              </a:p>
              <a:p>
                <a:pPr algn="ctr"/>
                <a:r>
                  <a:rPr lang="en-US" altLang="ko-KR" dirty="0" smtClean="0"/>
                  <a:t>(</a:t>
                </a:r>
                <a:r>
                  <a:rPr lang="ko-KR" altLang="en-US" dirty="0" err="1" smtClean="0"/>
                  <a:t>전수검사</a:t>
                </a:r>
                <a:r>
                  <a:rPr lang="en-US" altLang="ko-KR" dirty="0" smtClean="0"/>
                  <a:t>)</a:t>
                </a:r>
                <a:endParaRPr lang="ko-KR" altLang="en-US" dirty="0"/>
              </a:p>
            </p:txBody>
          </p:sp>
          <p:sp>
            <p:nvSpPr>
              <p:cNvPr id="74" name="모서리가 둥근 직사각형 4"/>
              <p:cNvSpPr/>
              <p:nvPr/>
            </p:nvSpPr>
            <p:spPr>
              <a:xfrm>
                <a:off x="54396" y="1131355"/>
                <a:ext cx="947105" cy="133768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12446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ko-KR" altLang="en-US" sz="2800" dirty="0" smtClean="0">
                  <a:solidFill>
                    <a:srgbClr val="FF000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19672" y="1844824"/>
            <a:ext cx="6128924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3600" b="1" dirty="0" err="1" smtClean="0">
                <a:latin typeface="휴먼아미체" pitchFamily="18" charset="-127"/>
                <a:ea typeface="휴먼아미체" pitchFamily="18" charset="-127"/>
              </a:rPr>
              <a:t>참고자료</a:t>
            </a:r>
            <a:r>
              <a:rPr lang="ko-KR" altLang="en-US" sz="3600" b="1" dirty="0" smtClean="0">
                <a:latin typeface="휴먼아미체" pitchFamily="18" charset="-127"/>
                <a:ea typeface="휴먼아미체" pitchFamily="18" charset="-127"/>
              </a:rPr>
              <a:t> </a:t>
            </a:r>
            <a:endParaRPr lang="en-US" altLang="ko-KR" sz="3600" b="1" dirty="0" smtClean="0">
              <a:latin typeface="휴먼아미체" pitchFamily="18" charset="-127"/>
              <a:ea typeface="휴먼아미체" pitchFamily="18" charset="-127"/>
            </a:endParaRPr>
          </a:p>
          <a:p>
            <a:pPr algn="ctr"/>
            <a:r>
              <a:rPr lang="en-US" altLang="ko-KR" sz="3600" b="1" dirty="0" smtClean="0">
                <a:latin typeface="휴먼아미체" pitchFamily="18" charset="-127"/>
                <a:ea typeface="휴먼아미체" pitchFamily="18" charset="-127"/>
              </a:rPr>
              <a:t>( IS09001</a:t>
            </a:r>
            <a:r>
              <a:rPr lang="ko-KR" altLang="en-US" sz="3600" b="1" dirty="0" smtClean="0">
                <a:latin typeface="휴먼아미체" pitchFamily="18" charset="-127"/>
                <a:ea typeface="휴먼아미체" pitchFamily="18" charset="-127"/>
              </a:rPr>
              <a:t>에 관한 수입검사 지침서</a:t>
            </a:r>
            <a:r>
              <a:rPr lang="en-US" altLang="ko-KR" sz="3600" b="1" dirty="0" smtClean="0">
                <a:latin typeface="휴먼아미체" pitchFamily="18" charset="-127"/>
                <a:ea typeface="휴먼아미체" pitchFamily="18" charset="-127"/>
              </a:rPr>
              <a:t>)</a:t>
            </a:r>
            <a:endParaRPr lang="ko-KR" altLang="en-US" sz="3600" b="1" dirty="0">
              <a:latin typeface="휴먼아미체" pitchFamily="18" charset="-127"/>
              <a:ea typeface="휴먼아미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1828" y="844380"/>
            <a:ext cx="903998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1)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시효성 자재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일정한 기간이 경과하면 품질 특성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물질의 성질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이 변하는 자재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2)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전수 검사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샘플링 검사에서 불합격되어 고객에게 납기 지장을 초래할 경우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초기 생산 제품 중 통계적 자료의 산출이 필요할 경우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 검사 비용에 비하여 얻는 효과가 더 큰 경우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3)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샘플링 검사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부터 시료를 선별 채취하여 검사하고 그 결과를 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의 판정 기준과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대조하여 그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전체에 합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불 판정하는 검사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4)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관리 검사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납품 품질 실적이 우수한 업체 및 부품 또는 수입 검사로써의 합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부 판정을 효율적으로 관리하기 어려운 자재의 경우 관리 검사로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분류하여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승인원과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수량 등을 확인 후 관리 검사 표기한다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228600" indent="-2286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관리 검사 품의 지정은 품질 보증 부서장이 실시한다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872" y="66391"/>
            <a:ext cx="2149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1.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용어의 정의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1828" y="844380"/>
            <a:ext cx="903998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5)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체크 검사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체크 검사는 특정한 항목 검사에 대하여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가 동일한 특성을 갖고 있어 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소량만을 검사하여도 되는 경우에 대하여 적용한다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228600" indent="-2286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6)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결점의 등급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치명결점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제품을 사용하는 사용자에게 위험하거나 안전하지 못한 상태를 낳을 수 있는 불량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중결점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제품의 사용상에 지장을 주거나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그 기능 저하의 원인이 되어 실용성을 시키는 결점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경결점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정해진 규격과 한도 내에서 벗어나지만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제품의 사용상 실질적인 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성능 및 기능을 저하시키지는 않고 상품 가치만 저하시키는 결점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872" y="66391"/>
            <a:ext cx="2149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1.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용어의 정의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순서도: 대체 처리 6"/>
          <p:cNvSpPr/>
          <p:nvPr/>
        </p:nvSpPr>
        <p:spPr>
          <a:xfrm>
            <a:off x="600364" y="849745"/>
            <a:ext cx="7989912" cy="5837382"/>
          </a:xfrm>
          <a:prstGeom prst="flowChartAlternateProcess">
            <a:avLst/>
          </a:prstGeom>
          <a:ln/>
          <a:effectLst>
            <a:innerShdw blurRad="114300">
              <a:prstClr val="black"/>
            </a:inn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986832" y="1272945"/>
            <a:ext cx="3384376" cy="517064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2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/>
            <a:r>
              <a:rPr lang="en-US" altLang="ko-KR" sz="3000" b="1" dirty="0" smtClean="0">
                <a:effectLst/>
              </a:rPr>
              <a:t>1. </a:t>
            </a:r>
            <a:r>
              <a:rPr lang="ko-KR" altLang="en-US" sz="3000" b="1" dirty="0" smtClean="0">
                <a:effectLst/>
              </a:rPr>
              <a:t>검사의 정의</a:t>
            </a:r>
            <a:endParaRPr lang="en-US" altLang="ko-KR" sz="3000" b="1" dirty="0" smtClean="0">
              <a:effectLst/>
            </a:endParaRPr>
          </a:p>
          <a:p>
            <a:pPr marL="742950" indent="-742950"/>
            <a:endParaRPr lang="en-US" altLang="ko-KR" sz="3000" b="1" dirty="0" smtClean="0">
              <a:effectLst/>
            </a:endParaRPr>
          </a:p>
          <a:p>
            <a:pPr marL="342900" indent="-342900"/>
            <a:r>
              <a:rPr lang="en-US" altLang="ko-KR" sz="3000" b="1" dirty="0" smtClean="0">
                <a:effectLst/>
              </a:rPr>
              <a:t>2. </a:t>
            </a:r>
            <a:r>
              <a:rPr lang="ko-KR" altLang="en-US" sz="3000" b="1" dirty="0" smtClean="0">
                <a:effectLst/>
              </a:rPr>
              <a:t>검사의 목적</a:t>
            </a:r>
            <a:endParaRPr lang="en-US" altLang="ko-KR" sz="3000" b="1" dirty="0" smtClean="0">
              <a:effectLst/>
            </a:endParaRPr>
          </a:p>
          <a:p>
            <a:pPr marL="342900" indent="-342900"/>
            <a:endParaRPr lang="en-US" altLang="ko-KR" sz="3000" b="1" dirty="0" smtClean="0">
              <a:effectLst/>
            </a:endParaRPr>
          </a:p>
          <a:p>
            <a:pPr marL="342900" indent="-342900"/>
            <a:r>
              <a:rPr lang="en-US" altLang="ko-KR" sz="3000" b="1" dirty="0" smtClean="0">
                <a:effectLst/>
              </a:rPr>
              <a:t>3. </a:t>
            </a:r>
            <a:r>
              <a:rPr lang="ko-KR" altLang="en-US" sz="3000" b="1" dirty="0" smtClean="0">
                <a:effectLst/>
              </a:rPr>
              <a:t>검사의 종류</a:t>
            </a:r>
            <a:endParaRPr lang="en-US" altLang="ko-KR" sz="3000" b="1" dirty="0" smtClean="0">
              <a:effectLst/>
            </a:endParaRPr>
          </a:p>
          <a:p>
            <a:pPr marL="342900" indent="-342900"/>
            <a:endParaRPr lang="en-US" altLang="ko-KR" sz="3000" b="1" dirty="0" smtClean="0">
              <a:effectLst/>
            </a:endParaRPr>
          </a:p>
          <a:p>
            <a:pPr marL="342900" indent="-342900"/>
            <a:r>
              <a:rPr lang="en-US" altLang="ko-KR" sz="3000" b="1" dirty="0" smtClean="0">
                <a:effectLst/>
              </a:rPr>
              <a:t>4. </a:t>
            </a:r>
            <a:r>
              <a:rPr lang="ko-KR" altLang="en-US" sz="3000" b="1" dirty="0" smtClean="0">
                <a:effectLst/>
              </a:rPr>
              <a:t>검사의 기능</a:t>
            </a:r>
            <a:endParaRPr lang="en-US" altLang="ko-KR" sz="3000" b="1" dirty="0" smtClean="0">
              <a:effectLst/>
            </a:endParaRPr>
          </a:p>
          <a:p>
            <a:pPr marL="342900" indent="-342900"/>
            <a:endParaRPr lang="en-US" altLang="ko-KR" sz="3000" b="1" dirty="0" smtClean="0">
              <a:effectLst/>
            </a:endParaRPr>
          </a:p>
          <a:p>
            <a:pPr marL="342900" indent="-342900"/>
            <a:r>
              <a:rPr lang="en-US" altLang="ko-KR" sz="3000" b="1" dirty="0" smtClean="0">
                <a:effectLst/>
              </a:rPr>
              <a:t>5. </a:t>
            </a:r>
            <a:r>
              <a:rPr lang="ko-KR" altLang="en-US" sz="3000" b="1" dirty="0" smtClean="0">
                <a:effectLst/>
              </a:rPr>
              <a:t>검사 계획 </a:t>
            </a:r>
            <a:endParaRPr lang="en-US" altLang="ko-KR" sz="3000" b="1" dirty="0" smtClean="0">
              <a:effectLst/>
            </a:endParaRPr>
          </a:p>
          <a:p>
            <a:pPr marL="342900" indent="-342900"/>
            <a:endParaRPr lang="en-US" altLang="ko-KR" sz="3000" b="1" dirty="0" smtClean="0"/>
          </a:p>
          <a:p>
            <a:pPr marL="342900" indent="-342900"/>
            <a:r>
              <a:rPr lang="en-US" altLang="ko-KR" sz="3000" b="1" dirty="0" smtClean="0">
                <a:effectLst/>
              </a:rPr>
              <a:t>6. </a:t>
            </a:r>
            <a:r>
              <a:rPr lang="ko-KR" altLang="en-US" sz="3000" b="1" dirty="0" err="1" smtClean="0">
                <a:effectLst/>
              </a:rPr>
              <a:t>참고자료</a:t>
            </a:r>
            <a:r>
              <a:rPr lang="ko-KR" altLang="en-US" sz="3000" b="1" dirty="0" smtClean="0">
                <a:effectLst/>
              </a:rPr>
              <a:t> </a:t>
            </a:r>
            <a:endParaRPr lang="ko-KR" altLang="en-US" sz="3000" b="1" dirty="0">
              <a:effectLst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3835509" y="477122"/>
            <a:ext cx="1368152" cy="72008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3000" dirty="0" smtClean="0">
                <a:effectLst/>
              </a:rPr>
              <a:t>목차</a:t>
            </a:r>
            <a:endParaRPr lang="ko-KR" altLang="en-US" sz="30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7554" y="1039160"/>
            <a:ext cx="831641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2-1)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수입검사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검사 실시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부적합 자재의 입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출고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통재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관리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 장비의 일상 점검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④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부적합 사항에 대한 불합격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부적합 통보서 작성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수입 검사 이력 관리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2-2)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구매부서장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부적합 사항에 대한 시정 조치 및 업체의 시정 조치 결과의 접수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통보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승인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배포된 수입 검사 규격의 업체 통보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 불합격 판정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에 대한 부적합품 시정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872" y="66391"/>
            <a:ext cx="2617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2.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각 부서의 </a:t>
            </a:r>
            <a:r>
              <a:rPr lang="ko-KR" alt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역활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6384" y="1072309"/>
            <a:ext cx="87760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2-3)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연구소장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양산 전 신규 자재 승인 및 배포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설계 변경 시 변경 내용 통보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 (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설계 변경 시 변경 전 재고 파악 및 변경 후 변경 전 제품 사용 여부 판단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</a:t>
            </a: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2-4)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자재부서장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납입된 자재의 수량 확인 후 검사 의뢰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수입 검사 후 식별 표시된 자재의 격리 보관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반품 등의 관리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872" y="66391"/>
            <a:ext cx="2617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2.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각 부서의 </a:t>
            </a:r>
            <a:r>
              <a:rPr lang="ko-KR" alt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역활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9181" y="912963"/>
            <a:ext cx="89324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3-1)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검사의뢰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검사의뢰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부서장은 입고된 자재에 대한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수량확인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후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입고전표와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협력업체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출하검사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성적서를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첨부하여 검사를 의뢰한다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자재 담당자는 검사대기 상태를 식별이 가능토록 지정된 장소에 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구분 적재한다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3-2)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검사대상 제품의 식별 표시 및 적재 상태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검사 성적서와 현품의 일치 여부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3-3) LOT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합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부 판정 기준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합격 품질 수준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(AQL)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에 따라 합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부 판정 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72" y="66391"/>
            <a:ext cx="2617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3.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업무 절차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3405" y="817043"/>
            <a:ext cx="9006703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3-4) LOT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판정 후 조치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해당 검사원은 포장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BOX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에 합격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임을 식별할 수 있도록 부적합품 관리에 따라 검사원 고유의 식별 표시로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식별이 용이해야 하며 검사 성적서는 품질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보증부서장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또는 수입 검사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파트장의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승인을 받아야 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해당 검사원은 불합격품에 대해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부적합품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처리규정에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따라 처리한다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불합격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가 특채의뢰 될 경우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부적합품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처리규정에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따라 처리한다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불합격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가 재 입고된 제품 검사시 시정 조치 결과와 함께 재 검사를 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실시한다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3-5)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 결과의 기록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검사원은 검사 판정 결과 및 검사 내용을 수입 검사 이력 카드 또는 전산에 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기록한다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검사원은 검사 실시 결과를 수입 검사 성적서 또는 이에 준하는 일지 등에 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기록하여야 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관리 검사 품목의 경우는 별도의 수입 검사 기록을 생략할 수 있으며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입고 전표에 관리 검사라고 표기하고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합부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결과를 나타내어 수입 검사 기록을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대신한다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72" y="66391"/>
            <a:ext cx="2617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3.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업무 절차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872" y="66391"/>
            <a:ext cx="2617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3.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업무 절차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474" y="1006721"/>
            <a:ext cx="89324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3-6)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시효성 자재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시효성 자재의 경우 일정 기간이 지난 자재에 대해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자재관리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담당부서장으로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부터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재검사의뢰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요청이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있을시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검사를 실시하고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검사결과를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의뢰부서에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통보하며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불합격시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부적합품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관리규정에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따라 처리한다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3-7)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공정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이상발생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자재의 처리 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수입검사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이후 제조 공정으로 투입된 자재의 품질이 관리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AQL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범위를 넘을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경우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부적합품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관리 규정에 따라 처리한다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3-8)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품질평가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및 통보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수입 검사 결과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DATA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를 근거로 월별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업체별 품질 상태를 파악하고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</a:p>
          <a:p>
            <a:pPr marL="342900" indent="-342900"/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그 결과를 매월 파악하여 구매 부서에 통보한다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생산 공정에서 발생한 원자재 불량에 대하여 생산 담당은 원자재 불량 또는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작업 불량 판정을 하여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생산부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서 및 구매 부서에 통보하고 매월 원자재 </a:t>
            </a:r>
            <a:endParaRPr lang="en-US" altLang="ko-KR" sz="20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불량에 대한 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DATA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를 집계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분석 관리한다</a:t>
            </a:r>
            <a:r>
              <a:rPr lang="en-US" altLang="ko-KR" sz="20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가로로 말린 두루마리 모양 5"/>
          <p:cNvSpPr/>
          <p:nvPr/>
        </p:nvSpPr>
        <p:spPr>
          <a:xfrm>
            <a:off x="1115616" y="2276872"/>
            <a:ext cx="6624736" cy="1944216"/>
          </a:xfrm>
          <a:prstGeom prst="horizontalScroll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000" dirty="0" smtClean="0"/>
              <a:t>감사합니다</a:t>
            </a:r>
            <a:r>
              <a:rPr lang="en-US" altLang="ko-KR" sz="6000" dirty="0" smtClean="0"/>
              <a:t>.</a:t>
            </a:r>
            <a:endParaRPr lang="ko-KR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124744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ko-KR" altLang="en-US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검사란</a:t>
            </a:r>
            <a:r>
              <a:rPr lang="en-US" altLang="ko-KR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? </a:t>
            </a:r>
          </a:p>
          <a:p>
            <a:pPr marL="228600" indent="-228600"/>
            <a:r>
              <a:rPr lang="ko-KR" altLang="en-US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물품을 어떤 방법으로 측정한 결과를 판정 기준과 비교</a:t>
            </a:r>
            <a:endParaRPr lang="en-US" altLang="ko-KR" sz="2800" dirty="0" smtClean="0">
              <a:solidFill>
                <a:schemeClr val="bg1">
                  <a:lumMod val="75000"/>
                  <a:lumOff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228600" indent="-228600"/>
            <a:r>
              <a:rPr lang="ko-KR" altLang="en-US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하여 각각의 물품에 합격</a:t>
            </a:r>
            <a:r>
              <a:rPr lang="en-US" altLang="ko-KR" sz="2800" dirty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또는</a:t>
            </a:r>
            <a:r>
              <a:rPr lang="en-US" altLang="ko-KR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불합격 판정을 내며</a:t>
            </a:r>
            <a:r>
              <a:rPr lang="en-US" altLang="ko-KR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,</a:t>
            </a:r>
          </a:p>
          <a:p>
            <a:pPr marL="228600" indent="-228600"/>
            <a:r>
              <a:rPr lang="ko-KR" altLang="en-US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제품이 이어지는 공정에 적당한가 여부</a:t>
            </a:r>
            <a:r>
              <a:rPr lang="en-US" altLang="ko-KR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또는 최종 제품을</a:t>
            </a:r>
            <a:endParaRPr lang="en-US" altLang="ko-KR" sz="2800" dirty="0" smtClean="0">
              <a:solidFill>
                <a:schemeClr val="bg1">
                  <a:lumMod val="75000"/>
                  <a:lumOff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228600" indent="-228600"/>
            <a:r>
              <a:rPr lang="ko-KR" altLang="en-US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구입자에게 인도해도 좋은가 여부를 결정함</a:t>
            </a:r>
            <a:r>
              <a:rPr lang="en-US" altLang="ko-KR" sz="28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1.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검사의 정의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다이어그램 14"/>
          <p:cNvGraphicFramePr/>
          <p:nvPr/>
        </p:nvGraphicFramePr>
        <p:xfrm>
          <a:off x="251520" y="2852936"/>
          <a:ext cx="8424936" cy="282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모서리가 둥근 사각형 설명선 17"/>
          <p:cNvSpPr/>
          <p:nvPr/>
        </p:nvSpPr>
        <p:spPr>
          <a:xfrm>
            <a:off x="251520" y="5445224"/>
            <a:ext cx="1584176" cy="936104"/>
          </a:xfrm>
          <a:prstGeom prst="wedgeRoundRectCallout">
            <a:avLst>
              <a:gd name="adj1" fmla="val -8006"/>
              <a:gd name="adj2" fmla="val -104249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합격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불합격판단</a:t>
            </a:r>
            <a:endParaRPr lang="ko-KR" altLang="en-US" dirty="0"/>
          </a:p>
        </p:txBody>
      </p:sp>
      <p:sp>
        <p:nvSpPr>
          <p:cNvPr id="19" name="모서리가 둥근 사각형 설명선 18"/>
          <p:cNvSpPr/>
          <p:nvPr/>
        </p:nvSpPr>
        <p:spPr>
          <a:xfrm>
            <a:off x="7020272" y="5373216"/>
            <a:ext cx="1368152" cy="720080"/>
          </a:xfrm>
          <a:prstGeom prst="wedgeRoundRectCallout">
            <a:avLst>
              <a:gd name="adj1" fmla="val -8006"/>
              <a:gd name="adj2" fmla="val -104249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GOOD</a:t>
            </a:r>
            <a:endParaRPr lang="ko-KR" altLang="en-US" dirty="0"/>
          </a:p>
        </p:txBody>
      </p:sp>
      <p:sp>
        <p:nvSpPr>
          <p:cNvPr id="20" name="모서리가 둥근 사각형 설명선 19"/>
          <p:cNvSpPr/>
          <p:nvPr/>
        </p:nvSpPr>
        <p:spPr>
          <a:xfrm>
            <a:off x="2483768" y="5445224"/>
            <a:ext cx="1584176" cy="936104"/>
          </a:xfrm>
          <a:prstGeom prst="wedgeRoundRectCallout">
            <a:avLst>
              <a:gd name="adj1" fmla="val -8006"/>
              <a:gd name="adj2" fmla="val -104249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합격 판정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제품 작업</a:t>
            </a:r>
            <a:endParaRPr lang="ko-KR" altLang="en-US" dirty="0"/>
          </a:p>
        </p:txBody>
      </p:sp>
      <p:sp>
        <p:nvSpPr>
          <p:cNvPr id="21" name="모서리가 둥근 사각형 설명선 20"/>
          <p:cNvSpPr/>
          <p:nvPr/>
        </p:nvSpPr>
        <p:spPr>
          <a:xfrm>
            <a:off x="4788024" y="5445224"/>
            <a:ext cx="1584176" cy="936104"/>
          </a:xfrm>
          <a:prstGeom prst="wedgeRoundRectCallout">
            <a:avLst>
              <a:gd name="adj1" fmla="val -8006"/>
              <a:gd name="adj2" fmla="val -104249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최종 합격</a:t>
            </a:r>
            <a:r>
              <a:rPr lang="en-US" altLang="ko-KR" dirty="0" smtClean="0"/>
              <a:t>,</a:t>
            </a:r>
          </a:p>
          <a:p>
            <a:pPr algn="ctr"/>
            <a:r>
              <a:rPr lang="ko-KR" altLang="en-US" dirty="0" smtClean="0"/>
              <a:t>불합격 판정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2.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검사의 목적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85339" y="1011141"/>
            <a:ext cx="8788463" cy="509370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228600" indent="-228600"/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좋은 </a:t>
            </a:r>
            <a:r>
              <a:rPr lang="en-US" altLang="ko-KR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와 나쁜 </a:t>
            </a:r>
            <a:r>
              <a:rPr lang="en-US" altLang="ko-KR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구별</a:t>
            </a:r>
            <a:endParaRPr lang="en-US" altLang="ko-KR" sz="2500" b="1" spc="150" dirty="0" smtClean="0">
              <a:ln w="11430"/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양품과 불량품 구별</a:t>
            </a:r>
            <a:endParaRPr lang="en-US" altLang="ko-KR" sz="2500" b="1" spc="150" dirty="0" smtClean="0">
              <a:ln w="11430"/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 공정이 변화했는지 어떤지를 판단</a:t>
            </a:r>
            <a:endParaRPr lang="en-US" altLang="ko-KR" sz="2500" b="1" spc="150" dirty="0" smtClean="0">
              <a:ln w="11430"/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④ 공정이 규격 한계에 가까워 졌는지를 판단</a:t>
            </a:r>
            <a:endParaRPr lang="en-US" altLang="ko-KR" sz="2500" b="1" spc="150" dirty="0" smtClean="0">
              <a:ln w="11430"/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⑤ 제품의 결점 정도를 평가</a:t>
            </a:r>
            <a:endParaRPr lang="en-US" altLang="ko-KR" sz="2500" b="1" spc="150" dirty="0" smtClean="0">
              <a:ln w="11430"/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⑥ 측정 기기의 정밀도를 평가</a:t>
            </a:r>
            <a:endParaRPr lang="en-US" altLang="ko-KR" sz="2500" b="1" spc="150" dirty="0" smtClean="0">
              <a:ln w="11430"/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⑦ 검사원의 정확도를 평가</a:t>
            </a:r>
            <a:endParaRPr lang="en-US" altLang="ko-KR" sz="2500" b="1" spc="150" dirty="0" smtClean="0">
              <a:ln w="11430"/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⑧ 제품 설계에 필요한 정보의 확보</a:t>
            </a:r>
            <a:endParaRPr lang="en-US" altLang="ko-KR" sz="2500" b="1" spc="150" dirty="0" smtClean="0">
              <a:ln w="11430"/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⑨ 공정 능력을 측정</a:t>
            </a:r>
            <a:endParaRPr lang="en-US" altLang="ko-KR" sz="2500" b="1" spc="150" dirty="0" smtClean="0">
              <a:ln w="11430"/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⑩ 다음</a:t>
            </a:r>
            <a:r>
              <a:rPr lang="en-US" altLang="ko-KR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후</a:t>
            </a:r>
            <a:r>
              <a:rPr lang="en-US" altLang="ko-KR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 </a:t>
            </a:r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공정에 불량품 혼입 방지</a:t>
            </a:r>
            <a:endParaRPr lang="en-US" altLang="ko-KR" sz="2500" b="1" spc="150" dirty="0" smtClean="0">
              <a:ln w="11430"/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⑪ 품질 정보 제공</a:t>
            </a:r>
            <a:endParaRPr lang="en-US" altLang="ko-KR" sz="2500" b="1" spc="150" dirty="0" smtClean="0">
              <a:ln w="11430"/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⑫ 작업자의 품질 의욕 자극</a:t>
            </a:r>
            <a:endParaRPr lang="en-US" altLang="ko-KR" sz="2500" b="1" spc="150" dirty="0" smtClean="0">
              <a:ln w="11430"/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⑬ 고객에게 품질에 대한 </a:t>
            </a:r>
            <a:r>
              <a:rPr lang="ko-KR" altLang="en-US" sz="2500" b="1" spc="150" dirty="0" err="1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안심감</a:t>
            </a:r>
            <a:r>
              <a:rPr lang="ko-KR" altLang="en-US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제공</a:t>
            </a:r>
            <a:r>
              <a:rPr lang="en-US" altLang="ko-KR" sz="2500" b="1" spc="150" dirty="0" smtClean="0">
                <a:ln w="11430"/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3.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검사의 종류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9512" y="764704"/>
            <a:ext cx="8788463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(3-1) </a:t>
            </a:r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검사가 행해지는 공정에 의한 분류</a:t>
            </a:r>
            <a:endParaRPr lang="en-US" altLang="ko-KR" sz="2300" b="1" dirty="0" smtClean="0">
              <a:solidFill>
                <a:schemeClr val="bg1">
                  <a:lumMod val="75000"/>
                  <a:lumOff val="25000"/>
                </a:schemeClr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endParaRPr lang="en-US" altLang="ko-KR" b="1" dirty="0" smtClean="0">
              <a:solidFill>
                <a:schemeClr val="bg1">
                  <a:lumMod val="75000"/>
                  <a:lumOff val="25000"/>
                </a:schemeClr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① 수입 검사 </a:t>
            </a:r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   재료</a:t>
            </a:r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반제품 또는 제품을 받아들이는 경우에 제출된 </a:t>
            </a:r>
            <a:endParaRPr lang="en-US" altLang="ko-KR" sz="2300" b="1" dirty="0" smtClean="0">
              <a:solidFill>
                <a:schemeClr val="bg1">
                  <a:lumMod val="75000"/>
                  <a:lumOff val="25000"/>
                </a:schemeClr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   LOT</a:t>
            </a:r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를 받아 행하는 검사</a:t>
            </a:r>
            <a:endParaRPr lang="en-US" altLang="ko-KR" sz="2300" b="1" dirty="0" smtClean="0">
              <a:solidFill>
                <a:schemeClr val="bg1">
                  <a:lumMod val="75000"/>
                  <a:lumOff val="25000"/>
                </a:schemeClr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② 구입 검사 </a:t>
            </a:r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   외부에서 구입하는 경우의 검사</a:t>
            </a:r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상점</a:t>
            </a:r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일반 대형 소비자</a:t>
            </a:r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)</a:t>
            </a:r>
            <a:endParaRPr lang="en-US" altLang="ko-KR" sz="2300" b="1" dirty="0">
              <a:solidFill>
                <a:schemeClr val="bg1">
                  <a:lumMod val="75000"/>
                  <a:lumOff val="25000"/>
                </a:schemeClr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③ 공정 검사와 중간 검사 </a:t>
            </a:r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   </a:t>
            </a:r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제조 공정이 끝나고 다음 제조 공정으로 이동하는 사이에 </a:t>
            </a:r>
            <a:endParaRPr lang="en-US" altLang="ko-KR" sz="2300" b="1" dirty="0" smtClean="0">
              <a:solidFill>
                <a:schemeClr val="bg1">
                  <a:lumMod val="75000"/>
                  <a:lumOff val="25000"/>
                </a:schemeClr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   </a:t>
            </a:r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행해지는 검사</a:t>
            </a:r>
            <a:endParaRPr lang="en-US" altLang="ko-KR" sz="2300" b="1" dirty="0" smtClean="0">
              <a:solidFill>
                <a:schemeClr val="bg1">
                  <a:lumMod val="75000"/>
                  <a:lumOff val="25000"/>
                </a:schemeClr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④ 최종 검사 </a:t>
            </a:r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   </a:t>
            </a:r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제조 공정의 최종 단계에서 행해지는 검사로 완성품에 대해서</a:t>
            </a:r>
            <a:endParaRPr lang="en-US" altLang="ko-KR" sz="2300" b="1" dirty="0" smtClean="0">
              <a:solidFill>
                <a:schemeClr val="bg1">
                  <a:lumMod val="75000"/>
                  <a:lumOff val="25000"/>
                </a:schemeClr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  </a:t>
            </a:r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 행하는 검사</a:t>
            </a:r>
            <a:endParaRPr lang="en-US" altLang="ko-KR" sz="2300" b="1" dirty="0" smtClean="0">
              <a:solidFill>
                <a:schemeClr val="bg1">
                  <a:lumMod val="75000"/>
                  <a:lumOff val="25000"/>
                </a:schemeClr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⑤ 출하 검사 </a:t>
            </a:r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   </a:t>
            </a:r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제품을 출하 할 때 행하는 검사</a:t>
            </a:r>
            <a:endParaRPr lang="en-US" altLang="ko-KR" sz="2300" b="1" dirty="0" smtClean="0">
              <a:solidFill>
                <a:schemeClr val="bg1">
                  <a:lumMod val="75000"/>
                  <a:lumOff val="25000"/>
                </a:schemeClr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⑥ 기타 검사 </a:t>
            </a:r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   </a:t>
            </a:r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입고 검사</a:t>
            </a:r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출고 검사</a:t>
            </a:r>
            <a:r>
              <a:rPr lang="en-US" altLang="ko-KR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새굴림" pitchFamily="18" charset="-127"/>
                <a:ea typeface="새굴림" pitchFamily="18" charset="-127"/>
              </a:rPr>
              <a:t>인수 인계 검사 등</a:t>
            </a:r>
            <a:endParaRPr lang="en-US" altLang="ko-KR" sz="2300" b="1" dirty="0" smtClean="0">
              <a:solidFill>
                <a:schemeClr val="bg1">
                  <a:lumMod val="75000"/>
                  <a:lumOff val="25000"/>
                </a:schemeClr>
              </a:solidFill>
              <a:latin typeface="새굴림" pitchFamily="18" charset="-127"/>
              <a:ea typeface="새굴림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3.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검사의 종류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764704"/>
            <a:ext cx="914400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(3-2)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검사가 행해지는 장소에 의한 분류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정 위치 검사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검사에 특수한 장치가 필요하거나 특별한 장소에 물품을 운반하여 행하는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순회 검사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검사원이 적시에 현장을 순회하며 행하는 검사</a:t>
            </a:r>
            <a:endParaRPr lang="en-US" altLang="ko-KR" sz="23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 출장 검사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외주 업체에 출장하여 행하는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endParaRPr lang="en-US" altLang="ko-KR" sz="23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(3-3)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검사의 성질에 의한 분류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endParaRPr lang="en-US" altLang="ko-KR" sz="23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파괴 검사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물품을 파괴하거나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상품 가치가 떨어지게 되는 시험을 하지 않으면 검사의 목적을 달성할 수 없는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3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(ex :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인장 시험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수압 시험 등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</a:t>
            </a: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비파괴검사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물품을 시험하여도 상품 가치가 떨어지지 않고 검사의 목적을 달성할 수 있는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3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(ex :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점등 시험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도금 시험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</a:t>
            </a: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 관능 검사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인간의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5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관에 의한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3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(ex :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시각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청각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촉각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후각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미각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3.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검사의 종류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836712"/>
            <a:ext cx="91440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(3-4)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판정의 대상에 의한 분류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endParaRPr lang="en-US" altLang="ko-KR" sz="23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전수 검사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개개의 물품에 대하여 그 전체를 검사하는 것으로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샘플링 검사 보다 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시간적 낭비가 있으나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전수 검사를 하지</a:t>
            </a:r>
            <a:r>
              <a:rPr lang="en-US" altLang="ko-KR" sz="23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않으면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안되는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치명상을 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방지하기 위한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샘플링 검사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LOT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별로 시료를 샘플링하고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샘플링 한 물품을 조사하여 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합격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불합격 판단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 무 검사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제품의 품질을 검사하지 않아도 될 정도의 높은 공정 능력을 보유하는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경우 검사를 생략한다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④ 자주 검사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 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작업자의 자신이 스스로 하는 검사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3.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검사의 종류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980728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altLang="ko-KR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(3-4-</a:t>
            </a:r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</a:t>
            </a:r>
            <a:r>
              <a:rPr lang="en-US" altLang="ko-KR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 </a:t>
            </a:r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전수 검사</a:t>
            </a:r>
            <a:endParaRPr lang="en-US" altLang="ko-KR" sz="22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endParaRPr lang="en-US" altLang="ko-KR" sz="22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전수 검사 정의 </a:t>
            </a:r>
            <a:r>
              <a:rPr lang="en-US" altLang="ko-KR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검사할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물품을 전부 한 개씩 조사하여 양품 </a:t>
            </a:r>
            <a:r>
              <a:rPr lang="en-US" altLang="ko-KR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·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불량품으로 구분하고 </a:t>
            </a:r>
            <a:endParaRPr lang="en-US" altLang="ko-KR" sz="22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양품만을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합격시키는 </a:t>
            </a:r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검사</a:t>
            </a:r>
            <a:endParaRPr lang="en-US" altLang="ko-KR" sz="22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endParaRPr lang="en-US" altLang="ko-KR" sz="22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고가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물품인 </a:t>
            </a:r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경우 </a:t>
            </a:r>
            <a:r>
              <a:rPr lang="en-US" altLang="ko-KR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엔진</a:t>
            </a:r>
            <a:r>
              <a:rPr lang="en-US" altLang="ko-KR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모터</a:t>
            </a:r>
            <a:r>
              <a:rPr lang="en-US" altLang="ko-KR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시계</a:t>
            </a:r>
            <a:r>
              <a:rPr lang="en-US" altLang="ko-KR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TV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등은 고가이며</a:t>
            </a:r>
            <a:r>
              <a:rPr lang="en-US" altLang="ko-KR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불량품이 한 개라도 </a:t>
            </a:r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섞여서는 </a:t>
            </a:r>
            <a:endParaRPr lang="en-US" altLang="ko-KR" sz="22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안될 경우</a:t>
            </a:r>
            <a:endParaRPr lang="en-US" altLang="ko-KR" sz="22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인명에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영향이 있는 </a:t>
            </a:r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경우</a:t>
            </a:r>
            <a:r>
              <a:rPr lang="en-US" altLang="ko-KR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: </a:t>
            </a:r>
          </a:p>
          <a:p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고압</a:t>
            </a:r>
            <a:r>
              <a:rPr lang="en-US" altLang="ko-KR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GAS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용기</a:t>
            </a:r>
            <a:r>
              <a:rPr lang="en-US" altLang="ko-KR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앰플 주사약 등 불량품이 섞이면 인명에 영향을 </a:t>
            </a:r>
            <a:endParaRPr lang="en-US" altLang="ko-KR" sz="22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미치는 경우</a:t>
            </a:r>
            <a:endParaRPr lang="en-US" altLang="ko-KR" sz="22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 전수 검사를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해야만 불량품을 제거할 수 있는 </a:t>
            </a:r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경우 </a:t>
            </a:r>
            <a:r>
              <a:rPr lang="en-US" altLang="ko-KR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제조 공정이 불안정할 경우</a:t>
            </a:r>
            <a:r>
              <a:rPr lang="en-US" altLang="ko-KR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.</a:t>
            </a:r>
            <a:endParaRPr lang="en-US" altLang="ko-KR" sz="22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④ 전수 검사를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간단히 값싸게 할 수 있는 </a:t>
            </a:r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경우 </a:t>
            </a:r>
            <a:r>
              <a:rPr lang="en-US" altLang="ko-KR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외관 검사나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전구의 </a:t>
            </a:r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점등 시험 </a:t>
            </a:r>
            <a:r>
              <a:rPr lang="ko-KR" altLang="en-US" sz="2200" b="1" dirty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등과 같이 가볍게 확실하게 할 수 있을 </a:t>
            </a:r>
            <a:r>
              <a:rPr lang="ko-KR" altLang="en-US" sz="22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때</a:t>
            </a:r>
            <a:endParaRPr lang="en-US" altLang="ko-KR" sz="2200" b="1" dirty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276" y="11083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3.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검사의 종류</a:t>
            </a:r>
            <a:endParaRPr lang="ko-KR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7504" y="980728"/>
            <a:ext cx="8788463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(3-4-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 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샘플링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샘플링 정의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: </a:t>
            </a:r>
          </a:p>
          <a:p>
            <a:pPr marL="228600" indent="-228600"/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부터 시료를 뽑아 내어 측정하여 그 결과를 판정 기준과 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비교하여 불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,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합격 여부를 판정하는 검사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① 제품이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로써 처리될 수 있을 것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② 합격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에서 어느 정도의 불량품의 섞임을 허용할 수 있을 때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③ 시료의 샘플링이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랜덤하게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될 것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④ 품질 기준이 명확 할 것</a:t>
            </a:r>
            <a:endParaRPr lang="en-US" altLang="ko-KR" sz="2300" b="1" dirty="0" smtClean="0">
              <a:solidFill>
                <a:schemeClr val="bg1"/>
              </a:solidFill>
              <a:latin typeface="새굴림" pitchFamily="18" charset="-127"/>
              <a:ea typeface="새굴림" pitchFamily="18" charset="-127"/>
            </a:endParaRPr>
          </a:p>
          <a:p>
            <a:pPr marL="228600" indent="-228600"/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⑤ 계량 샘플링 검사의 경우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LOT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의 검사단위의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특성치</a:t>
            </a:r>
            <a:r>
              <a:rPr lang="ko-KR" altLang="en-US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 분포를 대략 알고 있을 것 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산포예상</a:t>
            </a:r>
            <a:r>
              <a:rPr lang="en-US" altLang="ko-KR" sz="2300" b="1" dirty="0" smtClean="0">
                <a:solidFill>
                  <a:schemeClr val="bg1"/>
                </a:solidFill>
                <a:latin typeface="새굴림" pitchFamily="18" charset="-127"/>
                <a:ea typeface="새굴림" pitchFamily="18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선">
  <a:themeElements>
    <a:clrScheme name="광선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광선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광선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Words>1745</Words>
  <Application>Microsoft Office PowerPoint</Application>
  <PresentationFormat>화면 슬라이드 쇼(4:3)</PresentationFormat>
  <Paragraphs>317</Paragraphs>
  <Slides>25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6" baseType="lpstr">
      <vt:lpstr>광선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99073</dc:creator>
  <cp:lastModifiedBy>user</cp:lastModifiedBy>
  <cp:revision>35</cp:revision>
  <dcterms:created xsi:type="dcterms:W3CDTF">2012-04-12T00:52:08Z</dcterms:created>
  <dcterms:modified xsi:type="dcterms:W3CDTF">2014-02-05T01:46:56Z</dcterms:modified>
</cp:coreProperties>
</file>