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5" r:id="rId5"/>
    <p:sldId id="267" r:id="rId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66CCFF"/>
    <a:srgbClr val="99FFCC"/>
    <a:srgbClr val="FFCC99"/>
    <a:srgbClr val="CCFFFF"/>
    <a:srgbClr val="FF9999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77810-C070-4F9A-8450-D820F5F844E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5D6BD-D1C6-4F32-9389-080DAC0CCCD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473E8-06A6-4CF6-964C-79F5718C3A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1F7E0-86CB-48BB-8161-5C93EBA5BFB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606DE-17AC-40A6-B267-38AB730DD6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C3C58-3FA3-4C69-8545-0B62247D2B6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B9C52-A433-4FCF-A705-DEDA26F61BE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DC3E6-FA74-4D46-870B-EC1AB145D98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0B9E9-427C-4CC4-8DA5-F4F4DA49A3C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7CE5D-15EE-4AA4-8DF5-3395FC05AB5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174E9-09E7-4639-AF05-5F3AFC64AD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05AC7-BD90-43F3-AAC7-D8C59566F30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C5FC4BB3-7DFD-4F15-9F3C-39F1B37F492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 descr="contents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4DAE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042988" y="1484313"/>
            <a:ext cx="7129462" cy="8667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162000" tIns="190800" rIns="162000" bIns="180000" anchor="ctr">
            <a:spAutoFit/>
          </a:bodyPr>
          <a:lstStyle/>
          <a:p>
            <a:pPr algn="ctr" eaLnBrk="0" latinLnBrk="0" hangingPunct="0">
              <a:spcBef>
                <a:spcPct val="50000"/>
              </a:spcBef>
              <a:defRPr/>
            </a:pPr>
            <a:r>
              <a:rPr kumimoji="0" lang="ko-KR" altLang="en-US" sz="3200" b="1" dirty="0">
                <a:latin typeface="HY헤드라인M" pitchFamily="18" charset="-127"/>
                <a:ea typeface="HY헤드라인M" pitchFamily="18" charset="-127"/>
              </a:rPr>
              <a:t>수입검사  운영 방안 </a:t>
            </a:r>
            <a:r>
              <a:rPr kumimoji="0" lang="en-US" altLang="ko-KR" sz="3200" b="1" dirty="0">
                <a:latin typeface="HY헤드라인M" pitchFamily="18" charset="-127"/>
                <a:ea typeface="HY헤드라인M" pitchFamily="18" charset="-127"/>
              </a:rPr>
              <a:t>FLOW CHART</a:t>
            </a:r>
            <a:endParaRPr kumimoji="0" lang="ko-KR" altLang="en-US" sz="3200" b="1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6516688" y="6488113"/>
            <a:ext cx="18717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ko-KR" altLang="en-US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mtClean="0">
                <a:latin typeface="HY헤드라인M" pitchFamily="18" charset="-127"/>
                <a:ea typeface="HY헤드라인M" pitchFamily="18" charset="-127"/>
              </a:rPr>
              <a:t>㈜</a:t>
            </a:r>
            <a:r>
              <a:rPr lang="ko-KR" altLang="en-US" dirty="0" err="1" smtClean="0">
                <a:latin typeface="HY헤드라인M" pitchFamily="18" charset="-127"/>
                <a:ea typeface="HY헤드라인M" pitchFamily="18" charset="-127"/>
              </a:rPr>
              <a:t>예성플라텍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100000">
                <a:srgbClr val="DDDDD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aphicFrame>
        <p:nvGraphicFramePr>
          <p:cNvPr id="1026" name="Object 12"/>
          <p:cNvGraphicFramePr>
            <a:graphicFrameLocks noChangeAspect="1"/>
          </p:cNvGraphicFramePr>
          <p:nvPr/>
        </p:nvGraphicFramePr>
        <p:xfrm>
          <a:off x="0" y="6381750"/>
          <a:ext cx="9144000" cy="76200"/>
        </p:xfrm>
        <a:graphic>
          <a:graphicData uri="http://schemas.openxmlformats.org/presentationml/2006/ole">
            <p:oleObj spid="_x0000_s1026" name="비트맵 이미지" r:id="rId4" imgW="8733333" imgH="66596" progId="PBrush">
              <p:embed/>
            </p:oleObj>
          </a:graphicData>
        </a:graphic>
      </p:graphicFrame>
      <p:sp>
        <p:nvSpPr>
          <p:cNvPr id="1031" name="Rectangle 14"/>
          <p:cNvSpPr>
            <a:spLocks noChangeArrowheads="1"/>
          </p:cNvSpPr>
          <p:nvPr/>
        </p:nvSpPr>
        <p:spPr bwMode="auto">
          <a:xfrm>
            <a:off x="3779838" y="5805488"/>
            <a:ext cx="33845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ko-KR" altLang="en-US" sz="2200" b="1">
                <a:latin typeface="HY헤드라인M" pitchFamily="18" charset="-127"/>
                <a:ea typeface="HY헤드라인M" pitchFamily="18" charset="-127"/>
              </a:rPr>
              <a:t>품질보증부</a:t>
            </a:r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6248400" y="549275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000" b="1">
                <a:solidFill>
                  <a:srgbClr val="000000"/>
                </a:solidFill>
              </a:rPr>
              <a:t>최고의 </a:t>
            </a:r>
            <a:r>
              <a:rPr lang="ko-KR" altLang="en-US" sz="1000" b="1">
                <a:solidFill>
                  <a:srgbClr val="FF3300"/>
                </a:solidFill>
              </a:rPr>
              <a:t>기술</a:t>
            </a:r>
            <a:r>
              <a:rPr lang="ko-KR" altLang="en-US" sz="1000" b="1">
                <a:solidFill>
                  <a:srgbClr val="000000"/>
                </a:solidFill>
              </a:rPr>
              <a:t>과  </a:t>
            </a:r>
            <a:r>
              <a:rPr lang="ko-KR" altLang="en-US" sz="1000" b="1">
                <a:solidFill>
                  <a:srgbClr val="FF3300"/>
                </a:solidFill>
              </a:rPr>
              <a:t>품질 </a:t>
            </a:r>
            <a:r>
              <a:rPr lang="ko-KR" altLang="en-US" sz="1000" b="1">
                <a:solidFill>
                  <a:srgbClr val="000000"/>
                </a:solidFill>
              </a:rPr>
              <a:t>로 정성을 다하는 </a:t>
            </a:r>
            <a:r>
              <a:rPr lang="ko-KR" altLang="en-US" sz="1000" b="1">
                <a:solidFill>
                  <a:srgbClr val="0000FF"/>
                </a:solidFill>
              </a:rPr>
              <a:t>고객감동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ontents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4DAE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11150" y="590550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>
                <a:latin typeface="HY헤드라인M" pitchFamily="18" charset="-127"/>
                <a:ea typeface="HY헤드라인M" pitchFamily="18" charset="-127"/>
              </a:rPr>
              <a:t>1. </a:t>
            </a:r>
            <a:r>
              <a:rPr lang="ko-KR" altLang="en-US" sz="2000">
                <a:latin typeface="HY헤드라인M" pitchFamily="18" charset="-127"/>
                <a:ea typeface="HY헤드라인M" pitchFamily="18" charset="-127"/>
              </a:rPr>
              <a:t>목 적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23850" y="981075"/>
            <a:ext cx="85153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ko-KR" sz="1400" b="1" dirty="0">
                <a:latin typeface="새굴림" pitchFamily="18" charset="-127"/>
                <a:ea typeface="새굴림" pitchFamily="18" charset="-127"/>
              </a:rPr>
              <a:t>  : </a:t>
            </a: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수입검사 </a:t>
            </a:r>
            <a:r>
              <a:rPr lang="en-US" altLang="ko-KR" sz="1600" dirty="0">
                <a:latin typeface="HY헤드라인M" pitchFamily="18" charset="-127"/>
                <a:ea typeface="HY헤드라인M" pitchFamily="18" charset="-127"/>
              </a:rPr>
              <a:t>FLOW CHART </a:t>
            </a: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의 통일</a:t>
            </a:r>
            <a:r>
              <a:rPr lang="en-US" altLang="ko-KR" sz="160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품질 시스템에 준한 검사체계를 확립하고</a:t>
            </a:r>
            <a:r>
              <a:rPr lang="en-US" altLang="ko-KR" sz="1600" dirty="0">
                <a:latin typeface="HY헤드라인M" pitchFamily="18" charset="-127"/>
                <a:ea typeface="HY헤드라인M" pitchFamily="18" charset="-127"/>
              </a:rPr>
              <a:t>,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ko-KR" sz="1600" dirty="0">
                <a:latin typeface="HY헤드라인M" pitchFamily="18" charset="-127"/>
                <a:ea typeface="HY헤드라인M" pitchFamily="18" charset="-127"/>
              </a:rPr>
              <a:t>    </a:t>
            </a: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문제 발생부품에 대한 효율적 검사체계를 수립하여</a:t>
            </a:r>
            <a:r>
              <a:rPr lang="en-US" altLang="ko-KR" sz="1600" dirty="0"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동일문제 재발방지 및 </a:t>
            </a:r>
            <a:r>
              <a:rPr lang="ko-KR" altLang="en-US" sz="1600" dirty="0" err="1">
                <a:latin typeface="HY헤드라인M" pitchFamily="18" charset="-127"/>
                <a:ea typeface="HY헤드라인M" pitchFamily="18" charset="-127"/>
              </a:rPr>
              <a:t>입고품</a:t>
            </a: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ko-KR" altLang="en-US" sz="1600" dirty="0">
                <a:latin typeface="HY헤드라인M" pitchFamily="18" charset="-127"/>
                <a:ea typeface="HY헤드라인M" pitchFamily="18" charset="-127"/>
              </a:rPr>
              <a:t>    품질확보 위함</a:t>
            </a:r>
            <a:r>
              <a:rPr lang="en-US" altLang="ko-KR" sz="1600" dirty="0">
                <a:latin typeface="HY헤드라인M" pitchFamily="18" charset="-127"/>
                <a:ea typeface="HY헤드라인M" pitchFamily="18" charset="-127"/>
              </a:rPr>
              <a:t>.</a:t>
            </a:r>
          </a:p>
        </p:txBody>
      </p:sp>
      <p:sp>
        <p:nvSpPr>
          <p:cNvPr id="3077" name="Rectangle 41"/>
          <p:cNvSpPr>
            <a:spLocks noChangeArrowheads="1"/>
          </p:cNvSpPr>
          <p:nvPr/>
        </p:nvSpPr>
        <p:spPr bwMode="auto">
          <a:xfrm>
            <a:off x="76200" y="-22225"/>
            <a:ext cx="60848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sz="2400" b="1">
                <a:latin typeface="새굴림" pitchFamily="18" charset="-127"/>
                <a:ea typeface="새굴림" pitchFamily="18" charset="-127"/>
              </a:rPr>
              <a:t> ▣ </a:t>
            </a:r>
            <a:r>
              <a:rPr lang="ko-KR" altLang="en-US" sz="2400" b="1">
                <a:latin typeface="새굴림" pitchFamily="18" charset="-127"/>
                <a:ea typeface="새굴림" pitchFamily="18" charset="-127"/>
              </a:rPr>
              <a:t>품질보증 검사 운영방안</a:t>
            </a:r>
            <a:endParaRPr lang="ko-KR" altLang="en-US" sz="2400" b="1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078" name="Rectangle 42"/>
          <p:cNvSpPr>
            <a:spLocks noChangeArrowheads="1"/>
          </p:cNvSpPr>
          <p:nvPr/>
        </p:nvSpPr>
        <p:spPr bwMode="auto">
          <a:xfrm>
            <a:off x="0" y="508000"/>
            <a:ext cx="9144000" cy="7620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100000">
                <a:srgbClr val="DDDDD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9" name="Text Box 185"/>
          <p:cNvSpPr txBox="1">
            <a:spLocks noChangeArrowheads="1"/>
          </p:cNvSpPr>
          <p:nvPr/>
        </p:nvSpPr>
        <p:spPr bwMode="auto">
          <a:xfrm>
            <a:off x="323850" y="1951038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>
                <a:latin typeface="HY헤드라인M" pitchFamily="18" charset="-127"/>
                <a:ea typeface="HY헤드라인M" pitchFamily="18" charset="-127"/>
              </a:rPr>
              <a:t>2. </a:t>
            </a:r>
            <a:r>
              <a:rPr lang="ko-KR" altLang="en-US" sz="2000">
                <a:latin typeface="HY헤드라인M" pitchFamily="18" charset="-127"/>
                <a:ea typeface="HY헤드라인M" pitchFamily="18" charset="-127"/>
              </a:rPr>
              <a:t>입고 부품 검사 </a:t>
            </a:r>
            <a:r>
              <a:rPr lang="en-US" altLang="ko-KR" sz="2000">
                <a:latin typeface="HY헤드라인M" pitchFamily="18" charset="-127"/>
                <a:ea typeface="HY헤드라인M" pitchFamily="18" charset="-127"/>
              </a:rPr>
              <a:t>FLOW</a:t>
            </a:r>
          </a:p>
        </p:txBody>
      </p:sp>
      <p:graphicFrame>
        <p:nvGraphicFramePr>
          <p:cNvPr id="4379" name="Group 283"/>
          <p:cNvGraphicFramePr>
            <a:graphicFrameLocks noGrp="1"/>
          </p:cNvGraphicFramePr>
          <p:nvPr/>
        </p:nvGraphicFramePr>
        <p:xfrm>
          <a:off x="438150" y="2409825"/>
          <a:ext cx="8238231" cy="4023444"/>
        </p:xfrm>
        <a:graphic>
          <a:graphicData uri="http://schemas.openxmlformats.org/drawingml/2006/table">
            <a:tbl>
              <a:tblPr/>
              <a:tblGrid>
                <a:gridCol w="1135189"/>
                <a:gridCol w="7103042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협력업체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입고 검사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FLOW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725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91" name="Rectangle 251"/>
          <p:cNvSpPr>
            <a:spLocks noChangeArrowheads="1"/>
          </p:cNvSpPr>
          <p:nvPr/>
        </p:nvSpPr>
        <p:spPr bwMode="auto">
          <a:xfrm>
            <a:off x="611188" y="3068638"/>
            <a:ext cx="765175" cy="27781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출하검사</a:t>
            </a:r>
          </a:p>
        </p:txBody>
      </p:sp>
      <p:sp>
        <p:nvSpPr>
          <p:cNvPr id="3092" name="Rectangle 252"/>
          <p:cNvSpPr>
            <a:spLocks noChangeArrowheads="1"/>
          </p:cNvSpPr>
          <p:nvPr/>
        </p:nvSpPr>
        <p:spPr bwMode="auto">
          <a:xfrm>
            <a:off x="2916238" y="2997200"/>
            <a:ext cx="765175" cy="4159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검사방법</a:t>
            </a:r>
          </a:p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선정</a:t>
            </a:r>
          </a:p>
        </p:txBody>
      </p:sp>
      <p:sp>
        <p:nvSpPr>
          <p:cNvPr id="3093" name="Rectangle 253"/>
          <p:cNvSpPr>
            <a:spLocks noChangeArrowheads="1"/>
          </p:cNvSpPr>
          <p:nvPr/>
        </p:nvSpPr>
        <p:spPr bwMode="auto">
          <a:xfrm>
            <a:off x="4932363" y="3068638"/>
            <a:ext cx="765175" cy="277812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수입검사</a:t>
            </a:r>
          </a:p>
        </p:txBody>
      </p:sp>
      <p:sp>
        <p:nvSpPr>
          <p:cNvPr id="3094" name="AutoShape 254"/>
          <p:cNvSpPr>
            <a:spLocks noChangeArrowheads="1"/>
          </p:cNvSpPr>
          <p:nvPr/>
        </p:nvSpPr>
        <p:spPr bwMode="auto">
          <a:xfrm>
            <a:off x="4813300" y="3686175"/>
            <a:ext cx="1041400" cy="484188"/>
          </a:xfrm>
          <a:prstGeom prst="flowChartDecision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합</a:t>
            </a:r>
            <a:r>
              <a:rPr lang="en-US" altLang="ko-KR" sz="1100"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부판정</a:t>
            </a:r>
          </a:p>
        </p:txBody>
      </p:sp>
      <p:sp>
        <p:nvSpPr>
          <p:cNvPr id="4351" name="AutoShape 255"/>
          <p:cNvSpPr>
            <a:spLocks noChangeArrowheads="1"/>
          </p:cNvSpPr>
          <p:nvPr/>
        </p:nvSpPr>
        <p:spPr bwMode="auto">
          <a:xfrm>
            <a:off x="2987675" y="4365625"/>
            <a:ext cx="792163" cy="369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ko-KR" altLang="en-US" sz="1100" dirty="0" err="1">
                <a:latin typeface="HY헤드라인M" pitchFamily="18" charset="-127"/>
                <a:ea typeface="HY헤드라인M" pitchFamily="18" charset="-127"/>
              </a:rPr>
              <a:t>무검사</a:t>
            </a:r>
            <a:r>
              <a:rPr lang="ko-KR" altLang="en-US" sz="1100" dirty="0">
                <a:latin typeface="HY헤드라인M" pitchFamily="18" charset="-127"/>
                <a:ea typeface="HY헤드라인M" pitchFamily="18" charset="-127"/>
              </a:rPr>
              <a:t> 품목</a:t>
            </a:r>
          </a:p>
        </p:txBody>
      </p:sp>
      <p:sp>
        <p:nvSpPr>
          <p:cNvPr id="4352" name="AutoShape 256"/>
          <p:cNvSpPr>
            <a:spLocks noChangeArrowheads="1"/>
          </p:cNvSpPr>
          <p:nvPr/>
        </p:nvSpPr>
        <p:spPr bwMode="auto">
          <a:xfrm>
            <a:off x="1692275" y="5229225"/>
            <a:ext cx="1112838" cy="369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ko-KR" altLang="en-US" sz="1100" dirty="0">
                <a:latin typeface="HY헤드라인M" pitchFamily="18" charset="-127"/>
                <a:ea typeface="HY헤드라인M" pitchFamily="18" charset="-127"/>
              </a:rPr>
              <a:t>일반검사 품목</a:t>
            </a:r>
          </a:p>
        </p:txBody>
      </p:sp>
      <p:sp>
        <p:nvSpPr>
          <p:cNvPr id="4353" name="AutoShape 257"/>
          <p:cNvSpPr>
            <a:spLocks noChangeArrowheads="1"/>
          </p:cNvSpPr>
          <p:nvPr/>
        </p:nvSpPr>
        <p:spPr bwMode="auto">
          <a:xfrm>
            <a:off x="2700338" y="5876925"/>
            <a:ext cx="935037" cy="369888"/>
          </a:xfrm>
          <a:prstGeom prst="flowChartAlternateProcess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ko-KR" altLang="en-US" sz="1100" dirty="0">
                <a:latin typeface="HY헤드라인M" pitchFamily="18" charset="-127"/>
                <a:ea typeface="HY헤드라인M" pitchFamily="18" charset="-127"/>
              </a:rPr>
              <a:t>전수검사 품목</a:t>
            </a:r>
          </a:p>
        </p:txBody>
      </p:sp>
      <p:sp>
        <p:nvSpPr>
          <p:cNvPr id="3098" name="Freeform 258"/>
          <p:cNvSpPr>
            <a:spLocks/>
          </p:cNvSpPr>
          <p:nvPr/>
        </p:nvSpPr>
        <p:spPr bwMode="auto">
          <a:xfrm>
            <a:off x="2195513" y="4551363"/>
            <a:ext cx="723900" cy="606425"/>
          </a:xfrm>
          <a:custGeom>
            <a:avLst/>
            <a:gdLst>
              <a:gd name="T0" fmla="*/ 2147483647 w 317"/>
              <a:gd name="T1" fmla="*/ 0 h 499"/>
              <a:gd name="T2" fmla="*/ 2147483647 w 317"/>
              <a:gd name="T3" fmla="*/ 2147483647 h 499"/>
              <a:gd name="T4" fmla="*/ 2147483647 w 317"/>
              <a:gd name="T5" fmla="*/ 2147483647 h 499"/>
              <a:gd name="T6" fmla="*/ 2147483647 w 317"/>
              <a:gd name="T7" fmla="*/ 2147483647 h 499"/>
              <a:gd name="T8" fmla="*/ 0 w 317"/>
              <a:gd name="T9" fmla="*/ 2147483647 h 4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"/>
              <a:gd name="T16" fmla="*/ 0 h 499"/>
              <a:gd name="T17" fmla="*/ 317 w 317"/>
              <a:gd name="T18" fmla="*/ 499 h 4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" h="499">
                <a:moveTo>
                  <a:pt x="317" y="0"/>
                </a:moveTo>
                <a:lnTo>
                  <a:pt x="176" y="119"/>
                </a:lnTo>
                <a:lnTo>
                  <a:pt x="101" y="209"/>
                </a:lnTo>
                <a:lnTo>
                  <a:pt x="56" y="321"/>
                </a:lnTo>
                <a:lnTo>
                  <a:pt x="0" y="499"/>
                </a:lnTo>
              </a:path>
            </a:pathLst>
          </a:custGeom>
          <a:noFill/>
          <a:ln w="76200" cmpd="sng">
            <a:solidFill>
              <a:schemeClr val="accent2"/>
            </a:solidFill>
            <a:round/>
            <a:headEnd type="triangle" w="sm" len="sm"/>
            <a:tailEnd type="triangl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99" name="Rectangle 264"/>
          <p:cNvSpPr>
            <a:spLocks noChangeArrowheads="1"/>
          </p:cNvSpPr>
          <p:nvPr/>
        </p:nvSpPr>
        <p:spPr bwMode="auto">
          <a:xfrm>
            <a:off x="3851275" y="4941888"/>
            <a:ext cx="1512888" cy="2159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부적합품 시정조치 요구</a:t>
            </a:r>
          </a:p>
        </p:txBody>
      </p:sp>
      <p:sp>
        <p:nvSpPr>
          <p:cNvPr id="3100" name="Rectangle 266"/>
          <p:cNvSpPr>
            <a:spLocks noChangeArrowheads="1"/>
          </p:cNvSpPr>
          <p:nvPr/>
        </p:nvSpPr>
        <p:spPr bwMode="auto">
          <a:xfrm>
            <a:off x="601663" y="3554413"/>
            <a:ext cx="90328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검사협정에</a:t>
            </a:r>
          </a:p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의한 출하검사</a:t>
            </a:r>
          </a:p>
        </p:txBody>
      </p:sp>
      <p:sp>
        <p:nvSpPr>
          <p:cNvPr id="3101" name="Rectangle 267"/>
          <p:cNvSpPr>
            <a:spLocks noChangeArrowheads="1"/>
          </p:cNvSpPr>
          <p:nvPr/>
        </p:nvSpPr>
        <p:spPr bwMode="auto">
          <a:xfrm>
            <a:off x="2817813" y="3486150"/>
            <a:ext cx="90328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입고검사기준</a:t>
            </a:r>
          </a:p>
        </p:txBody>
      </p:sp>
      <p:sp>
        <p:nvSpPr>
          <p:cNvPr id="3102" name="Rectangle 268"/>
          <p:cNvSpPr>
            <a:spLocks noChangeArrowheads="1"/>
          </p:cNvSpPr>
          <p:nvPr/>
        </p:nvSpPr>
        <p:spPr bwMode="auto">
          <a:xfrm>
            <a:off x="6372225" y="3284538"/>
            <a:ext cx="347663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합격</a:t>
            </a:r>
          </a:p>
        </p:txBody>
      </p:sp>
      <p:sp>
        <p:nvSpPr>
          <p:cNvPr id="3103" name="Rectangle 269"/>
          <p:cNvSpPr>
            <a:spLocks noChangeArrowheads="1"/>
          </p:cNvSpPr>
          <p:nvPr/>
        </p:nvSpPr>
        <p:spPr bwMode="auto">
          <a:xfrm>
            <a:off x="4503738" y="4108450"/>
            <a:ext cx="347662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불합격</a:t>
            </a:r>
          </a:p>
        </p:txBody>
      </p:sp>
      <p:sp>
        <p:nvSpPr>
          <p:cNvPr id="3104" name="Line 272"/>
          <p:cNvSpPr>
            <a:spLocks noChangeShapeType="1"/>
          </p:cNvSpPr>
          <p:nvPr/>
        </p:nvSpPr>
        <p:spPr bwMode="auto">
          <a:xfrm flipH="1" flipV="1">
            <a:off x="7164388" y="3213100"/>
            <a:ext cx="14287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5" name="Line 274"/>
          <p:cNvSpPr>
            <a:spLocks noChangeShapeType="1"/>
          </p:cNvSpPr>
          <p:nvPr/>
        </p:nvSpPr>
        <p:spPr bwMode="auto">
          <a:xfrm>
            <a:off x="6156325" y="32131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6" name="Line 275"/>
          <p:cNvSpPr>
            <a:spLocks noChangeShapeType="1"/>
          </p:cNvSpPr>
          <p:nvPr/>
        </p:nvSpPr>
        <p:spPr bwMode="auto">
          <a:xfrm>
            <a:off x="5321300" y="3360738"/>
            <a:ext cx="3175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7" name="Line 277"/>
          <p:cNvSpPr>
            <a:spLocks noChangeShapeType="1"/>
          </p:cNvSpPr>
          <p:nvPr/>
        </p:nvSpPr>
        <p:spPr bwMode="auto">
          <a:xfrm>
            <a:off x="1619250" y="3213100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8" name="Line 278"/>
          <p:cNvSpPr>
            <a:spLocks noChangeShapeType="1"/>
          </p:cNvSpPr>
          <p:nvPr/>
        </p:nvSpPr>
        <p:spPr bwMode="auto">
          <a:xfrm>
            <a:off x="3306763" y="3790950"/>
            <a:ext cx="0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9" name="Line 279"/>
          <p:cNvSpPr>
            <a:spLocks noChangeShapeType="1"/>
          </p:cNvSpPr>
          <p:nvPr/>
        </p:nvSpPr>
        <p:spPr bwMode="auto">
          <a:xfrm>
            <a:off x="3995738" y="32131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0" name="Line 280"/>
          <p:cNvSpPr>
            <a:spLocks noChangeShapeType="1"/>
          </p:cNvSpPr>
          <p:nvPr/>
        </p:nvSpPr>
        <p:spPr bwMode="auto">
          <a:xfrm>
            <a:off x="3708400" y="32131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1" name="Freeform 282"/>
          <p:cNvSpPr>
            <a:spLocks/>
          </p:cNvSpPr>
          <p:nvPr/>
        </p:nvSpPr>
        <p:spPr bwMode="auto">
          <a:xfrm rot="3230258" flipH="1" flipV="1">
            <a:off x="2013744" y="5755481"/>
            <a:ext cx="731838" cy="276225"/>
          </a:xfrm>
          <a:custGeom>
            <a:avLst/>
            <a:gdLst>
              <a:gd name="T0" fmla="*/ 2147483647 w 317"/>
              <a:gd name="T1" fmla="*/ 0 h 499"/>
              <a:gd name="T2" fmla="*/ 2147483647 w 317"/>
              <a:gd name="T3" fmla="*/ 2147483647 h 499"/>
              <a:gd name="T4" fmla="*/ 2147483647 w 317"/>
              <a:gd name="T5" fmla="*/ 2147483647 h 499"/>
              <a:gd name="T6" fmla="*/ 2147483647 w 317"/>
              <a:gd name="T7" fmla="*/ 2147483647 h 499"/>
              <a:gd name="T8" fmla="*/ 0 w 317"/>
              <a:gd name="T9" fmla="*/ 2147483647 h 4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"/>
              <a:gd name="T16" fmla="*/ 0 h 499"/>
              <a:gd name="T17" fmla="*/ 317 w 317"/>
              <a:gd name="T18" fmla="*/ 499 h 4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" h="499">
                <a:moveTo>
                  <a:pt x="317" y="0"/>
                </a:moveTo>
                <a:lnTo>
                  <a:pt x="176" y="119"/>
                </a:lnTo>
                <a:lnTo>
                  <a:pt x="101" y="209"/>
                </a:lnTo>
                <a:lnTo>
                  <a:pt x="56" y="321"/>
                </a:lnTo>
                <a:lnTo>
                  <a:pt x="0" y="499"/>
                </a:lnTo>
              </a:path>
            </a:pathLst>
          </a:custGeom>
          <a:noFill/>
          <a:ln w="76200" cmpd="sng">
            <a:solidFill>
              <a:schemeClr val="accent2"/>
            </a:solidFill>
            <a:round/>
            <a:headEnd type="triangle" w="sm" len="sm"/>
            <a:tailEnd type="triangl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2" name="Text Box 5"/>
          <p:cNvSpPr txBox="1">
            <a:spLocks noChangeArrowheads="1"/>
          </p:cNvSpPr>
          <p:nvPr/>
        </p:nvSpPr>
        <p:spPr bwMode="auto">
          <a:xfrm>
            <a:off x="6229350" y="2222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000" b="1">
                <a:solidFill>
                  <a:srgbClr val="000000"/>
                </a:solidFill>
              </a:rPr>
              <a:t>최고의 </a:t>
            </a:r>
            <a:r>
              <a:rPr lang="ko-KR" altLang="en-US" sz="1000" b="1">
                <a:solidFill>
                  <a:srgbClr val="FF3300"/>
                </a:solidFill>
              </a:rPr>
              <a:t>기술</a:t>
            </a:r>
            <a:r>
              <a:rPr lang="ko-KR" altLang="en-US" sz="1000" b="1">
                <a:solidFill>
                  <a:srgbClr val="000000"/>
                </a:solidFill>
              </a:rPr>
              <a:t>과  </a:t>
            </a:r>
            <a:r>
              <a:rPr lang="ko-KR" altLang="en-US" sz="1000" b="1">
                <a:solidFill>
                  <a:srgbClr val="FF3300"/>
                </a:solidFill>
              </a:rPr>
              <a:t>품질 </a:t>
            </a:r>
            <a:r>
              <a:rPr lang="ko-KR" altLang="en-US" sz="1000" b="1">
                <a:solidFill>
                  <a:srgbClr val="000000"/>
                </a:solidFill>
              </a:rPr>
              <a:t>로 정성을 다하는 </a:t>
            </a:r>
            <a:r>
              <a:rPr lang="ko-KR" altLang="en-US" sz="1000" b="1">
                <a:solidFill>
                  <a:srgbClr val="0000FF"/>
                </a:solidFill>
              </a:rPr>
              <a:t>고객감동</a:t>
            </a:r>
          </a:p>
        </p:txBody>
      </p:sp>
      <p:sp>
        <p:nvSpPr>
          <p:cNvPr id="3113" name="Rectangle 262"/>
          <p:cNvSpPr>
            <a:spLocks noChangeArrowheads="1"/>
          </p:cNvSpPr>
          <p:nvPr/>
        </p:nvSpPr>
        <p:spPr bwMode="auto">
          <a:xfrm>
            <a:off x="7524750" y="3068638"/>
            <a:ext cx="765175" cy="277812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대장기록</a:t>
            </a:r>
          </a:p>
        </p:txBody>
      </p:sp>
      <p:sp>
        <p:nvSpPr>
          <p:cNvPr id="3114" name="Rectangle 262"/>
          <p:cNvSpPr>
            <a:spLocks noChangeArrowheads="1"/>
          </p:cNvSpPr>
          <p:nvPr/>
        </p:nvSpPr>
        <p:spPr bwMode="auto">
          <a:xfrm>
            <a:off x="7524750" y="4365625"/>
            <a:ext cx="765175" cy="277813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합격식별</a:t>
            </a:r>
          </a:p>
        </p:txBody>
      </p:sp>
      <p:sp>
        <p:nvSpPr>
          <p:cNvPr id="3115" name="Line 274"/>
          <p:cNvSpPr>
            <a:spLocks noChangeShapeType="1"/>
          </p:cNvSpPr>
          <p:nvPr/>
        </p:nvSpPr>
        <p:spPr bwMode="auto">
          <a:xfrm>
            <a:off x="7885113" y="335756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6" name="Line 274"/>
          <p:cNvSpPr>
            <a:spLocks noChangeShapeType="1"/>
          </p:cNvSpPr>
          <p:nvPr/>
        </p:nvSpPr>
        <p:spPr bwMode="auto">
          <a:xfrm>
            <a:off x="7885113" y="46529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7" name="Line 280"/>
          <p:cNvSpPr>
            <a:spLocks noChangeShapeType="1"/>
          </p:cNvSpPr>
          <p:nvPr/>
        </p:nvSpPr>
        <p:spPr bwMode="auto">
          <a:xfrm flipV="1">
            <a:off x="6153150" y="3213100"/>
            <a:ext cx="3175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8" name="Line 280"/>
          <p:cNvSpPr>
            <a:spLocks noChangeShapeType="1"/>
          </p:cNvSpPr>
          <p:nvPr/>
        </p:nvSpPr>
        <p:spPr bwMode="auto">
          <a:xfrm flipV="1">
            <a:off x="5867400" y="3933825"/>
            <a:ext cx="285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19" name="Line 280"/>
          <p:cNvSpPr>
            <a:spLocks noChangeShapeType="1"/>
          </p:cNvSpPr>
          <p:nvPr/>
        </p:nvSpPr>
        <p:spPr bwMode="auto">
          <a:xfrm flipV="1">
            <a:off x="5343525" y="4179888"/>
            <a:ext cx="0" cy="173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0" name="Line 280"/>
          <p:cNvSpPr>
            <a:spLocks noChangeShapeType="1"/>
          </p:cNvSpPr>
          <p:nvPr/>
        </p:nvSpPr>
        <p:spPr bwMode="auto">
          <a:xfrm flipH="1" flipV="1">
            <a:off x="4572000" y="436562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1" name="Rectangle 264"/>
          <p:cNvSpPr>
            <a:spLocks noChangeArrowheads="1"/>
          </p:cNvSpPr>
          <p:nvPr/>
        </p:nvSpPr>
        <p:spPr bwMode="auto">
          <a:xfrm>
            <a:off x="4356100" y="4508500"/>
            <a:ext cx="503238" cy="2159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반송</a:t>
            </a:r>
          </a:p>
        </p:txBody>
      </p:sp>
      <p:sp>
        <p:nvSpPr>
          <p:cNvPr id="3122" name="Rectangle 40"/>
          <p:cNvSpPr>
            <a:spLocks noChangeArrowheads="1"/>
          </p:cNvSpPr>
          <p:nvPr/>
        </p:nvSpPr>
        <p:spPr bwMode="auto">
          <a:xfrm>
            <a:off x="5746750" y="4498975"/>
            <a:ext cx="792163" cy="2159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18288" rIns="36576" bIns="18288" anchor="ctr"/>
          <a:lstStyle/>
          <a:p>
            <a:pPr algn="ctr"/>
            <a:r>
              <a:rPr lang="ko-KR" altLang="en-US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특인</a:t>
            </a:r>
            <a:r>
              <a:rPr lang="en-US" altLang="ko-KR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특채</a:t>
            </a:r>
          </a:p>
        </p:txBody>
      </p:sp>
      <p:sp>
        <p:nvSpPr>
          <p:cNvPr id="3123" name="Line 280"/>
          <p:cNvSpPr>
            <a:spLocks noChangeShapeType="1"/>
          </p:cNvSpPr>
          <p:nvPr/>
        </p:nvSpPr>
        <p:spPr bwMode="auto">
          <a:xfrm flipH="1" flipV="1">
            <a:off x="6156325" y="43656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4" name="Line 280"/>
          <p:cNvSpPr>
            <a:spLocks noChangeShapeType="1"/>
          </p:cNvSpPr>
          <p:nvPr/>
        </p:nvSpPr>
        <p:spPr bwMode="auto">
          <a:xfrm flipH="1" flipV="1">
            <a:off x="4572000" y="43656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5" name="Rectangle 40"/>
          <p:cNvSpPr>
            <a:spLocks noChangeArrowheads="1"/>
          </p:cNvSpPr>
          <p:nvPr/>
        </p:nvSpPr>
        <p:spPr bwMode="auto">
          <a:xfrm>
            <a:off x="5492750" y="4933950"/>
            <a:ext cx="1366838" cy="2333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18288" rIns="36576" bIns="18288" anchor="ctr"/>
          <a:lstStyle/>
          <a:p>
            <a:pPr algn="ctr"/>
            <a:r>
              <a:rPr lang="ko-KR" altLang="en-US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허가 </a:t>
            </a:r>
            <a:r>
              <a:rPr lang="en-US" altLang="ko-KR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[ </a:t>
            </a:r>
            <a:r>
              <a:rPr lang="ko-KR" altLang="en-US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결제 </a:t>
            </a:r>
            <a:r>
              <a:rPr lang="en-US" altLang="ko-KR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] </a:t>
            </a:r>
            <a:r>
              <a:rPr lang="ko-KR" altLang="en-US" sz="1000" b="1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후 사용</a:t>
            </a:r>
          </a:p>
        </p:txBody>
      </p:sp>
      <p:sp>
        <p:nvSpPr>
          <p:cNvPr id="3126" name="Line 272"/>
          <p:cNvSpPr>
            <a:spLocks noChangeShapeType="1"/>
          </p:cNvSpPr>
          <p:nvPr/>
        </p:nvSpPr>
        <p:spPr bwMode="auto">
          <a:xfrm flipH="1">
            <a:off x="6156325" y="4724400"/>
            <a:ext cx="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7" name="Line 272"/>
          <p:cNvSpPr>
            <a:spLocks noChangeShapeType="1"/>
          </p:cNvSpPr>
          <p:nvPr/>
        </p:nvSpPr>
        <p:spPr bwMode="auto">
          <a:xfrm flipH="1">
            <a:off x="4572000" y="51577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28" name="Line 280"/>
          <p:cNvSpPr>
            <a:spLocks noChangeShapeType="1"/>
          </p:cNvSpPr>
          <p:nvPr/>
        </p:nvSpPr>
        <p:spPr bwMode="auto">
          <a:xfrm>
            <a:off x="6862763" y="5033963"/>
            <a:ext cx="319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7" name="Rectangle 30"/>
          <p:cNvSpPr>
            <a:spLocks noChangeArrowheads="1"/>
          </p:cNvSpPr>
          <p:nvPr/>
        </p:nvSpPr>
        <p:spPr bwMode="auto">
          <a:xfrm>
            <a:off x="7524750" y="5732463"/>
            <a:ext cx="790575" cy="368300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71842" dir="2700000" algn="ctr" rotWithShape="0">
              <a:srgbClr val="808080"/>
            </a:outerShdw>
          </a:effectLst>
        </p:spPr>
        <p:txBody>
          <a:bodyPr lIns="64008" tIns="41148" rIns="64008" bIns="41148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000"/>
            </a:pPr>
            <a:r>
              <a:rPr lang="ko-KR" altLang="en-US" sz="1300" dirty="0">
                <a:solidFill>
                  <a:srgbClr val="FFFF00"/>
                </a:solidFill>
                <a:latin typeface="HY헤드라인M"/>
                <a:ea typeface="HY헤드라인M"/>
              </a:rPr>
              <a:t>현장입고</a:t>
            </a:r>
          </a:p>
        </p:txBody>
      </p:sp>
      <p:sp>
        <p:nvSpPr>
          <p:cNvPr id="3130" name="Rectangle 252"/>
          <p:cNvSpPr>
            <a:spLocks noChangeArrowheads="1"/>
          </p:cNvSpPr>
          <p:nvPr/>
        </p:nvSpPr>
        <p:spPr bwMode="auto">
          <a:xfrm>
            <a:off x="3708400" y="5445125"/>
            <a:ext cx="1727200" cy="4159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100">
                <a:latin typeface="HY헤드라인M" pitchFamily="18" charset="-127"/>
                <a:ea typeface="HY헤드라인M" pitchFamily="18" charset="-127"/>
              </a:rPr>
              <a:t>*</a:t>
            </a:r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개선대책 수립</a:t>
            </a:r>
            <a:endParaRPr lang="en-US" altLang="ko-KR" sz="110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1100">
                <a:latin typeface="HY헤드라인M" pitchFamily="18" charset="-127"/>
                <a:ea typeface="HY헤드라인M" pitchFamily="18" charset="-127"/>
              </a:rPr>
              <a:t>*</a:t>
            </a:r>
            <a:r>
              <a:rPr lang="ko-KR" altLang="en-US" sz="1100">
                <a:latin typeface="HY헤드라인M" pitchFamily="18" charset="-127"/>
                <a:ea typeface="HY헤드라인M" pitchFamily="18" charset="-127"/>
              </a:rPr>
              <a:t>부품 입고검사 현황관리</a:t>
            </a:r>
          </a:p>
        </p:txBody>
      </p:sp>
      <p:sp>
        <p:nvSpPr>
          <p:cNvPr id="3131" name="Line 272"/>
          <p:cNvSpPr>
            <a:spLocks noChangeShapeType="1"/>
          </p:cNvSpPr>
          <p:nvPr/>
        </p:nvSpPr>
        <p:spPr bwMode="auto">
          <a:xfrm flipH="1">
            <a:off x="4572000" y="4724400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32" name="AutoShape 254"/>
          <p:cNvSpPr>
            <a:spLocks noChangeArrowheads="1"/>
          </p:cNvSpPr>
          <p:nvPr/>
        </p:nvSpPr>
        <p:spPr bwMode="auto">
          <a:xfrm>
            <a:off x="3851275" y="2924175"/>
            <a:ext cx="649288" cy="288925"/>
          </a:xfrm>
          <a:prstGeom prst="flowChartDecision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800">
                <a:latin typeface="HY헤드라인M" pitchFamily="18" charset="-127"/>
                <a:ea typeface="HY헤드라인M" pitchFamily="18" charset="-127"/>
              </a:rPr>
              <a:t>유</a:t>
            </a:r>
            <a:r>
              <a:rPr lang="en-US" altLang="ko-KR" sz="800"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sz="800">
                <a:latin typeface="HY헤드라인M" pitchFamily="18" charset="-127"/>
                <a:ea typeface="HY헤드라인M" pitchFamily="18" charset="-127"/>
              </a:rPr>
              <a:t>무검사</a:t>
            </a:r>
          </a:p>
        </p:txBody>
      </p:sp>
      <p:sp>
        <p:nvSpPr>
          <p:cNvPr id="3133" name="Line 280"/>
          <p:cNvSpPr>
            <a:spLocks noChangeShapeType="1"/>
          </p:cNvSpPr>
          <p:nvPr/>
        </p:nvSpPr>
        <p:spPr bwMode="auto">
          <a:xfrm flipH="1">
            <a:off x="4211638" y="3357563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34" name="Line 280"/>
          <p:cNvSpPr>
            <a:spLocks noChangeShapeType="1"/>
          </p:cNvSpPr>
          <p:nvPr/>
        </p:nvSpPr>
        <p:spPr bwMode="auto">
          <a:xfrm flipH="1" flipV="1">
            <a:off x="4211638" y="335756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35" name="Line 280"/>
          <p:cNvSpPr>
            <a:spLocks noChangeShapeType="1"/>
          </p:cNvSpPr>
          <p:nvPr/>
        </p:nvSpPr>
        <p:spPr bwMode="auto">
          <a:xfrm flipH="1">
            <a:off x="4572000" y="29972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36" name="Line 280"/>
          <p:cNvSpPr>
            <a:spLocks noChangeShapeType="1"/>
          </p:cNvSpPr>
          <p:nvPr/>
        </p:nvSpPr>
        <p:spPr bwMode="auto">
          <a:xfrm flipH="1" flipV="1">
            <a:off x="4572000" y="2997200"/>
            <a:ext cx="3313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37" name="Line 272"/>
          <p:cNvSpPr>
            <a:spLocks noChangeShapeType="1"/>
          </p:cNvSpPr>
          <p:nvPr/>
        </p:nvSpPr>
        <p:spPr bwMode="auto">
          <a:xfrm flipH="1">
            <a:off x="7885113" y="2997200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38" name="Line 280"/>
          <p:cNvSpPr>
            <a:spLocks noChangeShapeType="1"/>
          </p:cNvSpPr>
          <p:nvPr/>
        </p:nvSpPr>
        <p:spPr bwMode="auto">
          <a:xfrm flipH="1" flipV="1">
            <a:off x="3779838" y="45085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ontents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4DAE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0" y="609600"/>
            <a:ext cx="9144000" cy="7620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100000">
                <a:srgbClr val="DDDDD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0" name="Text Box 29"/>
          <p:cNvSpPr txBox="1">
            <a:spLocks noChangeArrowheads="1"/>
          </p:cNvSpPr>
          <p:nvPr/>
        </p:nvSpPr>
        <p:spPr bwMode="auto">
          <a:xfrm>
            <a:off x="107950" y="188913"/>
            <a:ext cx="3816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>
                <a:latin typeface="HY헤드라인M" pitchFamily="18" charset="-127"/>
                <a:ea typeface="HY헤드라인M" pitchFamily="18" charset="-127"/>
              </a:rPr>
              <a:t>3. </a:t>
            </a:r>
            <a:r>
              <a:rPr lang="ko-KR" altLang="en-US" sz="2000">
                <a:latin typeface="HY헤드라인M" pitchFamily="18" charset="-127"/>
                <a:ea typeface="HY헤드라인M" pitchFamily="18" charset="-127"/>
              </a:rPr>
              <a:t>입고 부품 검사 구분</a:t>
            </a:r>
          </a:p>
        </p:txBody>
      </p:sp>
      <p:graphicFrame>
        <p:nvGraphicFramePr>
          <p:cNvPr id="10348" name="Group 108"/>
          <p:cNvGraphicFramePr>
            <a:graphicFrameLocks noGrp="1"/>
          </p:cNvGraphicFramePr>
          <p:nvPr/>
        </p:nvGraphicFramePr>
        <p:xfrm>
          <a:off x="250825" y="836613"/>
          <a:ext cx="8680450" cy="5472608"/>
        </p:xfrm>
        <a:graphic>
          <a:graphicData uri="http://schemas.openxmlformats.org/drawingml/2006/table">
            <a:tbl>
              <a:tblPr/>
              <a:tblGrid>
                <a:gridCol w="1000869"/>
                <a:gridCol w="5688632"/>
                <a:gridCol w="1080120"/>
                <a:gridCol w="910829"/>
              </a:tblGrid>
              <a:tr h="48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구분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관리 기준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검사 방법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비 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056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무검사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최근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6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개월간 일반검사에서 불합격된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LOT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가 없는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 경우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최초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3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개월간 고객불만사항 및 당사 수입 공정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완성 검사에서 품질 불만이 발생하지 않은 제품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협력업체의 외부품질 시스템 인정 및 제조공정 품질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신뢰성 안정으로 검사 대상 품목 이지만 중요품질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랭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크로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검사의미가 없다고 판단되는 제품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현실적으로 검사가 불가능하거나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검사를실시해도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별다른 품질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특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성을 가지고 있지 않으며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,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자제시험성적서를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제출할경우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기타 품질 부서장이 고려하여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무검사로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인정하는 품목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무검사</a:t>
                      </a:r>
                      <a:endParaRPr kumimoji="1" lang="ko-KR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3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일반검사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3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개월 이상 불합격 불량이 없는 부품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3EA/LOT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전수 검사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동일불량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2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회 이상 발생된 경우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무검사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취소조건 해당되는 품목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(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고객불만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,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공정불량 등 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1</a:t>
                      </a:r>
                      <a:r>
                        <a:rPr kumimoji="1" lang="ko-KR" alt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회이상</a:t>
                      </a: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◈ 불량발생 유형상 고객 라인중단 등 중요 품질문제 발생 예상되어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</a:t>
                      </a: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품질담당 부서장이 전수검사 필요 하다고  판단되는 경우</a:t>
                      </a: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전수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협력업체 품질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입회검사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8" name="Text Box 5"/>
          <p:cNvSpPr txBox="1">
            <a:spLocks noChangeArrowheads="1"/>
          </p:cNvSpPr>
          <p:nvPr/>
        </p:nvSpPr>
        <p:spPr bwMode="auto">
          <a:xfrm>
            <a:off x="6248400" y="333375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000" b="1">
                <a:solidFill>
                  <a:srgbClr val="000000"/>
                </a:solidFill>
              </a:rPr>
              <a:t>최고의 </a:t>
            </a:r>
            <a:r>
              <a:rPr lang="ko-KR" altLang="en-US" sz="1000" b="1">
                <a:solidFill>
                  <a:srgbClr val="FF3300"/>
                </a:solidFill>
              </a:rPr>
              <a:t>기술</a:t>
            </a:r>
            <a:r>
              <a:rPr lang="ko-KR" altLang="en-US" sz="1000" b="1">
                <a:solidFill>
                  <a:srgbClr val="000000"/>
                </a:solidFill>
              </a:rPr>
              <a:t>과  </a:t>
            </a:r>
            <a:r>
              <a:rPr lang="ko-KR" altLang="en-US" sz="1000" b="1">
                <a:solidFill>
                  <a:srgbClr val="FF3300"/>
                </a:solidFill>
              </a:rPr>
              <a:t>품질 </a:t>
            </a:r>
            <a:r>
              <a:rPr lang="ko-KR" altLang="en-US" sz="1000" b="1">
                <a:solidFill>
                  <a:srgbClr val="000000"/>
                </a:solidFill>
              </a:rPr>
              <a:t>로 정성을 다하는 </a:t>
            </a:r>
            <a:r>
              <a:rPr lang="ko-KR" altLang="en-US" sz="1000" b="1">
                <a:solidFill>
                  <a:srgbClr val="0000FF"/>
                </a:solidFill>
              </a:rPr>
              <a:t>고객감동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ontents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4DAE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609600"/>
            <a:ext cx="9144000" cy="7620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100000">
                <a:srgbClr val="DDDDD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95288" y="188913"/>
            <a:ext cx="3311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000">
                <a:latin typeface="HY헤드라인M" pitchFamily="18" charset="-127"/>
                <a:ea typeface="HY헤드라인M" pitchFamily="18" charset="-127"/>
              </a:rPr>
              <a:t>4. </a:t>
            </a:r>
            <a:r>
              <a:rPr lang="ko-KR" altLang="en-US" sz="2000">
                <a:latin typeface="HY헤드라인M" pitchFamily="18" charset="-127"/>
                <a:ea typeface="HY헤드라인M" pitchFamily="18" charset="-127"/>
              </a:rPr>
              <a:t>입고 부품 전환주기</a:t>
            </a:r>
          </a:p>
        </p:txBody>
      </p:sp>
      <p:graphicFrame>
        <p:nvGraphicFramePr>
          <p:cNvPr id="13459" name="Group 147"/>
          <p:cNvGraphicFramePr>
            <a:graphicFrameLocks noGrp="1"/>
          </p:cNvGraphicFramePr>
          <p:nvPr/>
        </p:nvGraphicFramePr>
        <p:xfrm>
          <a:off x="468313" y="908050"/>
          <a:ext cx="8280400" cy="4441157"/>
        </p:xfrm>
        <a:graphic>
          <a:graphicData uri="http://schemas.openxmlformats.org/drawingml/2006/table">
            <a:tbl>
              <a:tblPr/>
              <a:tblGrid>
                <a:gridCol w="1479550"/>
                <a:gridCol w="2217737"/>
                <a:gridCol w="1404938"/>
                <a:gridCol w="1182687"/>
                <a:gridCol w="962025"/>
                <a:gridCol w="1033463"/>
              </a:tblGrid>
              <a:tr h="39903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검사 전환 기준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입고 검사  방법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검사전환 기준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공급자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수요자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557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기록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확인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기록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</a:tr>
              <a:tr h="364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1" name="Rectangle 94"/>
          <p:cNvSpPr>
            <a:spLocks noChangeArrowheads="1"/>
          </p:cNvSpPr>
          <p:nvPr/>
        </p:nvSpPr>
        <p:spPr bwMode="auto">
          <a:xfrm>
            <a:off x="647700" y="2959100"/>
            <a:ext cx="1044575" cy="35877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C=0 / 6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개월</a:t>
            </a:r>
          </a:p>
        </p:txBody>
      </p:sp>
      <p:sp>
        <p:nvSpPr>
          <p:cNvPr id="5152" name="Rectangle 95"/>
          <p:cNvSpPr>
            <a:spLocks noChangeArrowheads="1"/>
          </p:cNvSpPr>
          <p:nvPr/>
        </p:nvSpPr>
        <p:spPr bwMode="auto">
          <a:xfrm>
            <a:off x="611188" y="4149725"/>
            <a:ext cx="1103312" cy="35877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C=0 / 3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개월</a:t>
            </a:r>
          </a:p>
        </p:txBody>
      </p:sp>
      <p:sp>
        <p:nvSpPr>
          <p:cNvPr id="5153" name="Rectangle 96"/>
          <p:cNvSpPr>
            <a:spLocks noChangeArrowheads="1"/>
          </p:cNvSpPr>
          <p:nvPr/>
        </p:nvSpPr>
        <p:spPr bwMode="auto">
          <a:xfrm>
            <a:off x="2298700" y="2363788"/>
            <a:ext cx="1441450" cy="5762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S-1 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단계</a:t>
            </a:r>
          </a:p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무검사</a:t>
            </a:r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)</a:t>
            </a:r>
          </a:p>
        </p:txBody>
      </p:sp>
      <p:sp>
        <p:nvSpPr>
          <p:cNvPr id="5154" name="Rectangle 99"/>
          <p:cNvSpPr>
            <a:spLocks noChangeArrowheads="1"/>
          </p:cNvSpPr>
          <p:nvPr/>
        </p:nvSpPr>
        <p:spPr bwMode="auto">
          <a:xfrm>
            <a:off x="2298700" y="3371850"/>
            <a:ext cx="1441450" cy="5762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S-2 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단계</a:t>
            </a:r>
          </a:p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일반 검사</a:t>
            </a:r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)</a:t>
            </a:r>
          </a:p>
        </p:txBody>
      </p:sp>
      <p:sp>
        <p:nvSpPr>
          <p:cNvPr id="5155" name="Rectangle 100"/>
          <p:cNvSpPr>
            <a:spLocks noChangeArrowheads="1"/>
          </p:cNvSpPr>
          <p:nvPr/>
        </p:nvSpPr>
        <p:spPr bwMode="auto">
          <a:xfrm>
            <a:off x="2306638" y="4476750"/>
            <a:ext cx="1441450" cy="5762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전수 검사</a:t>
            </a:r>
          </a:p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공급자 입회검사</a:t>
            </a:r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)</a:t>
            </a:r>
          </a:p>
        </p:txBody>
      </p:sp>
      <p:sp>
        <p:nvSpPr>
          <p:cNvPr id="5156" name="Rectangle 103"/>
          <p:cNvSpPr>
            <a:spLocks noChangeArrowheads="1"/>
          </p:cNvSpPr>
          <p:nvPr/>
        </p:nvSpPr>
        <p:spPr bwMode="auto">
          <a:xfrm>
            <a:off x="4221163" y="2997200"/>
            <a:ext cx="1296987" cy="35877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발생즉시</a:t>
            </a:r>
          </a:p>
        </p:txBody>
      </p:sp>
      <p:sp>
        <p:nvSpPr>
          <p:cNvPr id="5157" name="Rectangle 104"/>
          <p:cNvSpPr>
            <a:spLocks noChangeArrowheads="1"/>
          </p:cNvSpPr>
          <p:nvPr/>
        </p:nvSpPr>
        <p:spPr bwMode="auto">
          <a:xfrm>
            <a:off x="4211638" y="4068763"/>
            <a:ext cx="1296987" cy="35877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회</a:t>
            </a:r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/</a:t>
            </a:r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동일불량</a:t>
            </a:r>
          </a:p>
        </p:txBody>
      </p:sp>
      <p:sp>
        <p:nvSpPr>
          <p:cNvPr id="5158" name="Rectangle 131"/>
          <p:cNvSpPr>
            <a:spLocks noChangeArrowheads="1"/>
          </p:cNvSpPr>
          <p:nvPr/>
        </p:nvSpPr>
        <p:spPr bwMode="auto">
          <a:xfrm>
            <a:off x="5867400" y="2493963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59" name="Rectangle 132"/>
          <p:cNvSpPr>
            <a:spLocks noChangeArrowheads="1"/>
          </p:cNvSpPr>
          <p:nvPr/>
        </p:nvSpPr>
        <p:spPr bwMode="auto">
          <a:xfrm>
            <a:off x="6935788" y="2493963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0" name="Rectangle 133"/>
          <p:cNvSpPr>
            <a:spLocks noChangeArrowheads="1"/>
          </p:cNvSpPr>
          <p:nvPr/>
        </p:nvSpPr>
        <p:spPr bwMode="auto">
          <a:xfrm>
            <a:off x="7916863" y="2493963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1" name="Rectangle 134"/>
          <p:cNvSpPr>
            <a:spLocks noChangeArrowheads="1"/>
          </p:cNvSpPr>
          <p:nvPr/>
        </p:nvSpPr>
        <p:spPr bwMode="auto">
          <a:xfrm>
            <a:off x="5867400" y="3502025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2" name="Rectangle 135"/>
          <p:cNvSpPr>
            <a:spLocks noChangeArrowheads="1"/>
          </p:cNvSpPr>
          <p:nvPr/>
        </p:nvSpPr>
        <p:spPr bwMode="auto">
          <a:xfrm>
            <a:off x="6935788" y="3502025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3" name="Rectangle 136"/>
          <p:cNvSpPr>
            <a:spLocks noChangeArrowheads="1"/>
          </p:cNvSpPr>
          <p:nvPr/>
        </p:nvSpPr>
        <p:spPr bwMode="auto">
          <a:xfrm>
            <a:off x="7916863" y="3502025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4" name="Rectangle 137"/>
          <p:cNvSpPr>
            <a:spLocks noChangeArrowheads="1"/>
          </p:cNvSpPr>
          <p:nvPr/>
        </p:nvSpPr>
        <p:spPr bwMode="auto">
          <a:xfrm>
            <a:off x="5880100" y="4437063"/>
            <a:ext cx="647700" cy="7207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5" name="Rectangle 138"/>
          <p:cNvSpPr>
            <a:spLocks noChangeArrowheads="1"/>
          </p:cNvSpPr>
          <p:nvPr/>
        </p:nvSpPr>
        <p:spPr bwMode="auto">
          <a:xfrm>
            <a:off x="6948488" y="4437063"/>
            <a:ext cx="647700" cy="7207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공급자</a:t>
            </a:r>
          </a:p>
          <a:p>
            <a:pPr algn="ctr"/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입회</a:t>
            </a:r>
          </a:p>
          <a:p>
            <a:pPr algn="ctr"/>
            <a:r>
              <a:rPr lang="ko-KR" altLang="en-US" sz="1400">
                <a:latin typeface="HY헤드라인M" pitchFamily="18" charset="-127"/>
                <a:ea typeface="HY헤드라인M" pitchFamily="18" charset="-127"/>
              </a:rPr>
              <a:t>전수</a:t>
            </a:r>
          </a:p>
        </p:txBody>
      </p:sp>
      <p:sp>
        <p:nvSpPr>
          <p:cNvPr id="5166" name="Rectangle 139"/>
          <p:cNvSpPr>
            <a:spLocks noChangeArrowheads="1"/>
          </p:cNvSpPr>
          <p:nvPr/>
        </p:nvSpPr>
        <p:spPr bwMode="auto">
          <a:xfrm>
            <a:off x="7929563" y="4568825"/>
            <a:ext cx="647700" cy="3587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1400">
                <a:latin typeface="HY헤드라인M" pitchFamily="18" charset="-127"/>
                <a:ea typeface="HY헤드라인M" pitchFamily="18" charset="-127"/>
              </a:rPr>
              <a:t>N=3</a:t>
            </a:r>
          </a:p>
        </p:txBody>
      </p:sp>
      <p:sp>
        <p:nvSpPr>
          <p:cNvPr id="5167" name="AutoShape 140"/>
          <p:cNvSpPr>
            <a:spLocks noChangeArrowheads="1"/>
          </p:cNvSpPr>
          <p:nvPr/>
        </p:nvSpPr>
        <p:spPr bwMode="auto">
          <a:xfrm>
            <a:off x="3738563" y="2708275"/>
            <a:ext cx="360362" cy="1008063"/>
          </a:xfrm>
          <a:prstGeom prst="curvedLeftArrow">
            <a:avLst>
              <a:gd name="adj1" fmla="val 55947"/>
              <a:gd name="adj2" fmla="val 111894"/>
              <a:gd name="adj3" fmla="val 33333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168" name="AutoShape 141"/>
          <p:cNvSpPr>
            <a:spLocks noChangeArrowheads="1"/>
          </p:cNvSpPr>
          <p:nvPr/>
        </p:nvSpPr>
        <p:spPr bwMode="auto">
          <a:xfrm>
            <a:off x="3786188" y="3860800"/>
            <a:ext cx="360362" cy="1008063"/>
          </a:xfrm>
          <a:prstGeom prst="curvedLeftArrow">
            <a:avLst>
              <a:gd name="adj1" fmla="val 55947"/>
              <a:gd name="adj2" fmla="val 111894"/>
              <a:gd name="adj3" fmla="val 33333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169" name="AutoShape 144"/>
          <p:cNvSpPr>
            <a:spLocks noChangeArrowheads="1"/>
          </p:cNvSpPr>
          <p:nvPr/>
        </p:nvSpPr>
        <p:spPr bwMode="auto">
          <a:xfrm flipH="1" flipV="1">
            <a:off x="1828800" y="3695700"/>
            <a:ext cx="431800" cy="1079500"/>
          </a:xfrm>
          <a:prstGeom prst="curvedLeftArrow">
            <a:avLst>
              <a:gd name="adj1" fmla="val 50000"/>
              <a:gd name="adj2" fmla="val 100000"/>
              <a:gd name="adj3" fmla="val 33333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170" name="AutoShape 145"/>
          <p:cNvSpPr>
            <a:spLocks noChangeArrowheads="1"/>
          </p:cNvSpPr>
          <p:nvPr/>
        </p:nvSpPr>
        <p:spPr bwMode="auto">
          <a:xfrm flipH="1" flipV="1">
            <a:off x="1820863" y="2514600"/>
            <a:ext cx="431800" cy="1079500"/>
          </a:xfrm>
          <a:prstGeom prst="curvedLeftArrow">
            <a:avLst>
              <a:gd name="adj1" fmla="val 50000"/>
              <a:gd name="adj2" fmla="val 100000"/>
              <a:gd name="adj3" fmla="val 33333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aphicFrame>
        <p:nvGraphicFramePr>
          <p:cNvPr id="13467" name="Group 155"/>
          <p:cNvGraphicFramePr>
            <a:graphicFrameLocks noGrp="1"/>
          </p:cNvGraphicFramePr>
          <p:nvPr/>
        </p:nvGraphicFramePr>
        <p:xfrm>
          <a:off x="539750" y="5632450"/>
          <a:ext cx="8208714" cy="758825"/>
        </p:xfrm>
        <a:graphic>
          <a:graphicData uri="http://schemas.openxmlformats.org/drawingml/2006/table">
            <a:tbl>
              <a:tblPr/>
              <a:tblGrid>
                <a:gridCol w="8208714"/>
              </a:tblGrid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▣ </a:t>
                      </a: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일반 프레스 부품은 무 검사 입고 한다</a:t>
                      </a: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  (</a:t>
                      </a: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단</a:t>
                      </a: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불량 발생시 입고검사 기준에 따른다</a:t>
                      </a: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77" name="Text Box 5"/>
          <p:cNvSpPr txBox="1">
            <a:spLocks noChangeArrowheads="1"/>
          </p:cNvSpPr>
          <p:nvPr/>
        </p:nvSpPr>
        <p:spPr bwMode="auto">
          <a:xfrm>
            <a:off x="6248400" y="333375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000" b="1">
                <a:solidFill>
                  <a:srgbClr val="000000"/>
                </a:solidFill>
              </a:rPr>
              <a:t>최고의 </a:t>
            </a:r>
            <a:r>
              <a:rPr lang="ko-KR" altLang="en-US" sz="1000" b="1">
                <a:solidFill>
                  <a:srgbClr val="FF3300"/>
                </a:solidFill>
              </a:rPr>
              <a:t>기술</a:t>
            </a:r>
            <a:r>
              <a:rPr lang="ko-KR" altLang="en-US" sz="1000" b="1">
                <a:solidFill>
                  <a:srgbClr val="000000"/>
                </a:solidFill>
              </a:rPr>
              <a:t>과  </a:t>
            </a:r>
            <a:r>
              <a:rPr lang="ko-KR" altLang="en-US" sz="1000" b="1">
                <a:solidFill>
                  <a:srgbClr val="FF3300"/>
                </a:solidFill>
              </a:rPr>
              <a:t>품질 </a:t>
            </a:r>
            <a:r>
              <a:rPr lang="ko-KR" altLang="en-US" sz="1000" b="1">
                <a:solidFill>
                  <a:srgbClr val="000000"/>
                </a:solidFill>
              </a:rPr>
              <a:t>로 정성을 다하는 </a:t>
            </a:r>
            <a:r>
              <a:rPr lang="ko-KR" altLang="en-US" sz="1000" b="1">
                <a:solidFill>
                  <a:srgbClr val="0000FF"/>
                </a:solidFill>
              </a:rPr>
              <a:t>고객감동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ontents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D4DAE4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28600" y="1343025"/>
            <a:ext cx="1676400" cy="5181600"/>
          </a:xfrm>
          <a:prstGeom prst="rect">
            <a:avLst/>
          </a:prstGeom>
          <a:noFill/>
          <a:ln w="9525">
            <a:solidFill>
              <a:srgbClr val="0A0C0C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입고검사</a:t>
            </a:r>
          </a:p>
          <a:p>
            <a:pPr marL="342900" indent="-342900" algn="ctr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검사관리</a:t>
            </a:r>
          </a:p>
          <a:p>
            <a:pPr marL="342900" indent="-342900" algn="ctr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방안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1981200" y="1343025"/>
            <a:ext cx="5029200" cy="5110163"/>
          </a:xfrm>
          <a:prstGeom prst="rect">
            <a:avLst/>
          </a:prstGeom>
          <a:noFill/>
          <a:ln w="9525">
            <a:solidFill>
              <a:srgbClr val="0A0C0C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 fontAlgn="t" latinLnBrk="0"/>
            <a:r>
              <a:rPr kumimoji="0"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1.  </a:t>
            </a:r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협력사 불량율 관리 기준 설정</a:t>
            </a:r>
          </a:p>
          <a:p>
            <a:pPr marL="342900" indent="-342900" fontAlgn="t" latinLnBrk="0"/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-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관계사별 불량율 관리 기준상이</a:t>
            </a:r>
          </a:p>
          <a:p>
            <a:pPr marL="342900" indent="-342900" fontAlgn="t" latinLnBrk="0"/>
            <a:endParaRPr kumimoji="0" lang="ko-KR" altLang="en-US" sz="14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▣ 협력사 불량인정 대응시 </a:t>
            </a: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endParaRPr kumimoji="0" lang="ko-KR" altLang="en-US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marL="342900" indent="-342900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▣ 협력사 불량인정 미대응시</a:t>
            </a:r>
          </a:p>
          <a:p>
            <a:pPr marL="342900" indent="-342900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-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인원부족등 사유로 선별미조치및 교환조치요구시</a:t>
            </a:r>
          </a:p>
          <a:p>
            <a:pPr marL="342900" indent="-342900" fontAlgn="t" latinLnBrk="0"/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-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전수불량으로 간주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LOT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반송및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LOT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전수 불량 등재</a:t>
            </a:r>
          </a:p>
          <a:p>
            <a:pPr marL="342900" indent="-342900" fontAlgn="t" latinLnBrk="0"/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</a:t>
            </a:r>
          </a:p>
          <a:p>
            <a:pPr marL="342900" indent="-342900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▣ 협력사 불량인정 </a:t>
            </a:r>
            <a:r>
              <a:rPr kumimoji="0"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[</a:t>
            </a:r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미대응으로 라인결품시</a:t>
            </a:r>
            <a:r>
              <a:rPr kumimoji="0"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]</a:t>
            </a:r>
          </a:p>
          <a:p>
            <a:pPr marL="342900" indent="-342900" fontAlgn="t" latinLnBrk="0"/>
            <a:r>
              <a:rPr kumimoji="0"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-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자체 선별투입 라인가동조치</a:t>
            </a:r>
          </a:p>
          <a:p>
            <a:pPr marL="342900" indent="-342900" fontAlgn="t" latinLnBrk="0"/>
            <a:r>
              <a:rPr kumimoji="0" lang="ko-KR" altLang="en-US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-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협력사 라인중단으로 간주 </a:t>
            </a:r>
            <a:r>
              <a:rPr kumimoji="0" lang="en-US" altLang="ko-KR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PENALTY</a:t>
            </a:r>
            <a:r>
              <a:rPr kumimoji="0" lang="ko-KR" altLang="en-US" sz="14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부과</a:t>
            </a:r>
          </a:p>
          <a:p>
            <a:pPr marL="342900" indent="-342900" fontAlgn="t" latinLnBrk="0"/>
            <a:endParaRPr kumimoji="0" lang="en-US" altLang="ko-KR" sz="14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7086600" y="1343025"/>
            <a:ext cx="1828800" cy="5110163"/>
          </a:xfrm>
          <a:prstGeom prst="rect">
            <a:avLst/>
          </a:prstGeom>
          <a:noFill/>
          <a:ln w="9525">
            <a:solidFill>
              <a:srgbClr val="0A0C0C"/>
            </a:solidFill>
            <a:miter lim="800000"/>
            <a:headEnd/>
            <a:tailEnd/>
          </a:ln>
        </p:spPr>
        <p:txBody>
          <a:bodyPr wrap="none"/>
          <a:lstStyle/>
          <a:p>
            <a:pPr fontAlgn="t" latinLnBrk="0"/>
            <a:r>
              <a:rPr kumimoji="0" lang="en-US" altLang="ko-KR" sz="12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    </a:t>
            </a:r>
            <a:endParaRPr kumimoji="0" lang="en-US" altLang="ko-KR" sz="160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fontAlgn="t" latinLnBrk="0"/>
            <a:r>
              <a:rPr kumimoji="0" lang="en-US" altLang="ko-KR" sz="16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      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228600" y="885825"/>
            <a:ext cx="1676400" cy="369888"/>
          </a:xfrm>
          <a:prstGeom prst="rect">
            <a:avLst/>
          </a:prstGeom>
          <a:solidFill>
            <a:srgbClr val="FFFF99"/>
          </a:solidFill>
          <a:ln w="9525">
            <a:solidFill>
              <a:srgbClr val="0A0C0C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 fontAlgn="t" latinLnBrk="0"/>
            <a:r>
              <a:rPr kumimoji="0" lang="ko-KR" altLang="en-US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구    분</a:t>
            </a: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1981200" y="885825"/>
            <a:ext cx="5029200" cy="369888"/>
          </a:xfrm>
          <a:prstGeom prst="rect">
            <a:avLst/>
          </a:prstGeom>
          <a:solidFill>
            <a:srgbClr val="FFFF99"/>
          </a:solidFill>
          <a:ln w="9525">
            <a:solidFill>
              <a:srgbClr val="0A0C0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t" latinLnBrk="0"/>
            <a:r>
              <a:rPr kumimoji="0" lang="ko-KR" altLang="en-US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협  의  내  용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7086600" y="885825"/>
            <a:ext cx="1828800" cy="369888"/>
          </a:xfrm>
          <a:prstGeom prst="rect">
            <a:avLst/>
          </a:prstGeom>
          <a:solidFill>
            <a:srgbClr val="FFFF99"/>
          </a:solidFill>
          <a:ln w="9525">
            <a:solidFill>
              <a:srgbClr val="0A0C0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t" latinLnBrk="0"/>
            <a:r>
              <a:rPr kumimoji="0" lang="ko-KR" altLang="en-US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일   정</a:t>
            </a:r>
          </a:p>
        </p:txBody>
      </p:sp>
      <p:graphicFrame>
        <p:nvGraphicFramePr>
          <p:cNvPr id="8202" name="Group 10"/>
          <p:cNvGraphicFramePr>
            <a:graphicFrameLocks noGrp="1"/>
          </p:cNvGraphicFramePr>
          <p:nvPr/>
        </p:nvGraphicFramePr>
        <p:xfrm>
          <a:off x="2057400" y="2409825"/>
          <a:ext cx="4876800" cy="2079120"/>
        </p:xfrm>
        <a:graphic>
          <a:graphicData uri="http://schemas.openxmlformats.org/drawingml/2006/table">
            <a:tbl>
              <a:tblPr/>
              <a:tblGrid>
                <a:gridCol w="1219200"/>
                <a:gridCol w="2209800"/>
                <a:gridCol w="14478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 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구  분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관리 기준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기록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입고검사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불량 선별대응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불량수량 등재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공정불량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/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고객불량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LOT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불량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[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용접불량등 판정곤란으로 전수보강및 확인시</a:t>
                      </a: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]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LOT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수량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20% 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등재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누락</a:t>
                      </a: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,CRACK</a:t>
                      </a: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등 외관확인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불량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A0C0C"/>
                          </a:solidFill>
                          <a:effectLst/>
                          <a:latin typeface="HY헤드라인M" pitchFamily="18" charset="-127"/>
                          <a:ea typeface="HY헤드라인M" pitchFamily="18" charset="-127"/>
                        </a:rPr>
                        <a:t>불량수량 등재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4" name="Rectangle 31"/>
          <p:cNvSpPr>
            <a:spLocks noChangeArrowheads="1"/>
          </p:cNvSpPr>
          <p:nvPr/>
        </p:nvSpPr>
        <p:spPr bwMode="auto">
          <a:xfrm>
            <a:off x="228600" y="152400"/>
            <a:ext cx="2830513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altLang="ko-KR" sz="20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 5.</a:t>
            </a:r>
            <a:r>
              <a:rPr lang="ko-KR" altLang="en-US" sz="200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rPr>
              <a:t>입고불량 산정 기준</a:t>
            </a:r>
          </a:p>
        </p:txBody>
      </p:sp>
      <p:sp>
        <p:nvSpPr>
          <p:cNvPr id="6175" name="Rectangle 33"/>
          <p:cNvSpPr>
            <a:spLocks noChangeArrowheads="1"/>
          </p:cNvSpPr>
          <p:nvPr/>
        </p:nvSpPr>
        <p:spPr bwMode="auto">
          <a:xfrm>
            <a:off x="0" y="609600"/>
            <a:ext cx="9144000" cy="7620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100000">
                <a:srgbClr val="DDDDD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176" name="Text Box 5"/>
          <p:cNvSpPr txBox="1">
            <a:spLocks noChangeArrowheads="1"/>
          </p:cNvSpPr>
          <p:nvPr/>
        </p:nvSpPr>
        <p:spPr bwMode="auto">
          <a:xfrm>
            <a:off x="6248400" y="333375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000" b="1">
                <a:solidFill>
                  <a:srgbClr val="000000"/>
                </a:solidFill>
              </a:rPr>
              <a:t>최고의 </a:t>
            </a:r>
            <a:r>
              <a:rPr lang="ko-KR" altLang="en-US" sz="1000" b="1">
                <a:solidFill>
                  <a:srgbClr val="FF3300"/>
                </a:solidFill>
              </a:rPr>
              <a:t>기술</a:t>
            </a:r>
            <a:r>
              <a:rPr lang="ko-KR" altLang="en-US" sz="1000" b="1">
                <a:solidFill>
                  <a:srgbClr val="000000"/>
                </a:solidFill>
              </a:rPr>
              <a:t>과  </a:t>
            </a:r>
            <a:r>
              <a:rPr lang="ko-KR" altLang="en-US" sz="1000" b="1">
                <a:solidFill>
                  <a:srgbClr val="FF3300"/>
                </a:solidFill>
              </a:rPr>
              <a:t>품질 </a:t>
            </a:r>
            <a:r>
              <a:rPr lang="ko-KR" altLang="en-US" sz="1000" b="1">
                <a:solidFill>
                  <a:srgbClr val="000000"/>
                </a:solidFill>
              </a:rPr>
              <a:t>로 정성을 다하는 </a:t>
            </a:r>
            <a:r>
              <a:rPr lang="ko-KR" altLang="en-US" sz="1000" b="1">
                <a:solidFill>
                  <a:srgbClr val="0000FF"/>
                </a:solidFill>
              </a:rPr>
              <a:t>고객감동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470</Words>
  <Application>Microsoft Office PowerPoint</Application>
  <PresentationFormat>화면 슬라이드 쇼(4:3)</PresentationFormat>
  <Paragraphs>144</Paragraphs>
  <Slides>5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7" baseType="lpstr">
      <vt:lpstr>기본 디자인</vt:lpstr>
      <vt:lpstr>비트맵 이미지</vt:lpstr>
      <vt:lpstr>슬라이드 1</vt:lpstr>
      <vt:lpstr>슬라이드 2</vt:lpstr>
      <vt:lpstr>슬라이드 3</vt:lpstr>
      <vt:lpstr>슬라이드 4</vt:lpstr>
      <vt:lpstr>슬라이드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Choco</cp:lastModifiedBy>
  <cp:revision>43</cp:revision>
  <dcterms:created xsi:type="dcterms:W3CDTF">2009-07-01T06:46:58Z</dcterms:created>
  <dcterms:modified xsi:type="dcterms:W3CDTF">2014-08-15T22:52:16Z</dcterms:modified>
</cp:coreProperties>
</file>