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50" r:id="rId1"/>
    <p:sldMasterId id="2147483925" r:id="rId2"/>
    <p:sldMasterId id="2147483964" r:id="rId3"/>
    <p:sldMasterId id="2147483975" r:id="rId4"/>
  </p:sldMasterIdLst>
  <p:notesMasterIdLst>
    <p:notesMasterId r:id="rId62"/>
  </p:notesMasterIdLst>
  <p:handoutMasterIdLst>
    <p:handoutMasterId r:id="rId63"/>
  </p:handoutMasterIdLst>
  <p:sldIdLst>
    <p:sldId id="383" r:id="rId5"/>
    <p:sldId id="352" r:id="rId6"/>
    <p:sldId id="654" r:id="rId7"/>
    <p:sldId id="842" r:id="rId8"/>
    <p:sldId id="843" r:id="rId9"/>
    <p:sldId id="844" r:id="rId10"/>
    <p:sldId id="845" r:id="rId11"/>
    <p:sldId id="846" r:id="rId12"/>
    <p:sldId id="653" r:id="rId13"/>
    <p:sldId id="832" r:id="rId14"/>
    <p:sldId id="926" r:id="rId15"/>
    <p:sldId id="927" r:id="rId16"/>
    <p:sldId id="928" r:id="rId17"/>
    <p:sldId id="702" r:id="rId18"/>
    <p:sldId id="847" r:id="rId19"/>
    <p:sldId id="877" r:id="rId20"/>
    <p:sldId id="716" r:id="rId21"/>
    <p:sldId id="848" r:id="rId22"/>
    <p:sldId id="849" r:id="rId23"/>
    <p:sldId id="651" r:id="rId24"/>
    <p:sldId id="480" r:id="rId25"/>
    <p:sldId id="1378" r:id="rId26"/>
    <p:sldId id="884" r:id="rId27"/>
    <p:sldId id="885" r:id="rId28"/>
    <p:sldId id="886" r:id="rId29"/>
    <p:sldId id="887" r:id="rId30"/>
    <p:sldId id="888" r:id="rId31"/>
    <p:sldId id="889" r:id="rId32"/>
    <p:sldId id="890" r:id="rId33"/>
    <p:sldId id="891" r:id="rId34"/>
    <p:sldId id="892" r:id="rId35"/>
    <p:sldId id="893" r:id="rId36"/>
    <p:sldId id="897" r:id="rId37"/>
    <p:sldId id="894" r:id="rId38"/>
    <p:sldId id="919" r:id="rId39"/>
    <p:sldId id="920" r:id="rId40"/>
    <p:sldId id="1462" r:id="rId41"/>
    <p:sldId id="921" r:id="rId42"/>
    <p:sldId id="922" r:id="rId43"/>
    <p:sldId id="923" r:id="rId44"/>
    <p:sldId id="924" r:id="rId45"/>
    <p:sldId id="898" r:id="rId46"/>
    <p:sldId id="899" r:id="rId47"/>
    <p:sldId id="900" r:id="rId48"/>
    <p:sldId id="901" r:id="rId49"/>
    <p:sldId id="902" r:id="rId50"/>
    <p:sldId id="903" r:id="rId51"/>
    <p:sldId id="931" r:id="rId52"/>
    <p:sldId id="930" r:id="rId53"/>
    <p:sldId id="925" r:id="rId54"/>
    <p:sldId id="904" r:id="rId55"/>
    <p:sldId id="649" r:id="rId56"/>
    <p:sldId id="690" r:id="rId57"/>
    <p:sldId id="879" r:id="rId58"/>
    <p:sldId id="679" r:id="rId59"/>
    <p:sldId id="784" r:id="rId60"/>
    <p:sldId id="876" r:id="rId61"/>
  </p:sldIdLst>
  <p:sldSz cx="9906000" cy="6858000" type="A4"/>
  <p:notesSz cx="6889750" cy="10021888"/>
  <p:custDataLst>
    <p:tags r:id="rId64"/>
  </p:custDataLst>
  <p:defaultTextStyle>
    <a:defPPr>
      <a:defRPr lang="en-US"/>
    </a:defPPr>
    <a:lvl1pPr algn="ctr" rtl="0" eaLnBrk="0" fontAlgn="base" hangingPunct="0">
      <a:spcBef>
        <a:spcPct val="20000"/>
      </a:spcBef>
      <a:spcAft>
        <a:spcPct val="0"/>
      </a:spcAft>
      <a:buSzPct val="100000"/>
      <a:buFont typeface="Wingdings" pitchFamily="2" charset="2"/>
      <a:defRPr sz="1200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7200" algn="ctr" rtl="0" eaLnBrk="0" fontAlgn="base" hangingPunct="0">
      <a:spcBef>
        <a:spcPct val="20000"/>
      </a:spcBef>
      <a:spcAft>
        <a:spcPct val="0"/>
      </a:spcAft>
      <a:buSzPct val="100000"/>
      <a:buFont typeface="Wingdings" pitchFamily="2" charset="2"/>
      <a:defRPr sz="1200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4400" algn="ctr" rtl="0" eaLnBrk="0" fontAlgn="base" hangingPunct="0">
      <a:spcBef>
        <a:spcPct val="20000"/>
      </a:spcBef>
      <a:spcAft>
        <a:spcPct val="0"/>
      </a:spcAft>
      <a:buSzPct val="100000"/>
      <a:buFont typeface="Wingdings" pitchFamily="2" charset="2"/>
      <a:defRPr sz="1200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71600" algn="ctr" rtl="0" eaLnBrk="0" fontAlgn="base" hangingPunct="0">
      <a:spcBef>
        <a:spcPct val="20000"/>
      </a:spcBef>
      <a:spcAft>
        <a:spcPct val="0"/>
      </a:spcAft>
      <a:buSzPct val="100000"/>
      <a:buFont typeface="Wingdings" pitchFamily="2" charset="2"/>
      <a:defRPr sz="1200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8800" algn="ctr" rtl="0" eaLnBrk="0" fontAlgn="base" hangingPunct="0">
      <a:spcBef>
        <a:spcPct val="20000"/>
      </a:spcBef>
      <a:spcAft>
        <a:spcPct val="0"/>
      </a:spcAft>
      <a:buSzPct val="100000"/>
      <a:buFont typeface="Wingdings" pitchFamily="2" charset="2"/>
      <a:defRPr sz="1200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20">
          <p15:clr>
            <a:srgbClr val="A4A3A4"/>
          </p15:clr>
        </p15:guide>
        <p15:guide id="2" orient="horz" pos="1078">
          <p15:clr>
            <a:srgbClr val="A4A3A4"/>
          </p15:clr>
        </p15:guide>
        <p15:guide id="3" pos="337">
          <p15:clr>
            <a:srgbClr val="A4A3A4"/>
          </p15:clr>
        </p15:guide>
        <p15:guide id="4" pos="38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7" userDrawn="1">
          <p15:clr>
            <a:srgbClr val="A4A3A4"/>
          </p15:clr>
        </p15:guide>
        <p15:guide id="2" pos="216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Rg st="1" end="57"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CC66"/>
    <a:srgbClr val="FF00FF"/>
    <a:srgbClr val="720C61"/>
    <a:srgbClr val="FF3300"/>
    <a:srgbClr val="E2E2E2"/>
    <a:srgbClr val="D79129"/>
    <a:srgbClr val="FFFF99"/>
    <a:srgbClr val="669900"/>
    <a:srgbClr val="DADF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60" autoAdjust="0"/>
    <p:restoredTop sz="97610" autoAdjust="0"/>
  </p:normalViewPr>
  <p:slideViewPr>
    <p:cSldViewPr snapToGrid="0">
      <p:cViewPr varScale="1">
        <p:scale>
          <a:sx n="109" d="100"/>
          <a:sy n="109" d="100"/>
        </p:scale>
        <p:origin x="1752" y="78"/>
      </p:cViewPr>
      <p:guideLst>
        <p:guide orient="horz" pos="1220"/>
        <p:guide orient="horz" pos="1078"/>
        <p:guide pos="337"/>
        <p:guide pos="38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4416"/>
    </p:cViewPr>
  </p:sorterViewPr>
  <p:notesViewPr>
    <p:cSldViewPr snapToGrid="0">
      <p:cViewPr varScale="1">
        <p:scale>
          <a:sx n="50" d="100"/>
          <a:sy n="50" d="100"/>
        </p:scale>
        <p:origin x="-3000" y="-114"/>
      </p:cViewPr>
      <p:guideLst>
        <p:guide orient="horz" pos="3157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gs" Target="tags/tag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C49697-485B-42B5-936D-461798F84BA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401F50E9-2073-4EB3-81D0-B0594B3DA8AF}">
      <dgm:prSet phldrT="[텍스트]"/>
      <dgm:spPr>
        <a:solidFill>
          <a:schemeClr val="tx2">
            <a:lumMod val="85000"/>
            <a:alpha val="50000"/>
          </a:schemeClr>
        </a:solidFill>
      </dgm:spPr>
      <dgm:t>
        <a:bodyPr/>
        <a:lstStyle/>
        <a:p>
          <a:pPr latinLnBrk="1"/>
          <a:r>
            <a:rPr lang="en-US" altLang="ko-KR" dirty="0">
              <a:solidFill>
                <a:schemeClr val="tx2">
                  <a:lumMod val="65000"/>
                </a:schemeClr>
              </a:solidFill>
            </a:rPr>
            <a:t>APS</a:t>
          </a:r>
          <a:endParaRPr lang="ko-KR" altLang="en-US" dirty="0">
            <a:solidFill>
              <a:schemeClr val="tx2">
                <a:lumMod val="65000"/>
              </a:schemeClr>
            </a:solidFill>
          </a:endParaRPr>
        </a:p>
      </dgm:t>
    </dgm:pt>
    <dgm:pt modelId="{4246E494-BB7C-48B4-8CD1-D7B527D8FBEF}" type="parTrans" cxnId="{B876ADD1-F628-4536-B4CD-85E20A611110}">
      <dgm:prSet/>
      <dgm:spPr/>
      <dgm:t>
        <a:bodyPr/>
        <a:lstStyle/>
        <a:p>
          <a:pPr latinLnBrk="1"/>
          <a:endParaRPr lang="ko-KR" altLang="en-US"/>
        </a:p>
      </dgm:t>
    </dgm:pt>
    <dgm:pt modelId="{79C49F9C-56D6-4A58-AB03-43B323B59CAB}" type="sibTrans" cxnId="{B876ADD1-F628-4536-B4CD-85E20A611110}">
      <dgm:prSet/>
      <dgm:spPr/>
      <dgm:t>
        <a:bodyPr/>
        <a:lstStyle/>
        <a:p>
          <a:pPr latinLnBrk="1"/>
          <a:endParaRPr lang="ko-KR" altLang="en-US"/>
        </a:p>
      </dgm:t>
    </dgm:pt>
    <dgm:pt modelId="{698C8C05-3838-4DDB-9030-18FB84236E50}">
      <dgm:prSet phldrT="[텍스트]"/>
      <dgm:spPr>
        <a:solidFill>
          <a:schemeClr val="tx2">
            <a:lumMod val="85000"/>
            <a:alpha val="50000"/>
          </a:schemeClr>
        </a:solidFill>
      </dgm:spPr>
      <dgm:t>
        <a:bodyPr/>
        <a:lstStyle/>
        <a:p>
          <a:pPr latinLnBrk="1"/>
          <a:r>
            <a:rPr lang="en-US" altLang="ko-KR" dirty="0">
              <a:solidFill>
                <a:schemeClr val="tx2">
                  <a:lumMod val="65000"/>
                </a:schemeClr>
              </a:solidFill>
            </a:rPr>
            <a:t>Schedule</a:t>
          </a:r>
          <a:endParaRPr lang="ko-KR" altLang="en-US" dirty="0">
            <a:solidFill>
              <a:schemeClr val="tx2">
                <a:lumMod val="65000"/>
              </a:schemeClr>
            </a:solidFill>
          </a:endParaRPr>
        </a:p>
      </dgm:t>
    </dgm:pt>
    <dgm:pt modelId="{8FCBF8DC-6D79-4ECB-9AB0-E15906A95CDD}" type="parTrans" cxnId="{5B0125AC-178A-4B0D-831A-6B13E3B02EC1}">
      <dgm:prSet/>
      <dgm:spPr/>
      <dgm:t>
        <a:bodyPr/>
        <a:lstStyle/>
        <a:p>
          <a:pPr latinLnBrk="1"/>
          <a:endParaRPr lang="ko-KR" altLang="en-US"/>
        </a:p>
      </dgm:t>
    </dgm:pt>
    <dgm:pt modelId="{658F4CAC-E1B3-4A7E-B176-7AB00DE95128}" type="sibTrans" cxnId="{5B0125AC-178A-4B0D-831A-6B13E3B02EC1}">
      <dgm:prSet/>
      <dgm:spPr/>
      <dgm:t>
        <a:bodyPr/>
        <a:lstStyle/>
        <a:p>
          <a:pPr latinLnBrk="1"/>
          <a:endParaRPr lang="ko-KR" altLang="en-US"/>
        </a:p>
      </dgm:t>
    </dgm:pt>
    <dgm:pt modelId="{06AD26E7-A357-4AB1-90EF-1367ED26EDDB}">
      <dgm:prSet phldrT="[텍스트]"/>
      <dgm:spPr>
        <a:solidFill>
          <a:schemeClr val="tx2">
            <a:lumMod val="85000"/>
            <a:alpha val="50000"/>
          </a:schemeClr>
        </a:solidFill>
      </dgm:spPr>
      <dgm:t>
        <a:bodyPr/>
        <a:lstStyle/>
        <a:p>
          <a:pPr latinLnBrk="1"/>
          <a:r>
            <a:rPr lang="en-US" altLang="ko-KR" dirty="0">
              <a:solidFill>
                <a:schemeClr val="tx2">
                  <a:lumMod val="65000"/>
                </a:schemeClr>
              </a:solidFill>
            </a:rPr>
            <a:t>d-MPS</a:t>
          </a:r>
          <a:endParaRPr lang="ko-KR" altLang="en-US" dirty="0">
            <a:solidFill>
              <a:schemeClr val="tx2">
                <a:lumMod val="65000"/>
              </a:schemeClr>
            </a:solidFill>
          </a:endParaRPr>
        </a:p>
      </dgm:t>
    </dgm:pt>
    <dgm:pt modelId="{9880409E-42DB-4751-ACAB-4C5C4BABDEF4}" type="parTrans" cxnId="{D8AFB3DB-065E-45AE-A9AE-DED0C0238BA8}">
      <dgm:prSet/>
      <dgm:spPr/>
      <dgm:t>
        <a:bodyPr/>
        <a:lstStyle/>
        <a:p>
          <a:pPr latinLnBrk="1"/>
          <a:endParaRPr lang="ko-KR" altLang="en-US"/>
        </a:p>
      </dgm:t>
    </dgm:pt>
    <dgm:pt modelId="{2E70A5E6-53C4-41AB-B676-D6E8104A54CC}" type="sibTrans" cxnId="{D8AFB3DB-065E-45AE-A9AE-DED0C0238BA8}">
      <dgm:prSet/>
      <dgm:spPr/>
      <dgm:t>
        <a:bodyPr/>
        <a:lstStyle/>
        <a:p>
          <a:pPr latinLnBrk="1"/>
          <a:endParaRPr lang="ko-KR" altLang="en-US"/>
        </a:p>
      </dgm:t>
    </dgm:pt>
    <dgm:pt modelId="{118B993D-401E-4689-84CB-48536FF07742}" type="pres">
      <dgm:prSet presAssocID="{DDC49697-485B-42B5-936D-461798F84BA0}" presName="compositeShape" presStyleCnt="0">
        <dgm:presLayoutVars>
          <dgm:chMax val="7"/>
          <dgm:dir/>
          <dgm:resizeHandles val="exact"/>
        </dgm:presLayoutVars>
      </dgm:prSet>
      <dgm:spPr/>
    </dgm:pt>
    <dgm:pt modelId="{8AC2C59A-8178-4A41-80F8-6FEB499AF385}" type="pres">
      <dgm:prSet presAssocID="{401F50E9-2073-4EB3-81D0-B0594B3DA8AF}" presName="circ1" presStyleLbl="vennNode1" presStyleIdx="0" presStyleCnt="3"/>
      <dgm:spPr/>
    </dgm:pt>
    <dgm:pt modelId="{023DCDA4-7D39-494E-9CB1-A48EAA404084}" type="pres">
      <dgm:prSet presAssocID="{401F50E9-2073-4EB3-81D0-B0594B3DA8A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FB6D1CF-3219-43B6-9D45-6553D0788D74}" type="pres">
      <dgm:prSet presAssocID="{698C8C05-3838-4DDB-9030-18FB84236E50}" presName="circ2" presStyleLbl="vennNode1" presStyleIdx="1" presStyleCnt="3"/>
      <dgm:spPr/>
    </dgm:pt>
    <dgm:pt modelId="{A04080A7-45CF-409E-B2EA-B6F259381AD1}" type="pres">
      <dgm:prSet presAssocID="{698C8C05-3838-4DDB-9030-18FB84236E5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1B8C55F-5365-45B5-B8FE-6982D1362BF7}" type="pres">
      <dgm:prSet presAssocID="{06AD26E7-A357-4AB1-90EF-1367ED26EDDB}" presName="circ3" presStyleLbl="vennNode1" presStyleIdx="2" presStyleCnt="3"/>
      <dgm:spPr/>
    </dgm:pt>
    <dgm:pt modelId="{276BA6CA-793F-4145-B4AD-F6FB96C28AC8}" type="pres">
      <dgm:prSet presAssocID="{06AD26E7-A357-4AB1-90EF-1367ED26EDD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B1E3840B-8AE2-4584-8DCE-553989CDD7C0}" type="presOf" srcId="{401F50E9-2073-4EB3-81D0-B0594B3DA8AF}" destId="{8AC2C59A-8178-4A41-80F8-6FEB499AF385}" srcOrd="0" destOrd="0" presId="urn:microsoft.com/office/officeart/2005/8/layout/venn1"/>
    <dgm:cxn modelId="{E15D8738-39F9-4626-8A43-65CD09BA9AD5}" type="presOf" srcId="{698C8C05-3838-4DDB-9030-18FB84236E50}" destId="{A04080A7-45CF-409E-B2EA-B6F259381AD1}" srcOrd="1" destOrd="0" presId="urn:microsoft.com/office/officeart/2005/8/layout/venn1"/>
    <dgm:cxn modelId="{D5E7FA67-FD7C-4036-BF31-89CE4AB1CF85}" type="presOf" srcId="{06AD26E7-A357-4AB1-90EF-1367ED26EDDB}" destId="{51B8C55F-5365-45B5-B8FE-6982D1362BF7}" srcOrd="0" destOrd="0" presId="urn:microsoft.com/office/officeart/2005/8/layout/venn1"/>
    <dgm:cxn modelId="{2754F04C-339E-440A-A8DC-751A0A0E8CED}" type="presOf" srcId="{401F50E9-2073-4EB3-81D0-B0594B3DA8AF}" destId="{023DCDA4-7D39-494E-9CB1-A48EAA404084}" srcOrd="1" destOrd="0" presId="urn:microsoft.com/office/officeart/2005/8/layout/venn1"/>
    <dgm:cxn modelId="{77E9C8A4-F3F1-42CE-AD6A-24D00330AF34}" type="presOf" srcId="{698C8C05-3838-4DDB-9030-18FB84236E50}" destId="{EFB6D1CF-3219-43B6-9D45-6553D0788D74}" srcOrd="0" destOrd="0" presId="urn:microsoft.com/office/officeart/2005/8/layout/venn1"/>
    <dgm:cxn modelId="{5B0125AC-178A-4B0D-831A-6B13E3B02EC1}" srcId="{DDC49697-485B-42B5-936D-461798F84BA0}" destId="{698C8C05-3838-4DDB-9030-18FB84236E50}" srcOrd="1" destOrd="0" parTransId="{8FCBF8DC-6D79-4ECB-9AB0-E15906A95CDD}" sibTransId="{658F4CAC-E1B3-4A7E-B176-7AB00DE95128}"/>
    <dgm:cxn modelId="{D60DD6B8-38D8-426A-85B1-FEFC3F8C4825}" type="presOf" srcId="{06AD26E7-A357-4AB1-90EF-1367ED26EDDB}" destId="{276BA6CA-793F-4145-B4AD-F6FB96C28AC8}" srcOrd="1" destOrd="0" presId="urn:microsoft.com/office/officeart/2005/8/layout/venn1"/>
    <dgm:cxn modelId="{90A803BC-0193-4199-BFD6-F085183FD4B2}" type="presOf" srcId="{DDC49697-485B-42B5-936D-461798F84BA0}" destId="{118B993D-401E-4689-84CB-48536FF07742}" srcOrd="0" destOrd="0" presId="urn:microsoft.com/office/officeart/2005/8/layout/venn1"/>
    <dgm:cxn modelId="{B876ADD1-F628-4536-B4CD-85E20A611110}" srcId="{DDC49697-485B-42B5-936D-461798F84BA0}" destId="{401F50E9-2073-4EB3-81D0-B0594B3DA8AF}" srcOrd="0" destOrd="0" parTransId="{4246E494-BB7C-48B4-8CD1-D7B527D8FBEF}" sibTransId="{79C49F9C-56D6-4A58-AB03-43B323B59CAB}"/>
    <dgm:cxn modelId="{D8AFB3DB-065E-45AE-A9AE-DED0C0238BA8}" srcId="{DDC49697-485B-42B5-936D-461798F84BA0}" destId="{06AD26E7-A357-4AB1-90EF-1367ED26EDDB}" srcOrd="2" destOrd="0" parTransId="{9880409E-42DB-4751-ACAB-4C5C4BABDEF4}" sibTransId="{2E70A5E6-53C4-41AB-B676-D6E8104A54CC}"/>
    <dgm:cxn modelId="{1F4D9DE0-F728-4851-BB03-BD01AC7E05A0}" type="presParOf" srcId="{118B993D-401E-4689-84CB-48536FF07742}" destId="{8AC2C59A-8178-4A41-80F8-6FEB499AF385}" srcOrd="0" destOrd="0" presId="urn:microsoft.com/office/officeart/2005/8/layout/venn1"/>
    <dgm:cxn modelId="{7B28E75E-59ED-4532-84CF-8002AB6AE73A}" type="presParOf" srcId="{118B993D-401E-4689-84CB-48536FF07742}" destId="{023DCDA4-7D39-494E-9CB1-A48EAA404084}" srcOrd="1" destOrd="0" presId="urn:microsoft.com/office/officeart/2005/8/layout/venn1"/>
    <dgm:cxn modelId="{95320D39-73BB-4B3B-B464-68A3AB2DE773}" type="presParOf" srcId="{118B993D-401E-4689-84CB-48536FF07742}" destId="{EFB6D1CF-3219-43B6-9D45-6553D0788D74}" srcOrd="2" destOrd="0" presId="urn:microsoft.com/office/officeart/2005/8/layout/venn1"/>
    <dgm:cxn modelId="{E03A4822-5E16-4791-8776-4BA0BB7F8C0D}" type="presParOf" srcId="{118B993D-401E-4689-84CB-48536FF07742}" destId="{A04080A7-45CF-409E-B2EA-B6F259381AD1}" srcOrd="3" destOrd="0" presId="urn:microsoft.com/office/officeart/2005/8/layout/venn1"/>
    <dgm:cxn modelId="{372930C8-0215-4452-A5A3-BA34087DE004}" type="presParOf" srcId="{118B993D-401E-4689-84CB-48536FF07742}" destId="{51B8C55F-5365-45B5-B8FE-6982D1362BF7}" srcOrd="4" destOrd="0" presId="urn:microsoft.com/office/officeart/2005/8/layout/venn1"/>
    <dgm:cxn modelId="{0494A88F-76F2-4D5E-9356-AD0F2FFAF187}" type="presParOf" srcId="{118B993D-401E-4689-84CB-48536FF07742}" destId="{276BA6CA-793F-4145-B4AD-F6FB96C28AC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C49697-485B-42B5-936D-461798F84BA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401F50E9-2073-4EB3-81D0-B0594B3DA8AF}">
      <dgm:prSet phldrT="[텍스트]" custT="1"/>
      <dgm:spPr>
        <a:xfrm>
          <a:off x="522622" y="19057"/>
          <a:ext cx="914754" cy="914754"/>
        </a:xfrm>
        <a:solidFill>
          <a:srgbClr val="FFFFFF">
            <a:lumMod val="85000"/>
            <a:alpha val="5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latinLnBrk="1"/>
          <a:r>
            <a:rPr lang="en-US" altLang="ko-KR" sz="700" b="1" dirty="0">
              <a:solidFill>
                <a:srgbClr val="FFFFFF">
                  <a:lumMod val="65000"/>
                </a:srgbClr>
              </a:solidFill>
              <a:latin typeface="Arial"/>
              <a:ea typeface="굴림"/>
              <a:cs typeface="+mn-cs"/>
            </a:rPr>
            <a:t>APS</a:t>
          </a:r>
          <a:endParaRPr lang="ko-KR" altLang="en-US" sz="700" b="1" dirty="0">
            <a:solidFill>
              <a:srgbClr val="FFFFFF">
                <a:lumMod val="65000"/>
              </a:srgbClr>
            </a:solidFill>
            <a:latin typeface="Arial"/>
            <a:ea typeface="굴림"/>
            <a:cs typeface="+mn-cs"/>
          </a:endParaRPr>
        </a:p>
      </dgm:t>
    </dgm:pt>
    <dgm:pt modelId="{4246E494-BB7C-48B4-8CD1-D7B527D8FBEF}" type="parTrans" cxnId="{B876ADD1-F628-4536-B4CD-85E20A611110}">
      <dgm:prSet/>
      <dgm:spPr/>
      <dgm:t>
        <a:bodyPr/>
        <a:lstStyle/>
        <a:p>
          <a:pPr latinLnBrk="1"/>
          <a:endParaRPr lang="ko-KR" altLang="en-US"/>
        </a:p>
      </dgm:t>
    </dgm:pt>
    <dgm:pt modelId="{79C49F9C-56D6-4A58-AB03-43B323B59CAB}" type="sibTrans" cxnId="{B876ADD1-F628-4536-B4CD-85E20A611110}">
      <dgm:prSet/>
      <dgm:spPr/>
      <dgm:t>
        <a:bodyPr/>
        <a:lstStyle/>
        <a:p>
          <a:pPr latinLnBrk="1"/>
          <a:endParaRPr lang="ko-KR" altLang="en-US"/>
        </a:p>
      </dgm:t>
    </dgm:pt>
    <dgm:pt modelId="{698C8C05-3838-4DDB-9030-18FB84236E50}">
      <dgm:prSet phldrT="[텍스트]" custT="1"/>
      <dgm:spPr>
        <a:xfrm>
          <a:off x="852696" y="590779"/>
          <a:ext cx="914754" cy="914754"/>
        </a:xfrm>
        <a:solidFill>
          <a:srgbClr val="FFFFFF">
            <a:lumMod val="85000"/>
            <a:alpha val="5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latinLnBrk="1"/>
          <a:r>
            <a:rPr lang="en-US" altLang="ko-KR" sz="600" b="1" dirty="0">
              <a:solidFill>
                <a:srgbClr val="FFFFFF">
                  <a:lumMod val="65000"/>
                </a:srgbClr>
              </a:solidFill>
              <a:latin typeface="Arial"/>
              <a:ea typeface="굴림"/>
              <a:cs typeface="+mn-cs"/>
            </a:rPr>
            <a:t>Schedule</a:t>
          </a:r>
          <a:endParaRPr lang="ko-KR" altLang="en-US" sz="600" b="1" dirty="0">
            <a:solidFill>
              <a:srgbClr val="FFFFFF">
                <a:lumMod val="65000"/>
              </a:srgbClr>
            </a:solidFill>
            <a:latin typeface="Arial"/>
            <a:ea typeface="굴림"/>
            <a:cs typeface="+mn-cs"/>
          </a:endParaRPr>
        </a:p>
      </dgm:t>
    </dgm:pt>
    <dgm:pt modelId="{8FCBF8DC-6D79-4ECB-9AB0-E15906A95CDD}" type="parTrans" cxnId="{5B0125AC-178A-4B0D-831A-6B13E3B02EC1}">
      <dgm:prSet/>
      <dgm:spPr/>
      <dgm:t>
        <a:bodyPr/>
        <a:lstStyle/>
        <a:p>
          <a:pPr latinLnBrk="1"/>
          <a:endParaRPr lang="ko-KR" altLang="en-US"/>
        </a:p>
      </dgm:t>
    </dgm:pt>
    <dgm:pt modelId="{658F4CAC-E1B3-4A7E-B176-7AB00DE95128}" type="sibTrans" cxnId="{5B0125AC-178A-4B0D-831A-6B13E3B02EC1}">
      <dgm:prSet/>
      <dgm:spPr/>
      <dgm:t>
        <a:bodyPr/>
        <a:lstStyle/>
        <a:p>
          <a:pPr latinLnBrk="1"/>
          <a:endParaRPr lang="ko-KR" altLang="en-US"/>
        </a:p>
      </dgm:t>
    </dgm:pt>
    <dgm:pt modelId="{06AD26E7-A357-4AB1-90EF-1367ED26EDDB}">
      <dgm:prSet phldrT="[텍스트]" custT="1"/>
      <dgm:spPr>
        <a:xfrm>
          <a:off x="192548" y="590779"/>
          <a:ext cx="914754" cy="914754"/>
        </a:xfrm>
        <a:solidFill>
          <a:srgbClr val="FFFFFF">
            <a:lumMod val="85000"/>
            <a:alpha val="5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latinLnBrk="1"/>
          <a:r>
            <a:rPr lang="en-US" altLang="ko-KR" sz="700" b="1" dirty="0">
              <a:solidFill>
                <a:srgbClr val="FFFFFF">
                  <a:lumMod val="65000"/>
                </a:srgbClr>
              </a:solidFill>
              <a:latin typeface="Arial"/>
              <a:ea typeface="굴림"/>
              <a:cs typeface="+mn-cs"/>
            </a:rPr>
            <a:t>d-MPS</a:t>
          </a:r>
          <a:endParaRPr lang="ko-KR" altLang="en-US" sz="700" b="1" dirty="0">
            <a:solidFill>
              <a:srgbClr val="FFFFFF">
                <a:lumMod val="65000"/>
              </a:srgbClr>
            </a:solidFill>
            <a:latin typeface="Arial"/>
            <a:ea typeface="굴림"/>
            <a:cs typeface="+mn-cs"/>
          </a:endParaRPr>
        </a:p>
      </dgm:t>
    </dgm:pt>
    <dgm:pt modelId="{9880409E-42DB-4751-ACAB-4C5C4BABDEF4}" type="parTrans" cxnId="{D8AFB3DB-065E-45AE-A9AE-DED0C0238BA8}">
      <dgm:prSet/>
      <dgm:spPr/>
      <dgm:t>
        <a:bodyPr/>
        <a:lstStyle/>
        <a:p>
          <a:pPr latinLnBrk="1"/>
          <a:endParaRPr lang="ko-KR" altLang="en-US"/>
        </a:p>
      </dgm:t>
    </dgm:pt>
    <dgm:pt modelId="{2E70A5E6-53C4-41AB-B676-D6E8104A54CC}" type="sibTrans" cxnId="{D8AFB3DB-065E-45AE-A9AE-DED0C0238BA8}">
      <dgm:prSet/>
      <dgm:spPr/>
      <dgm:t>
        <a:bodyPr/>
        <a:lstStyle/>
        <a:p>
          <a:pPr latinLnBrk="1"/>
          <a:endParaRPr lang="ko-KR" altLang="en-US"/>
        </a:p>
      </dgm:t>
    </dgm:pt>
    <dgm:pt modelId="{118B993D-401E-4689-84CB-48536FF07742}" type="pres">
      <dgm:prSet presAssocID="{DDC49697-485B-42B5-936D-461798F84BA0}" presName="compositeShape" presStyleCnt="0">
        <dgm:presLayoutVars>
          <dgm:chMax val="7"/>
          <dgm:dir/>
          <dgm:resizeHandles val="exact"/>
        </dgm:presLayoutVars>
      </dgm:prSet>
      <dgm:spPr/>
    </dgm:pt>
    <dgm:pt modelId="{8AC2C59A-8178-4A41-80F8-6FEB499AF385}" type="pres">
      <dgm:prSet presAssocID="{401F50E9-2073-4EB3-81D0-B0594B3DA8AF}" presName="circ1" presStyleLbl="vennNode1" presStyleIdx="0" presStyleCnt="3"/>
      <dgm:spPr>
        <a:prstGeom prst="ellipse">
          <a:avLst/>
        </a:prstGeom>
      </dgm:spPr>
    </dgm:pt>
    <dgm:pt modelId="{023DCDA4-7D39-494E-9CB1-A48EAA404084}" type="pres">
      <dgm:prSet presAssocID="{401F50E9-2073-4EB3-81D0-B0594B3DA8A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FB6D1CF-3219-43B6-9D45-6553D0788D74}" type="pres">
      <dgm:prSet presAssocID="{698C8C05-3838-4DDB-9030-18FB84236E50}" presName="circ2" presStyleLbl="vennNode1" presStyleIdx="1" presStyleCnt="3"/>
      <dgm:spPr>
        <a:prstGeom prst="ellipse">
          <a:avLst/>
        </a:prstGeom>
      </dgm:spPr>
    </dgm:pt>
    <dgm:pt modelId="{A04080A7-45CF-409E-B2EA-B6F259381AD1}" type="pres">
      <dgm:prSet presAssocID="{698C8C05-3838-4DDB-9030-18FB84236E5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1B8C55F-5365-45B5-B8FE-6982D1362BF7}" type="pres">
      <dgm:prSet presAssocID="{06AD26E7-A357-4AB1-90EF-1367ED26EDDB}" presName="circ3" presStyleLbl="vennNode1" presStyleIdx="2" presStyleCnt="3"/>
      <dgm:spPr>
        <a:prstGeom prst="ellipse">
          <a:avLst/>
        </a:prstGeom>
      </dgm:spPr>
    </dgm:pt>
    <dgm:pt modelId="{276BA6CA-793F-4145-B4AD-F6FB96C28AC8}" type="pres">
      <dgm:prSet presAssocID="{06AD26E7-A357-4AB1-90EF-1367ED26EDD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CEA0F652-AAB1-4B2D-BB36-F4B6FEC01CF2}" type="presOf" srcId="{401F50E9-2073-4EB3-81D0-B0594B3DA8AF}" destId="{023DCDA4-7D39-494E-9CB1-A48EAA404084}" srcOrd="1" destOrd="0" presId="urn:microsoft.com/office/officeart/2005/8/layout/venn1"/>
    <dgm:cxn modelId="{8C36FB72-B769-4105-9B6E-6E89A86BE590}" type="presOf" srcId="{06AD26E7-A357-4AB1-90EF-1367ED26EDDB}" destId="{51B8C55F-5365-45B5-B8FE-6982D1362BF7}" srcOrd="0" destOrd="0" presId="urn:microsoft.com/office/officeart/2005/8/layout/venn1"/>
    <dgm:cxn modelId="{A9A7DD55-AF25-4298-BE10-BBC0067D9855}" type="presOf" srcId="{06AD26E7-A357-4AB1-90EF-1367ED26EDDB}" destId="{276BA6CA-793F-4145-B4AD-F6FB96C28AC8}" srcOrd="1" destOrd="0" presId="urn:microsoft.com/office/officeart/2005/8/layout/venn1"/>
    <dgm:cxn modelId="{5420A179-8698-4692-803B-95BE283A5EE5}" type="presOf" srcId="{698C8C05-3838-4DDB-9030-18FB84236E50}" destId="{A04080A7-45CF-409E-B2EA-B6F259381AD1}" srcOrd="1" destOrd="0" presId="urn:microsoft.com/office/officeart/2005/8/layout/venn1"/>
    <dgm:cxn modelId="{5B0125AC-178A-4B0D-831A-6B13E3B02EC1}" srcId="{DDC49697-485B-42B5-936D-461798F84BA0}" destId="{698C8C05-3838-4DDB-9030-18FB84236E50}" srcOrd="1" destOrd="0" parTransId="{8FCBF8DC-6D79-4ECB-9AB0-E15906A95CDD}" sibTransId="{658F4CAC-E1B3-4A7E-B176-7AB00DE95128}"/>
    <dgm:cxn modelId="{B876ADD1-F628-4536-B4CD-85E20A611110}" srcId="{DDC49697-485B-42B5-936D-461798F84BA0}" destId="{401F50E9-2073-4EB3-81D0-B0594B3DA8AF}" srcOrd="0" destOrd="0" parTransId="{4246E494-BB7C-48B4-8CD1-D7B527D8FBEF}" sibTransId="{79C49F9C-56D6-4A58-AB03-43B323B59CAB}"/>
    <dgm:cxn modelId="{31E78FD5-30FE-4CCE-8D4E-8D18E2EC17EE}" type="presOf" srcId="{DDC49697-485B-42B5-936D-461798F84BA0}" destId="{118B993D-401E-4689-84CB-48536FF07742}" srcOrd="0" destOrd="0" presId="urn:microsoft.com/office/officeart/2005/8/layout/venn1"/>
    <dgm:cxn modelId="{D8AFB3DB-065E-45AE-A9AE-DED0C0238BA8}" srcId="{DDC49697-485B-42B5-936D-461798F84BA0}" destId="{06AD26E7-A357-4AB1-90EF-1367ED26EDDB}" srcOrd="2" destOrd="0" parTransId="{9880409E-42DB-4751-ACAB-4C5C4BABDEF4}" sibTransId="{2E70A5E6-53C4-41AB-B676-D6E8104A54CC}"/>
    <dgm:cxn modelId="{4E7407FA-BC21-4B11-AC31-F9136071098F}" type="presOf" srcId="{698C8C05-3838-4DDB-9030-18FB84236E50}" destId="{EFB6D1CF-3219-43B6-9D45-6553D0788D74}" srcOrd="0" destOrd="0" presId="urn:microsoft.com/office/officeart/2005/8/layout/venn1"/>
    <dgm:cxn modelId="{3DF9C5FE-B72F-42A4-8412-93800D02A1B2}" type="presOf" srcId="{401F50E9-2073-4EB3-81D0-B0594B3DA8AF}" destId="{8AC2C59A-8178-4A41-80F8-6FEB499AF385}" srcOrd="0" destOrd="0" presId="urn:microsoft.com/office/officeart/2005/8/layout/venn1"/>
    <dgm:cxn modelId="{8381E5E4-E621-4778-B13C-9E577D6E595E}" type="presParOf" srcId="{118B993D-401E-4689-84CB-48536FF07742}" destId="{8AC2C59A-8178-4A41-80F8-6FEB499AF385}" srcOrd="0" destOrd="0" presId="urn:microsoft.com/office/officeart/2005/8/layout/venn1"/>
    <dgm:cxn modelId="{F1D07131-47EE-44C5-90AB-3F6FEC383F52}" type="presParOf" srcId="{118B993D-401E-4689-84CB-48536FF07742}" destId="{023DCDA4-7D39-494E-9CB1-A48EAA404084}" srcOrd="1" destOrd="0" presId="urn:microsoft.com/office/officeart/2005/8/layout/venn1"/>
    <dgm:cxn modelId="{4BC6660A-AB00-4636-A8E9-4199E4FF9514}" type="presParOf" srcId="{118B993D-401E-4689-84CB-48536FF07742}" destId="{EFB6D1CF-3219-43B6-9D45-6553D0788D74}" srcOrd="2" destOrd="0" presId="urn:microsoft.com/office/officeart/2005/8/layout/venn1"/>
    <dgm:cxn modelId="{DD9CD2E2-FA2C-4199-9F38-53A3ECA2FDD1}" type="presParOf" srcId="{118B993D-401E-4689-84CB-48536FF07742}" destId="{A04080A7-45CF-409E-B2EA-B6F259381AD1}" srcOrd="3" destOrd="0" presId="urn:microsoft.com/office/officeart/2005/8/layout/venn1"/>
    <dgm:cxn modelId="{160E4569-B84E-44A5-925A-9B303B423C12}" type="presParOf" srcId="{118B993D-401E-4689-84CB-48536FF07742}" destId="{51B8C55F-5365-45B5-B8FE-6982D1362BF7}" srcOrd="4" destOrd="0" presId="urn:microsoft.com/office/officeart/2005/8/layout/venn1"/>
    <dgm:cxn modelId="{D8C276E3-DB2D-43CA-981D-740BCC5E9496}" type="presParOf" srcId="{118B993D-401E-4689-84CB-48536FF07742}" destId="{276BA6CA-793F-4145-B4AD-F6FB96C28AC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9AD16B-AF76-4382-A0AA-5742BFF01D4E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6D74AF76-7EC8-43B2-9023-959880EC7873}">
      <dgm:prSet phldrT="[텍스트]"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pPr latinLnBrk="1"/>
          <a:r>
            <a:rPr lang="en-US" altLang="ko-KR" sz="14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rPr>
            <a:t>APS</a:t>
          </a:r>
          <a:endParaRPr lang="ko-KR" altLang="en-US" sz="1400" b="1" dirty="0">
            <a:solidFill>
              <a:schemeClr val="bg1"/>
            </a:solidFill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DA17B268-B14B-4426-8A20-9D9F4EC325C3}" type="parTrans" cxnId="{7F5CDC0D-4325-4445-9D49-6D91E836C7B0}">
      <dgm:prSet/>
      <dgm:spPr/>
      <dgm:t>
        <a:bodyPr/>
        <a:lstStyle/>
        <a:p>
          <a:pPr latinLnBrk="1"/>
          <a:endParaRPr lang="ko-KR" altLang="en-US" sz="1400">
            <a:solidFill>
              <a:schemeClr val="tx1"/>
            </a:solidFill>
          </a:endParaRPr>
        </a:p>
      </dgm:t>
    </dgm:pt>
    <dgm:pt modelId="{3A4C6D53-339F-4E1F-97E2-35977EDD9ACC}" type="sibTrans" cxnId="{7F5CDC0D-4325-4445-9D49-6D91E836C7B0}">
      <dgm:prSet/>
      <dgm:spPr/>
      <dgm:t>
        <a:bodyPr/>
        <a:lstStyle/>
        <a:p>
          <a:pPr latinLnBrk="1"/>
          <a:endParaRPr lang="ko-KR" altLang="en-US" sz="1400">
            <a:solidFill>
              <a:schemeClr val="tx1"/>
            </a:solidFill>
          </a:endParaRPr>
        </a:p>
      </dgm:t>
    </dgm:pt>
    <dgm:pt modelId="{617144E3-D375-4D75-8639-EA069E5A5A2B}">
      <dgm:prSet phldrT="[텍스트]"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pPr latinLnBrk="1"/>
          <a:r>
            <a:rPr lang="ko-KR" altLang="en-US" sz="12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rPr>
            <a:t>영업</a:t>
          </a:r>
        </a:p>
      </dgm:t>
    </dgm:pt>
    <dgm:pt modelId="{90CFEB84-1FCA-423D-B0E9-E4881897CD87}" type="parTrans" cxnId="{9FA1E0B1-78F6-4C79-ACFE-B7BD844D112F}">
      <dgm:prSet/>
      <dgm:spPr/>
      <dgm:t>
        <a:bodyPr/>
        <a:lstStyle/>
        <a:p>
          <a:pPr latinLnBrk="1"/>
          <a:endParaRPr lang="ko-KR" altLang="en-US" sz="1400">
            <a:solidFill>
              <a:schemeClr val="tx1"/>
            </a:solidFill>
          </a:endParaRPr>
        </a:p>
      </dgm:t>
    </dgm:pt>
    <dgm:pt modelId="{D12B9633-1776-4AA0-849C-C344BEBA197C}" type="sibTrans" cxnId="{9FA1E0B1-78F6-4C79-ACFE-B7BD844D112F}">
      <dgm:prSet/>
      <dgm:spPr/>
      <dgm:t>
        <a:bodyPr/>
        <a:lstStyle/>
        <a:p>
          <a:pPr latinLnBrk="1"/>
          <a:endParaRPr lang="ko-KR" altLang="en-US" sz="1400">
            <a:solidFill>
              <a:schemeClr val="tx1"/>
            </a:solidFill>
          </a:endParaRPr>
        </a:p>
      </dgm:t>
    </dgm:pt>
    <dgm:pt modelId="{C10AF351-7660-4F22-9299-D1A319E5E8FA}">
      <dgm:prSet phldrT="[텍스트]"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pPr latinLnBrk="1"/>
          <a:r>
            <a:rPr lang="ko-KR" altLang="en-US" sz="12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rPr>
            <a:t>생산</a:t>
          </a:r>
        </a:p>
      </dgm:t>
    </dgm:pt>
    <dgm:pt modelId="{42ED669E-EF3A-496E-9EA4-99AF4F09C5AC}" type="parTrans" cxnId="{656C2500-24D2-48AB-8FB9-C1C88E8AF008}">
      <dgm:prSet/>
      <dgm:spPr/>
      <dgm:t>
        <a:bodyPr/>
        <a:lstStyle/>
        <a:p>
          <a:pPr latinLnBrk="1"/>
          <a:endParaRPr lang="ko-KR" altLang="en-US" sz="1400">
            <a:solidFill>
              <a:schemeClr val="tx1"/>
            </a:solidFill>
          </a:endParaRPr>
        </a:p>
      </dgm:t>
    </dgm:pt>
    <dgm:pt modelId="{DA69ED2B-F500-4CF8-BBEE-44A339824F6B}" type="sibTrans" cxnId="{656C2500-24D2-48AB-8FB9-C1C88E8AF008}">
      <dgm:prSet/>
      <dgm:spPr/>
      <dgm:t>
        <a:bodyPr/>
        <a:lstStyle/>
        <a:p>
          <a:pPr latinLnBrk="1"/>
          <a:endParaRPr lang="ko-KR" altLang="en-US" sz="1400">
            <a:solidFill>
              <a:schemeClr val="tx1"/>
            </a:solidFill>
          </a:endParaRPr>
        </a:p>
      </dgm:t>
    </dgm:pt>
    <dgm:pt modelId="{4D941509-10AB-403E-9DCD-92D41E389363}">
      <dgm:prSet phldrT="[텍스트]"/>
      <dgm:spPr/>
      <dgm:t>
        <a:bodyPr/>
        <a:lstStyle/>
        <a:p>
          <a:pPr latinLnBrk="1"/>
          <a:endParaRPr lang="ko-KR" altLang="en-US" sz="1400" dirty="0">
            <a:solidFill>
              <a:schemeClr val="tx1"/>
            </a:solidFill>
          </a:endParaRPr>
        </a:p>
      </dgm:t>
    </dgm:pt>
    <dgm:pt modelId="{5918EE19-1643-439A-8889-2BE4A284556D}" type="parTrans" cxnId="{2296BF67-13A5-4B07-AF0E-A616D351D1CB}">
      <dgm:prSet/>
      <dgm:spPr/>
      <dgm:t>
        <a:bodyPr/>
        <a:lstStyle/>
        <a:p>
          <a:pPr latinLnBrk="1"/>
          <a:endParaRPr lang="ko-KR" altLang="en-US" sz="1400">
            <a:solidFill>
              <a:schemeClr val="tx1"/>
            </a:solidFill>
          </a:endParaRPr>
        </a:p>
      </dgm:t>
    </dgm:pt>
    <dgm:pt modelId="{C7CEC730-6587-469E-8BCB-C75FD81DA3D4}" type="sibTrans" cxnId="{2296BF67-13A5-4B07-AF0E-A616D351D1CB}">
      <dgm:prSet/>
      <dgm:spPr/>
      <dgm:t>
        <a:bodyPr/>
        <a:lstStyle/>
        <a:p>
          <a:pPr latinLnBrk="1"/>
          <a:endParaRPr lang="ko-KR" altLang="en-US" sz="1400">
            <a:solidFill>
              <a:schemeClr val="tx1"/>
            </a:solidFill>
          </a:endParaRPr>
        </a:p>
      </dgm:t>
    </dgm:pt>
    <dgm:pt modelId="{7B9DDBFA-AFD0-4A29-A6D8-5E639FF92510}">
      <dgm:prSet phldrT="[텍스트]"/>
      <dgm:spPr/>
      <dgm:t>
        <a:bodyPr/>
        <a:lstStyle/>
        <a:p>
          <a:pPr latinLnBrk="1"/>
          <a:endParaRPr lang="ko-KR" altLang="en-US" sz="1400" dirty="0">
            <a:solidFill>
              <a:schemeClr val="tx1"/>
            </a:solidFill>
          </a:endParaRPr>
        </a:p>
      </dgm:t>
    </dgm:pt>
    <dgm:pt modelId="{DD5592BB-FD0C-4DB9-9D04-447A1402836D}" type="parTrans" cxnId="{02883E29-6000-4F00-8220-35E04F22F409}">
      <dgm:prSet/>
      <dgm:spPr/>
      <dgm:t>
        <a:bodyPr/>
        <a:lstStyle/>
        <a:p>
          <a:pPr latinLnBrk="1"/>
          <a:endParaRPr lang="ko-KR" altLang="en-US" sz="1400">
            <a:solidFill>
              <a:schemeClr val="tx1"/>
            </a:solidFill>
          </a:endParaRPr>
        </a:p>
      </dgm:t>
    </dgm:pt>
    <dgm:pt modelId="{D47039AA-B2BA-4FF8-9341-0C121FB04583}" type="sibTrans" cxnId="{02883E29-6000-4F00-8220-35E04F22F409}">
      <dgm:prSet/>
      <dgm:spPr/>
      <dgm:t>
        <a:bodyPr/>
        <a:lstStyle/>
        <a:p>
          <a:pPr latinLnBrk="1"/>
          <a:endParaRPr lang="ko-KR" altLang="en-US" sz="1400">
            <a:solidFill>
              <a:schemeClr val="tx1"/>
            </a:solidFill>
          </a:endParaRPr>
        </a:p>
      </dgm:t>
    </dgm:pt>
    <dgm:pt modelId="{A597868E-7CEB-4E0E-BB4F-34EB425DA6B3}">
      <dgm:prSet phldrT="[텍스트]"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pPr latinLnBrk="1"/>
          <a:r>
            <a:rPr lang="ko-KR" altLang="en-US" sz="12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rPr>
            <a:t>구매</a:t>
          </a:r>
        </a:p>
      </dgm:t>
    </dgm:pt>
    <dgm:pt modelId="{9562CE0C-D089-44BF-95D2-C9DE3C50636B}" type="parTrans" cxnId="{08E501DB-797B-4E1F-9E35-5B7007CB53B7}">
      <dgm:prSet/>
      <dgm:spPr/>
      <dgm:t>
        <a:bodyPr/>
        <a:lstStyle/>
        <a:p>
          <a:pPr latinLnBrk="1"/>
          <a:endParaRPr lang="ko-KR" altLang="en-US" sz="1400">
            <a:solidFill>
              <a:schemeClr val="tx1"/>
            </a:solidFill>
          </a:endParaRPr>
        </a:p>
      </dgm:t>
    </dgm:pt>
    <dgm:pt modelId="{77AE9111-37BB-4053-82DE-87E3B6701C2F}" type="sibTrans" cxnId="{08E501DB-797B-4E1F-9E35-5B7007CB53B7}">
      <dgm:prSet/>
      <dgm:spPr/>
      <dgm:t>
        <a:bodyPr/>
        <a:lstStyle/>
        <a:p>
          <a:pPr latinLnBrk="1"/>
          <a:endParaRPr lang="ko-KR" altLang="en-US" sz="1400">
            <a:solidFill>
              <a:schemeClr val="tx1"/>
            </a:solidFill>
          </a:endParaRPr>
        </a:p>
      </dgm:t>
    </dgm:pt>
    <dgm:pt modelId="{1C177EB9-2B43-44B8-BA06-1DFFB7523C4B}">
      <dgm:prSet phldrT="[텍스트]"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pPr latinLnBrk="1"/>
          <a:r>
            <a:rPr lang="ko-KR" altLang="en-US" sz="12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rPr>
            <a:t>생관</a:t>
          </a:r>
        </a:p>
      </dgm:t>
    </dgm:pt>
    <dgm:pt modelId="{1DC644A1-5C37-4340-A0DD-D2564C1C8F4B}" type="parTrans" cxnId="{467FEF7B-447B-43FB-993A-130D2EA1FF3B}">
      <dgm:prSet/>
      <dgm:spPr/>
      <dgm:t>
        <a:bodyPr/>
        <a:lstStyle/>
        <a:p>
          <a:pPr latinLnBrk="1"/>
          <a:endParaRPr lang="ko-KR" altLang="en-US"/>
        </a:p>
      </dgm:t>
    </dgm:pt>
    <dgm:pt modelId="{F7E44D0A-EAEC-4223-9CFC-FF7CAE21A39F}" type="sibTrans" cxnId="{467FEF7B-447B-43FB-993A-130D2EA1FF3B}">
      <dgm:prSet/>
      <dgm:spPr/>
      <dgm:t>
        <a:bodyPr/>
        <a:lstStyle/>
        <a:p>
          <a:pPr latinLnBrk="1"/>
          <a:endParaRPr lang="ko-KR" altLang="en-US"/>
        </a:p>
      </dgm:t>
    </dgm:pt>
    <dgm:pt modelId="{EDB2DF4C-2A0C-42B1-AFD0-606AA2401D8E}" type="pres">
      <dgm:prSet presAssocID="{179AD16B-AF76-4382-A0AA-5742BFF01D4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E048ADA-0652-412A-8406-A7CE4884E5E0}" type="pres">
      <dgm:prSet presAssocID="{6D74AF76-7EC8-43B2-9023-959880EC7873}" presName="centerShape" presStyleLbl="node0" presStyleIdx="0" presStyleCnt="1" custScaleX="64617" custScaleY="66128"/>
      <dgm:spPr/>
    </dgm:pt>
    <dgm:pt modelId="{0753232B-AAE8-4BF7-9780-64AF2C0D286E}" type="pres">
      <dgm:prSet presAssocID="{617144E3-D375-4D75-8639-EA069E5A5A2B}" presName="node" presStyleLbl="node1" presStyleIdx="0" presStyleCnt="4">
        <dgm:presLayoutVars>
          <dgm:bulletEnabled val="1"/>
        </dgm:presLayoutVars>
      </dgm:prSet>
      <dgm:spPr/>
    </dgm:pt>
    <dgm:pt modelId="{165F77CF-9821-4565-BEFD-C743E0D6E3BE}" type="pres">
      <dgm:prSet presAssocID="{617144E3-D375-4D75-8639-EA069E5A5A2B}" presName="dummy" presStyleCnt="0"/>
      <dgm:spPr/>
    </dgm:pt>
    <dgm:pt modelId="{2B0D435C-05D8-4527-AF46-C9393E761A05}" type="pres">
      <dgm:prSet presAssocID="{D12B9633-1776-4AA0-849C-C344BEBA197C}" presName="sibTrans" presStyleLbl="sibTrans2D1" presStyleIdx="0" presStyleCnt="4"/>
      <dgm:spPr/>
    </dgm:pt>
    <dgm:pt modelId="{EE0AFBA4-C42A-4EA1-8CEF-37BBDE862856}" type="pres">
      <dgm:prSet presAssocID="{C10AF351-7660-4F22-9299-D1A319E5E8FA}" presName="node" presStyleLbl="node1" presStyleIdx="1" presStyleCnt="4">
        <dgm:presLayoutVars>
          <dgm:bulletEnabled val="1"/>
        </dgm:presLayoutVars>
      </dgm:prSet>
      <dgm:spPr/>
    </dgm:pt>
    <dgm:pt modelId="{2941E9B9-3C98-4A5C-9327-362AE5143ABB}" type="pres">
      <dgm:prSet presAssocID="{C10AF351-7660-4F22-9299-D1A319E5E8FA}" presName="dummy" presStyleCnt="0"/>
      <dgm:spPr/>
    </dgm:pt>
    <dgm:pt modelId="{AAF39225-E866-421A-9F22-E9A1C2524BC1}" type="pres">
      <dgm:prSet presAssocID="{DA69ED2B-F500-4CF8-BBEE-44A339824F6B}" presName="sibTrans" presStyleLbl="sibTrans2D1" presStyleIdx="1" presStyleCnt="4" custLinFactNeighborY="4600"/>
      <dgm:spPr/>
    </dgm:pt>
    <dgm:pt modelId="{B7B3B8EF-F020-4A97-8D02-AFC9B811D08F}" type="pres">
      <dgm:prSet presAssocID="{1C177EB9-2B43-44B8-BA06-1DFFB7523C4B}" presName="node" presStyleLbl="node1" presStyleIdx="2" presStyleCnt="4">
        <dgm:presLayoutVars>
          <dgm:bulletEnabled val="1"/>
        </dgm:presLayoutVars>
      </dgm:prSet>
      <dgm:spPr/>
    </dgm:pt>
    <dgm:pt modelId="{60451250-6523-4DAD-A460-8A948F92625F}" type="pres">
      <dgm:prSet presAssocID="{1C177EB9-2B43-44B8-BA06-1DFFB7523C4B}" presName="dummy" presStyleCnt="0"/>
      <dgm:spPr/>
    </dgm:pt>
    <dgm:pt modelId="{8CE5057D-DD9F-4CB8-A568-2F8C4A281093}" type="pres">
      <dgm:prSet presAssocID="{F7E44D0A-EAEC-4223-9CFC-FF7CAE21A39F}" presName="sibTrans" presStyleLbl="sibTrans2D1" presStyleIdx="2" presStyleCnt="4" custLinFactNeighborY="4600"/>
      <dgm:spPr/>
    </dgm:pt>
    <dgm:pt modelId="{5CFE69C2-1A75-4269-91C0-96522B0DF637}" type="pres">
      <dgm:prSet presAssocID="{A597868E-7CEB-4E0E-BB4F-34EB425DA6B3}" presName="node" presStyleLbl="node1" presStyleIdx="3" presStyleCnt="4">
        <dgm:presLayoutVars>
          <dgm:bulletEnabled val="1"/>
        </dgm:presLayoutVars>
      </dgm:prSet>
      <dgm:spPr/>
    </dgm:pt>
    <dgm:pt modelId="{5AC5E7D7-D01D-4057-ADD5-D3176CE9F37B}" type="pres">
      <dgm:prSet presAssocID="{A597868E-7CEB-4E0E-BB4F-34EB425DA6B3}" presName="dummy" presStyleCnt="0"/>
      <dgm:spPr/>
    </dgm:pt>
    <dgm:pt modelId="{744F2DC6-C956-48D8-B4A0-C4061F348C85}" type="pres">
      <dgm:prSet presAssocID="{77AE9111-37BB-4053-82DE-87E3B6701C2F}" presName="sibTrans" presStyleLbl="sibTrans2D1" presStyleIdx="3" presStyleCnt="4"/>
      <dgm:spPr/>
    </dgm:pt>
  </dgm:ptLst>
  <dgm:cxnLst>
    <dgm:cxn modelId="{656C2500-24D2-48AB-8FB9-C1C88E8AF008}" srcId="{6D74AF76-7EC8-43B2-9023-959880EC7873}" destId="{C10AF351-7660-4F22-9299-D1A319E5E8FA}" srcOrd="1" destOrd="0" parTransId="{42ED669E-EF3A-496E-9EA4-99AF4F09C5AC}" sibTransId="{DA69ED2B-F500-4CF8-BBEE-44A339824F6B}"/>
    <dgm:cxn modelId="{09F8A103-C0A5-44F5-9A37-B291F363CB86}" type="presOf" srcId="{6D74AF76-7EC8-43B2-9023-959880EC7873}" destId="{9E048ADA-0652-412A-8406-A7CE4884E5E0}" srcOrd="0" destOrd="0" presId="urn:microsoft.com/office/officeart/2005/8/layout/radial6"/>
    <dgm:cxn modelId="{B1B85F05-8EF6-4F20-89BC-84A75B850322}" type="presOf" srcId="{A597868E-7CEB-4E0E-BB4F-34EB425DA6B3}" destId="{5CFE69C2-1A75-4269-91C0-96522B0DF637}" srcOrd="0" destOrd="0" presId="urn:microsoft.com/office/officeart/2005/8/layout/radial6"/>
    <dgm:cxn modelId="{7F5CDC0D-4325-4445-9D49-6D91E836C7B0}" srcId="{179AD16B-AF76-4382-A0AA-5742BFF01D4E}" destId="{6D74AF76-7EC8-43B2-9023-959880EC7873}" srcOrd="0" destOrd="0" parTransId="{DA17B268-B14B-4426-8A20-9D9F4EC325C3}" sibTransId="{3A4C6D53-339F-4E1F-97E2-35977EDD9ACC}"/>
    <dgm:cxn modelId="{10BE0D0E-5467-42B2-8A50-B0B67093287A}" type="presOf" srcId="{D12B9633-1776-4AA0-849C-C344BEBA197C}" destId="{2B0D435C-05D8-4527-AF46-C9393E761A05}" srcOrd="0" destOrd="0" presId="urn:microsoft.com/office/officeart/2005/8/layout/radial6"/>
    <dgm:cxn modelId="{243CEB14-7DF4-451C-B5AC-2FB329453055}" type="presOf" srcId="{77AE9111-37BB-4053-82DE-87E3B6701C2F}" destId="{744F2DC6-C956-48D8-B4A0-C4061F348C85}" srcOrd="0" destOrd="0" presId="urn:microsoft.com/office/officeart/2005/8/layout/radial6"/>
    <dgm:cxn modelId="{02883E29-6000-4F00-8220-35E04F22F409}" srcId="{179AD16B-AF76-4382-A0AA-5742BFF01D4E}" destId="{7B9DDBFA-AFD0-4A29-A6D8-5E639FF92510}" srcOrd="2" destOrd="0" parTransId="{DD5592BB-FD0C-4DB9-9D04-447A1402836D}" sibTransId="{D47039AA-B2BA-4FF8-9341-0C121FB04583}"/>
    <dgm:cxn modelId="{12CA6246-59D6-41F4-AE5C-F3F0177C34F1}" type="presOf" srcId="{C10AF351-7660-4F22-9299-D1A319E5E8FA}" destId="{EE0AFBA4-C42A-4EA1-8CEF-37BBDE862856}" srcOrd="0" destOrd="0" presId="urn:microsoft.com/office/officeart/2005/8/layout/radial6"/>
    <dgm:cxn modelId="{2296BF67-13A5-4B07-AF0E-A616D351D1CB}" srcId="{179AD16B-AF76-4382-A0AA-5742BFF01D4E}" destId="{4D941509-10AB-403E-9DCD-92D41E389363}" srcOrd="1" destOrd="0" parTransId="{5918EE19-1643-439A-8889-2BE4A284556D}" sibTransId="{C7CEC730-6587-469E-8BCB-C75FD81DA3D4}"/>
    <dgm:cxn modelId="{6AD1D369-D23C-4DD5-8C41-1B70CD6CD208}" type="presOf" srcId="{179AD16B-AF76-4382-A0AA-5742BFF01D4E}" destId="{EDB2DF4C-2A0C-42B1-AFD0-606AA2401D8E}" srcOrd="0" destOrd="0" presId="urn:microsoft.com/office/officeart/2005/8/layout/radial6"/>
    <dgm:cxn modelId="{79F4FA6E-AB9B-48A6-BF50-3DF3BE589A0A}" type="presOf" srcId="{1C177EB9-2B43-44B8-BA06-1DFFB7523C4B}" destId="{B7B3B8EF-F020-4A97-8D02-AFC9B811D08F}" srcOrd="0" destOrd="0" presId="urn:microsoft.com/office/officeart/2005/8/layout/radial6"/>
    <dgm:cxn modelId="{467FEF7B-447B-43FB-993A-130D2EA1FF3B}" srcId="{6D74AF76-7EC8-43B2-9023-959880EC7873}" destId="{1C177EB9-2B43-44B8-BA06-1DFFB7523C4B}" srcOrd="2" destOrd="0" parTransId="{1DC644A1-5C37-4340-A0DD-D2564C1C8F4B}" sibTransId="{F7E44D0A-EAEC-4223-9CFC-FF7CAE21A39F}"/>
    <dgm:cxn modelId="{B11C2086-5D56-478F-9768-236BE36626DF}" type="presOf" srcId="{617144E3-D375-4D75-8639-EA069E5A5A2B}" destId="{0753232B-AAE8-4BF7-9780-64AF2C0D286E}" srcOrd="0" destOrd="0" presId="urn:microsoft.com/office/officeart/2005/8/layout/radial6"/>
    <dgm:cxn modelId="{9FA1E0B1-78F6-4C79-ACFE-B7BD844D112F}" srcId="{6D74AF76-7EC8-43B2-9023-959880EC7873}" destId="{617144E3-D375-4D75-8639-EA069E5A5A2B}" srcOrd="0" destOrd="0" parTransId="{90CFEB84-1FCA-423D-B0E9-E4881897CD87}" sibTransId="{D12B9633-1776-4AA0-849C-C344BEBA197C}"/>
    <dgm:cxn modelId="{1655A1CB-E546-4CFB-8267-457EC3E90D04}" type="presOf" srcId="{F7E44D0A-EAEC-4223-9CFC-FF7CAE21A39F}" destId="{8CE5057D-DD9F-4CB8-A568-2F8C4A281093}" srcOrd="0" destOrd="0" presId="urn:microsoft.com/office/officeart/2005/8/layout/radial6"/>
    <dgm:cxn modelId="{08E501DB-797B-4E1F-9E35-5B7007CB53B7}" srcId="{6D74AF76-7EC8-43B2-9023-959880EC7873}" destId="{A597868E-7CEB-4E0E-BB4F-34EB425DA6B3}" srcOrd="3" destOrd="0" parTransId="{9562CE0C-D089-44BF-95D2-C9DE3C50636B}" sibTransId="{77AE9111-37BB-4053-82DE-87E3B6701C2F}"/>
    <dgm:cxn modelId="{B834A8E4-84AD-4731-9C71-070D71A9BBEA}" type="presOf" srcId="{DA69ED2B-F500-4CF8-BBEE-44A339824F6B}" destId="{AAF39225-E866-421A-9F22-E9A1C2524BC1}" srcOrd="0" destOrd="0" presId="urn:microsoft.com/office/officeart/2005/8/layout/radial6"/>
    <dgm:cxn modelId="{38DDB1F5-AA69-4BC4-B1B3-22C18E142435}" type="presParOf" srcId="{EDB2DF4C-2A0C-42B1-AFD0-606AA2401D8E}" destId="{9E048ADA-0652-412A-8406-A7CE4884E5E0}" srcOrd="0" destOrd="0" presId="urn:microsoft.com/office/officeart/2005/8/layout/radial6"/>
    <dgm:cxn modelId="{07972161-36B8-4073-8871-40CDA47393E0}" type="presParOf" srcId="{EDB2DF4C-2A0C-42B1-AFD0-606AA2401D8E}" destId="{0753232B-AAE8-4BF7-9780-64AF2C0D286E}" srcOrd="1" destOrd="0" presId="urn:microsoft.com/office/officeart/2005/8/layout/radial6"/>
    <dgm:cxn modelId="{83E3007B-B3D7-4A60-B676-19CD38FCC6B1}" type="presParOf" srcId="{EDB2DF4C-2A0C-42B1-AFD0-606AA2401D8E}" destId="{165F77CF-9821-4565-BEFD-C743E0D6E3BE}" srcOrd="2" destOrd="0" presId="urn:microsoft.com/office/officeart/2005/8/layout/radial6"/>
    <dgm:cxn modelId="{7D215C96-D6FE-4EC1-8F78-4B98A73DC8BF}" type="presParOf" srcId="{EDB2DF4C-2A0C-42B1-AFD0-606AA2401D8E}" destId="{2B0D435C-05D8-4527-AF46-C9393E761A05}" srcOrd="3" destOrd="0" presId="urn:microsoft.com/office/officeart/2005/8/layout/radial6"/>
    <dgm:cxn modelId="{0D6C2255-7B44-485C-A0BE-1F56A5833AD9}" type="presParOf" srcId="{EDB2DF4C-2A0C-42B1-AFD0-606AA2401D8E}" destId="{EE0AFBA4-C42A-4EA1-8CEF-37BBDE862856}" srcOrd="4" destOrd="0" presId="urn:microsoft.com/office/officeart/2005/8/layout/radial6"/>
    <dgm:cxn modelId="{4D0FDBBE-6345-4B01-BC44-1F0D55677BC9}" type="presParOf" srcId="{EDB2DF4C-2A0C-42B1-AFD0-606AA2401D8E}" destId="{2941E9B9-3C98-4A5C-9327-362AE5143ABB}" srcOrd="5" destOrd="0" presId="urn:microsoft.com/office/officeart/2005/8/layout/radial6"/>
    <dgm:cxn modelId="{A944ED24-CA4E-432B-912F-0D8ABFE78D56}" type="presParOf" srcId="{EDB2DF4C-2A0C-42B1-AFD0-606AA2401D8E}" destId="{AAF39225-E866-421A-9F22-E9A1C2524BC1}" srcOrd="6" destOrd="0" presId="urn:microsoft.com/office/officeart/2005/8/layout/radial6"/>
    <dgm:cxn modelId="{E3FF909A-D067-4221-8C3F-008FC218E142}" type="presParOf" srcId="{EDB2DF4C-2A0C-42B1-AFD0-606AA2401D8E}" destId="{B7B3B8EF-F020-4A97-8D02-AFC9B811D08F}" srcOrd="7" destOrd="0" presId="urn:microsoft.com/office/officeart/2005/8/layout/radial6"/>
    <dgm:cxn modelId="{CA79C9E6-906D-472F-ACB6-C9DBDE119EA1}" type="presParOf" srcId="{EDB2DF4C-2A0C-42B1-AFD0-606AA2401D8E}" destId="{60451250-6523-4DAD-A460-8A948F92625F}" srcOrd="8" destOrd="0" presId="urn:microsoft.com/office/officeart/2005/8/layout/radial6"/>
    <dgm:cxn modelId="{841A6ABA-A7C2-4CE0-87BD-4A4F5A839D6B}" type="presParOf" srcId="{EDB2DF4C-2A0C-42B1-AFD0-606AA2401D8E}" destId="{8CE5057D-DD9F-4CB8-A568-2F8C4A281093}" srcOrd="9" destOrd="0" presId="urn:microsoft.com/office/officeart/2005/8/layout/radial6"/>
    <dgm:cxn modelId="{1737AC4B-BF0F-44C3-B73F-ABAAAF548463}" type="presParOf" srcId="{EDB2DF4C-2A0C-42B1-AFD0-606AA2401D8E}" destId="{5CFE69C2-1A75-4269-91C0-96522B0DF637}" srcOrd="10" destOrd="0" presId="urn:microsoft.com/office/officeart/2005/8/layout/radial6"/>
    <dgm:cxn modelId="{253ECDFC-D3C5-4A69-9499-5C2EC0EEB1E0}" type="presParOf" srcId="{EDB2DF4C-2A0C-42B1-AFD0-606AA2401D8E}" destId="{5AC5E7D7-D01D-4057-ADD5-D3176CE9F37B}" srcOrd="11" destOrd="0" presId="urn:microsoft.com/office/officeart/2005/8/layout/radial6"/>
    <dgm:cxn modelId="{46AB0356-8D7B-45E5-9263-BC2F179F590C}" type="presParOf" srcId="{EDB2DF4C-2A0C-42B1-AFD0-606AA2401D8E}" destId="{744F2DC6-C956-48D8-B4A0-C4061F348C85}" srcOrd="12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C2C59A-8178-4A41-80F8-6FEB499AF385}">
      <dsp:nvSpPr>
        <dsp:cNvPr id="0" name=""/>
        <dsp:cNvSpPr/>
      </dsp:nvSpPr>
      <dsp:spPr>
        <a:xfrm>
          <a:off x="461982" y="15194"/>
          <a:ext cx="729337" cy="729337"/>
        </a:xfrm>
        <a:prstGeom prst="ellipse">
          <a:avLst/>
        </a:prstGeom>
        <a:solidFill>
          <a:schemeClr val="tx2">
            <a:lumMod val="8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800" kern="1200" dirty="0">
              <a:solidFill>
                <a:schemeClr val="tx2">
                  <a:lumMod val="65000"/>
                </a:schemeClr>
              </a:solidFill>
            </a:rPr>
            <a:t>APS</a:t>
          </a:r>
          <a:endParaRPr lang="ko-KR" altLang="en-US" sz="800" kern="1200" dirty="0">
            <a:solidFill>
              <a:schemeClr val="tx2">
                <a:lumMod val="65000"/>
              </a:schemeClr>
            </a:solidFill>
          </a:endParaRPr>
        </a:p>
      </dsp:txBody>
      <dsp:txXfrm>
        <a:off x="559227" y="142828"/>
        <a:ext cx="534847" cy="328202"/>
      </dsp:txXfrm>
    </dsp:sp>
    <dsp:sp modelId="{EFB6D1CF-3219-43B6-9D45-6553D0788D74}">
      <dsp:nvSpPr>
        <dsp:cNvPr id="0" name=""/>
        <dsp:cNvSpPr/>
      </dsp:nvSpPr>
      <dsp:spPr>
        <a:xfrm>
          <a:off x="725151" y="471030"/>
          <a:ext cx="729337" cy="729337"/>
        </a:xfrm>
        <a:prstGeom prst="ellipse">
          <a:avLst/>
        </a:prstGeom>
        <a:solidFill>
          <a:schemeClr val="tx2">
            <a:lumMod val="8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800" kern="1200" dirty="0">
              <a:solidFill>
                <a:schemeClr val="tx2">
                  <a:lumMod val="65000"/>
                </a:schemeClr>
              </a:solidFill>
            </a:rPr>
            <a:t>Schedule</a:t>
          </a:r>
          <a:endParaRPr lang="ko-KR" altLang="en-US" sz="800" kern="1200" dirty="0">
            <a:solidFill>
              <a:schemeClr val="tx2">
                <a:lumMod val="65000"/>
              </a:schemeClr>
            </a:solidFill>
          </a:endParaRPr>
        </a:p>
      </dsp:txBody>
      <dsp:txXfrm>
        <a:off x="948207" y="659442"/>
        <a:ext cx="437602" cy="401135"/>
      </dsp:txXfrm>
    </dsp:sp>
    <dsp:sp modelId="{51B8C55F-5365-45B5-B8FE-6982D1362BF7}">
      <dsp:nvSpPr>
        <dsp:cNvPr id="0" name=""/>
        <dsp:cNvSpPr/>
      </dsp:nvSpPr>
      <dsp:spPr>
        <a:xfrm>
          <a:off x="198812" y="471030"/>
          <a:ext cx="729337" cy="729337"/>
        </a:xfrm>
        <a:prstGeom prst="ellipse">
          <a:avLst/>
        </a:prstGeom>
        <a:solidFill>
          <a:schemeClr val="tx2">
            <a:lumMod val="8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800" kern="1200" dirty="0">
              <a:solidFill>
                <a:schemeClr val="tx2">
                  <a:lumMod val="65000"/>
                </a:schemeClr>
              </a:solidFill>
            </a:rPr>
            <a:t>d-MPS</a:t>
          </a:r>
          <a:endParaRPr lang="ko-KR" altLang="en-US" sz="800" kern="1200" dirty="0">
            <a:solidFill>
              <a:schemeClr val="tx2">
                <a:lumMod val="65000"/>
              </a:schemeClr>
            </a:solidFill>
          </a:endParaRPr>
        </a:p>
      </dsp:txBody>
      <dsp:txXfrm>
        <a:off x="267492" y="659442"/>
        <a:ext cx="437602" cy="4011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C2C59A-8178-4A41-80F8-6FEB499AF385}">
      <dsp:nvSpPr>
        <dsp:cNvPr id="0" name=""/>
        <dsp:cNvSpPr/>
      </dsp:nvSpPr>
      <dsp:spPr>
        <a:xfrm>
          <a:off x="522622" y="19057"/>
          <a:ext cx="914754" cy="914754"/>
        </a:xfrm>
        <a:prstGeom prst="ellipse">
          <a:avLst/>
        </a:prstGeom>
        <a:solidFill>
          <a:srgbClr val="FFFFFF">
            <a:lumMod val="85000"/>
            <a:alpha val="5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700" b="1" kern="1200" dirty="0">
              <a:solidFill>
                <a:srgbClr val="FFFFFF">
                  <a:lumMod val="65000"/>
                </a:srgbClr>
              </a:solidFill>
              <a:latin typeface="Arial"/>
              <a:ea typeface="굴림"/>
              <a:cs typeface="+mn-cs"/>
            </a:rPr>
            <a:t>APS</a:t>
          </a:r>
          <a:endParaRPr lang="ko-KR" altLang="en-US" sz="700" b="1" kern="1200" dirty="0">
            <a:solidFill>
              <a:srgbClr val="FFFFFF">
                <a:lumMod val="65000"/>
              </a:srgbClr>
            </a:solidFill>
            <a:latin typeface="Arial"/>
            <a:ea typeface="굴림"/>
            <a:cs typeface="+mn-cs"/>
          </a:endParaRPr>
        </a:p>
      </dsp:txBody>
      <dsp:txXfrm>
        <a:off x="644589" y="179139"/>
        <a:ext cx="670820" cy="411639"/>
      </dsp:txXfrm>
    </dsp:sp>
    <dsp:sp modelId="{EFB6D1CF-3219-43B6-9D45-6553D0788D74}">
      <dsp:nvSpPr>
        <dsp:cNvPr id="0" name=""/>
        <dsp:cNvSpPr/>
      </dsp:nvSpPr>
      <dsp:spPr>
        <a:xfrm>
          <a:off x="852696" y="590779"/>
          <a:ext cx="914754" cy="914754"/>
        </a:xfrm>
        <a:prstGeom prst="ellipse">
          <a:avLst/>
        </a:prstGeom>
        <a:solidFill>
          <a:srgbClr val="FFFFFF">
            <a:lumMod val="85000"/>
            <a:alpha val="5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600" b="1" kern="1200" dirty="0">
              <a:solidFill>
                <a:srgbClr val="FFFFFF">
                  <a:lumMod val="65000"/>
                </a:srgbClr>
              </a:solidFill>
              <a:latin typeface="Arial"/>
              <a:ea typeface="굴림"/>
              <a:cs typeface="+mn-cs"/>
            </a:rPr>
            <a:t>Schedule</a:t>
          </a:r>
          <a:endParaRPr lang="ko-KR" altLang="en-US" sz="600" b="1" kern="1200" dirty="0">
            <a:solidFill>
              <a:srgbClr val="FFFFFF">
                <a:lumMod val="65000"/>
              </a:srgbClr>
            </a:solidFill>
            <a:latin typeface="Arial"/>
            <a:ea typeface="굴림"/>
            <a:cs typeface="+mn-cs"/>
          </a:endParaRPr>
        </a:p>
      </dsp:txBody>
      <dsp:txXfrm>
        <a:off x="1132458" y="827090"/>
        <a:ext cx="548852" cy="503115"/>
      </dsp:txXfrm>
    </dsp:sp>
    <dsp:sp modelId="{51B8C55F-5365-45B5-B8FE-6982D1362BF7}">
      <dsp:nvSpPr>
        <dsp:cNvPr id="0" name=""/>
        <dsp:cNvSpPr/>
      </dsp:nvSpPr>
      <dsp:spPr>
        <a:xfrm>
          <a:off x="192548" y="590779"/>
          <a:ext cx="914754" cy="914754"/>
        </a:xfrm>
        <a:prstGeom prst="ellipse">
          <a:avLst/>
        </a:prstGeom>
        <a:solidFill>
          <a:srgbClr val="FFFFFF">
            <a:lumMod val="85000"/>
            <a:alpha val="5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700" b="1" kern="1200" dirty="0">
              <a:solidFill>
                <a:srgbClr val="FFFFFF">
                  <a:lumMod val="65000"/>
                </a:srgbClr>
              </a:solidFill>
              <a:latin typeface="Arial"/>
              <a:ea typeface="굴림"/>
              <a:cs typeface="+mn-cs"/>
            </a:rPr>
            <a:t>d-MPS</a:t>
          </a:r>
          <a:endParaRPr lang="ko-KR" altLang="en-US" sz="700" b="1" kern="1200" dirty="0">
            <a:solidFill>
              <a:srgbClr val="FFFFFF">
                <a:lumMod val="65000"/>
              </a:srgbClr>
            </a:solidFill>
            <a:latin typeface="Arial"/>
            <a:ea typeface="굴림"/>
            <a:cs typeface="+mn-cs"/>
          </a:endParaRPr>
        </a:p>
      </dsp:txBody>
      <dsp:txXfrm>
        <a:off x="278687" y="827090"/>
        <a:ext cx="548852" cy="5031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4F2DC6-C956-48D8-B4A0-C4061F348C85}">
      <dsp:nvSpPr>
        <dsp:cNvPr id="0" name=""/>
        <dsp:cNvSpPr/>
      </dsp:nvSpPr>
      <dsp:spPr>
        <a:xfrm>
          <a:off x="892182" y="352392"/>
          <a:ext cx="2351644" cy="2351644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E5057D-DD9F-4CB8-A568-2F8C4A281093}">
      <dsp:nvSpPr>
        <dsp:cNvPr id="0" name=""/>
        <dsp:cNvSpPr/>
      </dsp:nvSpPr>
      <dsp:spPr>
        <a:xfrm>
          <a:off x="892182" y="460567"/>
          <a:ext cx="2351644" cy="2351644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F39225-E866-421A-9F22-E9A1C2524BC1}">
      <dsp:nvSpPr>
        <dsp:cNvPr id="0" name=""/>
        <dsp:cNvSpPr/>
      </dsp:nvSpPr>
      <dsp:spPr>
        <a:xfrm>
          <a:off x="892182" y="460567"/>
          <a:ext cx="2351644" cy="2351644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0D435C-05D8-4527-AF46-C9393E761A05}">
      <dsp:nvSpPr>
        <dsp:cNvPr id="0" name=""/>
        <dsp:cNvSpPr/>
      </dsp:nvSpPr>
      <dsp:spPr>
        <a:xfrm>
          <a:off x="892182" y="352392"/>
          <a:ext cx="2351644" cy="2351644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048ADA-0652-412A-8406-A7CE4884E5E0}">
      <dsp:nvSpPr>
        <dsp:cNvPr id="0" name=""/>
        <dsp:cNvSpPr/>
      </dsp:nvSpPr>
      <dsp:spPr>
        <a:xfrm>
          <a:off x="1718274" y="1170306"/>
          <a:ext cx="699460" cy="715816"/>
        </a:xfrm>
        <a:prstGeom prst="ellipse">
          <a:avLst/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b="1" kern="12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rPr>
            <a:t>APS</a:t>
          </a:r>
          <a:endParaRPr lang="ko-KR" altLang="en-US" sz="1400" b="1" kern="1200" dirty="0">
            <a:solidFill>
              <a:schemeClr val="bg1"/>
            </a:solidFill>
            <a:latin typeface="맑은 고딕" panose="020B0503020000020004" pitchFamily="50" charset="-127"/>
            <a:ea typeface="맑은 고딕" panose="020B0503020000020004" pitchFamily="50" charset="-127"/>
          </a:endParaRPr>
        </a:p>
      </dsp:txBody>
      <dsp:txXfrm>
        <a:off x="1820708" y="1275135"/>
        <a:ext cx="494592" cy="506158"/>
      </dsp:txXfrm>
    </dsp:sp>
    <dsp:sp modelId="{0753232B-AAE8-4BF7-9780-64AF2C0D286E}">
      <dsp:nvSpPr>
        <dsp:cNvPr id="0" name=""/>
        <dsp:cNvSpPr/>
      </dsp:nvSpPr>
      <dsp:spPr>
        <a:xfrm>
          <a:off x="1689139" y="805"/>
          <a:ext cx="757729" cy="757729"/>
        </a:xfrm>
        <a:prstGeom prst="ellipse">
          <a:avLst/>
        </a:prstGeom>
        <a:solidFill>
          <a:schemeClr val="bg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200" b="1" kern="12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rPr>
            <a:t>영업</a:t>
          </a:r>
        </a:p>
      </dsp:txBody>
      <dsp:txXfrm>
        <a:off x="1800106" y="111772"/>
        <a:ext cx="535795" cy="535795"/>
      </dsp:txXfrm>
    </dsp:sp>
    <dsp:sp modelId="{EE0AFBA4-C42A-4EA1-8CEF-37BBDE862856}">
      <dsp:nvSpPr>
        <dsp:cNvPr id="0" name=""/>
        <dsp:cNvSpPr/>
      </dsp:nvSpPr>
      <dsp:spPr>
        <a:xfrm>
          <a:off x="2837683" y="1149349"/>
          <a:ext cx="757729" cy="757729"/>
        </a:xfrm>
        <a:prstGeom prst="ellipse">
          <a:avLst/>
        </a:prstGeom>
        <a:solidFill>
          <a:schemeClr val="bg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200" b="1" kern="12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rPr>
            <a:t>생산</a:t>
          </a:r>
        </a:p>
      </dsp:txBody>
      <dsp:txXfrm>
        <a:off x="2948650" y="1260316"/>
        <a:ext cx="535795" cy="535795"/>
      </dsp:txXfrm>
    </dsp:sp>
    <dsp:sp modelId="{B7B3B8EF-F020-4A97-8D02-AFC9B811D08F}">
      <dsp:nvSpPr>
        <dsp:cNvPr id="0" name=""/>
        <dsp:cNvSpPr/>
      </dsp:nvSpPr>
      <dsp:spPr>
        <a:xfrm>
          <a:off x="1689139" y="2297893"/>
          <a:ext cx="757729" cy="757729"/>
        </a:xfrm>
        <a:prstGeom prst="ellipse">
          <a:avLst/>
        </a:prstGeom>
        <a:solidFill>
          <a:schemeClr val="bg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200" b="1" kern="12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rPr>
            <a:t>생관</a:t>
          </a:r>
        </a:p>
      </dsp:txBody>
      <dsp:txXfrm>
        <a:off x="1800106" y="2408860"/>
        <a:ext cx="535795" cy="535795"/>
      </dsp:txXfrm>
    </dsp:sp>
    <dsp:sp modelId="{5CFE69C2-1A75-4269-91C0-96522B0DF637}">
      <dsp:nvSpPr>
        <dsp:cNvPr id="0" name=""/>
        <dsp:cNvSpPr/>
      </dsp:nvSpPr>
      <dsp:spPr>
        <a:xfrm>
          <a:off x="540595" y="1149349"/>
          <a:ext cx="757729" cy="757729"/>
        </a:xfrm>
        <a:prstGeom prst="ellipse">
          <a:avLst/>
        </a:prstGeom>
        <a:solidFill>
          <a:schemeClr val="bg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200" b="1" kern="12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rPr>
            <a:t>구매</a:t>
          </a:r>
        </a:p>
      </dsp:txBody>
      <dsp:txXfrm>
        <a:off x="651562" y="1260316"/>
        <a:ext cx="535795" cy="535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18271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42950" y="757238"/>
            <a:ext cx="5408613" cy="37433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8416" y="4759356"/>
            <a:ext cx="5052921" cy="45109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314" tIns="45839" rIns="93314" bIns="458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noProof="0"/>
              <a:t>Click to edit Master text styles</a:t>
            </a:r>
          </a:p>
          <a:p>
            <a:pPr lvl="1"/>
            <a:r>
              <a:rPr lang="en-US" altLang="ko-KR" noProof="0"/>
              <a:t>Second level</a:t>
            </a:r>
          </a:p>
          <a:p>
            <a:pPr lvl="2"/>
            <a:r>
              <a:rPr lang="en-US" altLang="ko-KR" noProof="0"/>
              <a:t>Third level</a:t>
            </a:r>
          </a:p>
          <a:p>
            <a:pPr lvl="3"/>
            <a:r>
              <a:rPr lang="en-US" altLang="ko-KR" noProof="0"/>
              <a:t>Fourth level</a:t>
            </a:r>
          </a:p>
          <a:p>
            <a:pPr lvl="4"/>
            <a:r>
              <a:rPr lang="en-US" altLang="ko-KR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46971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42950" y="757238"/>
            <a:ext cx="5408613" cy="374332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42950" y="757238"/>
            <a:ext cx="5408613" cy="3743325"/>
          </a:xfrm>
          <a:ln/>
        </p:spPr>
      </p:sp>
      <p:sp>
        <p:nvSpPr>
          <p:cNvPr id="3277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ko-KR" altLang="en-US" dirty="0"/>
              <a:t>사용자 별로 구분한 기대효과입니다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대학경영자에게는 의사결정 지원을 통해 대학경쟁력을 강화시킬 수 있으며</a:t>
            </a:r>
            <a:endParaRPr lang="en-US" altLang="ko-KR" dirty="0"/>
          </a:p>
          <a:p>
            <a:r>
              <a:rPr lang="ko-KR" altLang="en-US" dirty="0"/>
              <a:t>교원</a:t>
            </a:r>
            <a:r>
              <a:rPr lang="en-US" altLang="ko-KR" dirty="0"/>
              <a:t>, </a:t>
            </a:r>
            <a:r>
              <a:rPr lang="ko-KR" altLang="en-US" dirty="0"/>
              <a:t>직원</a:t>
            </a:r>
            <a:r>
              <a:rPr lang="en-US" altLang="ko-KR" dirty="0"/>
              <a:t>, </a:t>
            </a:r>
            <a:r>
              <a:rPr lang="ko-KR" altLang="en-US" dirty="0"/>
              <a:t>학생에게는 업무편의성과 생산성</a:t>
            </a:r>
            <a:r>
              <a:rPr lang="en-US" altLang="ko-KR" dirty="0"/>
              <a:t> </a:t>
            </a:r>
            <a:r>
              <a:rPr lang="ko-KR" altLang="en-US" dirty="0"/>
              <a:t>향상을 기대할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또한 운영자 및 시스템 측면은 유지보수가 용이하며 안정성</a:t>
            </a:r>
            <a:r>
              <a:rPr lang="en-US" altLang="ko-KR" dirty="0"/>
              <a:t>, </a:t>
            </a:r>
            <a:r>
              <a:rPr lang="ko-KR" altLang="en-US" dirty="0"/>
              <a:t>통합성을 확보할 수 있습니다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32772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903262" y="9518711"/>
            <a:ext cx="2984847" cy="501575"/>
          </a:xfrm>
          <a:prstGeom prst="rect">
            <a:avLst/>
          </a:prstGeom>
          <a:noFill/>
        </p:spPr>
        <p:txBody>
          <a:bodyPr lIns="93164" tIns="46581" rIns="93164" bIns="46581"/>
          <a:lstStyle/>
          <a:p>
            <a:fld id="{76FEBFE7-D21B-4E88-B5BD-8C872B8BDBC8}" type="slidenum">
              <a:rPr lang="ko-KR" altLang="en-US" smtClean="0">
                <a:solidFill>
                  <a:prstClr val="black"/>
                </a:solidFill>
              </a:rPr>
              <a:pPr/>
              <a:t>18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42950" y="757238"/>
            <a:ext cx="5408613" cy="3743325"/>
          </a:xfrm>
          <a:ln/>
        </p:spPr>
      </p:sp>
      <p:sp>
        <p:nvSpPr>
          <p:cNvPr id="3277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ko-KR" altLang="en-US" dirty="0"/>
              <a:t>사용자 별로 구분한 기대효과입니다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대학경영자에게는 의사결정 지원을 통해 대학경쟁력을 강화시킬 수 있으며</a:t>
            </a:r>
            <a:endParaRPr lang="en-US" altLang="ko-KR" dirty="0"/>
          </a:p>
          <a:p>
            <a:r>
              <a:rPr lang="ko-KR" altLang="en-US" dirty="0"/>
              <a:t>교원</a:t>
            </a:r>
            <a:r>
              <a:rPr lang="en-US" altLang="ko-KR" dirty="0"/>
              <a:t>, </a:t>
            </a:r>
            <a:r>
              <a:rPr lang="ko-KR" altLang="en-US" dirty="0"/>
              <a:t>직원</a:t>
            </a:r>
            <a:r>
              <a:rPr lang="en-US" altLang="ko-KR" dirty="0"/>
              <a:t>, </a:t>
            </a:r>
            <a:r>
              <a:rPr lang="ko-KR" altLang="en-US" dirty="0"/>
              <a:t>학생에게는 업무편의성과 생산성</a:t>
            </a:r>
            <a:r>
              <a:rPr lang="en-US" altLang="ko-KR" dirty="0"/>
              <a:t> </a:t>
            </a:r>
            <a:r>
              <a:rPr lang="ko-KR" altLang="en-US" dirty="0"/>
              <a:t>향상을 기대할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또한 운영자 및 시스템 측면은 유지보수가 용이하며 안정성</a:t>
            </a:r>
            <a:r>
              <a:rPr lang="en-US" altLang="ko-KR" dirty="0"/>
              <a:t>, </a:t>
            </a:r>
            <a:r>
              <a:rPr lang="ko-KR" altLang="en-US" dirty="0"/>
              <a:t>통합성을 확보할 수 있습니다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32772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903262" y="9518711"/>
            <a:ext cx="2984847" cy="501575"/>
          </a:xfrm>
          <a:prstGeom prst="rect">
            <a:avLst/>
          </a:prstGeom>
          <a:noFill/>
        </p:spPr>
        <p:txBody>
          <a:bodyPr lIns="93164" tIns="46581" rIns="93164" bIns="46581"/>
          <a:lstStyle/>
          <a:p>
            <a:fld id="{76FEBFE7-D21B-4E88-B5BD-8C872B8BDBC8}" type="slidenum">
              <a:rPr lang="ko-KR" altLang="en-US" smtClean="0"/>
              <a:pPr/>
              <a:t>20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ko-KR" altLang="en-US" dirty="0"/>
              <a:t>사용자 별로 구분한 기대효과입니다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대학경영자에게는 의사결정 지원을 통해 대학경쟁력을 강화시킬 수 있으며</a:t>
            </a:r>
            <a:endParaRPr lang="en-US" altLang="ko-KR" dirty="0"/>
          </a:p>
          <a:p>
            <a:r>
              <a:rPr lang="ko-KR" altLang="en-US" dirty="0"/>
              <a:t>교원</a:t>
            </a:r>
            <a:r>
              <a:rPr lang="en-US" altLang="ko-KR" dirty="0"/>
              <a:t>, </a:t>
            </a:r>
            <a:r>
              <a:rPr lang="ko-KR" altLang="en-US" dirty="0"/>
              <a:t>직원</a:t>
            </a:r>
            <a:r>
              <a:rPr lang="en-US" altLang="ko-KR" dirty="0"/>
              <a:t>, </a:t>
            </a:r>
            <a:r>
              <a:rPr lang="ko-KR" altLang="en-US" dirty="0"/>
              <a:t>학생에게는 업무편의성과 생산성</a:t>
            </a:r>
            <a:r>
              <a:rPr lang="en-US" altLang="ko-KR" dirty="0"/>
              <a:t> </a:t>
            </a:r>
            <a:r>
              <a:rPr lang="ko-KR" altLang="en-US" dirty="0"/>
              <a:t>향상을 기대할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또한 운영자 및 시스템 측면은 유지보수가 용이하며 안정성</a:t>
            </a:r>
            <a:r>
              <a:rPr lang="en-US" altLang="ko-KR" dirty="0"/>
              <a:t>, </a:t>
            </a:r>
            <a:r>
              <a:rPr lang="ko-KR" altLang="en-US" dirty="0"/>
              <a:t>통합성을 확보할 수 있습니다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32772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903262" y="9518711"/>
            <a:ext cx="2984847" cy="501575"/>
          </a:xfrm>
          <a:prstGeom prst="rect">
            <a:avLst/>
          </a:prstGeom>
          <a:noFill/>
        </p:spPr>
        <p:txBody>
          <a:bodyPr lIns="93164" tIns="46581" rIns="93164" bIns="46581"/>
          <a:lstStyle/>
          <a:p>
            <a:pPr defTabSz="917143">
              <a:defRPr/>
            </a:pPr>
            <a:fld id="{76FEBFE7-D21B-4E88-B5BD-8C872B8BDBC8}" type="slidenum">
              <a:rPr lang="ko-KR" altLang="en-US">
                <a:solidFill>
                  <a:srgbClr val="000000"/>
                </a:solidFill>
              </a:rPr>
              <a:pPr defTabSz="917143">
                <a:defRPr/>
              </a:pPr>
              <a:t>21</a:t>
            </a:fld>
            <a:endParaRPr lang="en-US" altLang="ko-K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5682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ko-KR" altLang="en-US" dirty="0"/>
              <a:t>사용자 별로 구분한 기대효과입니다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대학경영자에게는 의사결정 지원을 통해 대학경쟁력을 강화시킬 수 있으며</a:t>
            </a:r>
            <a:endParaRPr lang="en-US" altLang="ko-KR" dirty="0"/>
          </a:p>
          <a:p>
            <a:r>
              <a:rPr lang="ko-KR" altLang="en-US" dirty="0"/>
              <a:t>교원</a:t>
            </a:r>
            <a:r>
              <a:rPr lang="en-US" altLang="ko-KR" dirty="0"/>
              <a:t>, </a:t>
            </a:r>
            <a:r>
              <a:rPr lang="ko-KR" altLang="en-US" dirty="0"/>
              <a:t>직원</a:t>
            </a:r>
            <a:r>
              <a:rPr lang="en-US" altLang="ko-KR" dirty="0"/>
              <a:t>, </a:t>
            </a:r>
            <a:r>
              <a:rPr lang="ko-KR" altLang="en-US" dirty="0"/>
              <a:t>학생에게는 업무편의성과 생산성</a:t>
            </a:r>
            <a:r>
              <a:rPr lang="en-US" altLang="ko-KR" dirty="0"/>
              <a:t> </a:t>
            </a:r>
            <a:r>
              <a:rPr lang="ko-KR" altLang="en-US" dirty="0"/>
              <a:t>향상을 기대할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또한 운영자 및 시스템 측면은 유지보수가 용이하며 안정성</a:t>
            </a:r>
            <a:r>
              <a:rPr lang="en-US" altLang="ko-KR" dirty="0"/>
              <a:t>, </a:t>
            </a:r>
            <a:r>
              <a:rPr lang="ko-KR" altLang="en-US" dirty="0"/>
              <a:t>통합성을 확보할 수 있습니다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32772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903262" y="9518711"/>
            <a:ext cx="2984847" cy="501575"/>
          </a:xfrm>
          <a:prstGeom prst="rect">
            <a:avLst/>
          </a:prstGeom>
          <a:noFill/>
        </p:spPr>
        <p:txBody>
          <a:bodyPr lIns="93164" tIns="46581" rIns="93164" bIns="46581"/>
          <a:lstStyle/>
          <a:p>
            <a:fld id="{76FEBFE7-D21B-4E88-B5BD-8C872B8BDBC8}" type="slidenum">
              <a:rPr lang="ko-KR" altLang="en-US" smtClean="0"/>
              <a:pPr/>
              <a:t>22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ko-KR" altLang="en-US" dirty="0"/>
              <a:t>사용자 별로 구분한 기대효과입니다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대학경영자에게는 의사결정 지원을 통해 대학경쟁력을 강화시킬 수 있으며</a:t>
            </a:r>
            <a:endParaRPr lang="en-US" altLang="ko-KR" dirty="0"/>
          </a:p>
          <a:p>
            <a:r>
              <a:rPr lang="ko-KR" altLang="en-US" dirty="0"/>
              <a:t>교원</a:t>
            </a:r>
            <a:r>
              <a:rPr lang="en-US" altLang="ko-KR" dirty="0"/>
              <a:t>, </a:t>
            </a:r>
            <a:r>
              <a:rPr lang="ko-KR" altLang="en-US" dirty="0"/>
              <a:t>직원</a:t>
            </a:r>
            <a:r>
              <a:rPr lang="en-US" altLang="ko-KR" dirty="0"/>
              <a:t>, </a:t>
            </a:r>
            <a:r>
              <a:rPr lang="ko-KR" altLang="en-US" dirty="0"/>
              <a:t>학생에게는 업무편의성과 생산성</a:t>
            </a:r>
            <a:r>
              <a:rPr lang="en-US" altLang="ko-KR" dirty="0"/>
              <a:t> </a:t>
            </a:r>
            <a:r>
              <a:rPr lang="ko-KR" altLang="en-US" dirty="0"/>
              <a:t>향상을 기대할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또한 운영자 및 시스템 측면은 유지보수가 용이하며 안정성</a:t>
            </a:r>
            <a:r>
              <a:rPr lang="en-US" altLang="ko-KR" dirty="0"/>
              <a:t>, </a:t>
            </a:r>
            <a:r>
              <a:rPr lang="ko-KR" altLang="en-US" dirty="0"/>
              <a:t>통합성을 확보할 수 있습니다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32772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903262" y="9518711"/>
            <a:ext cx="2984847" cy="501575"/>
          </a:xfrm>
          <a:prstGeom prst="rect">
            <a:avLst/>
          </a:prstGeom>
          <a:noFill/>
        </p:spPr>
        <p:txBody>
          <a:bodyPr lIns="93164" tIns="46581" rIns="93164" bIns="46581"/>
          <a:lstStyle/>
          <a:p>
            <a:fld id="{76FEBFE7-D21B-4E88-B5BD-8C872B8BDBC8}" type="slidenum">
              <a:rPr lang="ko-KR" altLang="en-US" smtClean="0"/>
              <a:pPr/>
              <a:t>23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ko-KR" altLang="en-US" dirty="0"/>
              <a:t>사용자 별로 구분한 기대효과입니다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대학경영자에게는 의사결정 지원을 통해 대학경쟁력을 강화시킬 수 있으며</a:t>
            </a:r>
            <a:endParaRPr lang="en-US" altLang="ko-KR" dirty="0"/>
          </a:p>
          <a:p>
            <a:r>
              <a:rPr lang="ko-KR" altLang="en-US" dirty="0"/>
              <a:t>교원</a:t>
            </a:r>
            <a:r>
              <a:rPr lang="en-US" altLang="ko-KR" dirty="0"/>
              <a:t>, </a:t>
            </a:r>
            <a:r>
              <a:rPr lang="ko-KR" altLang="en-US" dirty="0"/>
              <a:t>직원</a:t>
            </a:r>
            <a:r>
              <a:rPr lang="en-US" altLang="ko-KR" dirty="0"/>
              <a:t>, </a:t>
            </a:r>
            <a:r>
              <a:rPr lang="ko-KR" altLang="en-US" dirty="0"/>
              <a:t>학생에게는 업무편의성과 생산성</a:t>
            </a:r>
            <a:r>
              <a:rPr lang="en-US" altLang="ko-KR" dirty="0"/>
              <a:t> </a:t>
            </a:r>
            <a:r>
              <a:rPr lang="ko-KR" altLang="en-US" dirty="0"/>
              <a:t>향상을 기대할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또한 운영자 및 시스템 측면은 유지보수가 용이하며 안정성</a:t>
            </a:r>
            <a:r>
              <a:rPr lang="en-US" altLang="ko-KR" dirty="0"/>
              <a:t>, </a:t>
            </a:r>
            <a:r>
              <a:rPr lang="ko-KR" altLang="en-US" dirty="0"/>
              <a:t>통합성을 확보할 수 있습니다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32772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903262" y="9518711"/>
            <a:ext cx="2984847" cy="501575"/>
          </a:xfrm>
          <a:prstGeom prst="rect">
            <a:avLst/>
          </a:prstGeom>
          <a:noFill/>
        </p:spPr>
        <p:txBody>
          <a:bodyPr lIns="93164" tIns="46581" rIns="93164" bIns="46581"/>
          <a:lstStyle/>
          <a:p>
            <a:fld id="{76FEBFE7-D21B-4E88-B5BD-8C872B8BDBC8}" type="slidenum">
              <a:rPr lang="ko-KR" altLang="en-US" smtClean="0"/>
              <a:pPr/>
              <a:t>24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ko-KR" altLang="en-US" dirty="0"/>
              <a:t>사용자 별로 구분한 기대효과입니다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대학경영자에게는 의사결정 지원을 통해 대학경쟁력을 강화시킬 수 있으며</a:t>
            </a:r>
            <a:endParaRPr lang="en-US" altLang="ko-KR" dirty="0"/>
          </a:p>
          <a:p>
            <a:r>
              <a:rPr lang="ko-KR" altLang="en-US" dirty="0"/>
              <a:t>교원</a:t>
            </a:r>
            <a:r>
              <a:rPr lang="en-US" altLang="ko-KR" dirty="0"/>
              <a:t>, </a:t>
            </a:r>
            <a:r>
              <a:rPr lang="ko-KR" altLang="en-US" dirty="0"/>
              <a:t>직원</a:t>
            </a:r>
            <a:r>
              <a:rPr lang="en-US" altLang="ko-KR" dirty="0"/>
              <a:t>, </a:t>
            </a:r>
            <a:r>
              <a:rPr lang="ko-KR" altLang="en-US" dirty="0"/>
              <a:t>학생에게는 업무편의성과 생산성</a:t>
            </a:r>
            <a:r>
              <a:rPr lang="en-US" altLang="ko-KR" dirty="0"/>
              <a:t> </a:t>
            </a:r>
            <a:r>
              <a:rPr lang="ko-KR" altLang="en-US" dirty="0"/>
              <a:t>향상을 기대할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또한 운영자 및 시스템 측면은 유지보수가 용이하며 안정성</a:t>
            </a:r>
            <a:r>
              <a:rPr lang="en-US" altLang="ko-KR" dirty="0"/>
              <a:t>, </a:t>
            </a:r>
            <a:r>
              <a:rPr lang="ko-KR" altLang="en-US" dirty="0"/>
              <a:t>통합성을 확보할 수 있습니다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32772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903262" y="9518711"/>
            <a:ext cx="2984847" cy="501575"/>
          </a:xfrm>
          <a:prstGeom prst="rect">
            <a:avLst/>
          </a:prstGeom>
          <a:noFill/>
        </p:spPr>
        <p:txBody>
          <a:bodyPr lIns="93164" tIns="46581" rIns="93164" bIns="46581"/>
          <a:lstStyle/>
          <a:p>
            <a:fld id="{76FEBFE7-D21B-4E88-B5BD-8C872B8BDBC8}" type="slidenum">
              <a:rPr lang="ko-KR" altLang="en-US" smtClean="0"/>
              <a:pPr/>
              <a:t>25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ko-KR" altLang="en-US" dirty="0"/>
              <a:t>사용자 별로 구분한 기대효과입니다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대학경영자에게는 의사결정 지원을 통해 대학경쟁력을 강화시킬 수 있으며</a:t>
            </a:r>
            <a:endParaRPr lang="en-US" altLang="ko-KR" dirty="0"/>
          </a:p>
          <a:p>
            <a:r>
              <a:rPr lang="ko-KR" altLang="en-US" dirty="0"/>
              <a:t>교원</a:t>
            </a:r>
            <a:r>
              <a:rPr lang="en-US" altLang="ko-KR" dirty="0"/>
              <a:t>, </a:t>
            </a:r>
            <a:r>
              <a:rPr lang="ko-KR" altLang="en-US" dirty="0"/>
              <a:t>직원</a:t>
            </a:r>
            <a:r>
              <a:rPr lang="en-US" altLang="ko-KR" dirty="0"/>
              <a:t>, </a:t>
            </a:r>
            <a:r>
              <a:rPr lang="ko-KR" altLang="en-US" dirty="0"/>
              <a:t>학생에게는 업무편의성과 생산성</a:t>
            </a:r>
            <a:r>
              <a:rPr lang="en-US" altLang="ko-KR" dirty="0"/>
              <a:t> </a:t>
            </a:r>
            <a:r>
              <a:rPr lang="ko-KR" altLang="en-US" dirty="0"/>
              <a:t>향상을 기대할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또한 운영자 및 시스템 측면은 유지보수가 용이하며 안정성</a:t>
            </a:r>
            <a:r>
              <a:rPr lang="en-US" altLang="ko-KR" dirty="0"/>
              <a:t>, </a:t>
            </a:r>
            <a:r>
              <a:rPr lang="ko-KR" altLang="en-US" dirty="0"/>
              <a:t>통합성을 확보할 수 있습니다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32772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903262" y="9518711"/>
            <a:ext cx="2984847" cy="501575"/>
          </a:xfrm>
          <a:prstGeom prst="rect">
            <a:avLst/>
          </a:prstGeom>
          <a:noFill/>
        </p:spPr>
        <p:txBody>
          <a:bodyPr lIns="93164" tIns="46581" rIns="93164" bIns="46581"/>
          <a:lstStyle/>
          <a:p>
            <a:fld id="{76FEBFE7-D21B-4E88-B5BD-8C872B8BDBC8}" type="slidenum">
              <a:rPr lang="ko-KR" altLang="en-US" smtClean="0"/>
              <a:pPr/>
              <a:t>26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ko-KR" altLang="en-US" dirty="0"/>
              <a:t>사용자 별로 구분한 기대효과입니다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대학경영자에게는 의사결정 지원을 통해 대학경쟁력을 강화시킬 수 있으며</a:t>
            </a:r>
            <a:endParaRPr lang="en-US" altLang="ko-KR" dirty="0"/>
          </a:p>
          <a:p>
            <a:r>
              <a:rPr lang="ko-KR" altLang="en-US" dirty="0"/>
              <a:t>교원</a:t>
            </a:r>
            <a:r>
              <a:rPr lang="en-US" altLang="ko-KR" dirty="0"/>
              <a:t>, </a:t>
            </a:r>
            <a:r>
              <a:rPr lang="ko-KR" altLang="en-US" dirty="0"/>
              <a:t>직원</a:t>
            </a:r>
            <a:r>
              <a:rPr lang="en-US" altLang="ko-KR" dirty="0"/>
              <a:t>, </a:t>
            </a:r>
            <a:r>
              <a:rPr lang="ko-KR" altLang="en-US" dirty="0"/>
              <a:t>학생에게는 업무편의성과 생산성</a:t>
            </a:r>
            <a:r>
              <a:rPr lang="en-US" altLang="ko-KR" dirty="0"/>
              <a:t> </a:t>
            </a:r>
            <a:r>
              <a:rPr lang="ko-KR" altLang="en-US" dirty="0"/>
              <a:t>향상을 기대할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또한 운영자 및 시스템 측면은 유지보수가 용이하며 안정성</a:t>
            </a:r>
            <a:r>
              <a:rPr lang="en-US" altLang="ko-KR" dirty="0"/>
              <a:t>, </a:t>
            </a:r>
            <a:r>
              <a:rPr lang="ko-KR" altLang="en-US" dirty="0"/>
              <a:t>통합성을 확보할 수 있습니다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32772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903262" y="9518711"/>
            <a:ext cx="2984847" cy="501575"/>
          </a:xfrm>
          <a:prstGeom prst="rect">
            <a:avLst/>
          </a:prstGeom>
          <a:noFill/>
        </p:spPr>
        <p:txBody>
          <a:bodyPr lIns="93164" tIns="46581" rIns="93164" bIns="46581"/>
          <a:lstStyle/>
          <a:p>
            <a:fld id="{76FEBFE7-D21B-4E88-B5BD-8C872B8BDBC8}" type="slidenum">
              <a:rPr lang="ko-KR" altLang="en-US" smtClean="0"/>
              <a:pPr/>
              <a:t>27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ko-KR" altLang="en-US" dirty="0"/>
              <a:t>사용자 별로 구분한 기대효과입니다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대학경영자에게는 의사결정 지원을 통해 대학경쟁력을 강화시킬 수 있으며</a:t>
            </a:r>
            <a:endParaRPr lang="en-US" altLang="ko-KR" dirty="0"/>
          </a:p>
          <a:p>
            <a:r>
              <a:rPr lang="ko-KR" altLang="en-US" dirty="0"/>
              <a:t>교원</a:t>
            </a:r>
            <a:r>
              <a:rPr lang="en-US" altLang="ko-KR" dirty="0"/>
              <a:t>, </a:t>
            </a:r>
            <a:r>
              <a:rPr lang="ko-KR" altLang="en-US" dirty="0"/>
              <a:t>직원</a:t>
            </a:r>
            <a:r>
              <a:rPr lang="en-US" altLang="ko-KR" dirty="0"/>
              <a:t>, </a:t>
            </a:r>
            <a:r>
              <a:rPr lang="ko-KR" altLang="en-US" dirty="0"/>
              <a:t>학생에게는 업무편의성과 생산성</a:t>
            </a:r>
            <a:r>
              <a:rPr lang="en-US" altLang="ko-KR" dirty="0"/>
              <a:t> </a:t>
            </a:r>
            <a:r>
              <a:rPr lang="ko-KR" altLang="en-US" dirty="0"/>
              <a:t>향상을 기대할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또한 운영자 및 시스템 측면은 유지보수가 용이하며 안정성</a:t>
            </a:r>
            <a:r>
              <a:rPr lang="en-US" altLang="ko-KR" dirty="0"/>
              <a:t>, </a:t>
            </a:r>
            <a:r>
              <a:rPr lang="ko-KR" altLang="en-US" dirty="0"/>
              <a:t>통합성을 확보할 수 있습니다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32772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903262" y="9518711"/>
            <a:ext cx="2984847" cy="501575"/>
          </a:xfrm>
          <a:prstGeom prst="rect">
            <a:avLst/>
          </a:prstGeom>
          <a:noFill/>
        </p:spPr>
        <p:txBody>
          <a:bodyPr lIns="93164" tIns="46581" rIns="93164" bIns="46581"/>
          <a:lstStyle/>
          <a:p>
            <a:fld id="{76FEBFE7-D21B-4E88-B5BD-8C872B8BDBC8}" type="slidenum">
              <a:rPr lang="ko-KR" altLang="en-US" smtClean="0"/>
              <a:pPr/>
              <a:t>28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ko-KR" altLang="en-US" dirty="0"/>
              <a:t>사용자 별로 구분한 기대효과입니다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대학경영자에게는 의사결정 지원을 통해 대학경쟁력을 강화시킬 수 있으며</a:t>
            </a:r>
            <a:endParaRPr lang="en-US" altLang="ko-KR" dirty="0"/>
          </a:p>
          <a:p>
            <a:r>
              <a:rPr lang="ko-KR" altLang="en-US" dirty="0"/>
              <a:t>교원</a:t>
            </a:r>
            <a:r>
              <a:rPr lang="en-US" altLang="ko-KR" dirty="0"/>
              <a:t>, </a:t>
            </a:r>
            <a:r>
              <a:rPr lang="ko-KR" altLang="en-US" dirty="0"/>
              <a:t>직원</a:t>
            </a:r>
            <a:r>
              <a:rPr lang="en-US" altLang="ko-KR" dirty="0"/>
              <a:t>, </a:t>
            </a:r>
            <a:r>
              <a:rPr lang="ko-KR" altLang="en-US" dirty="0"/>
              <a:t>학생에게는 업무편의성과 생산성</a:t>
            </a:r>
            <a:r>
              <a:rPr lang="en-US" altLang="ko-KR" dirty="0"/>
              <a:t> </a:t>
            </a:r>
            <a:r>
              <a:rPr lang="ko-KR" altLang="en-US" dirty="0"/>
              <a:t>향상을 기대할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또한 운영자 및 시스템 측면은 유지보수가 용이하며 안정성</a:t>
            </a:r>
            <a:r>
              <a:rPr lang="en-US" altLang="ko-KR" dirty="0"/>
              <a:t>, </a:t>
            </a:r>
            <a:r>
              <a:rPr lang="ko-KR" altLang="en-US" dirty="0"/>
              <a:t>통합성을 확보할 수 있습니다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32772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903262" y="9518711"/>
            <a:ext cx="2984847" cy="501575"/>
          </a:xfrm>
          <a:prstGeom prst="rect">
            <a:avLst/>
          </a:prstGeom>
          <a:noFill/>
        </p:spPr>
        <p:txBody>
          <a:bodyPr lIns="93164" tIns="46581" rIns="93164" bIns="46581"/>
          <a:lstStyle/>
          <a:p>
            <a:fld id="{76FEBFE7-D21B-4E88-B5BD-8C872B8BDBC8}" type="slidenum">
              <a:rPr lang="ko-KR" altLang="en-US" smtClean="0"/>
              <a:pPr/>
              <a:t>3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ko-KR" altLang="en-US" dirty="0"/>
              <a:t>사용자 별로 구분한 기대효과입니다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대학경영자에게는 의사결정 지원을 통해 대학경쟁력을 강화시킬 수 있으며</a:t>
            </a:r>
            <a:endParaRPr lang="en-US" altLang="ko-KR" dirty="0"/>
          </a:p>
          <a:p>
            <a:r>
              <a:rPr lang="ko-KR" altLang="en-US" dirty="0"/>
              <a:t>교원</a:t>
            </a:r>
            <a:r>
              <a:rPr lang="en-US" altLang="ko-KR" dirty="0"/>
              <a:t>, </a:t>
            </a:r>
            <a:r>
              <a:rPr lang="ko-KR" altLang="en-US" dirty="0"/>
              <a:t>직원</a:t>
            </a:r>
            <a:r>
              <a:rPr lang="en-US" altLang="ko-KR" dirty="0"/>
              <a:t>, </a:t>
            </a:r>
            <a:r>
              <a:rPr lang="ko-KR" altLang="en-US" dirty="0"/>
              <a:t>학생에게는 업무편의성과 생산성</a:t>
            </a:r>
            <a:r>
              <a:rPr lang="en-US" altLang="ko-KR" dirty="0"/>
              <a:t> </a:t>
            </a:r>
            <a:r>
              <a:rPr lang="ko-KR" altLang="en-US" dirty="0"/>
              <a:t>향상을 기대할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또한 운영자 및 시스템 측면은 유지보수가 용이하며 안정성</a:t>
            </a:r>
            <a:r>
              <a:rPr lang="en-US" altLang="ko-KR" dirty="0"/>
              <a:t>, </a:t>
            </a:r>
            <a:r>
              <a:rPr lang="ko-KR" altLang="en-US" dirty="0"/>
              <a:t>통합성을 확보할 수 있습니다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32772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903262" y="9518711"/>
            <a:ext cx="2984847" cy="501575"/>
          </a:xfrm>
          <a:prstGeom prst="rect">
            <a:avLst/>
          </a:prstGeom>
          <a:noFill/>
        </p:spPr>
        <p:txBody>
          <a:bodyPr lIns="93164" tIns="46581" rIns="93164" bIns="46581"/>
          <a:lstStyle/>
          <a:p>
            <a:fld id="{76FEBFE7-D21B-4E88-B5BD-8C872B8BDBC8}" type="slidenum">
              <a:rPr lang="ko-KR" altLang="en-US" smtClean="0"/>
              <a:pPr/>
              <a:t>29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ko-KR" altLang="en-US" dirty="0"/>
              <a:t>사용자 별로 구분한 기대효과입니다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대학경영자에게는 의사결정 지원을 통해 대학경쟁력을 강화시킬 수 있으며</a:t>
            </a:r>
            <a:endParaRPr lang="en-US" altLang="ko-KR" dirty="0"/>
          </a:p>
          <a:p>
            <a:r>
              <a:rPr lang="ko-KR" altLang="en-US" dirty="0"/>
              <a:t>교원</a:t>
            </a:r>
            <a:r>
              <a:rPr lang="en-US" altLang="ko-KR" dirty="0"/>
              <a:t>, </a:t>
            </a:r>
            <a:r>
              <a:rPr lang="ko-KR" altLang="en-US" dirty="0"/>
              <a:t>직원</a:t>
            </a:r>
            <a:r>
              <a:rPr lang="en-US" altLang="ko-KR" dirty="0"/>
              <a:t>, </a:t>
            </a:r>
            <a:r>
              <a:rPr lang="ko-KR" altLang="en-US" dirty="0"/>
              <a:t>학생에게는 업무편의성과 생산성</a:t>
            </a:r>
            <a:r>
              <a:rPr lang="en-US" altLang="ko-KR" dirty="0"/>
              <a:t> </a:t>
            </a:r>
            <a:r>
              <a:rPr lang="ko-KR" altLang="en-US" dirty="0"/>
              <a:t>향상을 기대할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또한 운영자 및 시스템 측면은 유지보수가 용이하며 안정성</a:t>
            </a:r>
            <a:r>
              <a:rPr lang="en-US" altLang="ko-KR" dirty="0"/>
              <a:t>, </a:t>
            </a:r>
            <a:r>
              <a:rPr lang="ko-KR" altLang="en-US" dirty="0"/>
              <a:t>통합성을 확보할 수 있습니다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32772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903262" y="9518711"/>
            <a:ext cx="2984847" cy="501575"/>
          </a:xfrm>
          <a:prstGeom prst="rect">
            <a:avLst/>
          </a:prstGeom>
          <a:noFill/>
        </p:spPr>
        <p:txBody>
          <a:bodyPr lIns="93164" tIns="46581" rIns="93164" bIns="46581"/>
          <a:lstStyle/>
          <a:p>
            <a:fld id="{76FEBFE7-D21B-4E88-B5BD-8C872B8BDBC8}" type="slidenum">
              <a:rPr lang="ko-KR" altLang="en-US" smtClean="0"/>
              <a:pPr/>
              <a:t>30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ko-KR" altLang="en-US" dirty="0"/>
              <a:t>사용자 별로 구분한 기대효과입니다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대학경영자에게는 의사결정 지원을 통해 대학경쟁력을 강화시킬 수 있으며</a:t>
            </a:r>
            <a:endParaRPr lang="en-US" altLang="ko-KR" dirty="0"/>
          </a:p>
          <a:p>
            <a:r>
              <a:rPr lang="ko-KR" altLang="en-US" dirty="0"/>
              <a:t>교원</a:t>
            </a:r>
            <a:r>
              <a:rPr lang="en-US" altLang="ko-KR" dirty="0"/>
              <a:t>, </a:t>
            </a:r>
            <a:r>
              <a:rPr lang="ko-KR" altLang="en-US" dirty="0"/>
              <a:t>직원</a:t>
            </a:r>
            <a:r>
              <a:rPr lang="en-US" altLang="ko-KR" dirty="0"/>
              <a:t>, </a:t>
            </a:r>
            <a:r>
              <a:rPr lang="ko-KR" altLang="en-US" dirty="0"/>
              <a:t>학생에게는 업무편의성과 생산성</a:t>
            </a:r>
            <a:r>
              <a:rPr lang="en-US" altLang="ko-KR" dirty="0"/>
              <a:t> </a:t>
            </a:r>
            <a:r>
              <a:rPr lang="ko-KR" altLang="en-US" dirty="0"/>
              <a:t>향상을 기대할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또한 운영자 및 시스템 측면은 유지보수가 용이하며 안정성</a:t>
            </a:r>
            <a:r>
              <a:rPr lang="en-US" altLang="ko-KR" dirty="0"/>
              <a:t>, </a:t>
            </a:r>
            <a:r>
              <a:rPr lang="ko-KR" altLang="en-US" dirty="0"/>
              <a:t>통합성을 확보할 수 있습니다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32772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903262" y="9518711"/>
            <a:ext cx="2984847" cy="501575"/>
          </a:xfrm>
          <a:prstGeom prst="rect">
            <a:avLst/>
          </a:prstGeom>
          <a:noFill/>
        </p:spPr>
        <p:txBody>
          <a:bodyPr lIns="93164" tIns="46581" rIns="93164" bIns="46581"/>
          <a:lstStyle/>
          <a:p>
            <a:fld id="{76FEBFE7-D21B-4E88-B5BD-8C872B8BDBC8}" type="slidenum">
              <a:rPr lang="ko-KR" altLang="en-US" smtClean="0"/>
              <a:pPr/>
              <a:t>31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ko-KR" altLang="en-US" dirty="0"/>
              <a:t>사용자 별로 구분한 기대효과입니다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대학경영자에게는 의사결정 지원을 통해 대학경쟁력을 강화시킬 수 있으며</a:t>
            </a:r>
            <a:endParaRPr lang="en-US" altLang="ko-KR" dirty="0"/>
          </a:p>
          <a:p>
            <a:r>
              <a:rPr lang="ko-KR" altLang="en-US" dirty="0"/>
              <a:t>교원</a:t>
            </a:r>
            <a:r>
              <a:rPr lang="en-US" altLang="ko-KR" dirty="0"/>
              <a:t>, </a:t>
            </a:r>
            <a:r>
              <a:rPr lang="ko-KR" altLang="en-US" dirty="0"/>
              <a:t>직원</a:t>
            </a:r>
            <a:r>
              <a:rPr lang="en-US" altLang="ko-KR" dirty="0"/>
              <a:t>, </a:t>
            </a:r>
            <a:r>
              <a:rPr lang="ko-KR" altLang="en-US" dirty="0"/>
              <a:t>학생에게는 업무편의성과 생산성</a:t>
            </a:r>
            <a:r>
              <a:rPr lang="en-US" altLang="ko-KR" dirty="0"/>
              <a:t> </a:t>
            </a:r>
            <a:r>
              <a:rPr lang="ko-KR" altLang="en-US" dirty="0"/>
              <a:t>향상을 기대할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또한 운영자 및 시스템 측면은 유지보수가 용이하며 안정성</a:t>
            </a:r>
            <a:r>
              <a:rPr lang="en-US" altLang="ko-KR" dirty="0"/>
              <a:t>, </a:t>
            </a:r>
            <a:r>
              <a:rPr lang="ko-KR" altLang="en-US" dirty="0"/>
              <a:t>통합성을 확보할 수 있습니다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32772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903262" y="9518711"/>
            <a:ext cx="2984847" cy="501575"/>
          </a:xfrm>
          <a:prstGeom prst="rect">
            <a:avLst/>
          </a:prstGeom>
          <a:noFill/>
        </p:spPr>
        <p:txBody>
          <a:bodyPr lIns="93164" tIns="46581" rIns="93164" bIns="46581"/>
          <a:lstStyle/>
          <a:p>
            <a:fld id="{76FEBFE7-D21B-4E88-B5BD-8C872B8BDBC8}" type="slidenum">
              <a:rPr lang="ko-KR" altLang="en-US" smtClean="0"/>
              <a:pPr/>
              <a:t>32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ko-KR" altLang="en-US" dirty="0"/>
              <a:t>사용자 별로 구분한 기대효과입니다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대학경영자에게는 의사결정 지원을 통해 대학경쟁력을 강화시킬 수 있으며</a:t>
            </a:r>
            <a:endParaRPr lang="en-US" altLang="ko-KR" dirty="0"/>
          </a:p>
          <a:p>
            <a:r>
              <a:rPr lang="ko-KR" altLang="en-US" dirty="0"/>
              <a:t>교원</a:t>
            </a:r>
            <a:r>
              <a:rPr lang="en-US" altLang="ko-KR" dirty="0"/>
              <a:t>, </a:t>
            </a:r>
            <a:r>
              <a:rPr lang="ko-KR" altLang="en-US" dirty="0"/>
              <a:t>직원</a:t>
            </a:r>
            <a:r>
              <a:rPr lang="en-US" altLang="ko-KR" dirty="0"/>
              <a:t>, </a:t>
            </a:r>
            <a:r>
              <a:rPr lang="ko-KR" altLang="en-US" dirty="0"/>
              <a:t>학생에게는 업무편의성과 생산성</a:t>
            </a:r>
            <a:r>
              <a:rPr lang="en-US" altLang="ko-KR" dirty="0"/>
              <a:t> </a:t>
            </a:r>
            <a:r>
              <a:rPr lang="ko-KR" altLang="en-US" dirty="0"/>
              <a:t>향상을 기대할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또한 운영자 및 시스템 측면은 유지보수가 용이하며 안정성</a:t>
            </a:r>
            <a:r>
              <a:rPr lang="en-US" altLang="ko-KR" dirty="0"/>
              <a:t>, </a:t>
            </a:r>
            <a:r>
              <a:rPr lang="ko-KR" altLang="en-US" dirty="0"/>
              <a:t>통합성을 확보할 수 있습니다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32772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903262" y="9518711"/>
            <a:ext cx="2984847" cy="501575"/>
          </a:xfrm>
          <a:prstGeom prst="rect">
            <a:avLst/>
          </a:prstGeom>
          <a:noFill/>
        </p:spPr>
        <p:txBody>
          <a:bodyPr lIns="93164" tIns="46581" rIns="93164" bIns="46581"/>
          <a:lstStyle/>
          <a:p>
            <a:fld id="{76FEBFE7-D21B-4E88-B5BD-8C872B8BDBC8}" type="slidenum">
              <a:rPr lang="ko-KR" altLang="en-US" smtClean="0"/>
              <a:pPr/>
              <a:t>33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ko-KR" altLang="en-US" dirty="0"/>
              <a:t>사용자 별로 구분한 기대효과입니다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대학경영자에게는 의사결정 지원을 통해 대학경쟁력을 강화시킬 수 있으며</a:t>
            </a:r>
            <a:endParaRPr lang="en-US" altLang="ko-KR" dirty="0"/>
          </a:p>
          <a:p>
            <a:r>
              <a:rPr lang="ko-KR" altLang="en-US" dirty="0"/>
              <a:t>교원</a:t>
            </a:r>
            <a:r>
              <a:rPr lang="en-US" altLang="ko-KR" dirty="0"/>
              <a:t>, </a:t>
            </a:r>
            <a:r>
              <a:rPr lang="ko-KR" altLang="en-US" dirty="0"/>
              <a:t>직원</a:t>
            </a:r>
            <a:r>
              <a:rPr lang="en-US" altLang="ko-KR" dirty="0"/>
              <a:t>, </a:t>
            </a:r>
            <a:r>
              <a:rPr lang="ko-KR" altLang="en-US" dirty="0"/>
              <a:t>학생에게는 업무편의성과 생산성</a:t>
            </a:r>
            <a:r>
              <a:rPr lang="en-US" altLang="ko-KR" dirty="0"/>
              <a:t> </a:t>
            </a:r>
            <a:r>
              <a:rPr lang="ko-KR" altLang="en-US" dirty="0"/>
              <a:t>향상을 기대할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또한 운영자 및 시스템 측면은 유지보수가 용이하며 안정성</a:t>
            </a:r>
            <a:r>
              <a:rPr lang="en-US" altLang="ko-KR" dirty="0"/>
              <a:t>, </a:t>
            </a:r>
            <a:r>
              <a:rPr lang="ko-KR" altLang="en-US" dirty="0"/>
              <a:t>통합성을 확보할 수 있습니다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32772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903262" y="9518711"/>
            <a:ext cx="2984847" cy="501575"/>
          </a:xfrm>
          <a:prstGeom prst="rect">
            <a:avLst/>
          </a:prstGeom>
          <a:noFill/>
        </p:spPr>
        <p:txBody>
          <a:bodyPr lIns="93164" tIns="46581" rIns="93164" bIns="46581"/>
          <a:lstStyle/>
          <a:p>
            <a:fld id="{76FEBFE7-D21B-4E88-B5BD-8C872B8BDBC8}" type="slidenum">
              <a:rPr lang="ko-KR" altLang="en-US" smtClean="0"/>
              <a:pPr/>
              <a:t>34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ko-KR" altLang="en-US" dirty="0"/>
              <a:t>사용자 별로 구분한 기대효과입니다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대학경영자에게는 의사결정 지원을 통해 대학경쟁력을 강화시킬 수 있으며</a:t>
            </a:r>
            <a:endParaRPr lang="en-US" altLang="ko-KR" dirty="0"/>
          </a:p>
          <a:p>
            <a:r>
              <a:rPr lang="ko-KR" altLang="en-US" dirty="0"/>
              <a:t>교원</a:t>
            </a:r>
            <a:r>
              <a:rPr lang="en-US" altLang="ko-KR" dirty="0"/>
              <a:t>, </a:t>
            </a:r>
            <a:r>
              <a:rPr lang="ko-KR" altLang="en-US" dirty="0"/>
              <a:t>직원</a:t>
            </a:r>
            <a:r>
              <a:rPr lang="en-US" altLang="ko-KR" dirty="0"/>
              <a:t>, </a:t>
            </a:r>
            <a:r>
              <a:rPr lang="ko-KR" altLang="en-US" dirty="0"/>
              <a:t>학생에게는 업무편의성과 생산성</a:t>
            </a:r>
            <a:r>
              <a:rPr lang="en-US" altLang="ko-KR" dirty="0"/>
              <a:t> </a:t>
            </a:r>
            <a:r>
              <a:rPr lang="ko-KR" altLang="en-US" dirty="0"/>
              <a:t>향상을 기대할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또한 운영자 및 시스템 측면은 유지보수가 용이하며 안정성</a:t>
            </a:r>
            <a:r>
              <a:rPr lang="en-US" altLang="ko-KR" dirty="0"/>
              <a:t>, </a:t>
            </a:r>
            <a:r>
              <a:rPr lang="ko-KR" altLang="en-US" dirty="0"/>
              <a:t>통합성을 확보할 수 있습니다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32772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903262" y="9518711"/>
            <a:ext cx="2984847" cy="501575"/>
          </a:xfrm>
          <a:prstGeom prst="rect">
            <a:avLst/>
          </a:prstGeom>
          <a:noFill/>
        </p:spPr>
        <p:txBody>
          <a:bodyPr lIns="93164" tIns="46581" rIns="93164" bIns="46581"/>
          <a:lstStyle/>
          <a:p>
            <a:fld id="{76FEBFE7-D21B-4E88-B5BD-8C872B8BDBC8}" type="slidenum">
              <a:rPr lang="ko-KR" altLang="en-US" smtClean="0"/>
              <a:pPr/>
              <a:t>35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ko-KR" altLang="en-US" dirty="0"/>
              <a:t>사용자 별로 구분한 기대효과입니다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대학경영자에게는 의사결정 지원을 통해 대학경쟁력을 강화시킬 수 있으며</a:t>
            </a:r>
            <a:endParaRPr lang="en-US" altLang="ko-KR" dirty="0"/>
          </a:p>
          <a:p>
            <a:r>
              <a:rPr lang="ko-KR" altLang="en-US" dirty="0"/>
              <a:t>교원</a:t>
            </a:r>
            <a:r>
              <a:rPr lang="en-US" altLang="ko-KR" dirty="0"/>
              <a:t>, </a:t>
            </a:r>
            <a:r>
              <a:rPr lang="ko-KR" altLang="en-US" dirty="0"/>
              <a:t>직원</a:t>
            </a:r>
            <a:r>
              <a:rPr lang="en-US" altLang="ko-KR" dirty="0"/>
              <a:t>, </a:t>
            </a:r>
            <a:r>
              <a:rPr lang="ko-KR" altLang="en-US" dirty="0"/>
              <a:t>학생에게는 업무편의성과 생산성</a:t>
            </a:r>
            <a:r>
              <a:rPr lang="en-US" altLang="ko-KR" dirty="0"/>
              <a:t> </a:t>
            </a:r>
            <a:r>
              <a:rPr lang="ko-KR" altLang="en-US" dirty="0"/>
              <a:t>향상을 기대할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또한 운영자 및 시스템 측면은 유지보수가 용이하며 안정성</a:t>
            </a:r>
            <a:r>
              <a:rPr lang="en-US" altLang="ko-KR" dirty="0"/>
              <a:t>, </a:t>
            </a:r>
            <a:r>
              <a:rPr lang="ko-KR" altLang="en-US" dirty="0"/>
              <a:t>통합성을 확보할 수 있습니다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32772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917706" y="9542898"/>
            <a:ext cx="2995892" cy="502849"/>
          </a:xfrm>
          <a:prstGeom prst="rect">
            <a:avLst/>
          </a:prstGeom>
          <a:noFill/>
        </p:spPr>
        <p:txBody>
          <a:bodyPr lIns="93443" tIns="46721" rIns="93443" bIns="46721"/>
          <a:lstStyle/>
          <a:p>
            <a:pPr defTabSz="917143">
              <a:defRPr/>
            </a:pPr>
            <a:fld id="{76FEBFE7-D21B-4E88-B5BD-8C872B8BDBC8}" type="slidenum">
              <a:rPr lang="ko-KR" altLang="en-US">
                <a:solidFill>
                  <a:srgbClr val="000000"/>
                </a:solidFill>
              </a:rPr>
              <a:pPr defTabSz="917143">
                <a:defRPr/>
              </a:pPr>
              <a:t>36</a:t>
            </a:fld>
            <a:endParaRPr lang="en-US" altLang="ko-K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4278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ko-KR" altLang="en-US" dirty="0"/>
              <a:t>사용자 별로 구분한 기대효과입니다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대학경영자에게는 의사결정 지원을 통해 대학경쟁력을 강화시킬 수 있으며</a:t>
            </a:r>
            <a:endParaRPr lang="en-US" altLang="ko-KR" dirty="0"/>
          </a:p>
          <a:p>
            <a:r>
              <a:rPr lang="ko-KR" altLang="en-US" dirty="0"/>
              <a:t>교원</a:t>
            </a:r>
            <a:r>
              <a:rPr lang="en-US" altLang="ko-KR" dirty="0"/>
              <a:t>, </a:t>
            </a:r>
            <a:r>
              <a:rPr lang="ko-KR" altLang="en-US" dirty="0"/>
              <a:t>직원</a:t>
            </a:r>
            <a:r>
              <a:rPr lang="en-US" altLang="ko-KR" dirty="0"/>
              <a:t>, </a:t>
            </a:r>
            <a:r>
              <a:rPr lang="ko-KR" altLang="en-US" dirty="0"/>
              <a:t>학생에게는 업무편의성과 생산성</a:t>
            </a:r>
            <a:r>
              <a:rPr lang="en-US" altLang="ko-KR" dirty="0"/>
              <a:t> </a:t>
            </a:r>
            <a:r>
              <a:rPr lang="ko-KR" altLang="en-US" dirty="0"/>
              <a:t>향상을 기대할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또한 운영자 및 시스템 측면은 유지보수가 용이하며 안정성</a:t>
            </a:r>
            <a:r>
              <a:rPr lang="en-US" altLang="ko-KR" dirty="0"/>
              <a:t>, </a:t>
            </a:r>
            <a:r>
              <a:rPr lang="ko-KR" altLang="en-US" dirty="0"/>
              <a:t>통합성을 확보할 수 있습니다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32772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903262" y="9518711"/>
            <a:ext cx="2984847" cy="501575"/>
          </a:xfrm>
          <a:prstGeom prst="rect">
            <a:avLst/>
          </a:prstGeom>
          <a:noFill/>
        </p:spPr>
        <p:txBody>
          <a:bodyPr lIns="93164" tIns="46581" rIns="93164" bIns="46581"/>
          <a:lstStyle/>
          <a:p>
            <a:fld id="{76FEBFE7-D21B-4E88-B5BD-8C872B8BDBC8}" type="slidenum">
              <a:rPr lang="ko-KR" altLang="en-US" smtClean="0"/>
              <a:pPr/>
              <a:t>37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ko-KR" altLang="en-US" dirty="0"/>
              <a:t>사용자 별로 구분한 기대효과입니다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대학경영자에게는 의사결정 지원을 통해 대학경쟁력을 강화시킬 수 있으며</a:t>
            </a:r>
            <a:endParaRPr lang="en-US" altLang="ko-KR" dirty="0"/>
          </a:p>
          <a:p>
            <a:r>
              <a:rPr lang="ko-KR" altLang="en-US" dirty="0"/>
              <a:t>교원</a:t>
            </a:r>
            <a:r>
              <a:rPr lang="en-US" altLang="ko-KR" dirty="0"/>
              <a:t>, </a:t>
            </a:r>
            <a:r>
              <a:rPr lang="ko-KR" altLang="en-US" dirty="0"/>
              <a:t>직원</a:t>
            </a:r>
            <a:r>
              <a:rPr lang="en-US" altLang="ko-KR" dirty="0"/>
              <a:t>, </a:t>
            </a:r>
            <a:r>
              <a:rPr lang="ko-KR" altLang="en-US" dirty="0"/>
              <a:t>학생에게는 업무편의성과 생산성</a:t>
            </a:r>
            <a:r>
              <a:rPr lang="en-US" altLang="ko-KR" dirty="0"/>
              <a:t> </a:t>
            </a:r>
            <a:r>
              <a:rPr lang="ko-KR" altLang="en-US" dirty="0"/>
              <a:t>향상을 기대할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또한 운영자 및 시스템 측면은 유지보수가 용이하며 안정성</a:t>
            </a:r>
            <a:r>
              <a:rPr lang="en-US" altLang="ko-KR" dirty="0"/>
              <a:t>, </a:t>
            </a:r>
            <a:r>
              <a:rPr lang="ko-KR" altLang="en-US" dirty="0"/>
              <a:t>통합성을 확보할 수 있습니다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32772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903262" y="9518711"/>
            <a:ext cx="2984847" cy="501575"/>
          </a:xfrm>
          <a:prstGeom prst="rect">
            <a:avLst/>
          </a:prstGeom>
          <a:noFill/>
        </p:spPr>
        <p:txBody>
          <a:bodyPr lIns="93164" tIns="46581" rIns="93164" bIns="46581"/>
          <a:lstStyle/>
          <a:p>
            <a:fld id="{76FEBFE7-D21B-4E88-B5BD-8C872B8BDBC8}" type="slidenum">
              <a:rPr lang="ko-KR" altLang="en-US" smtClean="0"/>
              <a:pPr/>
              <a:t>38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ko-KR" altLang="en-US" dirty="0"/>
              <a:t>사용자 별로 구분한 기대효과입니다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대학경영자에게는 의사결정 지원을 통해 대학경쟁력을 강화시킬 수 있으며</a:t>
            </a:r>
            <a:endParaRPr lang="en-US" altLang="ko-KR" dirty="0"/>
          </a:p>
          <a:p>
            <a:r>
              <a:rPr lang="ko-KR" altLang="en-US" dirty="0"/>
              <a:t>교원</a:t>
            </a:r>
            <a:r>
              <a:rPr lang="en-US" altLang="ko-KR" dirty="0"/>
              <a:t>, </a:t>
            </a:r>
            <a:r>
              <a:rPr lang="ko-KR" altLang="en-US" dirty="0"/>
              <a:t>직원</a:t>
            </a:r>
            <a:r>
              <a:rPr lang="en-US" altLang="ko-KR" dirty="0"/>
              <a:t>, </a:t>
            </a:r>
            <a:r>
              <a:rPr lang="ko-KR" altLang="en-US" dirty="0"/>
              <a:t>학생에게는 업무편의성과 생산성</a:t>
            </a:r>
            <a:r>
              <a:rPr lang="en-US" altLang="ko-KR" dirty="0"/>
              <a:t> </a:t>
            </a:r>
            <a:r>
              <a:rPr lang="ko-KR" altLang="en-US" dirty="0"/>
              <a:t>향상을 기대할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또한 운영자 및 시스템 측면은 유지보수가 용이하며 안정성</a:t>
            </a:r>
            <a:r>
              <a:rPr lang="en-US" altLang="ko-KR" dirty="0"/>
              <a:t>, </a:t>
            </a:r>
            <a:r>
              <a:rPr lang="ko-KR" altLang="en-US" dirty="0"/>
              <a:t>통합성을 확보할 수 있습니다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32772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903262" y="9518711"/>
            <a:ext cx="2984847" cy="501575"/>
          </a:xfrm>
          <a:prstGeom prst="rect">
            <a:avLst/>
          </a:prstGeom>
          <a:noFill/>
        </p:spPr>
        <p:txBody>
          <a:bodyPr lIns="93164" tIns="46581" rIns="93164" bIns="46581"/>
          <a:lstStyle/>
          <a:p>
            <a:fld id="{76FEBFE7-D21B-4E88-B5BD-8C872B8BDBC8}" type="slidenum">
              <a:rPr lang="ko-KR" altLang="en-US" smtClean="0"/>
              <a:pPr/>
              <a:t>4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ko-KR" altLang="en-US" dirty="0"/>
              <a:t>사용자 별로 구분한 기대효과입니다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대학경영자에게는 의사결정 지원을 통해 대학경쟁력을 강화시킬 수 있으며</a:t>
            </a:r>
            <a:endParaRPr lang="en-US" altLang="ko-KR" dirty="0"/>
          </a:p>
          <a:p>
            <a:r>
              <a:rPr lang="ko-KR" altLang="en-US" dirty="0"/>
              <a:t>교원</a:t>
            </a:r>
            <a:r>
              <a:rPr lang="en-US" altLang="ko-KR" dirty="0"/>
              <a:t>, </a:t>
            </a:r>
            <a:r>
              <a:rPr lang="ko-KR" altLang="en-US" dirty="0"/>
              <a:t>직원</a:t>
            </a:r>
            <a:r>
              <a:rPr lang="en-US" altLang="ko-KR" dirty="0"/>
              <a:t>, </a:t>
            </a:r>
            <a:r>
              <a:rPr lang="ko-KR" altLang="en-US" dirty="0"/>
              <a:t>학생에게는 업무편의성과 생산성</a:t>
            </a:r>
            <a:r>
              <a:rPr lang="en-US" altLang="ko-KR" dirty="0"/>
              <a:t> </a:t>
            </a:r>
            <a:r>
              <a:rPr lang="ko-KR" altLang="en-US" dirty="0"/>
              <a:t>향상을 기대할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또한 운영자 및 시스템 측면은 유지보수가 용이하며 안정성</a:t>
            </a:r>
            <a:r>
              <a:rPr lang="en-US" altLang="ko-KR" dirty="0"/>
              <a:t>, </a:t>
            </a:r>
            <a:r>
              <a:rPr lang="ko-KR" altLang="en-US" dirty="0"/>
              <a:t>통합성을 확보할 수 있습니다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32772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903262" y="9518711"/>
            <a:ext cx="2984847" cy="501575"/>
          </a:xfrm>
          <a:prstGeom prst="rect">
            <a:avLst/>
          </a:prstGeom>
          <a:noFill/>
        </p:spPr>
        <p:txBody>
          <a:bodyPr lIns="93164" tIns="46581" rIns="93164" bIns="46581"/>
          <a:lstStyle/>
          <a:p>
            <a:fld id="{76FEBFE7-D21B-4E88-B5BD-8C872B8BDBC8}" type="slidenum">
              <a:rPr lang="ko-KR" altLang="en-US" smtClean="0"/>
              <a:pPr/>
              <a:t>39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ko-KR" altLang="en-US" dirty="0"/>
              <a:t>사용자 별로 구분한 기대효과입니다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대학경영자에게는 의사결정 지원을 통해 대학경쟁력을 강화시킬 수 있으며</a:t>
            </a:r>
            <a:endParaRPr lang="en-US" altLang="ko-KR" dirty="0"/>
          </a:p>
          <a:p>
            <a:r>
              <a:rPr lang="ko-KR" altLang="en-US" dirty="0"/>
              <a:t>교원</a:t>
            </a:r>
            <a:r>
              <a:rPr lang="en-US" altLang="ko-KR" dirty="0"/>
              <a:t>, </a:t>
            </a:r>
            <a:r>
              <a:rPr lang="ko-KR" altLang="en-US" dirty="0"/>
              <a:t>직원</a:t>
            </a:r>
            <a:r>
              <a:rPr lang="en-US" altLang="ko-KR" dirty="0"/>
              <a:t>, </a:t>
            </a:r>
            <a:r>
              <a:rPr lang="ko-KR" altLang="en-US" dirty="0"/>
              <a:t>학생에게는 업무편의성과 생산성</a:t>
            </a:r>
            <a:r>
              <a:rPr lang="en-US" altLang="ko-KR" dirty="0"/>
              <a:t> </a:t>
            </a:r>
            <a:r>
              <a:rPr lang="ko-KR" altLang="en-US" dirty="0"/>
              <a:t>향상을 기대할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또한 운영자 및 시스템 측면은 유지보수가 용이하며 안정성</a:t>
            </a:r>
            <a:r>
              <a:rPr lang="en-US" altLang="ko-KR" dirty="0"/>
              <a:t>, </a:t>
            </a:r>
            <a:r>
              <a:rPr lang="ko-KR" altLang="en-US" dirty="0"/>
              <a:t>통합성을 확보할 수 있습니다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32772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903262" y="9518711"/>
            <a:ext cx="2984847" cy="501575"/>
          </a:xfrm>
          <a:prstGeom prst="rect">
            <a:avLst/>
          </a:prstGeom>
          <a:noFill/>
        </p:spPr>
        <p:txBody>
          <a:bodyPr lIns="93164" tIns="46581" rIns="93164" bIns="46581"/>
          <a:lstStyle/>
          <a:p>
            <a:fld id="{76FEBFE7-D21B-4E88-B5BD-8C872B8BDBC8}" type="slidenum">
              <a:rPr lang="ko-KR" altLang="en-US" smtClean="0"/>
              <a:pPr/>
              <a:t>41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ko-KR" altLang="en-US" dirty="0"/>
              <a:t>사용자 별로 구분한 기대효과입니다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대학경영자에게는 의사결정 지원을 통해 대학경쟁력을 강화시킬 수 있으며</a:t>
            </a:r>
            <a:endParaRPr lang="en-US" altLang="ko-KR" dirty="0"/>
          </a:p>
          <a:p>
            <a:r>
              <a:rPr lang="ko-KR" altLang="en-US" dirty="0"/>
              <a:t>교원</a:t>
            </a:r>
            <a:r>
              <a:rPr lang="en-US" altLang="ko-KR" dirty="0"/>
              <a:t>, </a:t>
            </a:r>
            <a:r>
              <a:rPr lang="ko-KR" altLang="en-US" dirty="0"/>
              <a:t>직원</a:t>
            </a:r>
            <a:r>
              <a:rPr lang="en-US" altLang="ko-KR" dirty="0"/>
              <a:t>, </a:t>
            </a:r>
            <a:r>
              <a:rPr lang="ko-KR" altLang="en-US" dirty="0"/>
              <a:t>학생에게는 업무편의성과 생산성</a:t>
            </a:r>
            <a:r>
              <a:rPr lang="en-US" altLang="ko-KR" dirty="0"/>
              <a:t> </a:t>
            </a:r>
            <a:r>
              <a:rPr lang="ko-KR" altLang="en-US" dirty="0"/>
              <a:t>향상을 기대할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또한 운영자 및 시스템 측면은 유지보수가 용이하며 안정성</a:t>
            </a:r>
            <a:r>
              <a:rPr lang="en-US" altLang="ko-KR" dirty="0"/>
              <a:t>, </a:t>
            </a:r>
            <a:r>
              <a:rPr lang="ko-KR" altLang="en-US" dirty="0"/>
              <a:t>통합성을 확보할 수 있습니다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32772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903262" y="9518711"/>
            <a:ext cx="2984847" cy="501575"/>
          </a:xfrm>
          <a:prstGeom prst="rect">
            <a:avLst/>
          </a:prstGeom>
          <a:noFill/>
        </p:spPr>
        <p:txBody>
          <a:bodyPr lIns="93164" tIns="46581" rIns="93164" bIns="46581"/>
          <a:lstStyle/>
          <a:p>
            <a:fld id="{76FEBFE7-D21B-4E88-B5BD-8C872B8BDBC8}" type="slidenum">
              <a:rPr lang="ko-KR" altLang="en-US" smtClean="0"/>
              <a:pPr/>
              <a:t>42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ko-KR" altLang="en-US" dirty="0"/>
              <a:t>사용자 별로 구분한 기대효과입니다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대학경영자에게는 의사결정 지원을 통해 대학경쟁력을 강화시킬 수 있으며</a:t>
            </a:r>
            <a:endParaRPr lang="en-US" altLang="ko-KR" dirty="0"/>
          </a:p>
          <a:p>
            <a:r>
              <a:rPr lang="ko-KR" altLang="en-US" dirty="0"/>
              <a:t>교원</a:t>
            </a:r>
            <a:r>
              <a:rPr lang="en-US" altLang="ko-KR" dirty="0"/>
              <a:t>, </a:t>
            </a:r>
            <a:r>
              <a:rPr lang="ko-KR" altLang="en-US" dirty="0"/>
              <a:t>직원</a:t>
            </a:r>
            <a:r>
              <a:rPr lang="en-US" altLang="ko-KR" dirty="0"/>
              <a:t>, </a:t>
            </a:r>
            <a:r>
              <a:rPr lang="ko-KR" altLang="en-US" dirty="0"/>
              <a:t>학생에게는 업무편의성과 생산성</a:t>
            </a:r>
            <a:r>
              <a:rPr lang="en-US" altLang="ko-KR" dirty="0"/>
              <a:t> </a:t>
            </a:r>
            <a:r>
              <a:rPr lang="ko-KR" altLang="en-US" dirty="0"/>
              <a:t>향상을 기대할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또한 운영자 및 시스템 측면은 유지보수가 용이하며 안정성</a:t>
            </a:r>
            <a:r>
              <a:rPr lang="en-US" altLang="ko-KR" dirty="0"/>
              <a:t>, </a:t>
            </a:r>
            <a:r>
              <a:rPr lang="ko-KR" altLang="en-US" dirty="0"/>
              <a:t>통합성을 확보할 수 있습니다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32772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903262" y="9518711"/>
            <a:ext cx="2984847" cy="501575"/>
          </a:xfrm>
          <a:prstGeom prst="rect">
            <a:avLst/>
          </a:prstGeom>
          <a:noFill/>
        </p:spPr>
        <p:txBody>
          <a:bodyPr lIns="93164" tIns="46581" rIns="93164" bIns="46581"/>
          <a:lstStyle/>
          <a:p>
            <a:fld id="{76FEBFE7-D21B-4E88-B5BD-8C872B8BDBC8}" type="slidenum">
              <a:rPr lang="ko-KR" altLang="en-US" smtClean="0"/>
              <a:pPr/>
              <a:t>43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ko-KR" altLang="en-US" dirty="0"/>
              <a:t>사용자 별로 구분한 기대효과입니다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대학경영자에게는 의사결정 지원을 통해 대학경쟁력을 강화시킬 수 있으며</a:t>
            </a:r>
            <a:endParaRPr lang="en-US" altLang="ko-KR" dirty="0"/>
          </a:p>
          <a:p>
            <a:r>
              <a:rPr lang="ko-KR" altLang="en-US" dirty="0"/>
              <a:t>교원</a:t>
            </a:r>
            <a:r>
              <a:rPr lang="en-US" altLang="ko-KR" dirty="0"/>
              <a:t>, </a:t>
            </a:r>
            <a:r>
              <a:rPr lang="ko-KR" altLang="en-US" dirty="0"/>
              <a:t>직원</a:t>
            </a:r>
            <a:r>
              <a:rPr lang="en-US" altLang="ko-KR" dirty="0"/>
              <a:t>, </a:t>
            </a:r>
            <a:r>
              <a:rPr lang="ko-KR" altLang="en-US" dirty="0"/>
              <a:t>학생에게는 업무편의성과 생산성</a:t>
            </a:r>
            <a:r>
              <a:rPr lang="en-US" altLang="ko-KR" dirty="0"/>
              <a:t> </a:t>
            </a:r>
            <a:r>
              <a:rPr lang="ko-KR" altLang="en-US" dirty="0"/>
              <a:t>향상을 기대할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또한 운영자 및 시스템 측면은 유지보수가 용이하며 안정성</a:t>
            </a:r>
            <a:r>
              <a:rPr lang="en-US" altLang="ko-KR" dirty="0"/>
              <a:t>, </a:t>
            </a:r>
            <a:r>
              <a:rPr lang="ko-KR" altLang="en-US" dirty="0"/>
              <a:t>통합성을 확보할 수 있습니다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32772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903262" y="9518711"/>
            <a:ext cx="2984847" cy="501575"/>
          </a:xfrm>
          <a:prstGeom prst="rect">
            <a:avLst/>
          </a:prstGeom>
          <a:noFill/>
        </p:spPr>
        <p:txBody>
          <a:bodyPr lIns="93164" tIns="46581" rIns="93164" bIns="46581"/>
          <a:lstStyle/>
          <a:p>
            <a:fld id="{76FEBFE7-D21B-4E88-B5BD-8C872B8BDBC8}" type="slidenum">
              <a:rPr lang="ko-KR" altLang="en-US" smtClean="0"/>
              <a:pPr/>
              <a:t>44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ko-KR" altLang="en-US" dirty="0"/>
              <a:t>사용자 별로 구분한 기대효과입니다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대학경영자에게는 의사결정 지원을 통해 대학경쟁력을 강화시킬 수 있으며</a:t>
            </a:r>
            <a:endParaRPr lang="en-US" altLang="ko-KR" dirty="0"/>
          </a:p>
          <a:p>
            <a:r>
              <a:rPr lang="ko-KR" altLang="en-US" dirty="0"/>
              <a:t>교원</a:t>
            </a:r>
            <a:r>
              <a:rPr lang="en-US" altLang="ko-KR" dirty="0"/>
              <a:t>, </a:t>
            </a:r>
            <a:r>
              <a:rPr lang="ko-KR" altLang="en-US" dirty="0"/>
              <a:t>직원</a:t>
            </a:r>
            <a:r>
              <a:rPr lang="en-US" altLang="ko-KR" dirty="0"/>
              <a:t>, </a:t>
            </a:r>
            <a:r>
              <a:rPr lang="ko-KR" altLang="en-US" dirty="0"/>
              <a:t>학생에게는 업무편의성과 생산성</a:t>
            </a:r>
            <a:r>
              <a:rPr lang="en-US" altLang="ko-KR" dirty="0"/>
              <a:t> </a:t>
            </a:r>
            <a:r>
              <a:rPr lang="ko-KR" altLang="en-US" dirty="0"/>
              <a:t>향상을 기대할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또한 운영자 및 시스템 측면은 유지보수가 용이하며 안정성</a:t>
            </a:r>
            <a:r>
              <a:rPr lang="en-US" altLang="ko-KR" dirty="0"/>
              <a:t>, </a:t>
            </a:r>
            <a:r>
              <a:rPr lang="ko-KR" altLang="en-US" dirty="0"/>
              <a:t>통합성을 확보할 수 있습니다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32772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903262" y="9518711"/>
            <a:ext cx="2984847" cy="501575"/>
          </a:xfrm>
          <a:prstGeom prst="rect">
            <a:avLst/>
          </a:prstGeom>
          <a:noFill/>
        </p:spPr>
        <p:txBody>
          <a:bodyPr lIns="93164" tIns="46581" rIns="93164" bIns="46581"/>
          <a:lstStyle/>
          <a:p>
            <a:fld id="{76FEBFE7-D21B-4E88-B5BD-8C872B8BDBC8}" type="slidenum">
              <a:rPr lang="ko-KR" altLang="en-US" smtClean="0"/>
              <a:pPr/>
              <a:t>45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ko-KR" altLang="en-US" dirty="0"/>
              <a:t>사용자 별로 구분한 기대효과입니다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대학경영자에게는 의사결정 지원을 통해 대학경쟁력을 강화시킬 수 있으며</a:t>
            </a:r>
            <a:endParaRPr lang="en-US" altLang="ko-KR" dirty="0"/>
          </a:p>
          <a:p>
            <a:r>
              <a:rPr lang="ko-KR" altLang="en-US" dirty="0"/>
              <a:t>교원</a:t>
            </a:r>
            <a:r>
              <a:rPr lang="en-US" altLang="ko-KR" dirty="0"/>
              <a:t>, </a:t>
            </a:r>
            <a:r>
              <a:rPr lang="ko-KR" altLang="en-US" dirty="0"/>
              <a:t>직원</a:t>
            </a:r>
            <a:r>
              <a:rPr lang="en-US" altLang="ko-KR" dirty="0"/>
              <a:t>, </a:t>
            </a:r>
            <a:r>
              <a:rPr lang="ko-KR" altLang="en-US" dirty="0"/>
              <a:t>학생에게는 업무편의성과 생산성</a:t>
            </a:r>
            <a:r>
              <a:rPr lang="en-US" altLang="ko-KR" dirty="0"/>
              <a:t> </a:t>
            </a:r>
            <a:r>
              <a:rPr lang="ko-KR" altLang="en-US" dirty="0"/>
              <a:t>향상을 기대할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또한 운영자 및 시스템 측면은 유지보수가 용이하며 안정성</a:t>
            </a:r>
            <a:r>
              <a:rPr lang="en-US" altLang="ko-KR" dirty="0"/>
              <a:t>, </a:t>
            </a:r>
            <a:r>
              <a:rPr lang="ko-KR" altLang="en-US" dirty="0"/>
              <a:t>통합성을 확보할 수 있습니다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32772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903262" y="9518711"/>
            <a:ext cx="2984847" cy="501575"/>
          </a:xfrm>
          <a:prstGeom prst="rect">
            <a:avLst/>
          </a:prstGeom>
          <a:noFill/>
        </p:spPr>
        <p:txBody>
          <a:bodyPr lIns="93164" tIns="46581" rIns="93164" bIns="46581"/>
          <a:lstStyle/>
          <a:p>
            <a:fld id="{76FEBFE7-D21B-4E88-B5BD-8C872B8BDBC8}" type="slidenum">
              <a:rPr lang="ko-KR" altLang="en-US" smtClean="0"/>
              <a:pPr/>
              <a:t>46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ko-KR" altLang="en-US" dirty="0"/>
              <a:t>사용자 별로 구분한 기대효과입니다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대학경영자에게는 의사결정 지원을 통해 대학경쟁력을 강화시킬 수 있으며</a:t>
            </a:r>
            <a:endParaRPr lang="en-US" altLang="ko-KR" dirty="0"/>
          </a:p>
          <a:p>
            <a:r>
              <a:rPr lang="ko-KR" altLang="en-US" dirty="0"/>
              <a:t>교원</a:t>
            </a:r>
            <a:r>
              <a:rPr lang="en-US" altLang="ko-KR" dirty="0"/>
              <a:t>, </a:t>
            </a:r>
            <a:r>
              <a:rPr lang="ko-KR" altLang="en-US" dirty="0"/>
              <a:t>직원</a:t>
            </a:r>
            <a:r>
              <a:rPr lang="en-US" altLang="ko-KR" dirty="0"/>
              <a:t>, </a:t>
            </a:r>
            <a:r>
              <a:rPr lang="ko-KR" altLang="en-US" dirty="0"/>
              <a:t>학생에게는 업무편의성과 생산성</a:t>
            </a:r>
            <a:r>
              <a:rPr lang="en-US" altLang="ko-KR" dirty="0"/>
              <a:t> </a:t>
            </a:r>
            <a:r>
              <a:rPr lang="ko-KR" altLang="en-US" dirty="0"/>
              <a:t>향상을 기대할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또한 운영자 및 시스템 측면은 유지보수가 용이하며 안정성</a:t>
            </a:r>
            <a:r>
              <a:rPr lang="en-US" altLang="ko-KR" dirty="0"/>
              <a:t>, </a:t>
            </a:r>
            <a:r>
              <a:rPr lang="ko-KR" altLang="en-US" dirty="0"/>
              <a:t>통합성을 확보할 수 있습니다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32772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903262" y="9518711"/>
            <a:ext cx="2984847" cy="501575"/>
          </a:xfrm>
          <a:prstGeom prst="rect">
            <a:avLst/>
          </a:prstGeom>
          <a:noFill/>
        </p:spPr>
        <p:txBody>
          <a:bodyPr lIns="93164" tIns="46581" rIns="93164" bIns="46581"/>
          <a:lstStyle/>
          <a:p>
            <a:fld id="{76FEBFE7-D21B-4E88-B5BD-8C872B8BDBC8}" type="slidenum">
              <a:rPr lang="ko-KR" altLang="en-US" smtClean="0"/>
              <a:pPr/>
              <a:t>47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ko-KR" altLang="en-US" dirty="0"/>
              <a:t>사용자 별로 구분한 기대효과입니다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대학경영자에게는 의사결정 지원을 통해 대학경쟁력을 강화시킬 수 있으며</a:t>
            </a:r>
            <a:endParaRPr lang="en-US" altLang="ko-KR" dirty="0"/>
          </a:p>
          <a:p>
            <a:r>
              <a:rPr lang="ko-KR" altLang="en-US" dirty="0"/>
              <a:t>교원</a:t>
            </a:r>
            <a:r>
              <a:rPr lang="en-US" altLang="ko-KR" dirty="0"/>
              <a:t>, </a:t>
            </a:r>
            <a:r>
              <a:rPr lang="ko-KR" altLang="en-US" dirty="0"/>
              <a:t>직원</a:t>
            </a:r>
            <a:r>
              <a:rPr lang="en-US" altLang="ko-KR" dirty="0"/>
              <a:t>, </a:t>
            </a:r>
            <a:r>
              <a:rPr lang="ko-KR" altLang="en-US" dirty="0"/>
              <a:t>학생에게는 업무편의성과 생산성</a:t>
            </a:r>
            <a:r>
              <a:rPr lang="en-US" altLang="ko-KR" dirty="0"/>
              <a:t> </a:t>
            </a:r>
            <a:r>
              <a:rPr lang="ko-KR" altLang="en-US" dirty="0"/>
              <a:t>향상을 기대할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또한 운영자 및 시스템 측면은 유지보수가 용이하며 안정성</a:t>
            </a:r>
            <a:r>
              <a:rPr lang="en-US" altLang="ko-KR" dirty="0"/>
              <a:t>, </a:t>
            </a:r>
            <a:r>
              <a:rPr lang="ko-KR" altLang="en-US" dirty="0"/>
              <a:t>통합성을 확보할 수 있습니다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32772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903262" y="9518711"/>
            <a:ext cx="2984847" cy="501575"/>
          </a:xfrm>
          <a:prstGeom prst="rect">
            <a:avLst/>
          </a:prstGeom>
          <a:noFill/>
        </p:spPr>
        <p:txBody>
          <a:bodyPr lIns="93164" tIns="46581" rIns="93164" bIns="46581"/>
          <a:lstStyle/>
          <a:p>
            <a:fld id="{76FEBFE7-D21B-4E88-B5BD-8C872B8BDBC8}" type="slidenum">
              <a:rPr lang="ko-KR" altLang="en-US" smtClean="0"/>
              <a:pPr/>
              <a:t>48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ko-KR" altLang="en-US" dirty="0"/>
              <a:t>사용자 별로 구분한 기대효과입니다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대학경영자에게는 의사결정 지원을 통해 대학경쟁력을 강화시킬 수 있으며</a:t>
            </a:r>
            <a:endParaRPr lang="en-US" altLang="ko-KR" dirty="0"/>
          </a:p>
          <a:p>
            <a:r>
              <a:rPr lang="ko-KR" altLang="en-US" dirty="0"/>
              <a:t>교원</a:t>
            </a:r>
            <a:r>
              <a:rPr lang="en-US" altLang="ko-KR" dirty="0"/>
              <a:t>, </a:t>
            </a:r>
            <a:r>
              <a:rPr lang="ko-KR" altLang="en-US" dirty="0"/>
              <a:t>직원</a:t>
            </a:r>
            <a:r>
              <a:rPr lang="en-US" altLang="ko-KR" dirty="0"/>
              <a:t>, </a:t>
            </a:r>
            <a:r>
              <a:rPr lang="ko-KR" altLang="en-US" dirty="0"/>
              <a:t>학생에게는 업무편의성과 생산성</a:t>
            </a:r>
            <a:r>
              <a:rPr lang="en-US" altLang="ko-KR" dirty="0"/>
              <a:t> </a:t>
            </a:r>
            <a:r>
              <a:rPr lang="ko-KR" altLang="en-US" dirty="0"/>
              <a:t>향상을 기대할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또한 운영자 및 시스템 측면은 유지보수가 용이하며 안정성</a:t>
            </a:r>
            <a:r>
              <a:rPr lang="en-US" altLang="ko-KR" dirty="0"/>
              <a:t>, </a:t>
            </a:r>
            <a:r>
              <a:rPr lang="ko-KR" altLang="en-US" dirty="0"/>
              <a:t>통합성을 확보할 수 있습니다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32772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903262" y="9518711"/>
            <a:ext cx="2984847" cy="501575"/>
          </a:xfrm>
          <a:prstGeom prst="rect">
            <a:avLst/>
          </a:prstGeom>
          <a:noFill/>
        </p:spPr>
        <p:txBody>
          <a:bodyPr lIns="93164" tIns="46581" rIns="93164" bIns="46581"/>
          <a:lstStyle/>
          <a:p>
            <a:fld id="{76FEBFE7-D21B-4E88-B5BD-8C872B8BDBC8}" type="slidenum">
              <a:rPr lang="ko-KR" altLang="en-US" smtClean="0"/>
              <a:pPr/>
              <a:t>49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ko-KR" altLang="en-US" dirty="0"/>
              <a:t>사용자 별로 구분한 기대효과입니다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대학경영자에게는 의사결정 지원을 통해 대학경쟁력을 강화시킬 수 있으며</a:t>
            </a:r>
            <a:endParaRPr lang="en-US" altLang="ko-KR" dirty="0"/>
          </a:p>
          <a:p>
            <a:r>
              <a:rPr lang="ko-KR" altLang="en-US" dirty="0"/>
              <a:t>교원</a:t>
            </a:r>
            <a:r>
              <a:rPr lang="en-US" altLang="ko-KR" dirty="0"/>
              <a:t>, </a:t>
            </a:r>
            <a:r>
              <a:rPr lang="ko-KR" altLang="en-US" dirty="0"/>
              <a:t>직원</a:t>
            </a:r>
            <a:r>
              <a:rPr lang="en-US" altLang="ko-KR" dirty="0"/>
              <a:t>, </a:t>
            </a:r>
            <a:r>
              <a:rPr lang="ko-KR" altLang="en-US" dirty="0"/>
              <a:t>학생에게는 업무편의성과 생산성</a:t>
            </a:r>
            <a:r>
              <a:rPr lang="en-US" altLang="ko-KR" dirty="0"/>
              <a:t> </a:t>
            </a:r>
            <a:r>
              <a:rPr lang="ko-KR" altLang="en-US" dirty="0"/>
              <a:t>향상을 기대할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또한 운영자 및 시스템 측면은 유지보수가 용이하며 안정성</a:t>
            </a:r>
            <a:r>
              <a:rPr lang="en-US" altLang="ko-KR" dirty="0"/>
              <a:t>, </a:t>
            </a:r>
            <a:r>
              <a:rPr lang="ko-KR" altLang="en-US" dirty="0"/>
              <a:t>통합성을 확보할 수 있습니다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32772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903262" y="9518711"/>
            <a:ext cx="2984847" cy="501575"/>
          </a:xfrm>
          <a:prstGeom prst="rect">
            <a:avLst/>
          </a:prstGeom>
          <a:noFill/>
        </p:spPr>
        <p:txBody>
          <a:bodyPr lIns="93164" tIns="46581" rIns="93164" bIns="46581"/>
          <a:lstStyle/>
          <a:p>
            <a:fld id="{76FEBFE7-D21B-4E88-B5BD-8C872B8BDBC8}" type="slidenum">
              <a:rPr lang="ko-KR" altLang="en-US" smtClean="0"/>
              <a:pPr/>
              <a:t>5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ko-KR" altLang="en-US" dirty="0"/>
              <a:t>사용자 별로 구분한 기대효과입니다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대학경영자에게는 의사결정 지원을 통해 대학경쟁력을 강화시킬 수 있으며</a:t>
            </a:r>
            <a:endParaRPr lang="en-US" altLang="ko-KR" dirty="0"/>
          </a:p>
          <a:p>
            <a:r>
              <a:rPr lang="ko-KR" altLang="en-US" dirty="0"/>
              <a:t>교원</a:t>
            </a:r>
            <a:r>
              <a:rPr lang="en-US" altLang="ko-KR" dirty="0"/>
              <a:t>, </a:t>
            </a:r>
            <a:r>
              <a:rPr lang="ko-KR" altLang="en-US" dirty="0"/>
              <a:t>직원</a:t>
            </a:r>
            <a:r>
              <a:rPr lang="en-US" altLang="ko-KR" dirty="0"/>
              <a:t>, </a:t>
            </a:r>
            <a:r>
              <a:rPr lang="ko-KR" altLang="en-US" dirty="0"/>
              <a:t>학생에게는 업무편의성과 생산성</a:t>
            </a:r>
            <a:r>
              <a:rPr lang="en-US" altLang="ko-KR" dirty="0"/>
              <a:t> </a:t>
            </a:r>
            <a:r>
              <a:rPr lang="ko-KR" altLang="en-US" dirty="0"/>
              <a:t>향상을 기대할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또한 운영자 및 시스템 측면은 유지보수가 용이하며 안정성</a:t>
            </a:r>
            <a:r>
              <a:rPr lang="en-US" altLang="ko-KR" dirty="0"/>
              <a:t>, </a:t>
            </a:r>
            <a:r>
              <a:rPr lang="ko-KR" altLang="en-US" dirty="0"/>
              <a:t>통합성을 확보할 수 있습니다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32772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903262" y="9518711"/>
            <a:ext cx="2984847" cy="501575"/>
          </a:xfrm>
          <a:prstGeom prst="rect">
            <a:avLst/>
          </a:prstGeom>
          <a:noFill/>
        </p:spPr>
        <p:txBody>
          <a:bodyPr lIns="93164" tIns="46581" rIns="93164" bIns="46581"/>
          <a:lstStyle/>
          <a:p>
            <a:fld id="{76FEBFE7-D21B-4E88-B5BD-8C872B8BDBC8}" type="slidenum">
              <a:rPr lang="ko-KR" altLang="en-US" smtClean="0"/>
              <a:pPr/>
              <a:t>50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42950" y="757238"/>
            <a:ext cx="5408613" cy="3743325"/>
          </a:xfrm>
          <a:ln/>
        </p:spPr>
      </p:sp>
      <p:sp>
        <p:nvSpPr>
          <p:cNvPr id="3277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ko-KR" altLang="en-US" dirty="0"/>
              <a:t>사용자 별로 구분한 기대효과입니다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대학경영자에게는 의사결정 지원을 통해 대학경쟁력을 강화시킬 수 있으며</a:t>
            </a:r>
            <a:endParaRPr lang="en-US" altLang="ko-KR" dirty="0"/>
          </a:p>
          <a:p>
            <a:r>
              <a:rPr lang="ko-KR" altLang="en-US" dirty="0"/>
              <a:t>교원</a:t>
            </a:r>
            <a:r>
              <a:rPr lang="en-US" altLang="ko-KR" dirty="0"/>
              <a:t>, </a:t>
            </a:r>
            <a:r>
              <a:rPr lang="ko-KR" altLang="en-US" dirty="0"/>
              <a:t>직원</a:t>
            </a:r>
            <a:r>
              <a:rPr lang="en-US" altLang="ko-KR" dirty="0"/>
              <a:t>, </a:t>
            </a:r>
            <a:r>
              <a:rPr lang="ko-KR" altLang="en-US" dirty="0"/>
              <a:t>학생에게는 업무편의성과 생산성</a:t>
            </a:r>
            <a:r>
              <a:rPr lang="en-US" altLang="ko-KR" dirty="0"/>
              <a:t> </a:t>
            </a:r>
            <a:r>
              <a:rPr lang="ko-KR" altLang="en-US" dirty="0"/>
              <a:t>향상을 기대할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또한 운영자 및 시스템 측면은 유지보수가 용이하며 안정성</a:t>
            </a:r>
            <a:r>
              <a:rPr lang="en-US" altLang="ko-KR" dirty="0"/>
              <a:t>, </a:t>
            </a:r>
            <a:r>
              <a:rPr lang="ko-KR" altLang="en-US" dirty="0"/>
              <a:t>통합성을 확보할 수 있습니다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32772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903262" y="9518711"/>
            <a:ext cx="2984847" cy="501575"/>
          </a:xfrm>
          <a:prstGeom prst="rect">
            <a:avLst/>
          </a:prstGeom>
          <a:noFill/>
        </p:spPr>
        <p:txBody>
          <a:bodyPr lIns="93164" tIns="46581" rIns="93164" bIns="46581"/>
          <a:lstStyle/>
          <a:p>
            <a:fld id="{76FEBFE7-D21B-4E88-B5BD-8C872B8BDBC8}" type="slidenum">
              <a:rPr lang="ko-KR" altLang="en-US" smtClean="0"/>
              <a:pPr/>
              <a:t>54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ko-KR" altLang="en-US" dirty="0"/>
              <a:t>사용자 별로 구분한 기대효과입니다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대학경영자에게는 의사결정 지원을 통해 대학경쟁력을 강화시킬 수 있으며</a:t>
            </a:r>
            <a:endParaRPr lang="en-US" altLang="ko-KR" dirty="0"/>
          </a:p>
          <a:p>
            <a:r>
              <a:rPr lang="ko-KR" altLang="en-US" dirty="0"/>
              <a:t>교원</a:t>
            </a:r>
            <a:r>
              <a:rPr lang="en-US" altLang="ko-KR" dirty="0"/>
              <a:t>, </a:t>
            </a:r>
            <a:r>
              <a:rPr lang="ko-KR" altLang="en-US" dirty="0"/>
              <a:t>직원</a:t>
            </a:r>
            <a:r>
              <a:rPr lang="en-US" altLang="ko-KR" dirty="0"/>
              <a:t>, </a:t>
            </a:r>
            <a:r>
              <a:rPr lang="ko-KR" altLang="en-US" dirty="0"/>
              <a:t>학생에게는 업무편의성과 생산성</a:t>
            </a:r>
            <a:r>
              <a:rPr lang="en-US" altLang="ko-KR" dirty="0"/>
              <a:t> </a:t>
            </a:r>
            <a:r>
              <a:rPr lang="ko-KR" altLang="en-US" dirty="0"/>
              <a:t>향상을 기대할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또한 운영자 및 시스템 측면은 유지보수가 용이하며 안정성</a:t>
            </a:r>
            <a:r>
              <a:rPr lang="en-US" altLang="ko-KR" dirty="0"/>
              <a:t>, </a:t>
            </a:r>
            <a:r>
              <a:rPr lang="ko-KR" altLang="en-US" dirty="0"/>
              <a:t>통합성을 확보할 수 있습니다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32772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903262" y="9518711"/>
            <a:ext cx="2984847" cy="501575"/>
          </a:xfrm>
          <a:prstGeom prst="rect">
            <a:avLst/>
          </a:prstGeom>
          <a:noFill/>
        </p:spPr>
        <p:txBody>
          <a:bodyPr lIns="93164" tIns="46581" rIns="93164" bIns="46581"/>
          <a:lstStyle/>
          <a:p>
            <a:fld id="{76FEBFE7-D21B-4E88-B5BD-8C872B8BDBC8}" type="slidenum">
              <a:rPr lang="ko-KR" altLang="en-US" smtClean="0"/>
              <a:pPr/>
              <a:t>6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ko-KR" altLang="en-US" dirty="0"/>
              <a:t>사용자 별로 구분한 기대효과입니다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대학경영자에게는 의사결정 지원을 통해 대학경쟁력을 강화시킬 수 있으며</a:t>
            </a:r>
            <a:endParaRPr lang="en-US" altLang="ko-KR" dirty="0"/>
          </a:p>
          <a:p>
            <a:r>
              <a:rPr lang="ko-KR" altLang="en-US" dirty="0"/>
              <a:t>교원</a:t>
            </a:r>
            <a:r>
              <a:rPr lang="en-US" altLang="ko-KR" dirty="0"/>
              <a:t>, </a:t>
            </a:r>
            <a:r>
              <a:rPr lang="ko-KR" altLang="en-US" dirty="0"/>
              <a:t>직원</a:t>
            </a:r>
            <a:r>
              <a:rPr lang="en-US" altLang="ko-KR" dirty="0"/>
              <a:t>, </a:t>
            </a:r>
            <a:r>
              <a:rPr lang="ko-KR" altLang="en-US" dirty="0"/>
              <a:t>학생에게는 업무편의성과 생산성</a:t>
            </a:r>
            <a:r>
              <a:rPr lang="en-US" altLang="ko-KR" dirty="0"/>
              <a:t> </a:t>
            </a:r>
            <a:r>
              <a:rPr lang="ko-KR" altLang="en-US" dirty="0"/>
              <a:t>향상을 기대할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또한 운영자 및 시스템 측면은 유지보수가 용이하며 안정성</a:t>
            </a:r>
            <a:r>
              <a:rPr lang="en-US" altLang="ko-KR" dirty="0"/>
              <a:t>, </a:t>
            </a:r>
            <a:r>
              <a:rPr lang="ko-KR" altLang="en-US" dirty="0"/>
              <a:t>통합성을 확보할 수 있습니다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32772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903262" y="9518711"/>
            <a:ext cx="2984847" cy="501575"/>
          </a:xfrm>
          <a:prstGeom prst="rect">
            <a:avLst/>
          </a:prstGeom>
          <a:noFill/>
        </p:spPr>
        <p:txBody>
          <a:bodyPr lIns="93164" tIns="46581" rIns="93164" bIns="46581"/>
          <a:lstStyle/>
          <a:p>
            <a:fld id="{76FEBFE7-D21B-4E88-B5BD-8C872B8BDBC8}" type="slidenum">
              <a:rPr lang="ko-KR" altLang="en-US" smtClean="0"/>
              <a:pPr/>
              <a:t>7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42950" y="757238"/>
            <a:ext cx="5408613" cy="3743325"/>
          </a:xfrm>
          <a:ln/>
        </p:spPr>
      </p:sp>
      <p:sp>
        <p:nvSpPr>
          <p:cNvPr id="3277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ko-KR" altLang="en-US" dirty="0"/>
              <a:t>사용자 별로 구분한 기대효과입니다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대학경영자에게는 의사결정 지원을 통해 대학경쟁력을 강화시킬 수 있으며</a:t>
            </a:r>
            <a:endParaRPr lang="en-US" altLang="ko-KR" dirty="0"/>
          </a:p>
          <a:p>
            <a:r>
              <a:rPr lang="ko-KR" altLang="en-US" dirty="0"/>
              <a:t>교원</a:t>
            </a:r>
            <a:r>
              <a:rPr lang="en-US" altLang="ko-KR" dirty="0"/>
              <a:t>, </a:t>
            </a:r>
            <a:r>
              <a:rPr lang="ko-KR" altLang="en-US" dirty="0"/>
              <a:t>직원</a:t>
            </a:r>
            <a:r>
              <a:rPr lang="en-US" altLang="ko-KR" dirty="0"/>
              <a:t>, </a:t>
            </a:r>
            <a:r>
              <a:rPr lang="ko-KR" altLang="en-US" dirty="0"/>
              <a:t>학생에게는 업무편의성과 생산성</a:t>
            </a:r>
            <a:r>
              <a:rPr lang="en-US" altLang="ko-KR" dirty="0"/>
              <a:t> </a:t>
            </a:r>
            <a:r>
              <a:rPr lang="ko-KR" altLang="en-US" dirty="0"/>
              <a:t>향상을 기대할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또한 운영자 및 시스템 측면은 유지보수가 용이하며 안정성</a:t>
            </a:r>
            <a:r>
              <a:rPr lang="en-US" altLang="ko-KR" dirty="0"/>
              <a:t>, </a:t>
            </a:r>
            <a:r>
              <a:rPr lang="ko-KR" altLang="en-US" dirty="0"/>
              <a:t>통합성을 확보할 수 있습니다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32772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903262" y="9518711"/>
            <a:ext cx="2984847" cy="501575"/>
          </a:xfrm>
          <a:prstGeom prst="rect">
            <a:avLst/>
          </a:prstGeom>
          <a:noFill/>
        </p:spPr>
        <p:txBody>
          <a:bodyPr lIns="93164" tIns="46581" rIns="93164" bIns="46581"/>
          <a:lstStyle/>
          <a:p>
            <a:fld id="{76FEBFE7-D21B-4E88-B5BD-8C872B8BDBC8}" type="slidenum">
              <a:rPr lang="ko-KR" altLang="en-US" smtClean="0"/>
              <a:pPr/>
              <a:t>9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dirty="0"/>
          </a:p>
        </p:txBody>
      </p:sp>
      <p:sp>
        <p:nvSpPr>
          <p:cNvPr id="32772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903262" y="9518711"/>
            <a:ext cx="2984847" cy="501575"/>
          </a:xfrm>
          <a:prstGeom prst="rect">
            <a:avLst/>
          </a:prstGeom>
          <a:noFill/>
        </p:spPr>
        <p:txBody>
          <a:bodyPr lIns="93164" tIns="46581" rIns="93164" bIns="46581"/>
          <a:lstStyle/>
          <a:p>
            <a:fld id="{76FEBFE7-D21B-4E88-B5BD-8C872B8BDBC8}" type="slidenum">
              <a:rPr lang="ko-KR" altLang="en-US" smtClean="0"/>
              <a:pPr/>
              <a:t>10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42950" y="757238"/>
            <a:ext cx="5408613" cy="3743325"/>
          </a:xfrm>
          <a:ln/>
        </p:spPr>
      </p:sp>
      <p:sp>
        <p:nvSpPr>
          <p:cNvPr id="3277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ko-KR" altLang="en-US" dirty="0"/>
              <a:t>사용자 별로 구분한 기대효과입니다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대학경영자에게는 의사결정 지원을 통해 대학경쟁력을 강화시킬 수 있으며</a:t>
            </a:r>
            <a:endParaRPr lang="en-US" altLang="ko-KR" dirty="0"/>
          </a:p>
          <a:p>
            <a:r>
              <a:rPr lang="ko-KR" altLang="en-US" dirty="0"/>
              <a:t>교원</a:t>
            </a:r>
            <a:r>
              <a:rPr lang="en-US" altLang="ko-KR" dirty="0"/>
              <a:t>, </a:t>
            </a:r>
            <a:r>
              <a:rPr lang="ko-KR" altLang="en-US" dirty="0"/>
              <a:t>직원</a:t>
            </a:r>
            <a:r>
              <a:rPr lang="en-US" altLang="ko-KR" dirty="0"/>
              <a:t>, </a:t>
            </a:r>
            <a:r>
              <a:rPr lang="ko-KR" altLang="en-US" dirty="0"/>
              <a:t>학생에게는 업무편의성과 생산성</a:t>
            </a:r>
            <a:r>
              <a:rPr lang="en-US" altLang="ko-KR" dirty="0"/>
              <a:t> </a:t>
            </a:r>
            <a:r>
              <a:rPr lang="ko-KR" altLang="en-US" dirty="0"/>
              <a:t>향상을 기대할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또한 운영자 및 시스템 측면은 유지보수가 용이하며 안정성</a:t>
            </a:r>
            <a:r>
              <a:rPr lang="en-US" altLang="ko-KR" dirty="0"/>
              <a:t>, </a:t>
            </a:r>
            <a:r>
              <a:rPr lang="ko-KR" altLang="en-US" dirty="0"/>
              <a:t>통합성을 확보할 수 있습니다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32772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903262" y="9518711"/>
            <a:ext cx="2984847" cy="501575"/>
          </a:xfrm>
          <a:prstGeom prst="rect">
            <a:avLst/>
          </a:prstGeom>
          <a:noFill/>
        </p:spPr>
        <p:txBody>
          <a:bodyPr lIns="93164" tIns="46581" rIns="93164" bIns="46581"/>
          <a:lstStyle/>
          <a:p>
            <a:fld id="{76FEBFE7-D21B-4E88-B5BD-8C872B8BDBC8}" type="slidenum">
              <a:rPr lang="ko-KR" altLang="en-US" smtClean="0">
                <a:solidFill>
                  <a:prstClr val="black"/>
                </a:solidFill>
              </a:rPr>
              <a:pPr/>
              <a:t>17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microsoft.com/office/2007/relationships/hdphoto" Target="../media/hdphoto2.wdp"/><Relationship Id="rId7" Type="http://schemas.openxmlformats.org/officeDocument/2006/relationships/diagramLayout" Target="../diagrams/layout1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diagramData" Target="../diagrams/data1.xml"/><Relationship Id="rId5" Type="http://schemas.microsoft.com/office/2007/relationships/hdphoto" Target="../media/hdphoto3.wdp"/><Relationship Id="rId10" Type="http://schemas.microsoft.com/office/2007/relationships/diagramDrawing" Target="../diagrams/drawing1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40" y="2139954"/>
            <a:ext cx="3940175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직사각형 6"/>
          <p:cNvSpPr/>
          <p:nvPr userDrawn="1"/>
        </p:nvSpPr>
        <p:spPr bwMode="auto">
          <a:xfrm>
            <a:off x="0" y="4"/>
            <a:ext cx="9906000" cy="33956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72000" rIns="72000" bIns="72000" anchor="ctr"/>
          <a:lstStyle/>
          <a:p>
            <a:pPr marL="90488" indent="-90488">
              <a:defRPr/>
            </a:pPr>
            <a:endParaRPr lang="ko-KR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30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5"/>
            <a:ext cx="2311400" cy="365125"/>
          </a:xfrm>
          <a:prstGeom prst="rect">
            <a:avLst/>
          </a:prstGeom>
        </p:spPr>
        <p:txBody>
          <a:bodyPr/>
          <a:lstStyle/>
          <a:p>
            <a:fld id="{F5EB6240-DF53-4477-95C8-47359A3A10B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5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5"/>
            <a:ext cx="2311400" cy="365125"/>
          </a:xfrm>
          <a:prstGeom prst="rect">
            <a:avLst/>
          </a:prstGeom>
        </p:spPr>
        <p:txBody>
          <a:bodyPr/>
          <a:lstStyle/>
          <a:p>
            <a:fld id="{1C141855-260E-4B8A-9FB4-660B0454BAD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546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 bwMode="auto">
          <a:xfrm>
            <a:off x="0" y="4"/>
            <a:ext cx="9906000" cy="33956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72000" rIns="72000" bIns="72000" anchor="ctr"/>
          <a:lstStyle/>
          <a:p>
            <a:pPr marL="90488" indent="-90488">
              <a:defRPr/>
            </a:pPr>
            <a:endParaRPr lang="ko-KR" altLang="en-US" dirty="0">
              <a:solidFill>
                <a:srgbClr val="0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4941168"/>
            <a:ext cx="1640631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4000"/>
                    </a14:imgEffect>
                    <a14:imgEffect>
                      <a14:saturation sat="0"/>
                    </a14:imgEffect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40633" cy="4772644"/>
          </a:xfrm>
          <a:prstGeom prst="rect">
            <a:avLst/>
          </a:prstGeom>
          <a:gradFill>
            <a:gsLst>
              <a:gs pos="100000">
                <a:schemeClr val="accent1">
                  <a:tint val="66000"/>
                  <a:satMod val="160000"/>
                </a:schemeClr>
              </a:gs>
              <a:gs pos="2000">
                <a:schemeClr val="accent1">
                  <a:tint val="44500"/>
                  <a:satMod val="160000"/>
                </a:schemeClr>
              </a:gs>
              <a:gs pos="97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  <a:ln>
            <a:noFill/>
          </a:ln>
        </p:spPr>
      </p:pic>
      <p:sp>
        <p:nvSpPr>
          <p:cNvPr id="9" name="직사각형 8"/>
          <p:cNvSpPr/>
          <p:nvPr userDrawn="1"/>
        </p:nvSpPr>
        <p:spPr>
          <a:xfrm>
            <a:off x="217930" y="711746"/>
            <a:ext cx="1224136" cy="36004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r>
              <a:rPr lang="en-US" altLang="ko-KR" sz="2000" dirty="0">
                <a:ln w="635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Agenda</a:t>
            </a:r>
            <a:endParaRPr lang="en-US" altLang="ko-KR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10" name="Group 73"/>
          <p:cNvGrpSpPr>
            <a:grpSpLocks/>
          </p:cNvGrpSpPr>
          <p:nvPr userDrawn="1"/>
        </p:nvGrpSpPr>
        <p:grpSpPr bwMode="auto">
          <a:xfrm flipH="1">
            <a:off x="2" y="4784523"/>
            <a:ext cx="1640631" cy="45719"/>
            <a:chOff x="232" y="1737"/>
            <a:chExt cx="3580" cy="31"/>
          </a:xfrm>
        </p:grpSpPr>
        <p:sp>
          <p:nvSpPr>
            <p:cNvPr id="11" name="Rectangle 71"/>
            <p:cNvSpPr>
              <a:spLocks noChangeArrowheads="1"/>
            </p:cNvSpPr>
            <p:nvPr/>
          </p:nvSpPr>
          <p:spPr bwMode="auto">
            <a:xfrm flipV="1">
              <a:off x="232" y="1737"/>
              <a:ext cx="2784" cy="31"/>
            </a:xfrm>
            <a:prstGeom prst="rect">
              <a:avLst/>
            </a:prstGeom>
            <a:solidFill>
              <a:srgbClr val="98A2C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ts val="200"/>
                </a:spcBef>
              </a:pPr>
              <a:endParaRPr lang="ko-KR" altLang="en-US" sz="1000">
                <a:solidFill>
                  <a:srgbClr val="FFFFFF"/>
                </a:solidFill>
                <a:latin typeface="산돌고딕B" pitchFamily="18" charset="-127"/>
                <a:ea typeface="산돌고딕B" pitchFamily="18" charset="-127"/>
              </a:endParaRPr>
            </a:p>
          </p:txBody>
        </p:sp>
        <p:sp>
          <p:nvSpPr>
            <p:cNvPr id="12" name="Rectangle 72"/>
            <p:cNvSpPr>
              <a:spLocks noChangeArrowheads="1"/>
            </p:cNvSpPr>
            <p:nvPr/>
          </p:nvSpPr>
          <p:spPr bwMode="auto">
            <a:xfrm flipV="1">
              <a:off x="1028" y="1737"/>
              <a:ext cx="2784" cy="31"/>
            </a:xfrm>
            <a:prstGeom prst="rect">
              <a:avLst/>
            </a:prstGeom>
            <a:solidFill>
              <a:srgbClr val="CFD4E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ts val="200"/>
                </a:spcBef>
              </a:pPr>
              <a:endParaRPr lang="ko-KR" altLang="en-US" sz="1000">
                <a:solidFill>
                  <a:srgbClr val="FFFFFF"/>
                </a:solidFill>
                <a:latin typeface="산돌고딕B" pitchFamily="18" charset="-127"/>
                <a:ea typeface="산돌고딕B" pitchFamily="18" charset="-127"/>
              </a:endParaRPr>
            </a:p>
          </p:txBody>
        </p:sp>
      </p:grpSp>
      <p:graphicFrame>
        <p:nvGraphicFramePr>
          <p:cNvPr id="13" name="다이어그램 12"/>
          <p:cNvGraphicFramePr/>
          <p:nvPr userDrawn="1">
            <p:extLst>
              <p:ext uri="{D42A27DB-BD31-4B8C-83A1-F6EECF244321}">
                <p14:modId xmlns:p14="http://schemas.microsoft.com/office/powerpoint/2010/main" val="1992939126"/>
              </p:ext>
            </p:extLst>
          </p:nvPr>
        </p:nvGraphicFramePr>
        <p:xfrm>
          <a:off x="8110845" y="5343894"/>
          <a:ext cx="1653302" cy="121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237921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 userDrawn="1"/>
        </p:nvSpPr>
        <p:spPr bwMode="auto">
          <a:xfrm>
            <a:off x="6009410" y="241686"/>
            <a:ext cx="720000" cy="180000"/>
          </a:xfrm>
          <a:prstGeom prst="rect">
            <a:avLst/>
          </a:prstGeom>
          <a:solidFill>
            <a:srgbClr val="64B9CA">
              <a:alpha val="50000"/>
            </a:srgbClr>
          </a:solidFill>
          <a:ln>
            <a:noFill/>
          </a:ln>
          <a:effectLst/>
        </p:spPr>
        <p:txBody>
          <a:bodyPr vert="horz" wrap="none" lIns="0" tIns="0" rIns="3600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1" lang="ko-KR" alt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바탕체" pitchFamily="17" charset="-127"/>
              <a:ea typeface="바탕체" pitchFamily="17" charset="-127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6539227" y="197946"/>
            <a:ext cx="180000" cy="216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ko-KR"/>
            </a:defPPr>
            <a:lvl1pPr algn="r">
              <a:defRPr sz="1100">
                <a:solidFill>
                  <a:srgbClr val="006699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 algn="ctr"/>
            <a:r>
              <a:rPr lang="en-US" altLang="ko-KR" sz="1000" b="0" dirty="0">
                <a:solidFill>
                  <a:schemeClr val="bg1"/>
                </a:solidFill>
                <a:latin typeface="바탕체" pitchFamily="17" charset="-127"/>
                <a:ea typeface="바탕체" pitchFamily="17" charset="-127"/>
                <a:cs typeface="Arial" pitchFamily="34" charset="0"/>
              </a:rPr>
              <a:t>1</a:t>
            </a:r>
            <a:endParaRPr lang="ko-KR" altLang="en-US" sz="1000" b="0" dirty="0">
              <a:solidFill>
                <a:schemeClr val="bg1"/>
              </a:solidFill>
              <a:latin typeface="바탕체" pitchFamily="17" charset="-127"/>
              <a:ea typeface="바탕체" pitchFamily="17" charset="-127"/>
              <a:cs typeface="Arial" pitchFamily="34" charset="0"/>
            </a:endParaRPr>
          </a:p>
        </p:txBody>
      </p:sp>
      <p:sp>
        <p:nvSpPr>
          <p:cNvPr id="22" name="직사각형 21"/>
          <p:cNvSpPr/>
          <p:nvPr userDrawn="1"/>
        </p:nvSpPr>
        <p:spPr bwMode="auto">
          <a:xfrm>
            <a:off x="6776151" y="247063"/>
            <a:ext cx="720000" cy="180000"/>
          </a:xfrm>
          <a:prstGeom prst="rect">
            <a:avLst/>
          </a:prstGeom>
          <a:solidFill>
            <a:srgbClr val="64B9CA">
              <a:alpha val="50000"/>
            </a:srgbClr>
          </a:solidFill>
          <a:ln>
            <a:noFill/>
          </a:ln>
          <a:effectLst/>
        </p:spPr>
        <p:txBody>
          <a:bodyPr vert="horz" wrap="none" lIns="0" tIns="0" rIns="3600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1" lang="ko-KR" alt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바탕체" pitchFamily="17" charset="-127"/>
              <a:ea typeface="바탕체" pitchFamily="17" charset="-127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7283242" y="200897"/>
            <a:ext cx="180000" cy="216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en-US"/>
            </a:defPPr>
            <a:lvl1pPr lvl="0">
              <a:defRPr sz="1000" b="0">
                <a:solidFill>
                  <a:schemeClr val="bg1"/>
                </a:solidFill>
                <a:latin typeface="바탕체" pitchFamily="17" charset="-127"/>
                <a:ea typeface="바탕체" pitchFamily="17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24" name="직사각형 23"/>
          <p:cNvSpPr/>
          <p:nvPr userDrawn="1"/>
        </p:nvSpPr>
        <p:spPr bwMode="auto">
          <a:xfrm>
            <a:off x="7533365" y="247063"/>
            <a:ext cx="720000" cy="180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txBody>
          <a:bodyPr vert="horz" wrap="square" lIns="0" tIns="0" rIns="3600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eaLnBrk="1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바탕체" pitchFamily="17" charset="-127"/>
              <a:ea typeface="바탕체" pitchFamily="17" charset="-127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8074510" y="200897"/>
            <a:ext cx="180000" cy="216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en-US"/>
            </a:defPPr>
            <a:lvl1pPr lvl="0">
              <a:defRPr sz="1000" b="0">
                <a:solidFill>
                  <a:schemeClr val="bg1"/>
                </a:solidFill>
                <a:latin typeface="바탕체" pitchFamily="17" charset="-127"/>
                <a:ea typeface="바탕체" pitchFamily="17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3</a:t>
            </a:r>
            <a:endParaRPr lang="ko-KR" altLang="en-US" dirty="0"/>
          </a:p>
        </p:txBody>
      </p:sp>
      <p:sp>
        <p:nvSpPr>
          <p:cNvPr id="26" name="직사각형 25"/>
          <p:cNvSpPr/>
          <p:nvPr userDrawn="1"/>
        </p:nvSpPr>
        <p:spPr bwMode="auto">
          <a:xfrm>
            <a:off x="8300107" y="247063"/>
            <a:ext cx="720000" cy="180000"/>
          </a:xfrm>
          <a:prstGeom prst="rect">
            <a:avLst/>
          </a:prstGeom>
          <a:solidFill>
            <a:srgbClr val="64B9CA">
              <a:alpha val="50000"/>
            </a:srgbClr>
          </a:solidFill>
          <a:ln>
            <a:noFill/>
          </a:ln>
          <a:effectLst/>
        </p:spPr>
        <p:txBody>
          <a:bodyPr vert="horz" wrap="none" lIns="0" tIns="0" rIns="3600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바탕체" pitchFamily="17" charset="-127"/>
              <a:ea typeface="바탕체" pitchFamily="17" charset="-127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8833411" y="200897"/>
            <a:ext cx="180000" cy="216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altLang="ko-KR" sz="1000" b="0" dirty="0">
                <a:solidFill>
                  <a:srgbClr val="006699"/>
                </a:solidFill>
                <a:latin typeface="바탕체" pitchFamily="17" charset="-127"/>
                <a:ea typeface="바탕체" pitchFamily="17" charset="-127"/>
                <a:cs typeface="Arial" pitchFamily="34" charset="0"/>
              </a:rPr>
              <a:t>4</a:t>
            </a:r>
            <a:endParaRPr lang="ko-KR" altLang="en-US" sz="1000" b="0" dirty="0">
              <a:solidFill>
                <a:srgbClr val="006699"/>
              </a:solidFill>
              <a:latin typeface="바탕체" pitchFamily="17" charset="-127"/>
              <a:ea typeface="바탕체" pitchFamily="17" charset="-127"/>
              <a:cs typeface="Arial" pitchFamily="34" charset="0"/>
            </a:endParaRPr>
          </a:p>
        </p:txBody>
      </p:sp>
      <p:sp>
        <p:nvSpPr>
          <p:cNvPr id="28" name="직사각형 27"/>
          <p:cNvSpPr/>
          <p:nvPr userDrawn="1"/>
        </p:nvSpPr>
        <p:spPr bwMode="auto">
          <a:xfrm>
            <a:off x="9066846" y="247063"/>
            <a:ext cx="720000" cy="180000"/>
          </a:xfrm>
          <a:prstGeom prst="rect">
            <a:avLst/>
          </a:prstGeom>
          <a:solidFill>
            <a:srgbClr val="64B9CA">
              <a:alpha val="50000"/>
            </a:srgbClr>
          </a:solidFill>
          <a:ln>
            <a:noFill/>
          </a:ln>
          <a:effectLst/>
        </p:spPr>
        <p:txBody>
          <a:bodyPr vert="horz" wrap="none" lIns="0" tIns="0" rIns="3600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바탕체" pitchFamily="17" charset="-127"/>
              <a:ea typeface="바탕체" pitchFamily="17" charset="-127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9597670" y="200897"/>
            <a:ext cx="180000" cy="216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altLang="ko-KR" sz="1000" b="0" dirty="0">
                <a:solidFill>
                  <a:srgbClr val="006699"/>
                </a:solidFill>
                <a:latin typeface="바탕체" pitchFamily="17" charset="-127"/>
                <a:ea typeface="바탕체" pitchFamily="17" charset="-127"/>
                <a:cs typeface="Arial" pitchFamily="34" charset="0"/>
              </a:rPr>
              <a:t>5</a:t>
            </a:r>
            <a:endParaRPr lang="ko-KR" altLang="en-US" sz="1000" b="0" dirty="0">
              <a:solidFill>
                <a:srgbClr val="006699"/>
              </a:solidFill>
              <a:latin typeface="바탕체" pitchFamily="17" charset="-127"/>
              <a:ea typeface="바탕체" pitchFamily="17" charset="-127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 userDrawn="1"/>
        </p:nvSpPr>
        <p:spPr>
          <a:xfrm>
            <a:off x="6905850" y="54675"/>
            <a:ext cx="565360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>
            <a:defPPr>
              <a:defRPr lang="en-US"/>
            </a:defPPr>
            <a:lvl1pPr lvl="0" algn="r">
              <a:lnSpc>
                <a:spcPct val="100000"/>
              </a:lnSpc>
              <a:defRPr sz="800" b="1" spc="-70" baseline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lvl="0"/>
            <a:r>
              <a:rPr lang="ko-KR" altLang="en-US" dirty="0"/>
              <a:t>제안개요</a:t>
            </a:r>
          </a:p>
        </p:txBody>
      </p:sp>
      <p:sp>
        <p:nvSpPr>
          <p:cNvPr id="33" name="TextBox 32"/>
          <p:cNvSpPr txBox="1"/>
          <p:nvPr userDrawn="1"/>
        </p:nvSpPr>
        <p:spPr>
          <a:xfrm>
            <a:off x="6133236" y="54675"/>
            <a:ext cx="565360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>
            <a:defPPr>
              <a:defRPr lang="en-US"/>
            </a:defPPr>
            <a:lvl1pPr lvl="0" algn="r">
              <a:lnSpc>
                <a:spcPct val="100000"/>
              </a:lnSpc>
              <a:defRPr sz="800" b="1" spc="-70" baseline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lvl="0"/>
            <a:r>
              <a:rPr lang="ko-KR" altLang="en-US" dirty="0"/>
              <a:t>제안업체일반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7406048" y="54675"/>
            <a:ext cx="828000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>
            <a:defPPr>
              <a:defRPr lang="ko-KR"/>
            </a:defPPr>
            <a:lvl1pPr algn="r">
              <a:lnSpc>
                <a:spcPct val="100000"/>
              </a:lnSpc>
              <a:defRPr sz="800" b="1" spc="-70" baseline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 algn="r"/>
            <a:r>
              <a:rPr lang="en-US" altLang="ko-KR" b="1" dirty="0">
                <a:solidFill>
                  <a:schemeClr val="accent4"/>
                </a:solidFill>
                <a:latin typeface="맑은 고딕" pitchFamily="50" charset="-127"/>
                <a:ea typeface="맑은 고딕" pitchFamily="50" charset="-127"/>
              </a:rPr>
              <a:t>Business</a:t>
            </a:r>
            <a:r>
              <a:rPr lang="ko-KR" altLang="en-US" b="1" dirty="0">
                <a:solidFill>
                  <a:schemeClr val="accent4"/>
                </a:solidFill>
                <a:latin typeface="맑은 고딕" pitchFamily="50" charset="-127"/>
                <a:ea typeface="맑은 고딕" pitchFamily="50" charset="-127"/>
              </a:rPr>
              <a:t>이해</a:t>
            </a:r>
          </a:p>
        </p:txBody>
      </p:sp>
      <p:sp>
        <p:nvSpPr>
          <p:cNvPr id="35" name="TextBox 34"/>
          <p:cNvSpPr txBox="1"/>
          <p:nvPr userDrawn="1"/>
        </p:nvSpPr>
        <p:spPr>
          <a:xfrm>
            <a:off x="8152536" y="54675"/>
            <a:ext cx="828000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>
            <a:defPPr>
              <a:defRPr lang="ko-KR"/>
            </a:defPPr>
            <a:lvl1pPr algn="r">
              <a:lnSpc>
                <a:spcPct val="100000"/>
              </a:lnSpc>
              <a:defRPr sz="800" b="1" spc="-70" baseline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 algn="r"/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솔루션소개</a:t>
            </a:r>
          </a:p>
        </p:txBody>
      </p:sp>
      <p:sp>
        <p:nvSpPr>
          <p:cNvPr id="36" name="TextBox 35"/>
          <p:cNvSpPr txBox="1"/>
          <p:nvPr userDrawn="1"/>
        </p:nvSpPr>
        <p:spPr>
          <a:xfrm>
            <a:off x="8990736" y="54675"/>
            <a:ext cx="756000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>
            <a:defPPr>
              <a:defRPr lang="ko-KR"/>
            </a:defPPr>
            <a:lvl1pPr algn="r">
              <a:lnSpc>
                <a:spcPct val="100000"/>
              </a:lnSpc>
              <a:defRPr sz="800" b="1" spc="-70" baseline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 algn="r"/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시스템구현방안</a:t>
            </a:r>
          </a:p>
        </p:txBody>
      </p:sp>
    </p:spTree>
    <p:extLst>
      <p:ext uri="{BB962C8B-B14F-4D97-AF65-F5344CB8AC3E}">
        <p14:creationId xmlns:p14="http://schemas.microsoft.com/office/powerpoint/2010/main" val="2891516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38" y="2139950"/>
            <a:ext cx="3940175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직사각형 6"/>
          <p:cNvSpPr/>
          <p:nvPr userDrawn="1"/>
        </p:nvSpPr>
        <p:spPr bwMode="auto">
          <a:xfrm>
            <a:off x="0" y="0"/>
            <a:ext cx="9906000" cy="33956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72000" rIns="72000" bIns="72000" anchor="ctr"/>
          <a:lstStyle/>
          <a:p>
            <a:pPr marL="90488" indent="-90488">
              <a:defRPr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1806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 bwMode="auto">
          <a:xfrm>
            <a:off x="8079476" y="253939"/>
            <a:ext cx="1637730" cy="180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3600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r" eaLnBrk="1" latinLnBrk="1" hangingPunct="1">
              <a:spcBef>
                <a:spcPct val="0"/>
              </a:spcBef>
              <a:buSzTx/>
              <a:buFontTx/>
              <a:buNone/>
            </a:pPr>
            <a:r>
              <a:rPr kumimoji="1" lang="en-US" altLang="ko-KR" sz="14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Ⅰ. </a:t>
            </a:r>
            <a:r>
              <a:rPr kumimoji="1" lang="ko-KR" altLang="en-US" sz="14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제안사 현황</a:t>
            </a:r>
          </a:p>
        </p:txBody>
      </p:sp>
    </p:spTree>
    <p:extLst>
      <p:ext uri="{BB962C8B-B14F-4D97-AF65-F5344CB8AC3E}">
        <p14:creationId xmlns:p14="http://schemas.microsoft.com/office/powerpoint/2010/main" val="3299436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 bwMode="auto">
          <a:xfrm>
            <a:off x="8079476" y="253939"/>
            <a:ext cx="1637730" cy="180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3600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r" eaLnBrk="1" latinLnBrk="1" hangingPunct="1">
              <a:spcBef>
                <a:spcPct val="0"/>
              </a:spcBef>
              <a:buSzTx/>
              <a:buFontTx/>
              <a:buNone/>
            </a:pPr>
            <a:r>
              <a:rPr kumimoji="1" lang="en-US" altLang="ko-KR" sz="14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Ⅱ. </a:t>
            </a:r>
            <a:r>
              <a:rPr kumimoji="1" lang="ko-KR" altLang="en-US" sz="14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제안 개요 </a:t>
            </a:r>
          </a:p>
        </p:txBody>
      </p:sp>
    </p:spTree>
    <p:extLst>
      <p:ext uri="{BB962C8B-B14F-4D97-AF65-F5344CB8AC3E}">
        <p14:creationId xmlns:p14="http://schemas.microsoft.com/office/powerpoint/2010/main" val="648158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 bwMode="auto">
          <a:xfrm>
            <a:off x="7260609" y="253939"/>
            <a:ext cx="2456597" cy="180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3600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r" eaLnBrk="1" latinLnBrk="1" hangingPunct="1">
              <a:spcBef>
                <a:spcPct val="0"/>
              </a:spcBef>
              <a:buSzTx/>
              <a:buFontTx/>
              <a:buNone/>
            </a:pPr>
            <a:r>
              <a:rPr kumimoji="1" lang="en-US" altLang="ko-KR" sz="14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Ⅲ. </a:t>
            </a:r>
            <a:r>
              <a:rPr kumimoji="1" lang="ko-KR" altLang="en-US" sz="14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프로젝트 수행 방안</a:t>
            </a:r>
          </a:p>
        </p:txBody>
      </p:sp>
    </p:spTree>
    <p:extLst>
      <p:ext uri="{BB962C8B-B14F-4D97-AF65-F5344CB8AC3E}">
        <p14:creationId xmlns:p14="http://schemas.microsoft.com/office/powerpoint/2010/main" val="2619516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 bwMode="auto">
          <a:xfrm>
            <a:off x="7260609" y="253939"/>
            <a:ext cx="2456597" cy="180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3600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r" eaLnBrk="1" latinLnBrk="1" hangingPunct="1">
              <a:spcBef>
                <a:spcPct val="0"/>
              </a:spcBef>
              <a:buSzTx/>
              <a:buFontTx/>
              <a:buNone/>
            </a:pPr>
            <a:r>
              <a:rPr kumimoji="1" lang="en-US" altLang="ko-KR" sz="14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Ⅳ. </a:t>
            </a:r>
            <a:r>
              <a:rPr kumimoji="1" lang="ko-KR" altLang="en-US" sz="14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사업관리 부문</a:t>
            </a:r>
          </a:p>
        </p:txBody>
      </p:sp>
    </p:spTree>
    <p:extLst>
      <p:ext uri="{BB962C8B-B14F-4D97-AF65-F5344CB8AC3E}">
        <p14:creationId xmlns:p14="http://schemas.microsoft.com/office/powerpoint/2010/main" val="2733634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 bwMode="auto">
          <a:xfrm>
            <a:off x="7260609" y="253939"/>
            <a:ext cx="2456597" cy="180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3600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r" eaLnBrk="1" latinLnBrk="1" hangingPunct="1">
              <a:spcBef>
                <a:spcPct val="0"/>
              </a:spcBef>
              <a:buSzTx/>
              <a:buFontTx/>
              <a:buNone/>
            </a:pPr>
            <a:r>
              <a:rPr kumimoji="1" lang="en-US" altLang="ko-KR" sz="14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Ⅴ. </a:t>
            </a:r>
            <a:r>
              <a:rPr kumimoji="1" lang="ko-KR" altLang="en-US" sz="14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지원 부문</a:t>
            </a:r>
          </a:p>
        </p:txBody>
      </p:sp>
    </p:spTree>
    <p:extLst>
      <p:ext uri="{BB962C8B-B14F-4D97-AF65-F5344CB8AC3E}">
        <p14:creationId xmlns:p14="http://schemas.microsoft.com/office/powerpoint/2010/main" val="3688827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 bwMode="auto">
          <a:xfrm>
            <a:off x="7260609" y="253939"/>
            <a:ext cx="2456597" cy="180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3600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r" eaLnBrk="1" latinLnBrk="1" hangingPunct="1">
              <a:spcBef>
                <a:spcPct val="0"/>
              </a:spcBef>
              <a:buSzTx/>
              <a:buFontTx/>
              <a:buNone/>
            </a:pPr>
            <a:r>
              <a:rPr kumimoji="1" lang="en-US" altLang="ko-KR" sz="14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Ⅵ. </a:t>
            </a:r>
            <a:r>
              <a:rPr kumimoji="1" lang="ko-KR" altLang="en-US" sz="14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기타 제안 사항</a:t>
            </a:r>
          </a:p>
        </p:txBody>
      </p:sp>
    </p:spTree>
    <p:extLst>
      <p:ext uri="{BB962C8B-B14F-4D97-AF65-F5344CB8AC3E}">
        <p14:creationId xmlns:p14="http://schemas.microsoft.com/office/powerpoint/2010/main" val="2695914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41391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현대오토에버_심벌마크"/>
          <p:cNvPicPr preferRelativeResize="0"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1" y="6580943"/>
            <a:ext cx="712880" cy="23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슬라이드 번호 개체 틀 3"/>
          <p:cNvSpPr>
            <a:spLocks noGrp="1"/>
          </p:cNvSpPr>
          <p:nvPr>
            <p:ph type="sldNum" sz="quarter" idx="4"/>
          </p:nvPr>
        </p:nvSpPr>
        <p:spPr>
          <a:xfrm>
            <a:off x="4641850" y="6669092"/>
            <a:ext cx="819150" cy="160337"/>
          </a:xfrm>
          <a:prstGeom prst="rect">
            <a:avLst/>
          </a:prstGeom>
        </p:spPr>
        <p:txBody>
          <a:bodyPr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900">
                <a:latin typeface="현대하모니 L" panose="02020603020101020101" pitchFamily="18" charset="-127"/>
                <a:ea typeface="현대하모니 L" panose="02020603020101020101" pitchFamily="18" charset="-127"/>
              </a:defRPr>
            </a:lvl1pPr>
          </a:lstStyle>
          <a:p>
            <a:pPr>
              <a:defRPr/>
            </a:pPr>
            <a:fld id="{036FA002-D693-4359-9216-C522F0C42281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8" t="22280" r="10700" b="33017"/>
          <a:stretch/>
        </p:blipFill>
        <p:spPr>
          <a:xfrm>
            <a:off x="9145966" y="6624356"/>
            <a:ext cx="663000" cy="156857"/>
          </a:xfrm>
          <a:prstGeom prst="rect">
            <a:avLst/>
          </a:prstGeom>
        </p:spPr>
      </p:pic>
      <p:pic>
        <p:nvPicPr>
          <p:cNvPr id="7" name="Picture 2"/>
          <p:cNvPicPr preferRelativeResize="0">
            <a:picLocks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8" y="6605305"/>
            <a:ext cx="682576" cy="180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34275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 userDrawn="1"/>
        </p:nvSpPr>
        <p:spPr bwMode="auto">
          <a:xfrm>
            <a:off x="6009410" y="241686"/>
            <a:ext cx="720000" cy="180000"/>
          </a:xfrm>
          <a:prstGeom prst="rect">
            <a:avLst/>
          </a:prstGeom>
          <a:solidFill>
            <a:srgbClr val="64B9CA">
              <a:alpha val="50000"/>
            </a:srgbClr>
          </a:solidFill>
          <a:ln>
            <a:noFill/>
          </a:ln>
          <a:effectLst/>
        </p:spPr>
        <p:txBody>
          <a:bodyPr vert="horz" wrap="none" lIns="0" tIns="0" rIns="3600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1" lang="ko-KR" alt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바탕체" pitchFamily="17" charset="-127"/>
              <a:ea typeface="바탕체" pitchFamily="17" charset="-127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6539227" y="197946"/>
            <a:ext cx="180000" cy="216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ko-KR"/>
            </a:defPPr>
            <a:lvl1pPr algn="r">
              <a:defRPr sz="1100">
                <a:solidFill>
                  <a:srgbClr val="006699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 algn="ctr"/>
            <a:r>
              <a:rPr lang="en-US" altLang="ko-KR" sz="1000" b="0" dirty="0">
                <a:solidFill>
                  <a:schemeClr val="bg1"/>
                </a:solidFill>
                <a:latin typeface="바탕체" pitchFamily="17" charset="-127"/>
                <a:ea typeface="바탕체" pitchFamily="17" charset="-127"/>
                <a:cs typeface="Arial" pitchFamily="34" charset="0"/>
              </a:rPr>
              <a:t>1</a:t>
            </a:r>
            <a:endParaRPr lang="ko-KR" altLang="en-US" sz="1000" b="0" dirty="0">
              <a:solidFill>
                <a:schemeClr val="bg1"/>
              </a:solidFill>
              <a:latin typeface="바탕체" pitchFamily="17" charset="-127"/>
              <a:ea typeface="바탕체" pitchFamily="17" charset="-127"/>
              <a:cs typeface="Arial" pitchFamily="34" charset="0"/>
            </a:endParaRPr>
          </a:p>
        </p:txBody>
      </p:sp>
      <p:sp>
        <p:nvSpPr>
          <p:cNvPr id="22" name="직사각형 21"/>
          <p:cNvSpPr/>
          <p:nvPr userDrawn="1"/>
        </p:nvSpPr>
        <p:spPr bwMode="auto">
          <a:xfrm>
            <a:off x="6776151" y="247063"/>
            <a:ext cx="720000" cy="180000"/>
          </a:xfrm>
          <a:prstGeom prst="rect">
            <a:avLst/>
          </a:prstGeom>
          <a:solidFill>
            <a:srgbClr val="64B9CA">
              <a:alpha val="50000"/>
            </a:srgbClr>
          </a:solidFill>
          <a:ln>
            <a:noFill/>
          </a:ln>
          <a:effectLst/>
        </p:spPr>
        <p:txBody>
          <a:bodyPr vert="horz" wrap="none" lIns="0" tIns="0" rIns="3600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1" lang="ko-KR" alt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바탕체" pitchFamily="17" charset="-127"/>
              <a:ea typeface="바탕체" pitchFamily="17" charset="-127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7283242" y="200897"/>
            <a:ext cx="180000" cy="216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en-US"/>
            </a:defPPr>
            <a:lvl1pPr lvl="0">
              <a:defRPr sz="1000" b="0">
                <a:solidFill>
                  <a:schemeClr val="bg1"/>
                </a:solidFill>
                <a:latin typeface="바탕체" pitchFamily="17" charset="-127"/>
                <a:ea typeface="바탕체" pitchFamily="17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24" name="직사각형 23"/>
          <p:cNvSpPr/>
          <p:nvPr userDrawn="1"/>
        </p:nvSpPr>
        <p:spPr bwMode="auto">
          <a:xfrm>
            <a:off x="7533365" y="247063"/>
            <a:ext cx="720000" cy="180000"/>
          </a:xfrm>
          <a:prstGeom prst="rect">
            <a:avLst/>
          </a:prstGeom>
          <a:solidFill>
            <a:srgbClr val="64B9CA">
              <a:alpha val="50000"/>
            </a:srgbClr>
          </a:solidFill>
          <a:ln>
            <a:noFill/>
          </a:ln>
          <a:effectLst/>
        </p:spPr>
        <p:txBody>
          <a:bodyPr vert="horz" wrap="none" lIns="0" tIns="0" rIns="3600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1" lang="ko-KR" alt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바탕체" pitchFamily="17" charset="-127"/>
              <a:ea typeface="바탕체" pitchFamily="17" charset="-127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8074510" y="200897"/>
            <a:ext cx="180000" cy="216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en-US"/>
            </a:defPPr>
            <a:lvl1pPr lvl="0">
              <a:defRPr sz="1000" b="0">
                <a:solidFill>
                  <a:schemeClr val="bg1"/>
                </a:solidFill>
                <a:latin typeface="바탕체" pitchFamily="17" charset="-127"/>
                <a:ea typeface="바탕체" pitchFamily="17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3</a:t>
            </a:r>
            <a:endParaRPr lang="ko-KR" altLang="en-US" dirty="0"/>
          </a:p>
        </p:txBody>
      </p:sp>
      <p:sp>
        <p:nvSpPr>
          <p:cNvPr id="26" name="직사각형 25"/>
          <p:cNvSpPr/>
          <p:nvPr userDrawn="1"/>
        </p:nvSpPr>
        <p:spPr bwMode="auto">
          <a:xfrm>
            <a:off x="8300107" y="247063"/>
            <a:ext cx="720000" cy="180000"/>
          </a:xfrm>
          <a:prstGeom prst="rect">
            <a:avLst/>
          </a:prstGeom>
          <a:solidFill>
            <a:srgbClr val="64B9CA">
              <a:alpha val="50000"/>
            </a:srgbClr>
          </a:solidFill>
          <a:ln>
            <a:noFill/>
          </a:ln>
          <a:effectLst/>
        </p:spPr>
        <p:txBody>
          <a:bodyPr vert="horz" wrap="none" lIns="0" tIns="0" rIns="3600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1" lang="ko-KR" alt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바탕체" pitchFamily="17" charset="-127"/>
              <a:ea typeface="바탕체" pitchFamily="17" charset="-127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8833411" y="200897"/>
            <a:ext cx="180000" cy="216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altLang="ko-KR" sz="1000" b="0" dirty="0">
                <a:solidFill>
                  <a:schemeClr val="bg1"/>
                </a:solidFill>
                <a:latin typeface="바탕체" pitchFamily="17" charset="-127"/>
                <a:ea typeface="바탕체" pitchFamily="17" charset="-127"/>
                <a:cs typeface="Arial" pitchFamily="34" charset="0"/>
              </a:rPr>
              <a:t>4</a:t>
            </a:r>
            <a:endParaRPr lang="ko-KR" altLang="en-US" sz="1000" b="0" dirty="0">
              <a:solidFill>
                <a:schemeClr val="bg1"/>
              </a:solidFill>
              <a:latin typeface="바탕체" pitchFamily="17" charset="-127"/>
              <a:ea typeface="바탕체" pitchFamily="17" charset="-127"/>
              <a:cs typeface="Arial" pitchFamily="34" charset="0"/>
            </a:endParaRPr>
          </a:p>
        </p:txBody>
      </p:sp>
      <p:sp>
        <p:nvSpPr>
          <p:cNvPr id="28" name="직사각형 27"/>
          <p:cNvSpPr/>
          <p:nvPr userDrawn="1"/>
        </p:nvSpPr>
        <p:spPr bwMode="auto">
          <a:xfrm>
            <a:off x="9066846" y="247063"/>
            <a:ext cx="720000" cy="180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txBody>
          <a:bodyPr vert="horz" wrap="square" lIns="0" tIns="0" rIns="3600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eaLnBrk="1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바탕체" pitchFamily="17" charset="-127"/>
              <a:ea typeface="바탕체" pitchFamily="17" charset="-127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9597670" y="200897"/>
            <a:ext cx="180000" cy="216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altLang="ko-KR" sz="1000" b="0" dirty="0">
                <a:solidFill>
                  <a:schemeClr val="bg1"/>
                </a:solidFill>
                <a:latin typeface="바탕체" pitchFamily="17" charset="-127"/>
                <a:ea typeface="바탕체" pitchFamily="17" charset="-127"/>
                <a:cs typeface="Arial" pitchFamily="34" charset="0"/>
              </a:rPr>
              <a:t>5</a:t>
            </a:r>
            <a:endParaRPr lang="ko-KR" altLang="en-US" sz="1000" b="0" dirty="0">
              <a:solidFill>
                <a:schemeClr val="bg1"/>
              </a:solidFill>
              <a:latin typeface="바탕체" pitchFamily="17" charset="-127"/>
              <a:ea typeface="바탕체" pitchFamily="17" charset="-127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 userDrawn="1"/>
        </p:nvSpPr>
        <p:spPr>
          <a:xfrm>
            <a:off x="6905850" y="54675"/>
            <a:ext cx="565360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>
            <a:defPPr>
              <a:defRPr lang="en-US"/>
            </a:defPPr>
            <a:lvl1pPr lvl="0" algn="r">
              <a:lnSpc>
                <a:spcPct val="100000"/>
              </a:lnSpc>
              <a:defRPr sz="800" b="1" spc="-70" baseline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lvl="0"/>
            <a:r>
              <a:rPr lang="ko-KR" altLang="en-US" dirty="0"/>
              <a:t>제안개요</a:t>
            </a:r>
          </a:p>
        </p:txBody>
      </p:sp>
      <p:sp>
        <p:nvSpPr>
          <p:cNvPr id="33" name="TextBox 32"/>
          <p:cNvSpPr txBox="1"/>
          <p:nvPr userDrawn="1"/>
        </p:nvSpPr>
        <p:spPr>
          <a:xfrm>
            <a:off x="6133236" y="54675"/>
            <a:ext cx="565360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>
            <a:defPPr>
              <a:defRPr lang="en-US"/>
            </a:defPPr>
            <a:lvl1pPr lvl="0" algn="r">
              <a:lnSpc>
                <a:spcPct val="100000"/>
              </a:lnSpc>
              <a:defRPr sz="800" b="1" spc="-70" baseline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lvl="0"/>
            <a:r>
              <a:rPr lang="ko-KR" altLang="en-US" dirty="0"/>
              <a:t>제안업체일반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7406048" y="54675"/>
            <a:ext cx="828000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>
            <a:defPPr>
              <a:defRPr lang="en-US"/>
            </a:defPPr>
            <a:lvl1pPr lvl="0" algn="r">
              <a:lnSpc>
                <a:spcPct val="100000"/>
              </a:lnSpc>
              <a:defRPr sz="800" b="1" spc="-70" baseline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lvl="0"/>
            <a:r>
              <a:rPr lang="en-US" altLang="ko-KR" dirty="0"/>
              <a:t>Business</a:t>
            </a:r>
            <a:r>
              <a:rPr lang="ko-KR" altLang="en-US" dirty="0"/>
              <a:t>이해</a:t>
            </a:r>
          </a:p>
        </p:txBody>
      </p:sp>
      <p:sp>
        <p:nvSpPr>
          <p:cNvPr id="35" name="TextBox 34"/>
          <p:cNvSpPr txBox="1"/>
          <p:nvPr userDrawn="1"/>
        </p:nvSpPr>
        <p:spPr>
          <a:xfrm>
            <a:off x="8152536" y="54675"/>
            <a:ext cx="828000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>
            <a:defPPr>
              <a:defRPr lang="en-US"/>
            </a:defPPr>
            <a:lvl1pPr lvl="0" algn="r">
              <a:lnSpc>
                <a:spcPct val="100000"/>
              </a:lnSpc>
              <a:defRPr sz="800" b="1" spc="-70" baseline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lvl="0"/>
            <a:r>
              <a:rPr lang="ko-KR" altLang="en-US" dirty="0"/>
              <a:t>솔루션소개</a:t>
            </a:r>
          </a:p>
        </p:txBody>
      </p:sp>
      <p:sp>
        <p:nvSpPr>
          <p:cNvPr id="36" name="TextBox 35"/>
          <p:cNvSpPr txBox="1"/>
          <p:nvPr userDrawn="1"/>
        </p:nvSpPr>
        <p:spPr>
          <a:xfrm>
            <a:off x="8990736" y="54675"/>
            <a:ext cx="756000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>
            <a:defPPr>
              <a:defRPr lang="en-US"/>
            </a:defPPr>
            <a:lvl1pPr lvl="0" algn="r">
              <a:lnSpc>
                <a:spcPct val="100000"/>
              </a:lnSpc>
              <a:defRPr sz="800" b="1" spc="-70" baseline="0">
                <a:solidFill>
                  <a:schemeClr val="accent4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lvl="0"/>
            <a:r>
              <a:rPr lang="ko-KR" altLang="en-US" dirty="0"/>
              <a:t>시스템구현방안</a:t>
            </a:r>
          </a:p>
        </p:txBody>
      </p:sp>
    </p:spTree>
    <p:extLst>
      <p:ext uri="{BB962C8B-B14F-4D97-AF65-F5344CB8AC3E}">
        <p14:creationId xmlns:p14="http://schemas.microsoft.com/office/powerpoint/2010/main" val="39731448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38" y="2139950"/>
            <a:ext cx="3940175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직사각형 6"/>
          <p:cNvSpPr/>
          <p:nvPr userDrawn="1"/>
        </p:nvSpPr>
        <p:spPr bwMode="auto">
          <a:xfrm>
            <a:off x="0" y="0"/>
            <a:ext cx="9906000" cy="33956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72000" rIns="72000" bIns="72000" anchor="ctr"/>
          <a:lstStyle/>
          <a:p>
            <a:pPr marL="90488" indent="-90488">
              <a:defRPr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43137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 bwMode="auto">
          <a:xfrm>
            <a:off x="8079476" y="253939"/>
            <a:ext cx="1637730" cy="180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3600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r" eaLnBrk="1" latinLnBrk="1" hangingPunct="1">
              <a:spcBef>
                <a:spcPct val="0"/>
              </a:spcBef>
              <a:buSzTx/>
              <a:buFontTx/>
              <a:buNone/>
            </a:pPr>
            <a:r>
              <a:rPr kumimoji="1" lang="en-US" altLang="ko-KR" sz="14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Ⅰ. </a:t>
            </a:r>
            <a:r>
              <a:rPr kumimoji="1" lang="ko-KR" altLang="en-US" sz="14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제안 개요</a:t>
            </a:r>
          </a:p>
        </p:txBody>
      </p:sp>
      <p:grpSp>
        <p:nvGrpSpPr>
          <p:cNvPr id="3" name="그룹 198">
            <a:extLst>
              <a:ext uri="{FF2B5EF4-FFF2-40B4-BE49-F238E27FC236}">
                <a16:creationId xmlns:a16="http://schemas.microsoft.com/office/drawing/2014/main" id="{047AE71E-2AC5-876C-A068-672D86BE31F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4514" y="1165351"/>
            <a:ext cx="9864000" cy="291974"/>
            <a:chOff x="634928" y="2749548"/>
            <a:chExt cx="6271459" cy="216000"/>
          </a:xfrm>
        </p:grpSpPr>
        <p:sp>
          <p:nvSpPr>
            <p:cNvPr id="4" name="모서리가 둥근 직사각형 3">
              <a:extLst>
                <a:ext uri="{FF2B5EF4-FFF2-40B4-BE49-F238E27FC236}">
                  <a16:creationId xmlns:a16="http://schemas.microsoft.com/office/drawing/2014/main" id="{6310D7B3-349A-3771-2F2C-FDD5FAECED77}"/>
                </a:ext>
              </a:extLst>
            </p:cNvPr>
            <p:cNvSpPr/>
            <p:nvPr/>
          </p:nvSpPr>
          <p:spPr>
            <a:xfrm>
              <a:off x="634928" y="2749548"/>
              <a:ext cx="6271459" cy="216000"/>
            </a:xfrm>
            <a:prstGeom prst="roundRect">
              <a:avLst>
                <a:gd name="adj" fmla="val 0"/>
              </a:avLst>
            </a:prstGeom>
            <a:solidFill>
              <a:srgbClr val="D7E3F1"/>
            </a:solidFill>
            <a:ln w="6350">
              <a:solidFill>
                <a:srgbClr val="8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anchor="ctr"/>
            <a:lstStyle/>
            <a:p>
              <a:pPr algn="l" defTabSz="1041400">
                <a:defRPr/>
              </a:pPr>
              <a:r>
                <a:rPr kumimoji="0" lang="ko-KR" altLang="en-US" sz="1400" b="1" dirty="0">
                  <a:solidFill>
                    <a:srgbClr val="13202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endParaRPr lang="ko-KR" altLang="en-US" sz="1400" b="1" dirty="0">
                <a:solidFill>
                  <a:srgbClr val="13202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5" name="Picture 2" descr="C:\Users\wslee\Desktop\Untitled-2.png">
              <a:extLst>
                <a:ext uri="{FF2B5EF4-FFF2-40B4-BE49-F238E27FC236}">
                  <a16:creationId xmlns:a16="http://schemas.microsoft.com/office/drawing/2014/main" id="{831F4A6D-894D-3F4C-E435-92E7774505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r="4230"/>
            <a:stretch>
              <a:fillRect/>
            </a:stretch>
          </p:blipFill>
          <p:spPr bwMode="auto">
            <a:xfrm>
              <a:off x="694874" y="2806776"/>
              <a:ext cx="66686" cy="10154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0763715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 bwMode="auto">
          <a:xfrm>
            <a:off x="8079476" y="253939"/>
            <a:ext cx="1637730" cy="180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3600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r" eaLnBrk="1" latinLnBrk="1" hangingPunct="1">
              <a:spcBef>
                <a:spcPct val="0"/>
              </a:spcBef>
              <a:buSzTx/>
              <a:buFontTx/>
              <a:buNone/>
            </a:pPr>
            <a:r>
              <a:rPr kumimoji="1" lang="en-US" altLang="ko-KR" sz="14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Ⅱ. </a:t>
            </a:r>
            <a:r>
              <a:rPr kumimoji="1" lang="ko-KR" altLang="en-US" sz="14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제안사 현황 </a:t>
            </a:r>
          </a:p>
        </p:txBody>
      </p:sp>
    </p:spTree>
    <p:extLst>
      <p:ext uri="{BB962C8B-B14F-4D97-AF65-F5344CB8AC3E}">
        <p14:creationId xmlns:p14="http://schemas.microsoft.com/office/powerpoint/2010/main" val="16331974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 bwMode="auto">
          <a:xfrm>
            <a:off x="7260609" y="253939"/>
            <a:ext cx="2456597" cy="180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3600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r" eaLnBrk="1" latinLnBrk="1" hangingPunct="1">
              <a:spcBef>
                <a:spcPct val="0"/>
              </a:spcBef>
              <a:buSzTx/>
              <a:buFontTx/>
              <a:buNone/>
            </a:pPr>
            <a:r>
              <a:rPr kumimoji="1" lang="en-US" altLang="ko-KR" sz="14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Ⅲ. </a:t>
            </a:r>
            <a:r>
              <a:rPr kumimoji="1" lang="ko-KR" altLang="en-US" sz="14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프로젝트 수행 방안</a:t>
            </a:r>
          </a:p>
        </p:txBody>
      </p:sp>
    </p:spTree>
    <p:extLst>
      <p:ext uri="{BB962C8B-B14F-4D97-AF65-F5344CB8AC3E}">
        <p14:creationId xmlns:p14="http://schemas.microsoft.com/office/powerpoint/2010/main" val="9877573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 bwMode="auto">
          <a:xfrm>
            <a:off x="7260609" y="253939"/>
            <a:ext cx="2456597" cy="180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3600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r" eaLnBrk="1" latinLnBrk="1" hangingPunct="1">
              <a:spcBef>
                <a:spcPct val="0"/>
              </a:spcBef>
              <a:buSzTx/>
              <a:buFontTx/>
              <a:buNone/>
            </a:pPr>
            <a:r>
              <a:rPr kumimoji="1" lang="en-US" altLang="ko-KR" sz="14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Ⅳ. </a:t>
            </a:r>
            <a:r>
              <a:rPr kumimoji="1" lang="ko-KR" altLang="en-US" sz="14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사업관리 부문</a:t>
            </a:r>
          </a:p>
        </p:txBody>
      </p:sp>
      <p:grpSp>
        <p:nvGrpSpPr>
          <p:cNvPr id="3" name="그룹 198">
            <a:extLst>
              <a:ext uri="{FF2B5EF4-FFF2-40B4-BE49-F238E27FC236}">
                <a16:creationId xmlns:a16="http://schemas.microsoft.com/office/drawing/2014/main" id="{9B081D6F-B4A9-A1EF-DABC-4B89648D40A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4514" y="1203388"/>
            <a:ext cx="9864000" cy="215900"/>
            <a:chOff x="634928" y="2749548"/>
            <a:chExt cx="6271459" cy="216000"/>
          </a:xfrm>
        </p:grpSpPr>
        <p:sp>
          <p:nvSpPr>
            <p:cNvPr id="4" name="모서리가 둥근 직사각형 3">
              <a:extLst>
                <a:ext uri="{FF2B5EF4-FFF2-40B4-BE49-F238E27FC236}">
                  <a16:creationId xmlns:a16="http://schemas.microsoft.com/office/drawing/2014/main" id="{430D7A1F-29EC-AEE3-DAB3-B9861D5EB7AC}"/>
                </a:ext>
              </a:extLst>
            </p:cNvPr>
            <p:cNvSpPr/>
            <p:nvPr/>
          </p:nvSpPr>
          <p:spPr>
            <a:xfrm>
              <a:off x="634928" y="2749548"/>
              <a:ext cx="6271459" cy="216000"/>
            </a:xfrm>
            <a:prstGeom prst="roundRect">
              <a:avLst>
                <a:gd name="adj" fmla="val 0"/>
              </a:avLst>
            </a:prstGeom>
            <a:solidFill>
              <a:srgbClr val="D7E3F1"/>
            </a:solidFill>
            <a:ln w="6350">
              <a:solidFill>
                <a:srgbClr val="8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anchor="ctr"/>
            <a:lstStyle/>
            <a:p>
              <a:pPr algn="l" defTabSz="1041400">
                <a:defRPr/>
              </a:pPr>
              <a:r>
                <a:rPr kumimoji="0" lang="ko-KR" altLang="en-US" sz="1400" b="1" dirty="0">
                  <a:solidFill>
                    <a:srgbClr val="13202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endParaRPr lang="ko-KR" altLang="en-US" sz="1400" b="1" dirty="0">
                <a:solidFill>
                  <a:srgbClr val="13202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5" name="Picture 2" descr="C:\Users\wslee\Desktop\Untitled-2.png">
              <a:extLst>
                <a:ext uri="{FF2B5EF4-FFF2-40B4-BE49-F238E27FC236}">
                  <a16:creationId xmlns:a16="http://schemas.microsoft.com/office/drawing/2014/main" id="{6CB5A07A-5E7A-8BF6-5E1D-3490F0A7C1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r="4230"/>
            <a:stretch>
              <a:fillRect/>
            </a:stretch>
          </p:blipFill>
          <p:spPr bwMode="auto">
            <a:xfrm>
              <a:off x="694874" y="2806776"/>
              <a:ext cx="66686" cy="101544"/>
            </a:xfrm>
            <a:prstGeom prst="rect">
              <a:avLst/>
            </a:prstGeom>
            <a:noFill/>
          </p:spPr>
        </p:pic>
      </p:grpSp>
      <p:grpSp>
        <p:nvGrpSpPr>
          <p:cNvPr id="15" name="그룹 198">
            <a:extLst>
              <a:ext uri="{FF2B5EF4-FFF2-40B4-BE49-F238E27FC236}">
                <a16:creationId xmlns:a16="http://schemas.microsoft.com/office/drawing/2014/main" id="{DDE4703C-4EB1-75F9-7797-C564BF38665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4514" y="1165351"/>
            <a:ext cx="9864000" cy="291974"/>
            <a:chOff x="634928" y="2749548"/>
            <a:chExt cx="6271459" cy="216000"/>
          </a:xfrm>
        </p:grpSpPr>
        <p:sp>
          <p:nvSpPr>
            <p:cNvPr id="16" name="모서리가 둥근 직사각형 3">
              <a:extLst>
                <a:ext uri="{FF2B5EF4-FFF2-40B4-BE49-F238E27FC236}">
                  <a16:creationId xmlns:a16="http://schemas.microsoft.com/office/drawing/2014/main" id="{14AD6425-A780-312F-02D8-CF80549E8E23}"/>
                </a:ext>
              </a:extLst>
            </p:cNvPr>
            <p:cNvSpPr/>
            <p:nvPr/>
          </p:nvSpPr>
          <p:spPr>
            <a:xfrm>
              <a:off x="634928" y="2749548"/>
              <a:ext cx="6271459" cy="216000"/>
            </a:xfrm>
            <a:prstGeom prst="roundRect">
              <a:avLst>
                <a:gd name="adj" fmla="val 0"/>
              </a:avLst>
            </a:prstGeom>
            <a:solidFill>
              <a:srgbClr val="D7E3F1"/>
            </a:solidFill>
            <a:ln w="6350">
              <a:solidFill>
                <a:srgbClr val="8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anchor="ctr"/>
            <a:lstStyle/>
            <a:p>
              <a:pPr algn="l" defTabSz="1041400">
                <a:defRPr/>
              </a:pPr>
              <a:r>
                <a:rPr kumimoji="0" lang="ko-KR" altLang="en-US" sz="1400" b="1" dirty="0">
                  <a:solidFill>
                    <a:srgbClr val="13202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endParaRPr lang="ko-KR" altLang="en-US" sz="1400" b="1" dirty="0">
                <a:solidFill>
                  <a:srgbClr val="13202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17" name="Picture 2" descr="C:\Users\wslee\Desktop\Untitled-2.png">
              <a:extLst>
                <a:ext uri="{FF2B5EF4-FFF2-40B4-BE49-F238E27FC236}">
                  <a16:creationId xmlns:a16="http://schemas.microsoft.com/office/drawing/2014/main" id="{FA588DC2-1B6A-5879-57EC-1B02102AE5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r="4230"/>
            <a:stretch>
              <a:fillRect/>
            </a:stretch>
          </p:blipFill>
          <p:spPr bwMode="auto">
            <a:xfrm>
              <a:off x="694874" y="2806776"/>
              <a:ext cx="66686" cy="10154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3961879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 bwMode="auto">
          <a:xfrm>
            <a:off x="7260609" y="253939"/>
            <a:ext cx="2456597" cy="180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3600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r" eaLnBrk="1" latinLnBrk="1" hangingPunct="1">
              <a:spcBef>
                <a:spcPct val="0"/>
              </a:spcBef>
              <a:buSzTx/>
              <a:buFontTx/>
              <a:buNone/>
            </a:pPr>
            <a:r>
              <a:rPr kumimoji="1" lang="en-US" altLang="ko-KR" sz="14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Ⅴ. </a:t>
            </a:r>
            <a:r>
              <a:rPr kumimoji="1" lang="ko-KR" altLang="en-US" sz="14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지원 부문</a:t>
            </a:r>
          </a:p>
        </p:txBody>
      </p:sp>
      <p:grpSp>
        <p:nvGrpSpPr>
          <p:cNvPr id="3" name="그룹 198">
            <a:extLst>
              <a:ext uri="{FF2B5EF4-FFF2-40B4-BE49-F238E27FC236}">
                <a16:creationId xmlns:a16="http://schemas.microsoft.com/office/drawing/2014/main" id="{E9F80B84-44A9-67CD-18E5-3ABC18BDCD9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4514" y="1203388"/>
            <a:ext cx="9864000" cy="215900"/>
            <a:chOff x="634928" y="2749548"/>
            <a:chExt cx="6271459" cy="216000"/>
          </a:xfrm>
        </p:grpSpPr>
        <p:sp>
          <p:nvSpPr>
            <p:cNvPr id="4" name="모서리가 둥근 직사각형 3">
              <a:extLst>
                <a:ext uri="{FF2B5EF4-FFF2-40B4-BE49-F238E27FC236}">
                  <a16:creationId xmlns:a16="http://schemas.microsoft.com/office/drawing/2014/main" id="{302784CA-0E35-BDF0-B7B0-BADAA305494C}"/>
                </a:ext>
              </a:extLst>
            </p:cNvPr>
            <p:cNvSpPr/>
            <p:nvPr/>
          </p:nvSpPr>
          <p:spPr>
            <a:xfrm>
              <a:off x="634928" y="2749548"/>
              <a:ext cx="6271459" cy="216000"/>
            </a:xfrm>
            <a:prstGeom prst="roundRect">
              <a:avLst>
                <a:gd name="adj" fmla="val 0"/>
              </a:avLst>
            </a:prstGeom>
            <a:solidFill>
              <a:srgbClr val="D7E3F1"/>
            </a:solidFill>
            <a:ln w="6350">
              <a:solidFill>
                <a:srgbClr val="8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anchor="ctr"/>
            <a:lstStyle/>
            <a:p>
              <a:pPr algn="l" defTabSz="1041400">
                <a:defRPr/>
              </a:pPr>
              <a:r>
                <a:rPr kumimoji="0" lang="ko-KR" altLang="en-US" sz="1400" b="1" dirty="0">
                  <a:solidFill>
                    <a:srgbClr val="13202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endParaRPr lang="ko-KR" altLang="en-US" sz="1400" b="1" dirty="0">
                <a:solidFill>
                  <a:srgbClr val="13202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5" name="Picture 2" descr="C:\Users\wslee\Desktop\Untitled-2.png">
              <a:extLst>
                <a:ext uri="{FF2B5EF4-FFF2-40B4-BE49-F238E27FC236}">
                  <a16:creationId xmlns:a16="http://schemas.microsoft.com/office/drawing/2014/main" id="{65736D5B-8B44-E635-E15F-16C01516CC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r="4230"/>
            <a:stretch>
              <a:fillRect/>
            </a:stretch>
          </p:blipFill>
          <p:spPr bwMode="auto">
            <a:xfrm>
              <a:off x="694874" y="2806776"/>
              <a:ext cx="66686" cy="101544"/>
            </a:xfrm>
            <a:prstGeom prst="rect">
              <a:avLst/>
            </a:prstGeom>
            <a:noFill/>
          </p:spPr>
        </p:pic>
      </p:grpSp>
      <p:grpSp>
        <p:nvGrpSpPr>
          <p:cNvPr id="12" name="그룹 198">
            <a:extLst>
              <a:ext uri="{FF2B5EF4-FFF2-40B4-BE49-F238E27FC236}">
                <a16:creationId xmlns:a16="http://schemas.microsoft.com/office/drawing/2014/main" id="{CA45666A-4132-2266-9643-43EB4426AB2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4514" y="1165351"/>
            <a:ext cx="9864000" cy="291974"/>
            <a:chOff x="634928" y="2749548"/>
            <a:chExt cx="6271459" cy="216000"/>
          </a:xfrm>
        </p:grpSpPr>
        <p:sp>
          <p:nvSpPr>
            <p:cNvPr id="13" name="모서리가 둥근 직사각형 3">
              <a:extLst>
                <a:ext uri="{FF2B5EF4-FFF2-40B4-BE49-F238E27FC236}">
                  <a16:creationId xmlns:a16="http://schemas.microsoft.com/office/drawing/2014/main" id="{18469959-758F-F477-3BDF-00FBD6626B75}"/>
                </a:ext>
              </a:extLst>
            </p:cNvPr>
            <p:cNvSpPr/>
            <p:nvPr/>
          </p:nvSpPr>
          <p:spPr>
            <a:xfrm>
              <a:off x="634928" y="2749548"/>
              <a:ext cx="6271459" cy="216000"/>
            </a:xfrm>
            <a:prstGeom prst="roundRect">
              <a:avLst>
                <a:gd name="adj" fmla="val 0"/>
              </a:avLst>
            </a:prstGeom>
            <a:solidFill>
              <a:srgbClr val="D7E3F1"/>
            </a:solidFill>
            <a:ln w="6350">
              <a:solidFill>
                <a:srgbClr val="8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anchor="ctr"/>
            <a:lstStyle/>
            <a:p>
              <a:pPr algn="l" defTabSz="1041400">
                <a:defRPr/>
              </a:pPr>
              <a:r>
                <a:rPr kumimoji="0" lang="ko-KR" altLang="en-US" sz="1400" b="1" dirty="0">
                  <a:solidFill>
                    <a:srgbClr val="13202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endParaRPr lang="ko-KR" altLang="en-US" sz="1400" b="1" dirty="0">
                <a:solidFill>
                  <a:srgbClr val="13202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14" name="Picture 2" descr="C:\Users\wslee\Desktop\Untitled-2.png">
              <a:extLst>
                <a:ext uri="{FF2B5EF4-FFF2-40B4-BE49-F238E27FC236}">
                  <a16:creationId xmlns:a16="http://schemas.microsoft.com/office/drawing/2014/main" id="{B0B60E6A-7AFA-F07D-FB2F-045FCF80F3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r="4230"/>
            <a:stretch>
              <a:fillRect/>
            </a:stretch>
          </p:blipFill>
          <p:spPr bwMode="auto">
            <a:xfrm>
              <a:off x="694874" y="2806776"/>
              <a:ext cx="66686" cy="10154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5407508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 bwMode="auto">
          <a:xfrm>
            <a:off x="7260609" y="253939"/>
            <a:ext cx="2456597" cy="180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3600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r" eaLnBrk="1" latinLnBrk="1" hangingPunct="1">
              <a:spcBef>
                <a:spcPct val="0"/>
              </a:spcBef>
              <a:buSzTx/>
              <a:buFontTx/>
              <a:buNone/>
            </a:pPr>
            <a:r>
              <a:rPr kumimoji="1" lang="en-US" altLang="ko-KR" sz="14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Ⅵ. </a:t>
            </a:r>
            <a:r>
              <a:rPr kumimoji="1" lang="ko-KR" altLang="en-US" sz="14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기타 제안 사항</a:t>
            </a:r>
          </a:p>
        </p:txBody>
      </p:sp>
      <p:grpSp>
        <p:nvGrpSpPr>
          <p:cNvPr id="3" name="그룹 198">
            <a:extLst>
              <a:ext uri="{FF2B5EF4-FFF2-40B4-BE49-F238E27FC236}">
                <a16:creationId xmlns:a16="http://schemas.microsoft.com/office/drawing/2014/main" id="{74E1E0A5-88D1-3188-9231-549E5BB1866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4514" y="1203388"/>
            <a:ext cx="9864000" cy="215900"/>
            <a:chOff x="634928" y="2749548"/>
            <a:chExt cx="6271459" cy="216000"/>
          </a:xfrm>
        </p:grpSpPr>
        <p:sp>
          <p:nvSpPr>
            <p:cNvPr id="4" name="모서리가 둥근 직사각형 3">
              <a:extLst>
                <a:ext uri="{FF2B5EF4-FFF2-40B4-BE49-F238E27FC236}">
                  <a16:creationId xmlns:a16="http://schemas.microsoft.com/office/drawing/2014/main" id="{3587A914-2A1F-1D76-D936-9AA4C78B9231}"/>
                </a:ext>
              </a:extLst>
            </p:cNvPr>
            <p:cNvSpPr/>
            <p:nvPr/>
          </p:nvSpPr>
          <p:spPr>
            <a:xfrm>
              <a:off x="634928" y="2749548"/>
              <a:ext cx="6271459" cy="216000"/>
            </a:xfrm>
            <a:prstGeom prst="roundRect">
              <a:avLst>
                <a:gd name="adj" fmla="val 0"/>
              </a:avLst>
            </a:prstGeom>
            <a:solidFill>
              <a:srgbClr val="D7E3F1"/>
            </a:solidFill>
            <a:ln w="6350">
              <a:solidFill>
                <a:srgbClr val="8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anchor="ctr"/>
            <a:lstStyle/>
            <a:p>
              <a:pPr algn="l" defTabSz="1041400">
                <a:defRPr/>
              </a:pPr>
              <a:r>
                <a:rPr kumimoji="0" lang="ko-KR" altLang="en-US" sz="1400" b="1" dirty="0">
                  <a:solidFill>
                    <a:srgbClr val="13202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endParaRPr lang="ko-KR" altLang="en-US" sz="1400" b="1" dirty="0">
                <a:solidFill>
                  <a:srgbClr val="13202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5" name="Picture 2" descr="C:\Users\wslee\Desktop\Untitled-2.png">
              <a:extLst>
                <a:ext uri="{FF2B5EF4-FFF2-40B4-BE49-F238E27FC236}">
                  <a16:creationId xmlns:a16="http://schemas.microsoft.com/office/drawing/2014/main" id="{0C238D68-2181-496C-89CB-02C9C0E008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r="4230"/>
            <a:stretch>
              <a:fillRect/>
            </a:stretch>
          </p:blipFill>
          <p:spPr bwMode="auto">
            <a:xfrm>
              <a:off x="694874" y="2806776"/>
              <a:ext cx="66686" cy="101544"/>
            </a:xfrm>
            <a:prstGeom prst="rect">
              <a:avLst/>
            </a:prstGeom>
            <a:noFill/>
          </p:spPr>
        </p:pic>
      </p:grpSp>
      <p:grpSp>
        <p:nvGrpSpPr>
          <p:cNvPr id="12" name="그룹 198">
            <a:extLst>
              <a:ext uri="{FF2B5EF4-FFF2-40B4-BE49-F238E27FC236}">
                <a16:creationId xmlns:a16="http://schemas.microsoft.com/office/drawing/2014/main" id="{189B28C1-339F-91FE-EC04-D4D073EA0A3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4514" y="1165351"/>
            <a:ext cx="9864000" cy="291974"/>
            <a:chOff x="634928" y="2749548"/>
            <a:chExt cx="6271459" cy="216000"/>
          </a:xfrm>
        </p:grpSpPr>
        <p:sp>
          <p:nvSpPr>
            <p:cNvPr id="13" name="모서리가 둥근 직사각형 3">
              <a:extLst>
                <a:ext uri="{FF2B5EF4-FFF2-40B4-BE49-F238E27FC236}">
                  <a16:creationId xmlns:a16="http://schemas.microsoft.com/office/drawing/2014/main" id="{116D3B29-6FB6-AA4E-3B66-F98251C8A26C}"/>
                </a:ext>
              </a:extLst>
            </p:cNvPr>
            <p:cNvSpPr/>
            <p:nvPr/>
          </p:nvSpPr>
          <p:spPr>
            <a:xfrm>
              <a:off x="634928" y="2749548"/>
              <a:ext cx="6271459" cy="216000"/>
            </a:xfrm>
            <a:prstGeom prst="roundRect">
              <a:avLst>
                <a:gd name="adj" fmla="val 0"/>
              </a:avLst>
            </a:prstGeom>
            <a:solidFill>
              <a:srgbClr val="D7E3F1"/>
            </a:solidFill>
            <a:ln w="6350">
              <a:solidFill>
                <a:srgbClr val="8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anchor="ctr"/>
            <a:lstStyle/>
            <a:p>
              <a:pPr algn="l" defTabSz="1041400">
                <a:defRPr/>
              </a:pPr>
              <a:r>
                <a:rPr kumimoji="0" lang="ko-KR" altLang="en-US" sz="1400" b="1" dirty="0">
                  <a:solidFill>
                    <a:srgbClr val="13202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endParaRPr lang="ko-KR" altLang="en-US" sz="1400" b="1" dirty="0">
                <a:solidFill>
                  <a:srgbClr val="13202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14" name="Picture 2" descr="C:\Users\wslee\Desktop\Untitled-2.png">
              <a:extLst>
                <a:ext uri="{FF2B5EF4-FFF2-40B4-BE49-F238E27FC236}">
                  <a16:creationId xmlns:a16="http://schemas.microsoft.com/office/drawing/2014/main" id="{6A0BC942-84A7-2F68-410D-A6E81FFAE0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r="4230"/>
            <a:stretch>
              <a:fillRect/>
            </a:stretch>
          </p:blipFill>
          <p:spPr bwMode="auto">
            <a:xfrm>
              <a:off x="694874" y="2806776"/>
              <a:ext cx="66686" cy="10154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565692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 userDrawn="1"/>
        </p:nvSpPr>
        <p:spPr bwMode="auto">
          <a:xfrm>
            <a:off x="6013505" y="241686"/>
            <a:ext cx="720000" cy="180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txBody>
          <a:bodyPr vert="horz" wrap="square" lIns="0" tIns="0" rIns="3600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바탕체" pitchFamily="17" charset="-127"/>
              <a:ea typeface="바탕체" pitchFamily="17" charset="-127"/>
              <a:cs typeface="Arial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6543320" y="197946"/>
            <a:ext cx="180000" cy="216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ko-KR"/>
            </a:defPPr>
            <a:lvl1pPr algn="r">
              <a:defRPr sz="1100">
                <a:solidFill>
                  <a:srgbClr val="006699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 algn="ctr"/>
            <a:r>
              <a:rPr lang="en-US" altLang="ko-KR" sz="1000" b="0" dirty="0">
                <a:solidFill>
                  <a:schemeClr val="bg1"/>
                </a:solidFill>
                <a:latin typeface="바탕체" pitchFamily="17" charset="-127"/>
                <a:ea typeface="바탕체" pitchFamily="17" charset="-127"/>
                <a:cs typeface="Arial" pitchFamily="34" charset="0"/>
              </a:rPr>
              <a:t>1</a:t>
            </a:r>
            <a:endParaRPr lang="ko-KR" altLang="en-US" sz="1000" b="0" dirty="0">
              <a:solidFill>
                <a:schemeClr val="bg1"/>
              </a:solidFill>
              <a:latin typeface="바탕체" pitchFamily="17" charset="-127"/>
              <a:ea typeface="바탕체" pitchFamily="17" charset="-127"/>
              <a:cs typeface="Arial" pitchFamily="34" charset="0"/>
            </a:endParaRPr>
          </a:p>
        </p:txBody>
      </p:sp>
      <p:sp>
        <p:nvSpPr>
          <p:cNvPr id="6" name="직사각형 5"/>
          <p:cNvSpPr/>
          <p:nvPr userDrawn="1"/>
        </p:nvSpPr>
        <p:spPr bwMode="auto">
          <a:xfrm>
            <a:off x="6780246" y="247063"/>
            <a:ext cx="720000" cy="180000"/>
          </a:xfrm>
          <a:prstGeom prst="rect">
            <a:avLst/>
          </a:prstGeom>
          <a:solidFill>
            <a:srgbClr val="64B9CA">
              <a:alpha val="50000"/>
            </a:srgbClr>
          </a:solidFill>
          <a:ln>
            <a:noFill/>
          </a:ln>
          <a:effectLst/>
        </p:spPr>
        <p:txBody>
          <a:bodyPr vert="horz" wrap="none" lIns="0" tIns="0" rIns="3600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0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바탕체" pitchFamily="17" charset="-127"/>
              <a:ea typeface="바탕체" pitchFamily="17" charset="-127"/>
              <a:cs typeface="Arial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287335" y="200897"/>
            <a:ext cx="180000" cy="216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ko-KR"/>
            </a:defPPr>
            <a:lvl1pPr algn="r">
              <a:defRPr sz="110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 algn="ctr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</a:pPr>
            <a:r>
              <a:rPr lang="en-US" altLang="ko-KR" sz="1000" b="0" kern="1200" dirty="0">
                <a:solidFill>
                  <a:srgbClr val="006699"/>
                </a:solidFill>
                <a:latin typeface="바탕체" pitchFamily="17" charset="-127"/>
                <a:ea typeface="바탕체" pitchFamily="17" charset="-127"/>
                <a:cs typeface="Arial" pitchFamily="34" charset="0"/>
              </a:rPr>
              <a:t>2</a:t>
            </a:r>
            <a:endParaRPr lang="ko-KR" altLang="en-US" sz="1000" b="0" kern="1200" dirty="0">
              <a:solidFill>
                <a:srgbClr val="006699"/>
              </a:solidFill>
              <a:latin typeface="바탕체" pitchFamily="17" charset="-127"/>
              <a:ea typeface="바탕체" pitchFamily="17" charset="-127"/>
              <a:cs typeface="Arial" pitchFamily="34" charset="0"/>
            </a:endParaRPr>
          </a:p>
        </p:txBody>
      </p:sp>
      <p:sp>
        <p:nvSpPr>
          <p:cNvPr id="8" name="직사각형 7"/>
          <p:cNvSpPr/>
          <p:nvPr userDrawn="1"/>
        </p:nvSpPr>
        <p:spPr bwMode="auto">
          <a:xfrm>
            <a:off x="7537460" y="247063"/>
            <a:ext cx="720000" cy="180000"/>
          </a:xfrm>
          <a:prstGeom prst="rect">
            <a:avLst/>
          </a:prstGeom>
          <a:solidFill>
            <a:srgbClr val="64B9CA">
              <a:alpha val="50000"/>
            </a:srgbClr>
          </a:solidFill>
          <a:ln>
            <a:noFill/>
          </a:ln>
          <a:effectLst/>
        </p:spPr>
        <p:txBody>
          <a:bodyPr vert="horz" wrap="none" lIns="0" tIns="0" rIns="3600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바탕체" pitchFamily="17" charset="-127"/>
              <a:ea typeface="바탕체" pitchFamily="17" charset="-127"/>
              <a:cs typeface="Arial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078603" y="200897"/>
            <a:ext cx="180000" cy="216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altLang="ko-KR" sz="1000" b="0" dirty="0">
                <a:solidFill>
                  <a:srgbClr val="006699"/>
                </a:solidFill>
                <a:latin typeface="바탕체" pitchFamily="17" charset="-127"/>
                <a:ea typeface="바탕체" pitchFamily="17" charset="-127"/>
                <a:cs typeface="Arial" pitchFamily="34" charset="0"/>
              </a:rPr>
              <a:t>3</a:t>
            </a:r>
            <a:endParaRPr lang="ko-KR" altLang="en-US" sz="1000" b="0" dirty="0">
              <a:solidFill>
                <a:srgbClr val="006699"/>
              </a:solidFill>
              <a:latin typeface="바탕체" pitchFamily="17" charset="-127"/>
              <a:ea typeface="바탕체" pitchFamily="17" charset="-127"/>
              <a:cs typeface="Arial" pitchFamily="34" charset="0"/>
            </a:endParaRPr>
          </a:p>
        </p:txBody>
      </p:sp>
      <p:sp>
        <p:nvSpPr>
          <p:cNvPr id="10" name="직사각형 9"/>
          <p:cNvSpPr/>
          <p:nvPr userDrawn="1"/>
        </p:nvSpPr>
        <p:spPr bwMode="auto">
          <a:xfrm>
            <a:off x="8304202" y="247063"/>
            <a:ext cx="720000" cy="180000"/>
          </a:xfrm>
          <a:prstGeom prst="rect">
            <a:avLst/>
          </a:prstGeom>
          <a:solidFill>
            <a:srgbClr val="64B9CA">
              <a:alpha val="50000"/>
            </a:srgbClr>
          </a:solidFill>
          <a:ln>
            <a:noFill/>
          </a:ln>
          <a:effectLst/>
        </p:spPr>
        <p:txBody>
          <a:bodyPr vert="horz" wrap="none" lIns="0" tIns="0" rIns="3600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바탕체" pitchFamily="17" charset="-127"/>
              <a:ea typeface="바탕체" pitchFamily="17" charset="-127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8837504" y="200897"/>
            <a:ext cx="180000" cy="216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altLang="ko-KR" sz="1000" b="0" dirty="0">
                <a:solidFill>
                  <a:srgbClr val="006699"/>
                </a:solidFill>
                <a:latin typeface="바탕체" pitchFamily="17" charset="-127"/>
                <a:ea typeface="바탕체" pitchFamily="17" charset="-127"/>
                <a:cs typeface="Arial" pitchFamily="34" charset="0"/>
              </a:rPr>
              <a:t>4</a:t>
            </a:r>
            <a:endParaRPr lang="ko-KR" altLang="en-US" sz="1000" b="0" dirty="0">
              <a:solidFill>
                <a:srgbClr val="006699"/>
              </a:solidFill>
              <a:latin typeface="바탕체" pitchFamily="17" charset="-127"/>
              <a:ea typeface="바탕체" pitchFamily="17" charset="-127"/>
              <a:cs typeface="Arial" pitchFamily="34" charset="0"/>
            </a:endParaRPr>
          </a:p>
        </p:txBody>
      </p:sp>
      <p:sp>
        <p:nvSpPr>
          <p:cNvPr id="12" name="직사각형 11"/>
          <p:cNvSpPr/>
          <p:nvPr userDrawn="1"/>
        </p:nvSpPr>
        <p:spPr bwMode="auto">
          <a:xfrm>
            <a:off x="9070941" y="247063"/>
            <a:ext cx="720000" cy="180000"/>
          </a:xfrm>
          <a:prstGeom prst="rect">
            <a:avLst/>
          </a:prstGeom>
          <a:solidFill>
            <a:srgbClr val="64B9CA">
              <a:alpha val="50000"/>
            </a:srgbClr>
          </a:solidFill>
          <a:ln>
            <a:noFill/>
          </a:ln>
          <a:effectLst/>
        </p:spPr>
        <p:txBody>
          <a:bodyPr vert="horz" wrap="none" lIns="0" tIns="0" rIns="3600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바탕체" pitchFamily="17" charset="-127"/>
              <a:ea typeface="바탕체" pitchFamily="17" charset="-127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9601763" y="200897"/>
            <a:ext cx="180000" cy="216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altLang="ko-KR" sz="1000" b="0" dirty="0">
                <a:solidFill>
                  <a:srgbClr val="006699"/>
                </a:solidFill>
                <a:latin typeface="바탕체" pitchFamily="17" charset="-127"/>
                <a:ea typeface="바탕체" pitchFamily="17" charset="-127"/>
                <a:cs typeface="Arial" pitchFamily="34" charset="0"/>
              </a:rPr>
              <a:t>5</a:t>
            </a:r>
            <a:endParaRPr lang="ko-KR" altLang="en-US" sz="1000" b="0" dirty="0">
              <a:solidFill>
                <a:srgbClr val="006699"/>
              </a:solidFill>
              <a:latin typeface="바탕체" pitchFamily="17" charset="-127"/>
              <a:ea typeface="바탕체" pitchFamily="17" charset="-127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6909945" y="54675"/>
            <a:ext cx="565360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>
            <a:defPPr>
              <a:defRPr lang="ko-KR"/>
            </a:defPPr>
            <a:lvl1pPr algn="r">
              <a:lnSpc>
                <a:spcPct val="100000"/>
              </a:lnSpc>
              <a:defRPr sz="800" b="1" spc="-70" baseline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 algn="r"/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회사소개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6137331" y="54675"/>
            <a:ext cx="565360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>
            <a:defPPr>
              <a:defRPr lang="ko-KR"/>
            </a:defPPr>
            <a:lvl1pPr algn="r">
              <a:lnSpc>
                <a:spcPct val="100000"/>
              </a:lnSpc>
              <a:defRPr sz="800" b="1" spc="-70" baseline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 algn="r"/>
            <a:r>
              <a:rPr lang="en-US" altLang="ko-KR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APS</a:t>
            </a:r>
            <a:r>
              <a:rPr lang="ko-KR" altLang="en-US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개요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7410141" y="54675"/>
            <a:ext cx="828000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>
            <a:defPPr>
              <a:defRPr lang="ko-KR"/>
            </a:defPPr>
            <a:lvl1pPr algn="r">
              <a:lnSpc>
                <a:spcPct val="100000"/>
              </a:lnSpc>
              <a:defRPr sz="800" b="1" spc="-70" baseline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 algn="r"/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APS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범위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방향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8156629" y="54675"/>
            <a:ext cx="828000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>
            <a:defPPr>
              <a:defRPr lang="ko-KR"/>
            </a:defPPr>
            <a:lvl1pPr algn="r">
              <a:lnSpc>
                <a:spcPct val="100000"/>
              </a:lnSpc>
              <a:defRPr sz="800" b="1" spc="-70" baseline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 algn="r"/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솔루션소개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8994829" y="54675"/>
            <a:ext cx="756000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>
            <a:defPPr>
              <a:defRPr lang="ko-KR"/>
            </a:defPPr>
            <a:lvl1pPr algn="r">
              <a:lnSpc>
                <a:spcPct val="100000"/>
              </a:lnSpc>
              <a:defRPr sz="800" b="1" spc="-70" baseline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 algn="r"/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시스템구축방안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98">
            <a:extLst>
              <a:ext uri="{FF2B5EF4-FFF2-40B4-BE49-F238E27FC236}">
                <a16:creationId xmlns:a16="http://schemas.microsoft.com/office/drawing/2014/main" id="{7DB35B31-EF2D-7C46-5449-A0BAF188A11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4514" y="1203388"/>
            <a:ext cx="9864000" cy="215900"/>
            <a:chOff x="634928" y="2749548"/>
            <a:chExt cx="6271459" cy="216000"/>
          </a:xfrm>
        </p:grpSpPr>
        <p:sp>
          <p:nvSpPr>
            <p:cNvPr id="3" name="모서리가 둥근 직사각형 3">
              <a:extLst>
                <a:ext uri="{FF2B5EF4-FFF2-40B4-BE49-F238E27FC236}">
                  <a16:creationId xmlns:a16="http://schemas.microsoft.com/office/drawing/2014/main" id="{7A979DA7-AF09-24E6-5D33-E3E55664C9D7}"/>
                </a:ext>
              </a:extLst>
            </p:cNvPr>
            <p:cNvSpPr/>
            <p:nvPr/>
          </p:nvSpPr>
          <p:spPr>
            <a:xfrm>
              <a:off x="634928" y="2749548"/>
              <a:ext cx="6271459" cy="216000"/>
            </a:xfrm>
            <a:prstGeom prst="roundRect">
              <a:avLst>
                <a:gd name="adj" fmla="val 0"/>
              </a:avLst>
            </a:prstGeom>
            <a:solidFill>
              <a:srgbClr val="D7E3F1"/>
            </a:solidFill>
            <a:ln w="6350">
              <a:solidFill>
                <a:srgbClr val="8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anchor="ctr"/>
            <a:lstStyle/>
            <a:p>
              <a:pPr algn="l" defTabSz="1041400">
                <a:defRPr/>
              </a:pPr>
              <a:r>
                <a:rPr kumimoji="0" lang="ko-KR" altLang="en-US" sz="1400" b="1" dirty="0">
                  <a:solidFill>
                    <a:srgbClr val="13202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endParaRPr lang="ko-KR" altLang="en-US" sz="1400" b="1" dirty="0">
                <a:solidFill>
                  <a:srgbClr val="13202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4" name="Picture 2" descr="C:\Users\wslee\Desktop\Untitled-2.png">
              <a:extLst>
                <a:ext uri="{FF2B5EF4-FFF2-40B4-BE49-F238E27FC236}">
                  <a16:creationId xmlns:a16="http://schemas.microsoft.com/office/drawing/2014/main" id="{C1C51C4E-1DF2-7714-6F8C-633ADB7964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r="4230"/>
            <a:stretch>
              <a:fillRect/>
            </a:stretch>
          </p:blipFill>
          <p:spPr bwMode="auto">
            <a:xfrm>
              <a:off x="694874" y="2806776"/>
              <a:ext cx="66686" cy="101544"/>
            </a:xfrm>
            <a:prstGeom prst="rect">
              <a:avLst/>
            </a:prstGeom>
            <a:noFill/>
          </p:spPr>
        </p:pic>
      </p:grpSp>
      <p:grpSp>
        <p:nvGrpSpPr>
          <p:cNvPr id="8" name="그룹 198">
            <a:extLst>
              <a:ext uri="{FF2B5EF4-FFF2-40B4-BE49-F238E27FC236}">
                <a16:creationId xmlns:a16="http://schemas.microsoft.com/office/drawing/2014/main" id="{9241FD66-529F-8B85-7608-85182DC77A1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4514" y="1165351"/>
            <a:ext cx="9864000" cy="291974"/>
            <a:chOff x="634928" y="2749548"/>
            <a:chExt cx="6271459" cy="216000"/>
          </a:xfrm>
        </p:grpSpPr>
        <p:sp>
          <p:nvSpPr>
            <p:cNvPr id="9" name="모서리가 둥근 직사각형 3">
              <a:extLst>
                <a:ext uri="{FF2B5EF4-FFF2-40B4-BE49-F238E27FC236}">
                  <a16:creationId xmlns:a16="http://schemas.microsoft.com/office/drawing/2014/main" id="{113D28DE-E6D6-4613-37DE-497218752E48}"/>
                </a:ext>
              </a:extLst>
            </p:cNvPr>
            <p:cNvSpPr/>
            <p:nvPr/>
          </p:nvSpPr>
          <p:spPr>
            <a:xfrm>
              <a:off x="634928" y="2749548"/>
              <a:ext cx="6271459" cy="216000"/>
            </a:xfrm>
            <a:prstGeom prst="roundRect">
              <a:avLst>
                <a:gd name="adj" fmla="val 0"/>
              </a:avLst>
            </a:prstGeom>
            <a:solidFill>
              <a:srgbClr val="D7E3F1"/>
            </a:solidFill>
            <a:ln w="6350">
              <a:solidFill>
                <a:srgbClr val="8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anchor="ctr"/>
            <a:lstStyle/>
            <a:p>
              <a:pPr algn="l" defTabSz="1041400">
                <a:defRPr/>
              </a:pPr>
              <a:r>
                <a:rPr kumimoji="0" lang="ko-KR" altLang="en-US" sz="1400" b="1" dirty="0">
                  <a:solidFill>
                    <a:srgbClr val="13202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endParaRPr lang="ko-KR" altLang="en-US" sz="1400" b="1" dirty="0">
                <a:solidFill>
                  <a:srgbClr val="13202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10" name="Picture 2" descr="C:\Users\wslee\Desktop\Untitled-2.png">
              <a:extLst>
                <a:ext uri="{FF2B5EF4-FFF2-40B4-BE49-F238E27FC236}">
                  <a16:creationId xmlns:a16="http://schemas.microsoft.com/office/drawing/2014/main" id="{6A46B741-AF3E-C674-560B-E5FFB6DA3B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r="4230"/>
            <a:stretch>
              <a:fillRect/>
            </a:stretch>
          </p:blipFill>
          <p:spPr bwMode="auto">
            <a:xfrm>
              <a:off x="694874" y="2806776"/>
              <a:ext cx="66686" cy="10154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803773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 userDrawn="1"/>
        </p:nvSpPr>
        <p:spPr bwMode="auto">
          <a:xfrm>
            <a:off x="6017749" y="241686"/>
            <a:ext cx="720000" cy="180000"/>
          </a:xfrm>
          <a:prstGeom prst="rect">
            <a:avLst/>
          </a:prstGeom>
          <a:solidFill>
            <a:srgbClr val="64B9CA">
              <a:alpha val="50000"/>
            </a:srgbClr>
          </a:solidFill>
          <a:ln>
            <a:noFill/>
          </a:ln>
          <a:effectLst/>
        </p:spPr>
        <p:txBody>
          <a:bodyPr vert="horz" wrap="none" lIns="0" tIns="0" rIns="3600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1" lang="ko-KR" alt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바탕체" pitchFamily="17" charset="-127"/>
              <a:ea typeface="바탕체" pitchFamily="17" charset="-127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6547564" y="197946"/>
            <a:ext cx="180000" cy="216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ko-KR"/>
            </a:defPPr>
            <a:lvl1pPr algn="r">
              <a:defRPr sz="1100">
                <a:solidFill>
                  <a:srgbClr val="006699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 algn="ctr"/>
            <a:r>
              <a:rPr lang="en-US" altLang="ko-KR" sz="1000" b="0" dirty="0">
                <a:solidFill>
                  <a:schemeClr val="bg1"/>
                </a:solidFill>
                <a:latin typeface="바탕체" pitchFamily="17" charset="-127"/>
                <a:ea typeface="바탕체" pitchFamily="17" charset="-127"/>
                <a:cs typeface="Arial" pitchFamily="34" charset="0"/>
              </a:rPr>
              <a:t>1</a:t>
            </a:r>
            <a:endParaRPr lang="ko-KR" altLang="en-US" sz="1000" b="0" dirty="0">
              <a:solidFill>
                <a:schemeClr val="bg1"/>
              </a:solidFill>
              <a:latin typeface="바탕체" pitchFamily="17" charset="-127"/>
              <a:ea typeface="바탕체" pitchFamily="17" charset="-127"/>
              <a:cs typeface="Arial" pitchFamily="34" charset="0"/>
            </a:endParaRPr>
          </a:p>
        </p:txBody>
      </p:sp>
      <p:sp>
        <p:nvSpPr>
          <p:cNvPr id="23" name="직사각형 22"/>
          <p:cNvSpPr/>
          <p:nvPr userDrawn="1"/>
        </p:nvSpPr>
        <p:spPr bwMode="auto">
          <a:xfrm>
            <a:off x="6784490" y="247063"/>
            <a:ext cx="720000" cy="180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txBody>
          <a:bodyPr vert="horz" wrap="square" lIns="0" tIns="0" rIns="3600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eaLnBrk="1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바탕체" pitchFamily="17" charset="-127"/>
              <a:ea typeface="바탕체" pitchFamily="17" charset="-127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7291579" y="200897"/>
            <a:ext cx="180000" cy="216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en-US"/>
            </a:defPPr>
            <a:lvl1pPr lvl="0">
              <a:defRPr sz="1000" b="0">
                <a:solidFill>
                  <a:schemeClr val="bg1"/>
                </a:solidFill>
                <a:latin typeface="바탕체" pitchFamily="17" charset="-127"/>
                <a:ea typeface="바탕체" pitchFamily="17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25" name="직사각형 24"/>
          <p:cNvSpPr/>
          <p:nvPr userDrawn="1"/>
        </p:nvSpPr>
        <p:spPr bwMode="auto">
          <a:xfrm>
            <a:off x="7541704" y="247063"/>
            <a:ext cx="720000" cy="180000"/>
          </a:xfrm>
          <a:prstGeom prst="rect">
            <a:avLst/>
          </a:prstGeom>
          <a:solidFill>
            <a:srgbClr val="64B9CA">
              <a:alpha val="50000"/>
            </a:srgbClr>
          </a:solidFill>
          <a:ln>
            <a:noFill/>
          </a:ln>
          <a:effectLst/>
        </p:spPr>
        <p:txBody>
          <a:bodyPr vert="horz" wrap="none" lIns="0" tIns="0" rIns="3600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바탕체" pitchFamily="17" charset="-127"/>
              <a:ea typeface="바탕체" pitchFamily="17" charset="-127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8082847" y="200897"/>
            <a:ext cx="180000" cy="216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altLang="ko-KR" sz="1000" b="0" dirty="0">
                <a:solidFill>
                  <a:srgbClr val="006699"/>
                </a:solidFill>
                <a:latin typeface="바탕체" pitchFamily="17" charset="-127"/>
                <a:ea typeface="바탕체" pitchFamily="17" charset="-127"/>
                <a:cs typeface="Arial" pitchFamily="34" charset="0"/>
              </a:rPr>
              <a:t>3</a:t>
            </a:r>
            <a:endParaRPr lang="ko-KR" altLang="en-US" sz="1000" b="0" dirty="0">
              <a:solidFill>
                <a:srgbClr val="006699"/>
              </a:solidFill>
              <a:latin typeface="바탕체" pitchFamily="17" charset="-127"/>
              <a:ea typeface="바탕체" pitchFamily="17" charset="-127"/>
              <a:cs typeface="Arial" pitchFamily="34" charset="0"/>
            </a:endParaRPr>
          </a:p>
        </p:txBody>
      </p:sp>
      <p:sp>
        <p:nvSpPr>
          <p:cNvPr id="27" name="직사각형 26"/>
          <p:cNvSpPr/>
          <p:nvPr userDrawn="1"/>
        </p:nvSpPr>
        <p:spPr bwMode="auto">
          <a:xfrm>
            <a:off x="8308446" y="247063"/>
            <a:ext cx="720000" cy="180000"/>
          </a:xfrm>
          <a:prstGeom prst="rect">
            <a:avLst/>
          </a:prstGeom>
          <a:solidFill>
            <a:srgbClr val="64B9CA">
              <a:alpha val="50000"/>
            </a:srgbClr>
          </a:solidFill>
          <a:ln>
            <a:noFill/>
          </a:ln>
          <a:effectLst/>
        </p:spPr>
        <p:txBody>
          <a:bodyPr vert="horz" wrap="none" lIns="0" tIns="0" rIns="3600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바탕체" pitchFamily="17" charset="-127"/>
              <a:ea typeface="바탕체" pitchFamily="17" charset="-127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8841748" y="200897"/>
            <a:ext cx="180000" cy="216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altLang="ko-KR" sz="1000" b="0" dirty="0">
                <a:solidFill>
                  <a:srgbClr val="006699"/>
                </a:solidFill>
                <a:latin typeface="바탕체" pitchFamily="17" charset="-127"/>
                <a:ea typeface="바탕체" pitchFamily="17" charset="-127"/>
                <a:cs typeface="Arial" pitchFamily="34" charset="0"/>
              </a:rPr>
              <a:t>4</a:t>
            </a:r>
            <a:endParaRPr lang="ko-KR" altLang="en-US" sz="1000" b="0" dirty="0">
              <a:solidFill>
                <a:srgbClr val="006699"/>
              </a:solidFill>
              <a:latin typeface="바탕체" pitchFamily="17" charset="-127"/>
              <a:ea typeface="바탕체" pitchFamily="17" charset="-127"/>
              <a:cs typeface="Arial" pitchFamily="34" charset="0"/>
            </a:endParaRPr>
          </a:p>
        </p:txBody>
      </p:sp>
      <p:sp>
        <p:nvSpPr>
          <p:cNvPr id="29" name="직사각형 28"/>
          <p:cNvSpPr/>
          <p:nvPr userDrawn="1"/>
        </p:nvSpPr>
        <p:spPr bwMode="auto">
          <a:xfrm>
            <a:off x="9075185" y="247063"/>
            <a:ext cx="720000" cy="180000"/>
          </a:xfrm>
          <a:prstGeom prst="rect">
            <a:avLst/>
          </a:prstGeom>
          <a:solidFill>
            <a:srgbClr val="64B9CA">
              <a:alpha val="50000"/>
            </a:srgbClr>
          </a:solidFill>
          <a:ln>
            <a:noFill/>
          </a:ln>
          <a:effectLst/>
        </p:spPr>
        <p:txBody>
          <a:bodyPr vert="horz" wrap="none" lIns="0" tIns="0" rIns="3600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바탕체" pitchFamily="17" charset="-127"/>
              <a:ea typeface="바탕체" pitchFamily="17" charset="-127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9606007" y="200897"/>
            <a:ext cx="180000" cy="216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altLang="ko-KR" sz="1000" b="0" dirty="0">
                <a:solidFill>
                  <a:srgbClr val="006699"/>
                </a:solidFill>
                <a:latin typeface="바탕체" pitchFamily="17" charset="-127"/>
                <a:ea typeface="바탕체" pitchFamily="17" charset="-127"/>
                <a:cs typeface="Arial" pitchFamily="34" charset="0"/>
              </a:rPr>
              <a:t>5</a:t>
            </a:r>
            <a:endParaRPr lang="ko-KR" altLang="en-US" sz="1000" b="0" dirty="0">
              <a:solidFill>
                <a:srgbClr val="006699"/>
              </a:solidFill>
              <a:latin typeface="바탕체" pitchFamily="17" charset="-127"/>
              <a:ea typeface="바탕체" pitchFamily="17" charset="-127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 userDrawn="1"/>
        </p:nvSpPr>
        <p:spPr>
          <a:xfrm>
            <a:off x="6914189" y="54675"/>
            <a:ext cx="565360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>
            <a:defPPr>
              <a:defRPr lang="en-US"/>
            </a:defPPr>
            <a:lvl1pPr lvl="0" algn="r">
              <a:lnSpc>
                <a:spcPct val="100000"/>
              </a:lnSpc>
              <a:defRPr sz="800" b="1" spc="-70" baseline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 lvl="0"/>
            <a:r>
              <a:rPr lang="ko-KR" altLang="en-US" dirty="0"/>
              <a:t>회사소개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6141575" y="54675"/>
            <a:ext cx="565360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>
            <a:defPPr>
              <a:defRPr lang="en-US"/>
            </a:defPPr>
            <a:lvl1pPr lvl="0" algn="r">
              <a:lnSpc>
                <a:spcPct val="100000"/>
              </a:lnSpc>
              <a:defRPr sz="800" b="1" spc="-70" baseline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lvl="0"/>
            <a:r>
              <a:rPr lang="en-US" altLang="ko-KR" dirty="0"/>
              <a:t>APS</a:t>
            </a:r>
            <a:r>
              <a:rPr lang="ko-KR" altLang="en-US" dirty="0"/>
              <a:t>개요</a:t>
            </a:r>
          </a:p>
        </p:txBody>
      </p:sp>
      <p:sp>
        <p:nvSpPr>
          <p:cNvPr id="35" name="TextBox 34"/>
          <p:cNvSpPr txBox="1"/>
          <p:nvPr userDrawn="1"/>
        </p:nvSpPr>
        <p:spPr>
          <a:xfrm>
            <a:off x="7414385" y="54675"/>
            <a:ext cx="828000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>
            <a:defPPr>
              <a:defRPr lang="ko-KR"/>
            </a:defPPr>
            <a:lvl1pPr algn="r">
              <a:lnSpc>
                <a:spcPct val="100000"/>
              </a:lnSpc>
              <a:defRPr sz="800" b="1" spc="-70" baseline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 algn="r"/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APS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범위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방향</a:t>
            </a:r>
          </a:p>
        </p:txBody>
      </p:sp>
      <p:sp>
        <p:nvSpPr>
          <p:cNvPr id="36" name="TextBox 35"/>
          <p:cNvSpPr txBox="1"/>
          <p:nvPr userDrawn="1"/>
        </p:nvSpPr>
        <p:spPr>
          <a:xfrm>
            <a:off x="8160873" y="54675"/>
            <a:ext cx="828000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>
            <a:defPPr>
              <a:defRPr lang="ko-KR"/>
            </a:defPPr>
            <a:lvl1pPr algn="r">
              <a:lnSpc>
                <a:spcPct val="100000"/>
              </a:lnSpc>
              <a:defRPr sz="800" b="1" spc="-70" baseline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 algn="r"/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솔루션소개</a:t>
            </a:r>
          </a:p>
        </p:txBody>
      </p:sp>
      <p:sp>
        <p:nvSpPr>
          <p:cNvPr id="37" name="TextBox 36"/>
          <p:cNvSpPr txBox="1"/>
          <p:nvPr userDrawn="1"/>
        </p:nvSpPr>
        <p:spPr>
          <a:xfrm>
            <a:off x="8999073" y="54675"/>
            <a:ext cx="756000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>
            <a:defPPr>
              <a:defRPr lang="ko-KR"/>
            </a:defPPr>
            <a:lvl1pPr algn="r">
              <a:lnSpc>
                <a:spcPct val="100000"/>
              </a:lnSpc>
              <a:defRPr sz="800" b="1" spc="-70" baseline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 algn="r"/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시스템구축방안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 userDrawn="1"/>
        </p:nvSpPr>
        <p:spPr bwMode="auto">
          <a:xfrm>
            <a:off x="6023151" y="241686"/>
            <a:ext cx="720000" cy="180000"/>
          </a:xfrm>
          <a:prstGeom prst="rect">
            <a:avLst/>
          </a:prstGeom>
          <a:solidFill>
            <a:srgbClr val="64B9CA">
              <a:alpha val="50000"/>
            </a:srgbClr>
          </a:solidFill>
          <a:ln>
            <a:noFill/>
          </a:ln>
          <a:effectLst/>
        </p:spPr>
        <p:txBody>
          <a:bodyPr vert="horz" wrap="none" lIns="0" tIns="0" rIns="3600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1" lang="ko-KR" alt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바탕체" pitchFamily="17" charset="-127"/>
              <a:ea typeface="바탕체" pitchFamily="17" charset="-127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6552966" y="197946"/>
            <a:ext cx="180000" cy="216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ko-KR"/>
            </a:defPPr>
            <a:lvl1pPr algn="r">
              <a:defRPr sz="1100">
                <a:solidFill>
                  <a:srgbClr val="006699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 algn="ctr"/>
            <a:r>
              <a:rPr lang="en-US" altLang="ko-KR" sz="1000" b="0" dirty="0">
                <a:solidFill>
                  <a:schemeClr val="bg1"/>
                </a:solidFill>
                <a:latin typeface="바탕체" pitchFamily="17" charset="-127"/>
                <a:ea typeface="바탕체" pitchFamily="17" charset="-127"/>
                <a:cs typeface="Arial" pitchFamily="34" charset="0"/>
              </a:rPr>
              <a:t>1</a:t>
            </a:r>
            <a:endParaRPr lang="ko-KR" altLang="en-US" sz="1000" b="0" dirty="0">
              <a:solidFill>
                <a:schemeClr val="bg1"/>
              </a:solidFill>
              <a:latin typeface="바탕체" pitchFamily="17" charset="-127"/>
              <a:ea typeface="바탕체" pitchFamily="17" charset="-127"/>
              <a:cs typeface="Arial" pitchFamily="34" charset="0"/>
            </a:endParaRPr>
          </a:p>
        </p:txBody>
      </p:sp>
      <p:sp>
        <p:nvSpPr>
          <p:cNvPr id="22" name="직사각형 21"/>
          <p:cNvSpPr/>
          <p:nvPr userDrawn="1"/>
        </p:nvSpPr>
        <p:spPr bwMode="auto">
          <a:xfrm>
            <a:off x="6789892" y="247063"/>
            <a:ext cx="720000" cy="180000"/>
          </a:xfrm>
          <a:prstGeom prst="rect">
            <a:avLst/>
          </a:prstGeom>
          <a:solidFill>
            <a:srgbClr val="64B9CA">
              <a:alpha val="50000"/>
            </a:srgbClr>
          </a:solidFill>
          <a:ln>
            <a:noFill/>
          </a:ln>
          <a:effectLst/>
        </p:spPr>
        <p:txBody>
          <a:bodyPr vert="horz" wrap="none" lIns="0" tIns="0" rIns="3600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1" lang="ko-KR" alt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바탕체" pitchFamily="17" charset="-127"/>
              <a:ea typeface="바탕체" pitchFamily="17" charset="-127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7296981" y="200897"/>
            <a:ext cx="180000" cy="216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en-US"/>
            </a:defPPr>
            <a:lvl1pPr lvl="0">
              <a:defRPr sz="1000" b="0">
                <a:solidFill>
                  <a:schemeClr val="bg1"/>
                </a:solidFill>
                <a:latin typeface="바탕체" pitchFamily="17" charset="-127"/>
                <a:ea typeface="바탕체" pitchFamily="17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24" name="직사각형 23"/>
          <p:cNvSpPr/>
          <p:nvPr userDrawn="1"/>
        </p:nvSpPr>
        <p:spPr bwMode="auto">
          <a:xfrm>
            <a:off x="7547106" y="247063"/>
            <a:ext cx="720000" cy="180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txBody>
          <a:bodyPr vert="horz" wrap="square" lIns="0" tIns="0" rIns="3600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eaLnBrk="1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바탕체" pitchFamily="17" charset="-127"/>
              <a:ea typeface="바탕체" pitchFamily="17" charset="-127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8088249" y="200897"/>
            <a:ext cx="180000" cy="216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en-US"/>
            </a:defPPr>
            <a:lvl1pPr lvl="0">
              <a:defRPr sz="1000" b="0">
                <a:solidFill>
                  <a:schemeClr val="bg1"/>
                </a:solidFill>
                <a:latin typeface="바탕체" pitchFamily="17" charset="-127"/>
                <a:ea typeface="바탕체" pitchFamily="17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3</a:t>
            </a:r>
            <a:endParaRPr lang="ko-KR" altLang="en-US" dirty="0"/>
          </a:p>
        </p:txBody>
      </p:sp>
      <p:sp>
        <p:nvSpPr>
          <p:cNvPr id="26" name="직사각형 25"/>
          <p:cNvSpPr/>
          <p:nvPr userDrawn="1"/>
        </p:nvSpPr>
        <p:spPr bwMode="auto">
          <a:xfrm>
            <a:off x="8313848" y="247063"/>
            <a:ext cx="720000" cy="180000"/>
          </a:xfrm>
          <a:prstGeom prst="rect">
            <a:avLst/>
          </a:prstGeom>
          <a:solidFill>
            <a:srgbClr val="64B9CA">
              <a:alpha val="50000"/>
            </a:srgbClr>
          </a:solidFill>
          <a:ln>
            <a:noFill/>
          </a:ln>
          <a:effectLst/>
        </p:spPr>
        <p:txBody>
          <a:bodyPr vert="horz" wrap="none" lIns="0" tIns="0" rIns="3600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바탕체" pitchFamily="17" charset="-127"/>
              <a:ea typeface="바탕체" pitchFamily="17" charset="-127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8847150" y="200897"/>
            <a:ext cx="180000" cy="216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altLang="ko-KR" sz="1000" b="0" dirty="0">
                <a:solidFill>
                  <a:srgbClr val="006699"/>
                </a:solidFill>
                <a:latin typeface="바탕체" pitchFamily="17" charset="-127"/>
                <a:ea typeface="바탕체" pitchFamily="17" charset="-127"/>
                <a:cs typeface="Arial" pitchFamily="34" charset="0"/>
              </a:rPr>
              <a:t>4</a:t>
            </a:r>
            <a:endParaRPr lang="ko-KR" altLang="en-US" sz="1000" b="0" dirty="0">
              <a:solidFill>
                <a:srgbClr val="006699"/>
              </a:solidFill>
              <a:latin typeface="바탕체" pitchFamily="17" charset="-127"/>
              <a:ea typeface="바탕체" pitchFamily="17" charset="-127"/>
              <a:cs typeface="Arial" pitchFamily="34" charset="0"/>
            </a:endParaRPr>
          </a:p>
        </p:txBody>
      </p:sp>
      <p:sp>
        <p:nvSpPr>
          <p:cNvPr id="28" name="직사각형 27"/>
          <p:cNvSpPr/>
          <p:nvPr userDrawn="1"/>
        </p:nvSpPr>
        <p:spPr bwMode="auto">
          <a:xfrm>
            <a:off x="9080587" y="247063"/>
            <a:ext cx="720000" cy="180000"/>
          </a:xfrm>
          <a:prstGeom prst="rect">
            <a:avLst/>
          </a:prstGeom>
          <a:solidFill>
            <a:srgbClr val="64B9CA">
              <a:alpha val="50000"/>
            </a:srgbClr>
          </a:solidFill>
          <a:ln>
            <a:noFill/>
          </a:ln>
          <a:effectLst/>
        </p:spPr>
        <p:txBody>
          <a:bodyPr vert="horz" wrap="none" lIns="0" tIns="0" rIns="3600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바탕체" pitchFamily="17" charset="-127"/>
              <a:ea typeface="바탕체" pitchFamily="17" charset="-127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9611409" y="200897"/>
            <a:ext cx="180000" cy="216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altLang="ko-KR" sz="1000" b="0" dirty="0">
                <a:solidFill>
                  <a:srgbClr val="006699"/>
                </a:solidFill>
                <a:latin typeface="바탕체" pitchFamily="17" charset="-127"/>
                <a:ea typeface="바탕체" pitchFamily="17" charset="-127"/>
                <a:cs typeface="Arial" pitchFamily="34" charset="0"/>
              </a:rPr>
              <a:t>5</a:t>
            </a:r>
            <a:endParaRPr lang="ko-KR" altLang="en-US" sz="1000" b="0" dirty="0">
              <a:solidFill>
                <a:srgbClr val="006699"/>
              </a:solidFill>
              <a:latin typeface="바탕체" pitchFamily="17" charset="-127"/>
              <a:ea typeface="바탕체" pitchFamily="17" charset="-127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 userDrawn="1"/>
        </p:nvSpPr>
        <p:spPr>
          <a:xfrm>
            <a:off x="6919591" y="54675"/>
            <a:ext cx="565360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>
            <a:defPPr>
              <a:defRPr lang="en-US"/>
            </a:defPPr>
            <a:lvl1pPr lvl="0" algn="r">
              <a:lnSpc>
                <a:spcPct val="100000"/>
              </a:lnSpc>
              <a:defRPr sz="800" b="1" spc="-70" baseline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lvl="0"/>
            <a:r>
              <a:rPr lang="ko-KR" altLang="en-US" dirty="0"/>
              <a:t>회사소개</a:t>
            </a:r>
          </a:p>
        </p:txBody>
      </p:sp>
      <p:sp>
        <p:nvSpPr>
          <p:cNvPr id="33" name="TextBox 32"/>
          <p:cNvSpPr txBox="1"/>
          <p:nvPr userDrawn="1"/>
        </p:nvSpPr>
        <p:spPr>
          <a:xfrm>
            <a:off x="6146977" y="54675"/>
            <a:ext cx="565360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>
            <a:defPPr>
              <a:defRPr lang="en-US"/>
            </a:defPPr>
            <a:lvl1pPr lvl="0" algn="r">
              <a:lnSpc>
                <a:spcPct val="100000"/>
              </a:lnSpc>
              <a:defRPr sz="800" b="1" spc="-70" baseline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lvl="0"/>
            <a:r>
              <a:rPr lang="en-US" altLang="ko-KR" dirty="0"/>
              <a:t>APS</a:t>
            </a:r>
            <a:r>
              <a:rPr lang="ko-KR" altLang="en-US" dirty="0"/>
              <a:t>개요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7419787" y="54675"/>
            <a:ext cx="828000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>
            <a:defPPr>
              <a:defRPr lang="ko-KR"/>
            </a:defPPr>
            <a:lvl1pPr algn="r">
              <a:lnSpc>
                <a:spcPct val="100000"/>
              </a:lnSpc>
              <a:defRPr sz="800" b="1" spc="-70" baseline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 algn="r"/>
            <a:r>
              <a:rPr lang="en-US" altLang="ko-KR" b="1" dirty="0">
                <a:solidFill>
                  <a:schemeClr val="accent4"/>
                </a:solidFill>
                <a:latin typeface="맑은 고딕" pitchFamily="50" charset="-127"/>
                <a:ea typeface="맑은 고딕" pitchFamily="50" charset="-127"/>
              </a:rPr>
              <a:t>APS</a:t>
            </a:r>
            <a:r>
              <a:rPr lang="ko-KR" altLang="en-US" b="1" dirty="0">
                <a:solidFill>
                  <a:schemeClr val="accent4"/>
                </a:solidFill>
                <a:latin typeface="맑은 고딕" pitchFamily="50" charset="-127"/>
                <a:ea typeface="맑은 고딕" pitchFamily="50" charset="-127"/>
              </a:rPr>
              <a:t>범위</a:t>
            </a:r>
            <a:r>
              <a:rPr lang="en-US" altLang="ko-KR" b="1" dirty="0">
                <a:solidFill>
                  <a:schemeClr val="accent4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ko-KR" altLang="en-US" b="1" dirty="0">
                <a:solidFill>
                  <a:schemeClr val="accent4"/>
                </a:solidFill>
                <a:latin typeface="맑은 고딕" pitchFamily="50" charset="-127"/>
                <a:ea typeface="맑은 고딕" pitchFamily="50" charset="-127"/>
              </a:rPr>
              <a:t>방향</a:t>
            </a:r>
          </a:p>
        </p:txBody>
      </p:sp>
      <p:sp>
        <p:nvSpPr>
          <p:cNvPr id="35" name="TextBox 34"/>
          <p:cNvSpPr txBox="1"/>
          <p:nvPr userDrawn="1"/>
        </p:nvSpPr>
        <p:spPr>
          <a:xfrm>
            <a:off x="8166275" y="54675"/>
            <a:ext cx="828000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>
            <a:defPPr>
              <a:defRPr lang="ko-KR"/>
            </a:defPPr>
            <a:lvl1pPr algn="r">
              <a:lnSpc>
                <a:spcPct val="100000"/>
              </a:lnSpc>
              <a:defRPr sz="800" b="1" spc="-70" baseline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 algn="r"/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솔루션소개</a:t>
            </a:r>
          </a:p>
        </p:txBody>
      </p:sp>
      <p:sp>
        <p:nvSpPr>
          <p:cNvPr id="36" name="TextBox 35"/>
          <p:cNvSpPr txBox="1"/>
          <p:nvPr userDrawn="1"/>
        </p:nvSpPr>
        <p:spPr>
          <a:xfrm>
            <a:off x="9004475" y="54675"/>
            <a:ext cx="756000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>
            <a:defPPr>
              <a:defRPr lang="ko-KR"/>
            </a:defPPr>
            <a:lvl1pPr algn="r">
              <a:lnSpc>
                <a:spcPct val="100000"/>
              </a:lnSpc>
              <a:defRPr sz="800" b="1" spc="-70" baseline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 algn="r"/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시스템구축방안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 userDrawn="1"/>
        </p:nvSpPr>
        <p:spPr bwMode="auto">
          <a:xfrm>
            <a:off x="6031397" y="241686"/>
            <a:ext cx="720000" cy="180000"/>
          </a:xfrm>
          <a:prstGeom prst="rect">
            <a:avLst/>
          </a:prstGeom>
          <a:solidFill>
            <a:srgbClr val="64B9CA">
              <a:alpha val="50000"/>
            </a:srgbClr>
          </a:solidFill>
          <a:ln>
            <a:noFill/>
          </a:ln>
          <a:effectLst/>
        </p:spPr>
        <p:txBody>
          <a:bodyPr vert="horz" wrap="none" lIns="0" tIns="0" rIns="3600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1" lang="ko-KR" alt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바탕체" pitchFamily="17" charset="-127"/>
              <a:ea typeface="바탕체" pitchFamily="17" charset="-127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6561212" y="197946"/>
            <a:ext cx="180000" cy="216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ko-KR"/>
            </a:defPPr>
            <a:lvl1pPr algn="r">
              <a:defRPr sz="1100">
                <a:solidFill>
                  <a:srgbClr val="006699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 algn="ctr"/>
            <a:r>
              <a:rPr lang="en-US" altLang="ko-KR" sz="1000" b="0" dirty="0">
                <a:solidFill>
                  <a:schemeClr val="bg1"/>
                </a:solidFill>
                <a:latin typeface="바탕체" pitchFamily="17" charset="-127"/>
                <a:ea typeface="바탕체" pitchFamily="17" charset="-127"/>
                <a:cs typeface="Arial" pitchFamily="34" charset="0"/>
              </a:rPr>
              <a:t>1</a:t>
            </a:r>
            <a:endParaRPr lang="ko-KR" altLang="en-US" sz="1000" b="0" dirty="0">
              <a:solidFill>
                <a:schemeClr val="bg1"/>
              </a:solidFill>
              <a:latin typeface="바탕체" pitchFamily="17" charset="-127"/>
              <a:ea typeface="바탕체" pitchFamily="17" charset="-127"/>
              <a:cs typeface="Arial" pitchFamily="34" charset="0"/>
            </a:endParaRPr>
          </a:p>
        </p:txBody>
      </p:sp>
      <p:sp>
        <p:nvSpPr>
          <p:cNvPr id="22" name="직사각형 21"/>
          <p:cNvSpPr/>
          <p:nvPr userDrawn="1"/>
        </p:nvSpPr>
        <p:spPr bwMode="auto">
          <a:xfrm>
            <a:off x="6798138" y="247063"/>
            <a:ext cx="720000" cy="180000"/>
          </a:xfrm>
          <a:prstGeom prst="rect">
            <a:avLst/>
          </a:prstGeom>
          <a:solidFill>
            <a:srgbClr val="64B9CA">
              <a:alpha val="50000"/>
            </a:srgbClr>
          </a:solidFill>
          <a:ln>
            <a:noFill/>
          </a:ln>
          <a:effectLst/>
        </p:spPr>
        <p:txBody>
          <a:bodyPr vert="horz" wrap="none" lIns="0" tIns="0" rIns="3600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1" lang="ko-KR" alt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바탕체" pitchFamily="17" charset="-127"/>
              <a:ea typeface="바탕체" pitchFamily="17" charset="-127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7305227" y="200897"/>
            <a:ext cx="180000" cy="216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en-US"/>
            </a:defPPr>
            <a:lvl1pPr lvl="0">
              <a:defRPr sz="1000" b="0">
                <a:solidFill>
                  <a:schemeClr val="bg1"/>
                </a:solidFill>
                <a:latin typeface="바탕체" pitchFamily="17" charset="-127"/>
                <a:ea typeface="바탕체" pitchFamily="17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24" name="직사각형 23"/>
          <p:cNvSpPr/>
          <p:nvPr userDrawn="1"/>
        </p:nvSpPr>
        <p:spPr bwMode="auto">
          <a:xfrm>
            <a:off x="7555352" y="247063"/>
            <a:ext cx="720000" cy="180000"/>
          </a:xfrm>
          <a:prstGeom prst="rect">
            <a:avLst/>
          </a:prstGeom>
          <a:solidFill>
            <a:srgbClr val="64B9CA">
              <a:alpha val="50000"/>
            </a:srgbClr>
          </a:solidFill>
          <a:ln>
            <a:noFill/>
          </a:ln>
          <a:effectLst/>
        </p:spPr>
        <p:txBody>
          <a:bodyPr vert="horz" wrap="none" lIns="0" tIns="0" rIns="3600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1" lang="ko-KR" alt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바탕체" pitchFamily="17" charset="-127"/>
              <a:ea typeface="바탕체" pitchFamily="17" charset="-127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8096495" y="200897"/>
            <a:ext cx="180000" cy="216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en-US"/>
            </a:defPPr>
            <a:lvl1pPr lvl="0">
              <a:defRPr sz="1000" b="0">
                <a:solidFill>
                  <a:schemeClr val="bg1"/>
                </a:solidFill>
                <a:latin typeface="바탕체" pitchFamily="17" charset="-127"/>
                <a:ea typeface="바탕체" pitchFamily="17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3</a:t>
            </a:r>
            <a:endParaRPr lang="ko-KR" altLang="en-US" dirty="0"/>
          </a:p>
        </p:txBody>
      </p:sp>
      <p:sp>
        <p:nvSpPr>
          <p:cNvPr id="26" name="직사각형 25"/>
          <p:cNvSpPr/>
          <p:nvPr userDrawn="1"/>
        </p:nvSpPr>
        <p:spPr bwMode="auto">
          <a:xfrm>
            <a:off x="8322094" y="247063"/>
            <a:ext cx="720000" cy="180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txBody>
          <a:bodyPr vert="horz" wrap="square" lIns="0" tIns="0" rIns="3600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eaLnBrk="1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바탕체" pitchFamily="17" charset="-127"/>
              <a:ea typeface="바탕체" pitchFamily="17" charset="-127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8855396" y="200897"/>
            <a:ext cx="180000" cy="216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altLang="ko-KR" sz="1000" b="0" dirty="0">
                <a:solidFill>
                  <a:schemeClr val="bg1"/>
                </a:solidFill>
                <a:latin typeface="바탕체" pitchFamily="17" charset="-127"/>
                <a:ea typeface="바탕체" pitchFamily="17" charset="-127"/>
                <a:cs typeface="Arial" pitchFamily="34" charset="0"/>
              </a:rPr>
              <a:t>4</a:t>
            </a:r>
            <a:endParaRPr lang="ko-KR" altLang="en-US" sz="1000" b="0" dirty="0">
              <a:solidFill>
                <a:schemeClr val="bg1"/>
              </a:solidFill>
              <a:latin typeface="바탕체" pitchFamily="17" charset="-127"/>
              <a:ea typeface="바탕체" pitchFamily="17" charset="-127"/>
              <a:cs typeface="Arial" pitchFamily="34" charset="0"/>
            </a:endParaRPr>
          </a:p>
        </p:txBody>
      </p:sp>
      <p:sp>
        <p:nvSpPr>
          <p:cNvPr id="28" name="직사각형 27"/>
          <p:cNvSpPr/>
          <p:nvPr userDrawn="1"/>
        </p:nvSpPr>
        <p:spPr bwMode="auto">
          <a:xfrm>
            <a:off x="9088833" y="247063"/>
            <a:ext cx="720000" cy="180000"/>
          </a:xfrm>
          <a:prstGeom prst="rect">
            <a:avLst/>
          </a:prstGeom>
          <a:solidFill>
            <a:srgbClr val="64B9CA">
              <a:alpha val="50000"/>
            </a:srgbClr>
          </a:solidFill>
          <a:ln>
            <a:noFill/>
          </a:ln>
          <a:effectLst/>
        </p:spPr>
        <p:txBody>
          <a:bodyPr vert="horz" wrap="none" lIns="0" tIns="0" rIns="3600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바탕체" pitchFamily="17" charset="-127"/>
              <a:ea typeface="바탕체" pitchFamily="17" charset="-127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9619655" y="200897"/>
            <a:ext cx="180000" cy="216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altLang="ko-KR" sz="1000" b="0" dirty="0">
                <a:solidFill>
                  <a:srgbClr val="006699"/>
                </a:solidFill>
                <a:latin typeface="바탕체" pitchFamily="17" charset="-127"/>
                <a:ea typeface="바탕체" pitchFamily="17" charset="-127"/>
                <a:cs typeface="Arial" pitchFamily="34" charset="0"/>
              </a:rPr>
              <a:t>5</a:t>
            </a:r>
            <a:endParaRPr lang="ko-KR" altLang="en-US" sz="1000" b="0" dirty="0">
              <a:solidFill>
                <a:srgbClr val="006699"/>
              </a:solidFill>
              <a:latin typeface="바탕체" pitchFamily="17" charset="-127"/>
              <a:ea typeface="바탕체" pitchFamily="17" charset="-127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 userDrawn="1"/>
        </p:nvSpPr>
        <p:spPr>
          <a:xfrm>
            <a:off x="6927837" y="54675"/>
            <a:ext cx="565360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>
            <a:defPPr>
              <a:defRPr lang="en-US"/>
            </a:defPPr>
            <a:lvl1pPr lvl="0" algn="r">
              <a:lnSpc>
                <a:spcPct val="100000"/>
              </a:lnSpc>
              <a:defRPr sz="800" b="1" spc="-70" baseline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lvl="0"/>
            <a:r>
              <a:rPr lang="ko-KR" altLang="en-US" dirty="0"/>
              <a:t>회사소개</a:t>
            </a:r>
          </a:p>
        </p:txBody>
      </p:sp>
      <p:sp>
        <p:nvSpPr>
          <p:cNvPr id="33" name="TextBox 32"/>
          <p:cNvSpPr txBox="1"/>
          <p:nvPr userDrawn="1"/>
        </p:nvSpPr>
        <p:spPr>
          <a:xfrm>
            <a:off x="6155223" y="54675"/>
            <a:ext cx="565360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>
            <a:defPPr>
              <a:defRPr lang="en-US"/>
            </a:defPPr>
            <a:lvl1pPr lvl="0" algn="r">
              <a:lnSpc>
                <a:spcPct val="100000"/>
              </a:lnSpc>
              <a:defRPr sz="800" b="1" spc="-70" baseline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lvl="0"/>
            <a:r>
              <a:rPr lang="en-US" altLang="ko-KR" dirty="0"/>
              <a:t>APS</a:t>
            </a:r>
            <a:r>
              <a:rPr lang="ko-KR" altLang="en-US" dirty="0"/>
              <a:t>개요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7428033" y="54675"/>
            <a:ext cx="828000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>
            <a:defPPr>
              <a:defRPr lang="en-US"/>
            </a:defPPr>
            <a:lvl1pPr lvl="0" algn="r">
              <a:lnSpc>
                <a:spcPct val="100000"/>
              </a:lnSpc>
              <a:defRPr sz="800" b="1" spc="-70" baseline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lvl="0"/>
            <a:r>
              <a:rPr lang="en-US" altLang="ko-KR" dirty="0"/>
              <a:t>APS</a:t>
            </a:r>
            <a:r>
              <a:rPr lang="ko-KR" altLang="en-US" dirty="0"/>
              <a:t>범위방향</a:t>
            </a:r>
          </a:p>
        </p:txBody>
      </p:sp>
      <p:sp>
        <p:nvSpPr>
          <p:cNvPr id="35" name="TextBox 34"/>
          <p:cNvSpPr txBox="1"/>
          <p:nvPr userDrawn="1"/>
        </p:nvSpPr>
        <p:spPr>
          <a:xfrm>
            <a:off x="8174521" y="54675"/>
            <a:ext cx="828000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>
            <a:defPPr>
              <a:defRPr lang="en-US"/>
            </a:defPPr>
            <a:lvl1pPr lvl="0" algn="r">
              <a:lnSpc>
                <a:spcPct val="100000"/>
              </a:lnSpc>
              <a:defRPr sz="800" b="1" spc="-70" baseline="0">
                <a:solidFill>
                  <a:schemeClr val="accent4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lvl="0"/>
            <a:r>
              <a:rPr lang="ko-KR" altLang="en-US" dirty="0"/>
              <a:t>솔루션소개</a:t>
            </a:r>
          </a:p>
        </p:txBody>
      </p:sp>
      <p:sp>
        <p:nvSpPr>
          <p:cNvPr id="36" name="TextBox 35"/>
          <p:cNvSpPr txBox="1"/>
          <p:nvPr userDrawn="1"/>
        </p:nvSpPr>
        <p:spPr>
          <a:xfrm>
            <a:off x="9012721" y="54675"/>
            <a:ext cx="756000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>
            <a:defPPr>
              <a:defRPr lang="ko-KR"/>
            </a:defPPr>
            <a:lvl1pPr algn="r">
              <a:lnSpc>
                <a:spcPct val="100000"/>
              </a:lnSpc>
              <a:defRPr sz="800" b="1" spc="-70" baseline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 algn="r"/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시스템구축방안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 userDrawn="1"/>
        </p:nvSpPr>
        <p:spPr bwMode="auto">
          <a:xfrm>
            <a:off x="5999978" y="241686"/>
            <a:ext cx="720000" cy="180000"/>
          </a:xfrm>
          <a:prstGeom prst="rect">
            <a:avLst/>
          </a:prstGeom>
          <a:solidFill>
            <a:srgbClr val="64B9CA">
              <a:alpha val="50000"/>
            </a:srgbClr>
          </a:solidFill>
          <a:ln>
            <a:noFill/>
          </a:ln>
          <a:effectLst/>
        </p:spPr>
        <p:txBody>
          <a:bodyPr vert="horz" wrap="none" lIns="0" tIns="0" rIns="3600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1" lang="ko-KR" alt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바탕체" pitchFamily="17" charset="-127"/>
              <a:ea typeface="바탕체" pitchFamily="17" charset="-127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6529793" y="197946"/>
            <a:ext cx="180000" cy="216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ko-KR"/>
            </a:defPPr>
            <a:lvl1pPr algn="r">
              <a:defRPr sz="1100">
                <a:solidFill>
                  <a:srgbClr val="006699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 algn="ctr"/>
            <a:r>
              <a:rPr lang="en-US" altLang="ko-KR" sz="1000" b="0" dirty="0">
                <a:solidFill>
                  <a:schemeClr val="bg1"/>
                </a:solidFill>
                <a:latin typeface="바탕체" pitchFamily="17" charset="-127"/>
                <a:ea typeface="바탕체" pitchFamily="17" charset="-127"/>
                <a:cs typeface="Arial" pitchFamily="34" charset="0"/>
              </a:rPr>
              <a:t>1</a:t>
            </a:r>
            <a:endParaRPr lang="ko-KR" altLang="en-US" sz="1000" b="0" dirty="0">
              <a:solidFill>
                <a:schemeClr val="bg1"/>
              </a:solidFill>
              <a:latin typeface="바탕체" pitchFamily="17" charset="-127"/>
              <a:ea typeface="바탕체" pitchFamily="17" charset="-127"/>
              <a:cs typeface="Arial" pitchFamily="34" charset="0"/>
            </a:endParaRPr>
          </a:p>
        </p:txBody>
      </p:sp>
      <p:sp>
        <p:nvSpPr>
          <p:cNvPr id="22" name="직사각형 21"/>
          <p:cNvSpPr/>
          <p:nvPr userDrawn="1"/>
        </p:nvSpPr>
        <p:spPr bwMode="auto">
          <a:xfrm>
            <a:off x="6766719" y="247063"/>
            <a:ext cx="720000" cy="180000"/>
          </a:xfrm>
          <a:prstGeom prst="rect">
            <a:avLst/>
          </a:prstGeom>
          <a:solidFill>
            <a:srgbClr val="64B9CA">
              <a:alpha val="50000"/>
            </a:srgbClr>
          </a:solidFill>
          <a:ln>
            <a:noFill/>
          </a:ln>
          <a:effectLst/>
        </p:spPr>
        <p:txBody>
          <a:bodyPr vert="horz" wrap="none" lIns="0" tIns="0" rIns="3600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1" lang="ko-KR" alt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바탕체" pitchFamily="17" charset="-127"/>
              <a:ea typeface="바탕체" pitchFamily="17" charset="-127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7273808" y="200897"/>
            <a:ext cx="180000" cy="216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en-US"/>
            </a:defPPr>
            <a:lvl1pPr lvl="0">
              <a:defRPr sz="1000" b="0">
                <a:solidFill>
                  <a:schemeClr val="bg1"/>
                </a:solidFill>
                <a:latin typeface="바탕체" pitchFamily="17" charset="-127"/>
                <a:ea typeface="바탕체" pitchFamily="17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24" name="직사각형 23"/>
          <p:cNvSpPr/>
          <p:nvPr userDrawn="1"/>
        </p:nvSpPr>
        <p:spPr bwMode="auto">
          <a:xfrm>
            <a:off x="7523933" y="247063"/>
            <a:ext cx="720000" cy="180000"/>
          </a:xfrm>
          <a:prstGeom prst="rect">
            <a:avLst/>
          </a:prstGeom>
          <a:solidFill>
            <a:srgbClr val="64B9CA">
              <a:alpha val="50000"/>
            </a:srgbClr>
          </a:solidFill>
          <a:ln>
            <a:noFill/>
          </a:ln>
          <a:effectLst/>
        </p:spPr>
        <p:txBody>
          <a:bodyPr vert="horz" wrap="none" lIns="0" tIns="0" rIns="3600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1" lang="ko-KR" alt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바탕체" pitchFamily="17" charset="-127"/>
              <a:ea typeface="바탕체" pitchFamily="17" charset="-127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8065076" y="200897"/>
            <a:ext cx="180000" cy="216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en-US"/>
            </a:defPPr>
            <a:lvl1pPr lvl="0">
              <a:defRPr sz="1000" b="0">
                <a:solidFill>
                  <a:schemeClr val="bg1"/>
                </a:solidFill>
                <a:latin typeface="바탕체" pitchFamily="17" charset="-127"/>
                <a:ea typeface="바탕체" pitchFamily="17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3</a:t>
            </a:r>
            <a:endParaRPr lang="ko-KR" altLang="en-US" dirty="0"/>
          </a:p>
        </p:txBody>
      </p:sp>
      <p:sp>
        <p:nvSpPr>
          <p:cNvPr id="26" name="직사각형 25"/>
          <p:cNvSpPr/>
          <p:nvPr userDrawn="1"/>
        </p:nvSpPr>
        <p:spPr bwMode="auto">
          <a:xfrm>
            <a:off x="8290675" y="247063"/>
            <a:ext cx="720000" cy="180000"/>
          </a:xfrm>
          <a:prstGeom prst="rect">
            <a:avLst/>
          </a:prstGeom>
          <a:solidFill>
            <a:srgbClr val="64B9CA">
              <a:alpha val="50000"/>
            </a:srgbClr>
          </a:solidFill>
          <a:ln>
            <a:noFill/>
          </a:ln>
          <a:effectLst/>
        </p:spPr>
        <p:txBody>
          <a:bodyPr vert="horz" wrap="none" lIns="0" tIns="0" rIns="3600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1" lang="ko-KR" alt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바탕체" pitchFamily="17" charset="-127"/>
              <a:ea typeface="바탕체" pitchFamily="17" charset="-127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8823977" y="200897"/>
            <a:ext cx="180000" cy="216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altLang="ko-KR" sz="1000" b="0" dirty="0">
                <a:solidFill>
                  <a:schemeClr val="bg1"/>
                </a:solidFill>
                <a:latin typeface="바탕체" pitchFamily="17" charset="-127"/>
                <a:ea typeface="바탕체" pitchFamily="17" charset="-127"/>
                <a:cs typeface="Arial" pitchFamily="34" charset="0"/>
              </a:rPr>
              <a:t>4</a:t>
            </a:r>
            <a:endParaRPr lang="ko-KR" altLang="en-US" sz="1000" b="0" dirty="0">
              <a:solidFill>
                <a:schemeClr val="bg1"/>
              </a:solidFill>
              <a:latin typeface="바탕체" pitchFamily="17" charset="-127"/>
              <a:ea typeface="바탕체" pitchFamily="17" charset="-127"/>
              <a:cs typeface="Arial" pitchFamily="34" charset="0"/>
            </a:endParaRPr>
          </a:p>
        </p:txBody>
      </p:sp>
      <p:sp>
        <p:nvSpPr>
          <p:cNvPr id="28" name="직사각형 27"/>
          <p:cNvSpPr/>
          <p:nvPr userDrawn="1"/>
        </p:nvSpPr>
        <p:spPr bwMode="auto">
          <a:xfrm>
            <a:off x="9057414" y="247063"/>
            <a:ext cx="720000" cy="180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txBody>
          <a:bodyPr vert="horz" wrap="square" lIns="0" tIns="0" rIns="3600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eaLnBrk="1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ko-KR" alt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바탕체" pitchFamily="17" charset="-127"/>
              <a:ea typeface="바탕체" pitchFamily="17" charset="-127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9588236" y="200897"/>
            <a:ext cx="180000" cy="216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altLang="ko-KR" sz="1000" b="0" dirty="0">
                <a:solidFill>
                  <a:schemeClr val="bg1"/>
                </a:solidFill>
                <a:latin typeface="바탕체" pitchFamily="17" charset="-127"/>
                <a:ea typeface="바탕체" pitchFamily="17" charset="-127"/>
                <a:cs typeface="Arial" pitchFamily="34" charset="0"/>
              </a:rPr>
              <a:t>5</a:t>
            </a:r>
            <a:endParaRPr lang="ko-KR" altLang="en-US" sz="1000" b="0" dirty="0">
              <a:solidFill>
                <a:schemeClr val="bg1"/>
              </a:solidFill>
              <a:latin typeface="바탕체" pitchFamily="17" charset="-127"/>
              <a:ea typeface="바탕체" pitchFamily="17" charset="-127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 userDrawn="1"/>
        </p:nvSpPr>
        <p:spPr>
          <a:xfrm>
            <a:off x="6896418" y="54675"/>
            <a:ext cx="565360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>
            <a:defPPr>
              <a:defRPr lang="en-US"/>
            </a:defPPr>
            <a:lvl1pPr lvl="0" algn="r">
              <a:lnSpc>
                <a:spcPct val="100000"/>
              </a:lnSpc>
              <a:defRPr sz="800" b="1" spc="-70" baseline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lvl="0"/>
            <a:r>
              <a:rPr lang="ko-KR" altLang="en-US" dirty="0"/>
              <a:t>회사소개</a:t>
            </a:r>
          </a:p>
        </p:txBody>
      </p:sp>
      <p:sp>
        <p:nvSpPr>
          <p:cNvPr id="33" name="TextBox 32"/>
          <p:cNvSpPr txBox="1"/>
          <p:nvPr userDrawn="1"/>
        </p:nvSpPr>
        <p:spPr>
          <a:xfrm>
            <a:off x="6123804" y="54675"/>
            <a:ext cx="565360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>
            <a:defPPr>
              <a:defRPr lang="en-US"/>
            </a:defPPr>
            <a:lvl1pPr lvl="0" algn="r">
              <a:lnSpc>
                <a:spcPct val="100000"/>
              </a:lnSpc>
              <a:defRPr sz="800" b="1" spc="-70" baseline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lvl="0"/>
            <a:r>
              <a:rPr lang="en-US" altLang="ko-KR" dirty="0"/>
              <a:t>APS</a:t>
            </a:r>
            <a:r>
              <a:rPr lang="ko-KR" altLang="en-US" dirty="0"/>
              <a:t>개요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7396614" y="54675"/>
            <a:ext cx="828000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>
            <a:defPPr>
              <a:defRPr lang="en-US"/>
            </a:defPPr>
            <a:lvl1pPr lvl="0" algn="r">
              <a:lnSpc>
                <a:spcPct val="100000"/>
              </a:lnSpc>
              <a:defRPr sz="800" b="1" spc="-70" baseline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lvl="0"/>
            <a:r>
              <a:rPr lang="en-US" altLang="ko-KR" dirty="0"/>
              <a:t>APS</a:t>
            </a:r>
            <a:r>
              <a:rPr lang="ko-KR" altLang="en-US" dirty="0"/>
              <a:t>범위</a:t>
            </a:r>
            <a:r>
              <a:rPr lang="en-US" altLang="ko-KR" dirty="0"/>
              <a:t>.</a:t>
            </a:r>
            <a:r>
              <a:rPr lang="ko-KR" altLang="en-US" dirty="0"/>
              <a:t>방향</a:t>
            </a:r>
          </a:p>
        </p:txBody>
      </p:sp>
      <p:sp>
        <p:nvSpPr>
          <p:cNvPr id="35" name="TextBox 34"/>
          <p:cNvSpPr txBox="1"/>
          <p:nvPr userDrawn="1"/>
        </p:nvSpPr>
        <p:spPr>
          <a:xfrm>
            <a:off x="8143102" y="54675"/>
            <a:ext cx="828000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>
            <a:defPPr>
              <a:defRPr lang="en-US"/>
            </a:defPPr>
            <a:lvl1pPr lvl="0" algn="r">
              <a:lnSpc>
                <a:spcPct val="100000"/>
              </a:lnSpc>
              <a:defRPr sz="800" b="1" spc="-70" baseline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lvl="0"/>
            <a:r>
              <a:rPr lang="ko-KR" altLang="en-US" dirty="0"/>
              <a:t>솔루션소개</a:t>
            </a:r>
          </a:p>
        </p:txBody>
      </p:sp>
      <p:sp>
        <p:nvSpPr>
          <p:cNvPr id="36" name="TextBox 35"/>
          <p:cNvSpPr txBox="1"/>
          <p:nvPr userDrawn="1"/>
        </p:nvSpPr>
        <p:spPr>
          <a:xfrm>
            <a:off x="8981302" y="54675"/>
            <a:ext cx="756000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>
            <a:defPPr>
              <a:defRPr lang="en-US"/>
            </a:defPPr>
            <a:lvl1pPr lvl="0" algn="r">
              <a:lnSpc>
                <a:spcPct val="100000"/>
              </a:lnSpc>
              <a:defRPr sz="800" b="1" spc="-70" baseline="0">
                <a:solidFill>
                  <a:schemeClr val="accent4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lvl="0"/>
            <a:r>
              <a:rPr lang="ko-KR" altLang="en-US" dirty="0"/>
              <a:t>시스템구축방안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 userDrawn="1"/>
        </p:nvSpPr>
        <p:spPr bwMode="auto">
          <a:xfrm>
            <a:off x="6023151" y="241686"/>
            <a:ext cx="720000" cy="180000"/>
          </a:xfrm>
          <a:prstGeom prst="rect">
            <a:avLst/>
          </a:prstGeom>
          <a:solidFill>
            <a:srgbClr val="64B9CA">
              <a:alpha val="50000"/>
            </a:srgbClr>
          </a:solidFill>
          <a:ln>
            <a:noFill/>
          </a:ln>
          <a:effectLst/>
        </p:spPr>
        <p:txBody>
          <a:bodyPr vert="horz" wrap="none" lIns="0" tIns="0" rIns="3600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1" lang="ko-KR" alt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바탕체" pitchFamily="17" charset="-127"/>
              <a:ea typeface="바탕체" pitchFamily="17" charset="-127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6552966" y="197946"/>
            <a:ext cx="180000" cy="216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ko-KR"/>
            </a:defPPr>
            <a:lvl1pPr algn="r">
              <a:defRPr sz="1100">
                <a:solidFill>
                  <a:srgbClr val="006699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 algn="ctr"/>
            <a:r>
              <a:rPr lang="en-US" altLang="ko-KR" sz="1000" b="0" dirty="0">
                <a:solidFill>
                  <a:schemeClr val="bg1"/>
                </a:solidFill>
                <a:latin typeface="바탕체" pitchFamily="17" charset="-127"/>
                <a:ea typeface="바탕체" pitchFamily="17" charset="-127"/>
                <a:cs typeface="Arial" pitchFamily="34" charset="0"/>
              </a:rPr>
              <a:t>1</a:t>
            </a:r>
            <a:endParaRPr lang="ko-KR" altLang="en-US" sz="1000" b="0" dirty="0">
              <a:solidFill>
                <a:schemeClr val="bg1"/>
              </a:solidFill>
              <a:latin typeface="바탕체" pitchFamily="17" charset="-127"/>
              <a:ea typeface="바탕체" pitchFamily="17" charset="-127"/>
              <a:cs typeface="Arial" pitchFamily="34" charset="0"/>
            </a:endParaRPr>
          </a:p>
        </p:txBody>
      </p:sp>
      <p:sp>
        <p:nvSpPr>
          <p:cNvPr id="22" name="직사각형 21"/>
          <p:cNvSpPr/>
          <p:nvPr userDrawn="1"/>
        </p:nvSpPr>
        <p:spPr bwMode="auto">
          <a:xfrm>
            <a:off x="6789892" y="247063"/>
            <a:ext cx="720000" cy="180000"/>
          </a:xfrm>
          <a:prstGeom prst="rect">
            <a:avLst/>
          </a:prstGeom>
          <a:solidFill>
            <a:srgbClr val="64B9CA">
              <a:alpha val="50000"/>
            </a:srgbClr>
          </a:solidFill>
          <a:ln>
            <a:noFill/>
          </a:ln>
          <a:effectLst/>
        </p:spPr>
        <p:txBody>
          <a:bodyPr vert="horz" wrap="none" lIns="0" tIns="0" rIns="3600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1" lang="ko-KR" alt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바탕체" pitchFamily="17" charset="-127"/>
              <a:ea typeface="바탕체" pitchFamily="17" charset="-127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7296981" y="200897"/>
            <a:ext cx="180000" cy="216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en-US"/>
            </a:defPPr>
            <a:lvl1pPr lvl="0">
              <a:defRPr sz="1000" b="0">
                <a:solidFill>
                  <a:schemeClr val="bg1"/>
                </a:solidFill>
                <a:latin typeface="바탕체" pitchFamily="17" charset="-127"/>
                <a:ea typeface="바탕체" pitchFamily="17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24" name="직사각형 23"/>
          <p:cNvSpPr/>
          <p:nvPr userDrawn="1"/>
        </p:nvSpPr>
        <p:spPr bwMode="auto">
          <a:xfrm>
            <a:off x="7547106" y="247063"/>
            <a:ext cx="720000" cy="180000"/>
          </a:xfrm>
          <a:prstGeom prst="rect">
            <a:avLst/>
          </a:prstGeom>
          <a:solidFill>
            <a:srgbClr val="64B9CA">
              <a:alpha val="50000"/>
            </a:srgbClr>
          </a:solidFill>
          <a:ln>
            <a:noFill/>
          </a:ln>
          <a:effectLst/>
        </p:spPr>
        <p:txBody>
          <a:bodyPr vert="horz" wrap="none" lIns="0" tIns="0" rIns="3600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1" lang="ko-KR" alt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바탕체" pitchFamily="17" charset="-127"/>
              <a:ea typeface="바탕체" pitchFamily="17" charset="-127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8088249" y="200897"/>
            <a:ext cx="180000" cy="216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en-US"/>
            </a:defPPr>
            <a:lvl1pPr lvl="0">
              <a:defRPr sz="1000" b="0">
                <a:solidFill>
                  <a:schemeClr val="bg1"/>
                </a:solidFill>
                <a:latin typeface="바탕체" pitchFamily="17" charset="-127"/>
                <a:ea typeface="바탕체" pitchFamily="17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3</a:t>
            </a:r>
            <a:endParaRPr lang="ko-KR" altLang="en-US" dirty="0"/>
          </a:p>
        </p:txBody>
      </p:sp>
      <p:sp>
        <p:nvSpPr>
          <p:cNvPr id="26" name="직사각형 25"/>
          <p:cNvSpPr/>
          <p:nvPr userDrawn="1"/>
        </p:nvSpPr>
        <p:spPr bwMode="auto">
          <a:xfrm>
            <a:off x="8313848" y="247063"/>
            <a:ext cx="720000" cy="180000"/>
          </a:xfrm>
          <a:prstGeom prst="rect">
            <a:avLst/>
          </a:prstGeom>
          <a:solidFill>
            <a:srgbClr val="64B9CA">
              <a:alpha val="50000"/>
            </a:srgbClr>
          </a:solidFill>
          <a:ln>
            <a:noFill/>
          </a:ln>
          <a:effectLst/>
        </p:spPr>
        <p:txBody>
          <a:bodyPr vert="horz" wrap="none" lIns="0" tIns="0" rIns="3600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1" lang="ko-KR" alt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바탕체" pitchFamily="17" charset="-127"/>
              <a:ea typeface="바탕체" pitchFamily="17" charset="-127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8847150" y="200897"/>
            <a:ext cx="180000" cy="216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altLang="ko-KR" sz="1000" b="0" dirty="0">
                <a:solidFill>
                  <a:schemeClr val="bg1"/>
                </a:solidFill>
                <a:latin typeface="바탕체" pitchFamily="17" charset="-127"/>
                <a:ea typeface="바탕체" pitchFamily="17" charset="-127"/>
                <a:cs typeface="Arial" pitchFamily="34" charset="0"/>
              </a:rPr>
              <a:t>4</a:t>
            </a:r>
            <a:endParaRPr lang="ko-KR" altLang="en-US" sz="1000" b="0" dirty="0">
              <a:solidFill>
                <a:schemeClr val="bg1"/>
              </a:solidFill>
              <a:latin typeface="바탕체" pitchFamily="17" charset="-127"/>
              <a:ea typeface="바탕체" pitchFamily="17" charset="-127"/>
              <a:cs typeface="Arial" pitchFamily="34" charset="0"/>
            </a:endParaRPr>
          </a:p>
        </p:txBody>
      </p:sp>
      <p:sp>
        <p:nvSpPr>
          <p:cNvPr id="28" name="직사각형 27"/>
          <p:cNvSpPr/>
          <p:nvPr userDrawn="1"/>
        </p:nvSpPr>
        <p:spPr bwMode="auto">
          <a:xfrm>
            <a:off x="9080587" y="247063"/>
            <a:ext cx="720000" cy="180000"/>
          </a:xfrm>
          <a:prstGeom prst="rect">
            <a:avLst/>
          </a:prstGeom>
          <a:solidFill>
            <a:srgbClr val="64B9CA">
              <a:alpha val="50000"/>
            </a:srgbClr>
          </a:solidFill>
          <a:ln>
            <a:noFill/>
          </a:ln>
          <a:effectLst/>
        </p:spPr>
        <p:txBody>
          <a:bodyPr vert="horz" wrap="none" lIns="0" tIns="0" rIns="3600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1" lang="ko-KR" alt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바탕체" pitchFamily="17" charset="-127"/>
              <a:ea typeface="바탕체" pitchFamily="17" charset="-127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9611409" y="200897"/>
            <a:ext cx="180000" cy="216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altLang="ko-KR" sz="1000" b="0" dirty="0">
                <a:solidFill>
                  <a:schemeClr val="bg1"/>
                </a:solidFill>
                <a:latin typeface="바탕체" pitchFamily="17" charset="-127"/>
                <a:ea typeface="바탕체" pitchFamily="17" charset="-127"/>
                <a:cs typeface="Arial" pitchFamily="34" charset="0"/>
              </a:rPr>
              <a:t>5</a:t>
            </a:r>
            <a:endParaRPr lang="ko-KR" altLang="en-US" sz="1000" b="0" dirty="0">
              <a:solidFill>
                <a:schemeClr val="bg1"/>
              </a:solidFill>
              <a:latin typeface="바탕체" pitchFamily="17" charset="-127"/>
              <a:ea typeface="바탕체" pitchFamily="17" charset="-127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 userDrawn="1"/>
        </p:nvSpPr>
        <p:spPr>
          <a:xfrm>
            <a:off x="6919591" y="54675"/>
            <a:ext cx="565360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>
            <a:defPPr>
              <a:defRPr lang="en-US"/>
            </a:defPPr>
            <a:lvl1pPr lvl="0" algn="r">
              <a:lnSpc>
                <a:spcPct val="100000"/>
              </a:lnSpc>
              <a:defRPr sz="800" b="1" spc="-70" baseline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lvl="0"/>
            <a:r>
              <a:rPr lang="ko-KR" altLang="en-US" dirty="0"/>
              <a:t>회사소개</a:t>
            </a:r>
          </a:p>
        </p:txBody>
      </p:sp>
      <p:sp>
        <p:nvSpPr>
          <p:cNvPr id="33" name="TextBox 32"/>
          <p:cNvSpPr txBox="1"/>
          <p:nvPr userDrawn="1"/>
        </p:nvSpPr>
        <p:spPr>
          <a:xfrm>
            <a:off x="6146977" y="54675"/>
            <a:ext cx="565360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>
            <a:defPPr>
              <a:defRPr lang="en-US"/>
            </a:defPPr>
            <a:lvl1pPr lvl="0" algn="r">
              <a:lnSpc>
                <a:spcPct val="100000"/>
              </a:lnSpc>
              <a:defRPr sz="800" b="1" spc="-70" baseline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lvl="0"/>
            <a:r>
              <a:rPr lang="en-US" altLang="ko-KR" dirty="0"/>
              <a:t>APS</a:t>
            </a:r>
            <a:r>
              <a:rPr lang="ko-KR" altLang="en-US" dirty="0"/>
              <a:t>개요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7419787" y="54675"/>
            <a:ext cx="828000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>
            <a:defPPr>
              <a:defRPr lang="en-US"/>
            </a:defPPr>
            <a:lvl1pPr lvl="0" algn="r">
              <a:lnSpc>
                <a:spcPct val="100000"/>
              </a:lnSpc>
              <a:defRPr sz="800" b="1" spc="-70" baseline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lvl="0"/>
            <a:r>
              <a:rPr lang="en-US" altLang="ko-KR" dirty="0"/>
              <a:t>APS</a:t>
            </a:r>
            <a:r>
              <a:rPr lang="ko-KR" altLang="en-US" dirty="0"/>
              <a:t>범위</a:t>
            </a:r>
            <a:r>
              <a:rPr lang="en-US" altLang="ko-KR" dirty="0"/>
              <a:t>.</a:t>
            </a:r>
            <a:r>
              <a:rPr lang="ko-KR" altLang="en-US" dirty="0"/>
              <a:t>방향</a:t>
            </a:r>
          </a:p>
        </p:txBody>
      </p:sp>
      <p:sp>
        <p:nvSpPr>
          <p:cNvPr id="35" name="TextBox 34"/>
          <p:cNvSpPr txBox="1"/>
          <p:nvPr userDrawn="1"/>
        </p:nvSpPr>
        <p:spPr>
          <a:xfrm>
            <a:off x="8166275" y="54675"/>
            <a:ext cx="828000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>
            <a:defPPr>
              <a:defRPr lang="en-US"/>
            </a:defPPr>
            <a:lvl1pPr lvl="0" algn="r">
              <a:lnSpc>
                <a:spcPct val="100000"/>
              </a:lnSpc>
              <a:defRPr sz="800" b="1" spc="-70" baseline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lvl="0"/>
            <a:r>
              <a:rPr lang="ko-KR" altLang="en-US" dirty="0"/>
              <a:t>솔루션소개</a:t>
            </a:r>
          </a:p>
        </p:txBody>
      </p:sp>
      <p:sp>
        <p:nvSpPr>
          <p:cNvPr id="36" name="TextBox 35"/>
          <p:cNvSpPr txBox="1"/>
          <p:nvPr userDrawn="1"/>
        </p:nvSpPr>
        <p:spPr>
          <a:xfrm>
            <a:off x="9004475" y="54675"/>
            <a:ext cx="756000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>
            <a:defPPr>
              <a:defRPr lang="ko-KR"/>
            </a:defPPr>
            <a:lvl1pPr algn="r">
              <a:lnSpc>
                <a:spcPct val="100000"/>
              </a:lnSpc>
              <a:defRPr sz="800" b="1" spc="-70" baseline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 algn="r"/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시스템구축방안</a:t>
            </a:r>
          </a:p>
        </p:txBody>
      </p:sp>
    </p:spTree>
    <p:extLst>
      <p:ext uri="{BB962C8B-B14F-4D97-AF65-F5344CB8AC3E}">
        <p14:creationId xmlns:p14="http://schemas.microsoft.com/office/powerpoint/2010/main" val="122591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4.xml"/></Relationships>
</file>

<file path=ppt/slideMasters/_rels/slideMaster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heme" Target="../theme/theme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ags" Target="../tags/tag9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ags" Target="../tags/tag8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4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ags" Target="../tags/tag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ags" Target="../tags/tag1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ags" Target="../tags/tag12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6.png"/><Relationship Id="rId10" Type="http://schemas.openxmlformats.org/officeDocument/2006/relationships/tags" Target="../tags/tag11.xml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4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1" name="AcnStamp_ID_4110" hidden="1"/>
          <p:cNvSpPr>
            <a:spLocks noChangeArrowheads="1"/>
          </p:cNvSpPr>
          <p:nvPr userDrawn="1">
            <p:custDataLst>
              <p:tags r:id="rId12"/>
            </p:custDataLst>
          </p:nvPr>
        </p:nvSpPr>
        <p:spPr bwMode="gray">
          <a:xfrm>
            <a:off x="8299176" y="1651000"/>
            <a:ext cx="1341713" cy="266740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25400" rIns="0" bIns="25400">
            <a:spAutoFit/>
          </a:bodyPr>
          <a:lstStyle/>
          <a:p>
            <a:pPr algn="r" eaLnBrk="1" latinLnBrk="1" hangingPunct="1">
              <a:spcBef>
                <a:spcPct val="0"/>
              </a:spcBef>
              <a:buSzTx/>
              <a:buFontTx/>
              <a:buNone/>
              <a:defRPr/>
            </a:pPr>
            <a:r>
              <a:rPr kumimoji="1" lang="en-US" altLang="ko-KR" sz="1400" b="1" dirty="0">
                <a:latin typeface="굴림" pitchFamily="50" charset="-127"/>
              </a:rPr>
              <a:t>MASTER STAMP</a:t>
            </a:r>
          </a:p>
        </p:txBody>
      </p:sp>
      <p:cxnSp>
        <p:nvCxnSpPr>
          <p:cNvPr id="1028" name="AcnStpConnector_ID_4111" hidden="1"/>
          <p:cNvCxnSpPr>
            <a:cxnSpLocks noChangeShapeType="1"/>
            <a:stCxn id="206851" idx="2"/>
            <a:endCxn id="206851" idx="0"/>
          </p:cNvCxnSpPr>
          <p:nvPr userDrawn="1">
            <p:custDataLst>
              <p:tags r:id="rId13"/>
            </p:custDataLst>
          </p:nvPr>
        </p:nvCxnSpPr>
        <p:spPr bwMode="gray">
          <a:xfrm>
            <a:off x="8299176" y="1651000"/>
            <a:ext cx="1341713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029" name="AcnStpConnector_ID_4112" hidden="1"/>
          <p:cNvCxnSpPr>
            <a:cxnSpLocks noChangeShapeType="1"/>
            <a:stCxn id="206851" idx="4"/>
            <a:endCxn id="206851" idx="6"/>
          </p:cNvCxnSpPr>
          <p:nvPr userDrawn="1">
            <p:custDataLst>
              <p:tags r:id="rId14"/>
            </p:custDataLst>
          </p:nvPr>
        </p:nvCxnSpPr>
        <p:spPr bwMode="gray">
          <a:xfrm>
            <a:off x="8299176" y="1917740"/>
            <a:ext cx="1341713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206856" name="Text Box 8"/>
          <p:cNvSpPr txBox="1">
            <a:spLocks noChangeArrowheads="1"/>
          </p:cNvSpPr>
          <p:nvPr userDrawn="1"/>
        </p:nvSpPr>
        <p:spPr bwMode="auto">
          <a:xfrm>
            <a:off x="4160840" y="6469063"/>
            <a:ext cx="1584325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>
              <a:lnSpc>
                <a:spcPct val="80000"/>
              </a:lnSpc>
              <a:spcBef>
                <a:spcPct val="0"/>
              </a:spcBef>
              <a:buSzTx/>
              <a:buFontTx/>
              <a:buNone/>
              <a:defRPr/>
            </a:pPr>
            <a:fld id="{64D83716-16CA-47A6-A6ED-134F74EE8D78}" type="slidenum">
              <a:rPr lang="en-US" altLang="ko-KR" sz="1000"/>
              <a:pPr>
                <a:lnSpc>
                  <a:spcPct val="8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t>‹#›</a:t>
            </a:fld>
            <a:endParaRPr lang="en-US" altLang="ko-KR" sz="1000" dirty="0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-4000"/>
                    </a14:imgEffect>
                    <a14:imgEffect>
                      <a14:colorTemperature colorTemp="7000"/>
                    </a14:imgEffect>
                    <a14:imgEffect>
                      <a14:saturation sat="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76"/>
            <a:ext cx="9906000" cy="56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Users\leejh\Pictures\그림2.pn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298" y="6569962"/>
            <a:ext cx="557668" cy="18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85" r:id="rId2"/>
    <p:sldLayoutId id="2147483913" r:id="rId3"/>
    <p:sldLayoutId id="2147483889" r:id="rId4"/>
    <p:sldLayoutId id="2147483890" r:id="rId5"/>
    <p:sldLayoutId id="2147483910" r:id="rId6"/>
    <p:sldLayoutId id="2147483911" r:id="rId7"/>
    <p:sldLayoutId id="2147483924" r:id="rId8"/>
    <p:sldLayoutId id="2147483914" r:id="rId9"/>
    <p:sldLayoutId id="2147483962" r:id="rId10"/>
  </p:sldLayoutIdLst>
  <p:hf sldNum="0" hd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b="1">
          <a:solidFill>
            <a:srgbClr val="FFFFFF"/>
          </a:solidFill>
          <a:latin typeface="Arial" charset="0"/>
          <a:ea typeface="굴림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b="1">
          <a:solidFill>
            <a:srgbClr val="FFFFFF"/>
          </a:solidFill>
          <a:latin typeface="Arial" charset="0"/>
          <a:ea typeface="굴림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b="1">
          <a:solidFill>
            <a:srgbClr val="FFFFFF"/>
          </a:solidFill>
          <a:latin typeface="Arial" charset="0"/>
          <a:ea typeface="굴림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b="1">
          <a:solidFill>
            <a:srgbClr val="FFFFFF"/>
          </a:solidFill>
          <a:latin typeface="Arial" charset="0"/>
          <a:ea typeface="굴림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b="1">
          <a:solidFill>
            <a:srgbClr val="FFFFFF"/>
          </a:solidFill>
          <a:latin typeface="Arial" charset="0"/>
          <a:ea typeface="굴림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b="1">
          <a:solidFill>
            <a:srgbClr val="FFFFFF"/>
          </a:solidFill>
          <a:latin typeface="Arial" charset="0"/>
          <a:ea typeface="굴림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b="1">
          <a:solidFill>
            <a:srgbClr val="FFFFFF"/>
          </a:solidFill>
          <a:latin typeface="Arial" charset="0"/>
          <a:ea typeface="굴림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b="1">
          <a:solidFill>
            <a:srgbClr val="FFFFFF"/>
          </a:solidFill>
          <a:latin typeface="Arial" charset="0"/>
          <a:ea typeface="굴림" pitchFamily="50" charset="-127"/>
        </a:defRPr>
      </a:lvl9pPr>
    </p:titleStyle>
    <p:bodyStyle>
      <a:lvl1pPr algn="l" rtl="0" eaLnBrk="0" fontAlgn="base" latinLnBrk="1" hangingPunct="0">
        <a:spcBef>
          <a:spcPct val="20000"/>
        </a:spcBef>
        <a:spcAft>
          <a:spcPct val="0"/>
        </a:spcAft>
        <a:buClr>
          <a:srgbClr val="808080"/>
        </a:buClr>
        <a:buFont typeface="Wingdings" pitchFamily="2" charset="2"/>
        <a:defRPr kumimoji="1" sz="16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kumimoji="1" sz="16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Symbol" pitchFamily="18" charset="2"/>
        <a:buChar char="·"/>
        <a:defRPr kumimoji="1" sz="16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tx1"/>
        </a:buClr>
        <a:buFont typeface="Symbol" pitchFamily="18" charset="2"/>
        <a:buChar char="-"/>
        <a:defRPr kumimoji="1" sz="16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rgbClr val="808080"/>
        </a:buClr>
        <a:buFont typeface="Wingdings" pitchFamily="2" charset="2"/>
        <a:buChar char="§"/>
        <a:defRPr kumimoji="1" sz="16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rgbClr val="808080"/>
        </a:buClr>
        <a:buFont typeface="Wingdings" pitchFamily="2" charset="2"/>
        <a:buChar char="§"/>
        <a:defRPr kumimoji="1" sz="16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rgbClr val="808080"/>
        </a:buClr>
        <a:buFont typeface="Wingdings" pitchFamily="2" charset="2"/>
        <a:buChar char="§"/>
        <a:defRPr kumimoji="1" sz="16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rgbClr val="808080"/>
        </a:buClr>
        <a:buFont typeface="Wingdings" pitchFamily="2" charset="2"/>
        <a:buChar char="§"/>
        <a:defRPr kumimoji="1" sz="16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rgbClr val="808080"/>
        </a:buClr>
        <a:buFont typeface="Wingdings" pitchFamily="2" charset="2"/>
        <a:buChar char="§"/>
        <a:defRPr kumimoji="1" sz="16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1" name="AcnStamp_ID_4110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gray">
          <a:xfrm>
            <a:off x="8299176" y="1651000"/>
            <a:ext cx="1341713" cy="266740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25400" rIns="0" bIns="25400">
            <a:spAutoFit/>
          </a:bodyPr>
          <a:lstStyle/>
          <a:p>
            <a:pPr algn="r">
              <a:defRPr/>
            </a:pPr>
            <a:r>
              <a:rPr lang="en-US" altLang="ko-KR" sz="1400" b="1" dirty="0">
                <a:solidFill>
                  <a:srgbClr val="000000"/>
                </a:solidFill>
                <a:latin typeface="굴림" pitchFamily="50" charset="-127"/>
              </a:rPr>
              <a:t>MASTER STAMP</a:t>
            </a:r>
          </a:p>
        </p:txBody>
      </p:sp>
      <p:cxnSp>
        <p:nvCxnSpPr>
          <p:cNvPr id="1028" name="AcnStpConnector_ID_4111" hidden="1"/>
          <p:cNvCxnSpPr>
            <a:cxnSpLocks noChangeShapeType="1"/>
            <a:stCxn id="206851" idx="2"/>
            <a:endCxn id="206851" idx="0"/>
          </p:cNvCxnSpPr>
          <p:nvPr userDrawn="1">
            <p:custDataLst>
              <p:tags r:id="rId5"/>
            </p:custDataLst>
          </p:nvPr>
        </p:nvCxnSpPr>
        <p:spPr bwMode="gray">
          <a:xfrm>
            <a:off x="8299176" y="1651000"/>
            <a:ext cx="1341713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029" name="AcnStpConnector_ID_4112" hidden="1"/>
          <p:cNvCxnSpPr>
            <a:cxnSpLocks noChangeShapeType="1"/>
            <a:stCxn id="206851" idx="4"/>
            <a:endCxn id="206851" idx="6"/>
          </p:cNvCxnSpPr>
          <p:nvPr userDrawn="1">
            <p:custDataLst>
              <p:tags r:id="rId6"/>
            </p:custDataLst>
          </p:nvPr>
        </p:nvCxnSpPr>
        <p:spPr bwMode="gray">
          <a:xfrm>
            <a:off x="8299176" y="1917740"/>
            <a:ext cx="1341713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9" name="직선 화살표 연결선 8"/>
          <p:cNvCxnSpPr/>
          <p:nvPr userDrawn="1"/>
        </p:nvCxnSpPr>
        <p:spPr bwMode="auto">
          <a:xfrm>
            <a:off x="4764" y="978"/>
            <a:ext cx="109536" cy="10380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4000"/>
                    </a14:imgEffect>
                    <a14:imgEffect>
                      <a14:colorTemperature colorTemp="7000"/>
                    </a14:imgEffect>
                    <a14:imgEffect>
                      <a14:saturation sat="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76"/>
            <a:ext cx="9906000" cy="56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8491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63" r:id="rId2"/>
  </p:sldLayoutIdLst>
  <p:hf sldNum="0" hd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b="1">
          <a:solidFill>
            <a:srgbClr val="FFFFFF"/>
          </a:solidFill>
          <a:latin typeface="Arial" charset="0"/>
          <a:ea typeface="굴림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b="1">
          <a:solidFill>
            <a:srgbClr val="FFFFFF"/>
          </a:solidFill>
          <a:latin typeface="Arial" charset="0"/>
          <a:ea typeface="굴림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b="1">
          <a:solidFill>
            <a:srgbClr val="FFFFFF"/>
          </a:solidFill>
          <a:latin typeface="Arial" charset="0"/>
          <a:ea typeface="굴림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b="1">
          <a:solidFill>
            <a:srgbClr val="FFFFFF"/>
          </a:solidFill>
          <a:latin typeface="Arial" charset="0"/>
          <a:ea typeface="굴림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b="1">
          <a:solidFill>
            <a:srgbClr val="FFFFFF"/>
          </a:solidFill>
          <a:latin typeface="Arial" charset="0"/>
          <a:ea typeface="굴림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b="1">
          <a:solidFill>
            <a:srgbClr val="FFFFFF"/>
          </a:solidFill>
          <a:latin typeface="Arial" charset="0"/>
          <a:ea typeface="굴림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b="1">
          <a:solidFill>
            <a:srgbClr val="FFFFFF"/>
          </a:solidFill>
          <a:latin typeface="Arial" charset="0"/>
          <a:ea typeface="굴림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b="1">
          <a:solidFill>
            <a:srgbClr val="FFFFFF"/>
          </a:solidFill>
          <a:latin typeface="Arial" charset="0"/>
          <a:ea typeface="굴림" pitchFamily="50" charset="-127"/>
        </a:defRPr>
      </a:lvl9pPr>
    </p:titleStyle>
    <p:bodyStyle>
      <a:lvl1pPr algn="l" rtl="0" eaLnBrk="0" fontAlgn="base" latinLnBrk="1" hangingPunct="0">
        <a:spcBef>
          <a:spcPct val="20000"/>
        </a:spcBef>
        <a:spcAft>
          <a:spcPct val="0"/>
        </a:spcAft>
        <a:buClr>
          <a:srgbClr val="808080"/>
        </a:buClr>
        <a:buFont typeface="Wingdings" pitchFamily="2" charset="2"/>
        <a:defRPr kumimoji="1" sz="16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kumimoji="1" sz="16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Symbol" pitchFamily="18" charset="2"/>
        <a:buChar char="·"/>
        <a:defRPr kumimoji="1" sz="16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tx1"/>
        </a:buClr>
        <a:buFont typeface="Symbol" pitchFamily="18" charset="2"/>
        <a:buChar char="-"/>
        <a:defRPr kumimoji="1" sz="16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rgbClr val="808080"/>
        </a:buClr>
        <a:buFont typeface="Wingdings" pitchFamily="2" charset="2"/>
        <a:buChar char="§"/>
        <a:defRPr kumimoji="1" sz="16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rgbClr val="808080"/>
        </a:buClr>
        <a:buFont typeface="Wingdings" pitchFamily="2" charset="2"/>
        <a:buChar char="§"/>
        <a:defRPr kumimoji="1" sz="16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rgbClr val="808080"/>
        </a:buClr>
        <a:buFont typeface="Wingdings" pitchFamily="2" charset="2"/>
        <a:buChar char="§"/>
        <a:defRPr kumimoji="1" sz="16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rgbClr val="808080"/>
        </a:buClr>
        <a:buFont typeface="Wingdings" pitchFamily="2" charset="2"/>
        <a:buChar char="§"/>
        <a:defRPr kumimoji="1" sz="16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rgbClr val="808080"/>
        </a:buClr>
        <a:buFont typeface="Wingdings" pitchFamily="2" charset="2"/>
        <a:buChar char="§"/>
        <a:defRPr kumimoji="1" sz="16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1" name="AcnStamp_ID_4110" hidden="1"/>
          <p:cNvSpPr>
            <a:spLocks noChangeArrowheads="1"/>
          </p:cNvSpPr>
          <p:nvPr userDrawn="1">
            <p:custDataLst>
              <p:tags r:id="rId12"/>
            </p:custDataLst>
          </p:nvPr>
        </p:nvSpPr>
        <p:spPr bwMode="gray">
          <a:xfrm>
            <a:off x="8312150" y="1651000"/>
            <a:ext cx="1328738" cy="263525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25400" rIns="0" bIns="25400">
            <a:spAutoFit/>
          </a:bodyPr>
          <a:lstStyle/>
          <a:p>
            <a:pPr algn="r" eaLnBrk="1" latinLnBrk="1" hangingPunct="1">
              <a:spcBef>
                <a:spcPct val="0"/>
              </a:spcBef>
              <a:buSzTx/>
              <a:buFontTx/>
              <a:buNone/>
              <a:defRPr/>
            </a:pPr>
            <a:r>
              <a:rPr kumimoji="1" lang="en-US" altLang="ko-KR" sz="1400" b="1" dirty="0">
                <a:latin typeface="굴림" pitchFamily="50" charset="-127"/>
              </a:rPr>
              <a:t>MASTER STAMP</a:t>
            </a:r>
          </a:p>
        </p:txBody>
      </p:sp>
      <p:cxnSp>
        <p:nvCxnSpPr>
          <p:cNvPr id="1028" name="AcnStpConnector_ID_4111" hidden="1"/>
          <p:cNvCxnSpPr>
            <a:cxnSpLocks noChangeShapeType="1"/>
            <a:stCxn id="206851" idx="2"/>
            <a:endCxn id="206851" idx="0"/>
          </p:cNvCxnSpPr>
          <p:nvPr userDrawn="1">
            <p:custDataLst>
              <p:tags r:id="rId13"/>
            </p:custDataLst>
          </p:nvPr>
        </p:nvCxnSpPr>
        <p:spPr bwMode="gray">
          <a:xfrm>
            <a:off x="8312150" y="1651000"/>
            <a:ext cx="1328738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029" name="AcnStpConnector_ID_4112" hidden="1"/>
          <p:cNvCxnSpPr>
            <a:cxnSpLocks noChangeShapeType="1"/>
            <a:stCxn id="206851" idx="4"/>
            <a:endCxn id="206851" idx="6"/>
          </p:cNvCxnSpPr>
          <p:nvPr userDrawn="1">
            <p:custDataLst>
              <p:tags r:id="rId14"/>
            </p:custDataLst>
          </p:nvPr>
        </p:nvCxnSpPr>
        <p:spPr bwMode="gray">
          <a:xfrm>
            <a:off x="8312150" y="1914525"/>
            <a:ext cx="1328738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206856" name="Text Box 8"/>
          <p:cNvSpPr txBox="1">
            <a:spLocks noChangeArrowheads="1"/>
          </p:cNvSpPr>
          <p:nvPr userDrawn="1"/>
        </p:nvSpPr>
        <p:spPr bwMode="auto">
          <a:xfrm>
            <a:off x="4160838" y="6469063"/>
            <a:ext cx="1584325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>
              <a:lnSpc>
                <a:spcPct val="80000"/>
              </a:lnSpc>
              <a:spcBef>
                <a:spcPct val="0"/>
              </a:spcBef>
              <a:buSzTx/>
              <a:buFontTx/>
              <a:buNone/>
              <a:defRPr/>
            </a:pPr>
            <a:fld id="{64D83716-16CA-47A6-A6ED-134F74EE8D78}" type="slidenum">
              <a:rPr lang="en-US" altLang="ko-KR" sz="1000"/>
              <a:pPr>
                <a:lnSpc>
                  <a:spcPct val="8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t>‹#›</a:t>
            </a:fld>
            <a:endParaRPr lang="en-US" altLang="ko-KR" sz="1000" dirty="0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-4000"/>
                    </a14:imgEffect>
                    <a14:imgEffect>
                      <a14:colorTemperature colorTemp="7000"/>
                    </a14:imgEffect>
                    <a14:imgEffect>
                      <a14:saturation sat="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76"/>
            <a:ext cx="9906000" cy="56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직선 연결선 10"/>
          <p:cNvCxnSpPr/>
          <p:nvPr userDrawn="1"/>
        </p:nvCxnSpPr>
        <p:spPr>
          <a:xfrm>
            <a:off x="296522" y="6480632"/>
            <a:ext cx="9324388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</p:cxnSp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8931564" y="6511835"/>
            <a:ext cx="812799" cy="303800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B57A790B-BBA8-4106-859B-DAEBF0CFD370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6522629"/>
            <a:ext cx="1236663" cy="31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340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</p:sldLayoutIdLst>
  <p:hf sldNum="0" hd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b="1">
          <a:solidFill>
            <a:srgbClr val="FFFFFF"/>
          </a:solidFill>
          <a:latin typeface="Arial" charset="0"/>
          <a:ea typeface="굴림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b="1">
          <a:solidFill>
            <a:srgbClr val="FFFFFF"/>
          </a:solidFill>
          <a:latin typeface="Arial" charset="0"/>
          <a:ea typeface="굴림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b="1">
          <a:solidFill>
            <a:srgbClr val="FFFFFF"/>
          </a:solidFill>
          <a:latin typeface="Arial" charset="0"/>
          <a:ea typeface="굴림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b="1">
          <a:solidFill>
            <a:srgbClr val="FFFFFF"/>
          </a:solidFill>
          <a:latin typeface="Arial" charset="0"/>
          <a:ea typeface="굴림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b="1">
          <a:solidFill>
            <a:srgbClr val="FFFFFF"/>
          </a:solidFill>
          <a:latin typeface="Arial" charset="0"/>
          <a:ea typeface="굴림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b="1">
          <a:solidFill>
            <a:srgbClr val="FFFFFF"/>
          </a:solidFill>
          <a:latin typeface="Arial" charset="0"/>
          <a:ea typeface="굴림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b="1">
          <a:solidFill>
            <a:srgbClr val="FFFFFF"/>
          </a:solidFill>
          <a:latin typeface="Arial" charset="0"/>
          <a:ea typeface="굴림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b="1">
          <a:solidFill>
            <a:srgbClr val="FFFFFF"/>
          </a:solidFill>
          <a:latin typeface="Arial" charset="0"/>
          <a:ea typeface="굴림" pitchFamily="50" charset="-127"/>
        </a:defRPr>
      </a:lvl9pPr>
    </p:titleStyle>
    <p:bodyStyle>
      <a:lvl1pPr algn="l" rtl="0" eaLnBrk="0" fontAlgn="base" latinLnBrk="1" hangingPunct="0">
        <a:spcBef>
          <a:spcPct val="20000"/>
        </a:spcBef>
        <a:spcAft>
          <a:spcPct val="0"/>
        </a:spcAft>
        <a:buClr>
          <a:srgbClr val="808080"/>
        </a:buClr>
        <a:buFont typeface="Wingdings" pitchFamily="2" charset="2"/>
        <a:defRPr kumimoji="1" sz="16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kumimoji="1" sz="16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Symbol" pitchFamily="18" charset="2"/>
        <a:buChar char="·"/>
        <a:defRPr kumimoji="1" sz="16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tx1"/>
        </a:buClr>
        <a:buFont typeface="Symbol" pitchFamily="18" charset="2"/>
        <a:buChar char="-"/>
        <a:defRPr kumimoji="1" sz="16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rgbClr val="808080"/>
        </a:buClr>
        <a:buFont typeface="Wingdings" pitchFamily="2" charset="2"/>
        <a:buChar char="§"/>
        <a:defRPr kumimoji="1" sz="16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rgbClr val="808080"/>
        </a:buClr>
        <a:buFont typeface="Wingdings" pitchFamily="2" charset="2"/>
        <a:buChar char="§"/>
        <a:defRPr kumimoji="1" sz="16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rgbClr val="808080"/>
        </a:buClr>
        <a:buFont typeface="Wingdings" pitchFamily="2" charset="2"/>
        <a:buChar char="§"/>
        <a:defRPr kumimoji="1" sz="16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rgbClr val="808080"/>
        </a:buClr>
        <a:buFont typeface="Wingdings" pitchFamily="2" charset="2"/>
        <a:buChar char="§"/>
        <a:defRPr kumimoji="1" sz="16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rgbClr val="808080"/>
        </a:buClr>
        <a:buFont typeface="Wingdings" pitchFamily="2" charset="2"/>
        <a:buChar char="§"/>
        <a:defRPr kumimoji="1" sz="16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1" name="AcnStamp_ID_4110" hidden="1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gray">
          <a:xfrm>
            <a:off x="8312150" y="1651000"/>
            <a:ext cx="1328738" cy="263525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25400" rIns="0" bIns="25400">
            <a:spAutoFit/>
          </a:bodyPr>
          <a:lstStyle/>
          <a:p>
            <a:pPr algn="r" eaLnBrk="1" latinLnBrk="1" hangingPunct="1">
              <a:spcBef>
                <a:spcPct val="0"/>
              </a:spcBef>
              <a:buSzTx/>
              <a:buFontTx/>
              <a:buNone/>
              <a:defRPr/>
            </a:pPr>
            <a:r>
              <a:rPr kumimoji="1" lang="en-US" altLang="ko-KR" sz="1400" b="1" dirty="0">
                <a:latin typeface="굴림" pitchFamily="50" charset="-127"/>
              </a:rPr>
              <a:t>MASTER STAMP</a:t>
            </a:r>
          </a:p>
        </p:txBody>
      </p:sp>
      <p:cxnSp>
        <p:nvCxnSpPr>
          <p:cNvPr id="1028" name="AcnStpConnector_ID_4111" hidden="1"/>
          <p:cNvCxnSpPr>
            <a:cxnSpLocks noChangeShapeType="1"/>
            <a:stCxn id="206851" idx="2"/>
            <a:endCxn id="206851" idx="0"/>
          </p:cNvCxnSpPr>
          <p:nvPr userDrawn="1">
            <p:custDataLst>
              <p:tags r:id="rId11"/>
            </p:custDataLst>
          </p:nvPr>
        </p:nvCxnSpPr>
        <p:spPr bwMode="gray">
          <a:xfrm>
            <a:off x="8312150" y="1651000"/>
            <a:ext cx="1328738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029" name="AcnStpConnector_ID_4112" hidden="1"/>
          <p:cNvCxnSpPr>
            <a:cxnSpLocks noChangeShapeType="1"/>
            <a:stCxn id="206851" idx="4"/>
            <a:endCxn id="206851" idx="6"/>
          </p:cNvCxnSpPr>
          <p:nvPr userDrawn="1">
            <p:custDataLst>
              <p:tags r:id="rId12"/>
            </p:custDataLst>
          </p:nvPr>
        </p:nvCxnSpPr>
        <p:spPr bwMode="gray">
          <a:xfrm>
            <a:off x="8312150" y="1914525"/>
            <a:ext cx="1328738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206856" name="Text Box 8"/>
          <p:cNvSpPr txBox="1">
            <a:spLocks noChangeArrowheads="1"/>
          </p:cNvSpPr>
          <p:nvPr userDrawn="1"/>
        </p:nvSpPr>
        <p:spPr bwMode="auto">
          <a:xfrm>
            <a:off x="4160838" y="6469063"/>
            <a:ext cx="1584325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>
              <a:lnSpc>
                <a:spcPct val="80000"/>
              </a:lnSpc>
              <a:spcBef>
                <a:spcPct val="0"/>
              </a:spcBef>
              <a:buSzTx/>
              <a:buFontTx/>
              <a:buNone/>
              <a:defRPr/>
            </a:pPr>
            <a:fld id="{64D83716-16CA-47A6-A6ED-134F74EE8D78}" type="slidenum">
              <a:rPr lang="en-US" altLang="ko-KR" sz="1000"/>
              <a:pPr>
                <a:lnSpc>
                  <a:spcPct val="8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t>‹#›</a:t>
            </a:fld>
            <a:endParaRPr lang="en-US" altLang="ko-KR" sz="1000" dirty="0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4000"/>
                    </a14:imgEffect>
                    <a14:imgEffect>
                      <a14:colorTemperature colorTemp="7000"/>
                    </a14:imgEffect>
                    <a14:imgEffect>
                      <a14:saturation sat="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76"/>
            <a:ext cx="9906000" cy="56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직선 연결선 10"/>
          <p:cNvCxnSpPr/>
          <p:nvPr userDrawn="1"/>
        </p:nvCxnSpPr>
        <p:spPr>
          <a:xfrm>
            <a:off x="296522" y="6480632"/>
            <a:ext cx="9324388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</p:cxnSp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212239" y="6616743"/>
            <a:ext cx="408671" cy="152749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43E582DC-D9AB-9B24-83CD-EA35E40C56B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99505" y="6522629"/>
            <a:ext cx="1236663" cy="31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427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</p:sldLayoutIdLst>
  <p:hf sldNum="0" hd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b="1">
          <a:solidFill>
            <a:srgbClr val="FFFFFF"/>
          </a:solidFill>
          <a:latin typeface="Arial" charset="0"/>
          <a:ea typeface="굴림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b="1">
          <a:solidFill>
            <a:srgbClr val="FFFFFF"/>
          </a:solidFill>
          <a:latin typeface="Arial" charset="0"/>
          <a:ea typeface="굴림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b="1">
          <a:solidFill>
            <a:srgbClr val="FFFFFF"/>
          </a:solidFill>
          <a:latin typeface="Arial" charset="0"/>
          <a:ea typeface="굴림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b="1">
          <a:solidFill>
            <a:srgbClr val="FFFFFF"/>
          </a:solidFill>
          <a:latin typeface="Arial" charset="0"/>
          <a:ea typeface="굴림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b="1">
          <a:solidFill>
            <a:srgbClr val="FFFFFF"/>
          </a:solidFill>
          <a:latin typeface="Arial" charset="0"/>
          <a:ea typeface="굴림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b="1">
          <a:solidFill>
            <a:srgbClr val="FFFFFF"/>
          </a:solidFill>
          <a:latin typeface="Arial" charset="0"/>
          <a:ea typeface="굴림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b="1">
          <a:solidFill>
            <a:srgbClr val="FFFFFF"/>
          </a:solidFill>
          <a:latin typeface="Arial" charset="0"/>
          <a:ea typeface="굴림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b="1">
          <a:solidFill>
            <a:srgbClr val="FFFFFF"/>
          </a:solidFill>
          <a:latin typeface="Arial" charset="0"/>
          <a:ea typeface="굴림" pitchFamily="50" charset="-127"/>
        </a:defRPr>
      </a:lvl9pPr>
    </p:titleStyle>
    <p:bodyStyle>
      <a:lvl1pPr algn="l" rtl="0" eaLnBrk="0" fontAlgn="base" latinLnBrk="1" hangingPunct="0">
        <a:spcBef>
          <a:spcPct val="20000"/>
        </a:spcBef>
        <a:spcAft>
          <a:spcPct val="0"/>
        </a:spcAft>
        <a:buClr>
          <a:srgbClr val="808080"/>
        </a:buClr>
        <a:buFont typeface="Wingdings" pitchFamily="2" charset="2"/>
        <a:defRPr kumimoji="1" sz="16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kumimoji="1" sz="16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Symbol" pitchFamily="18" charset="2"/>
        <a:buChar char="·"/>
        <a:defRPr kumimoji="1" sz="16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tx1"/>
        </a:buClr>
        <a:buFont typeface="Symbol" pitchFamily="18" charset="2"/>
        <a:buChar char="-"/>
        <a:defRPr kumimoji="1" sz="16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rgbClr val="808080"/>
        </a:buClr>
        <a:buFont typeface="Wingdings" pitchFamily="2" charset="2"/>
        <a:buChar char="§"/>
        <a:defRPr kumimoji="1" sz="16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rgbClr val="808080"/>
        </a:buClr>
        <a:buFont typeface="Wingdings" pitchFamily="2" charset="2"/>
        <a:buChar char="§"/>
        <a:defRPr kumimoji="1" sz="16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rgbClr val="808080"/>
        </a:buClr>
        <a:buFont typeface="Wingdings" pitchFamily="2" charset="2"/>
        <a:buChar char="§"/>
        <a:defRPr kumimoji="1" sz="16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rgbClr val="808080"/>
        </a:buClr>
        <a:buFont typeface="Wingdings" pitchFamily="2" charset="2"/>
        <a:buChar char="§"/>
        <a:defRPr kumimoji="1" sz="16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rgbClr val="808080"/>
        </a:buClr>
        <a:buFont typeface="Wingdings" pitchFamily="2" charset="2"/>
        <a:buChar char="§"/>
        <a:defRPr kumimoji="1" sz="16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1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45.wmf"/><Relationship Id="rId9" Type="http://schemas.microsoft.com/office/2007/relationships/diagramDrawing" Target="../diagrams/drawing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7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21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18.png"/><Relationship Id="rId9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6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png"/><Relationship Id="rId5" Type="http://schemas.openxmlformats.org/officeDocument/2006/relationships/image" Target="../media/image11.png"/><Relationship Id="rId4" Type="http://schemas.openxmlformats.org/officeDocument/2006/relationships/image" Target="../media/image57.png"/><Relationship Id="rId9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3" Type="http://schemas.openxmlformats.org/officeDocument/2006/relationships/image" Target="../media/image1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jpeg"/><Relationship Id="rId11" Type="http://schemas.openxmlformats.org/officeDocument/2006/relationships/image" Target="../media/image69.png"/><Relationship Id="rId5" Type="http://schemas.openxmlformats.org/officeDocument/2006/relationships/image" Target="../media/image63.jpeg"/><Relationship Id="rId15" Type="http://schemas.openxmlformats.org/officeDocument/2006/relationships/image" Target="../media/image7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5.jpeg"/><Relationship Id="rId4" Type="http://schemas.openxmlformats.org/officeDocument/2006/relationships/image" Target="../media/image7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1.jpe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3.png"/><Relationship Id="rId4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9.jpeg"/><Relationship Id="rId4" Type="http://schemas.openxmlformats.org/officeDocument/2006/relationships/image" Target="../media/image8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jpeg"/><Relationship Id="rId3" Type="http://schemas.openxmlformats.org/officeDocument/2006/relationships/image" Target="../media/image11.png"/><Relationship Id="rId7" Type="http://schemas.openxmlformats.org/officeDocument/2006/relationships/image" Target="../media/image96.jpeg"/><Relationship Id="rId12" Type="http://schemas.openxmlformats.org/officeDocument/2006/relationships/image" Target="../media/image10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5.jpeg"/><Relationship Id="rId11" Type="http://schemas.openxmlformats.org/officeDocument/2006/relationships/image" Target="../media/image100.png"/><Relationship Id="rId5" Type="http://schemas.openxmlformats.org/officeDocument/2006/relationships/image" Target="../media/image94.jpe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1.png"/><Relationship Id="rId7" Type="http://schemas.openxmlformats.org/officeDocument/2006/relationships/image" Target="../media/image10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4.jpg"/><Relationship Id="rId5" Type="http://schemas.openxmlformats.org/officeDocument/2006/relationships/image" Target="../media/image113.png"/><Relationship Id="rId4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6.jpg"/><Relationship Id="rId5" Type="http://schemas.openxmlformats.org/officeDocument/2006/relationships/hyperlink" Target="../&#50689;&#54413;&#51204;&#51088;/carryout.pptx" TargetMode="External"/><Relationship Id="rId4" Type="http://schemas.openxmlformats.org/officeDocument/2006/relationships/image" Target="../media/image11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123.png"/><Relationship Id="rId3" Type="http://schemas.openxmlformats.org/officeDocument/2006/relationships/image" Target="../media/image11.png"/><Relationship Id="rId7" Type="http://schemas.openxmlformats.org/officeDocument/2006/relationships/image" Target="../media/image34.png"/><Relationship Id="rId12" Type="http://schemas.openxmlformats.org/officeDocument/2006/relationships/image" Target="../media/image1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11" Type="http://schemas.openxmlformats.org/officeDocument/2006/relationships/image" Target="../media/image121.png"/><Relationship Id="rId5" Type="http://schemas.openxmlformats.org/officeDocument/2006/relationships/image" Target="../media/image117.png"/><Relationship Id="rId10" Type="http://schemas.openxmlformats.org/officeDocument/2006/relationships/image" Target="../media/image120.png"/><Relationship Id="rId4" Type="http://schemas.openxmlformats.org/officeDocument/2006/relationships/image" Target="../media/image18.png"/><Relationship Id="rId9" Type="http://schemas.openxmlformats.org/officeDocument/2006/relationships/image" Target="../media/image119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4.wdp"/><Relationship Id="rId7" Type="http://schemas.microsoft.com/office/2007/relationships/hdphoto" Target="../media/hdphoto5.wdp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7.png"/><Relationship Id="rId5" Type="http://schemas.openxmlformats.org/officeDocument/2006/relationships/image" Target="../media/image126.jpeg"/><Relationship Id="rId4" Type="http://schemas.openxmlformats.org/officeDocument/2006/relationships/image" Target="../media/image12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9.png"/><Relationship Id="rId4" Type="http://schemas.openxmlformats.org/officeDocument/2006/relationships/image" Target="../media/image7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0.png"/><Relationship Id="rId4" Type="http://schemas.openxmlformats.org/officeDocument/2006/relationships/image" Target="../media/image7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6.png"/><Relationship Id="rId4" Type="http://schemas.openxmlformats.org/officeDocument/2006/relationships/image" Target="../media/image1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2.png"/><Relationship Id="rId4" Type="http://schemas.openxmlformats.org/officeDocument/2006/relationships/image" Target="../media/image7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11.png"/><Relationship Id="rId7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41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18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1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10" Type="http://schemas.openxmlformats.org/officeDocument/2006/relationships/image" Target="../media/image22.png"/><Relationship Id="rId4" Type="http://schemas.openxmlformats.org/officeDocument/2006/relationships/image" Target="../media/image36.jpeg"/><Relationship Id="rId9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161"/>
          <p:cNvSpPr>
            <a:spLocks noChangeArrowheads="1"/>
          </p:cNvSpPr>
          <p:nvPr/>
        </p:nvSpPr>
        <p:spPr bwMode="auto">
          <a:xfrm>
            <a:off x="396705" y="1961515"/>
            <a:ext cx="9186682" cy="460058"/>
          </a:xfrm>
          <a:prstGeom prst="roundRect">
            <a:avLst>
              <a:gd name="adj" fmla="val 11819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defTabSz="762000" fontAlgn="auto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en-US" altLang="ko-KR" sz="2800" b="1" spc="-80" dirty="0">
                <a:ln w="1143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APS Solution - </a:t>
            </a:r>
            <a:r>
              <a:rPr lang="en-US" altLang="ko-KR" sz="2800" dirty="0">
                <a:solidFill>
                  <a:srgbClr val="000000"/>
                </a:solidFill>
              </a:rPr>
              <a:t>FLEXSCHE</a:t>
            </a:r>
            <a:endParaRPr lang="en-US" altLang="ko-KR" sz="2800" b="1" spc="-80" dirty="0">
              <a:ln w="1143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4" name="Rectangle 71"/>
          <p:cNvSpPr>
            <a:spLocks noChangeArrowheads="1"/>
          </p:cNvSpPr>
          <p:nvPr/>
        </p:nvSpPr>
        <p:spPr bwMode="auto">
          <a:xfrm flipH="1">
            <a:off x="2210258" y="2557604"/>
            <a:ext cx="7681889" cy="74763"/>
          </a:xfrm>
          <a:prstGeom prst="rect">
            <a:avLst/>
          </a:prstGeom>
          <a:solidFill>
            <a:srgbClr val="98A2C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latinLnBrk="0">
              <a:spcBef>
                <a:spcPts val="200"/>
              </a:spcBef>
            </a:pPr>
            <a:endParaRPr kumimoji="0" lang="ko-KR" altLang="en-US" sz="1000">
              <a:solidFill>
                <a:schemeClr val="bg1"/>
              </a:solidFill>
              <a:latin typeface="산돌고딕B" pitchFamily="18" charset="-127"/>
              <a:ea typeface="산돌고딕B" pitchFamily="18" charset="-127"/>
            </a:endParaRPr>
          </a:p>
        </p:txBody>
      </p:sp>
      <p:sp>
        <p:nvSpPr>
          <p:cNvPr id="15" name="Rectangle 72"/>
          <p:cNvSpPr>
            <a:spLocks noChangeArrowheads="1"/>
          </p:cNvSpPr>
          <p:nvPr/>
        </p:nvSpPr>
        <p:spPr bwMode="auto">
          <a:xfrm flipH="1">
            <a:off x="13856" y="2557604"/>
            <a:ext cx="7681889" cy="74763"/>
          </a:xfrm>
          <a:prstGeom prst="rect">
            <a:avLst/>
          </a:prstGeom>
          <a:solidFill>
            <a:srgbClr val="CFD4E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latinLnBrk="0">
              <a:spcBef>
                <a:spcPts val="200"/>
              </a:spcBef>
            </a:pPr>
            <a:endParaRPr kumimoji="0" lang="ko-KR" altLang="en-US" sz="1000">
              <a:solidFill>
                <a:schemeClr val="bg1"/>
              </a:solidFill>
              <a:latin typeface="산돌고딕B" pitchFamily="18" charset="-127"/>
              <a:ea typeface="산돌고딕B" pitchFamily="18" charset="-127"/>
            </a:endParaRPr>
          </a:p>
        </p:txBody>
      </p:sp>
      <p:pic>
        <p:nvPicPr>
          <p:cNvPr id="16" name="그림 15" descr="시계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300" y="2673466"/>
            <a:ext cx="9921552" cy="16916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직사각형 17"/>
          <p:cNvSpPr/>
          <p:nvPr/>
        </p:nvSpPr>
        <p:spPr>
          <a:xfrm>
            <a:off x="7696245" y="4787084"/>
            <a:ext cx="520159" cy="265209"/>
          </a:xfrm>
          <a:prstGeom prst="rect">
            <a:avLst/>
          </a:prstGeom>
        </p:spPr>
        <p:txBody>
          <a:bodyPr wrap="none" lIns="79764" tIns="39882" rIns="79764" bIns="39882">
            <a:spAutoFit/>
          </a:bodyPr>
          <a:lstStyle/>
          <a:p>
            <a:pPr defTabSz="797636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굴림" pitchFamily="50" charset="-127"/>
              </a:rPr>
              <a:t>2024</a:t>
            </a:r>
          </a:p>
        </p:txBody>
      </p:sp>
      <p:sp>
        <p:nvSpPr>
          <p:cNvPr id="25" name="직사각형 24"/>
          <p:cNvSpPr/>
          <p:nvPr/>
        </p:nvSpPr>
        <p:spPr>
          <a:xfrm flipH="1">
            <a:off x="7445677" y="4836399"/>
            <a:ext cx="45719" cy="186714"/>
          </a:xfrm>
          <a:prstGeom prst="rect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9764" tIns="39882" rIns="79764" bIns="39882" rtlCol="0" anchor="ctr"/>
          <a:lstStyle/>
          <a:p>
            <a:pPr algn="ctr" defTabSz="797636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b="0" kern="0" dirty="0">
              <a:solidFill>
                <a:sysClr val="window" lastClr="FFFF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0" name="Picture 2" descr="C:\Users\lky\Desktop\그림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280" y="6237312"/>
            <a:ext cx="2067818" cy="33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61">
            <a:extLst>
              <a:ext uri="{FF2B5EF4-FFF2-40B4-BE49-F238E27FC236}">
                <a16:creationId xmlns:a16="http://schemas.microsoft.com/office/drawing/2014/main" id="{1E0CD923-86EE-4E42-F06C-527E02206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856" y="6237312"/>
            <a:ext cx="3891089" cy="460058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l" defTabSz="762000" fontAlgn="auto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ko-KR" altLang="en-US" sz="2800" b="1" spc="-80" dirty="0">
                <a:ln w="1143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문의 </a:t>
            </a:r>
            <a:r>
              <a:rPr lang="en-US" altLang="ko-KR" sz="2800" b="1" spc="-80" dirty="0">
                <a:ln w="1143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: 010-5398-0584</a:t>
            </a:r>
          </a:p>
        </p:txBody>
      </p:sp>
      <p:sp>
        <p:nvSpPr>
          <p:cNvPr id="3" name="AutoShape 161">
            <a:extLst>
              <a:ext uri="{FF2B5EF4-FFF2-40B4-BE49-F238E27FC236}">
                <a16:creationId xmlns:a16="http://schemas.microsoft.com/office/drawing/2014/main" id="{4C1D91FF-4396-51B2-CB81-40AAE027A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856" y="249435"/>
            <a:ext cx="9186682" cy="262890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l" defTabSz="762000" fontAlgn="auto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en-US" altLang="ko-KR" sz="1600" b="1" spc="-80" dirty="0">
                <a:ln w="1143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Advanced Planning &amp; Scheduling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1FCF87-06C2-4F6E-C29B-5E970DB2BDA6}"/>
              </a:ext>
            </a:extLst>
          </p:cNvPr>
          <p:cNvSpPr txBox="1"/>
          <p:nvPr/>
        </p:nvSpPr>
        <p:spPr>
          <a:xfrm>
            <a:off x="124856" y="672466"/>
            <a:ext cx="625835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altLang="ko-KR" sz="1800" b="1" dirty="0">
                <a:solidFill>
                  <a:srgbClr val="000000"/>
                </a:solidFill>
              </a:rPr>
              <a:t>APS - </a:t>
            </a:r>
            <a:r>
              <a:rPr lang="ko-KR" altLang="en-US" sz="1800" b="1" dirty="0">
                <a:solidFill>
                  <a:srgbClr val="000000"/>
                </a:solidFill>
              </a:rPr>
              <a:t>생산계획 및 스케줄링 최적화 및 </a:t>
            </a:r>
            <a:r>
              <a:rPr lang="en-US" altLang="ko-KR" sz="1800" b="1" dirty="0">
                <a:solidFill>
                  <a:srgbClr val="000000"/>
                </a:solidFill>
              </a:rPr>
              <a:t>Simulation</a:t>
            </a:r>
            <a:r>
              <a:rPr lang="ko-KR" altLang="en-US" sz="1800" b="1" dirty="0">
                <a:solidFill>
                  <a:srgbClr val="000000"/>
                </a:solidFill>
              </a:rPr>
              <a:t> 솔루션</a:t>
            </a:r>
            <a:endParaRPr lang="ko-KR" altLang="en-US" sz="1800" b="1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B069535-2AB0-DC81-2A81-13890AAAB0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345" y="1954521"/>
            <a:ext cx="2438400" cy="495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AutoShape 161"/>
          <p:cNvSpPr>
            <a:spLocks noChangeArrowheads="1"/>
          </p:cNvSpPr>
          <p:nvPr/>
        </p:nvSpPr>
        <p:spPr bwMode="auto">
          <a:xfrm>
            <a:off x="231606" y="138615"/>
            <a:ext cx="4968000" cy="295751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l" eaLnBrk="1" fontAlgn="auto" latinLnBrk="1" hangingPunct="1">
              <a:spcBef>
                <a:spcPct val="0"/>
              </a:spcBef>
              <a:spcAft>
                <a:spcPts val="0"/>
              </a:spcAft>
              <a:tabLst>
                <a:tab pos="5648325" algn="l"/>
              </a:tabLst>
            </a:pPr>
            <a:r>
              <a:rPr lang="en-US" altLang="ko-KR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2.1 </a:t>
            </a:r>
            <a:r>
              <a:rPr lang="ko-KR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회사 개요</a:t>
            </a:r>
          </a:p>
        </p:txBody>
      </p:sp>
      <p:grpSp>
        <p:nvGrpSpPr>
          <p:cNvPr id="131" name="그룹 198"/>
          <p:cNvGrpSpPr>
            <a:grpSpLocks/>
          </p:cNvGrpSpPr>
          <p:nvPr/>
        </p:nvGrpSpPr>
        <p:grpSpPr bwMode="auto">
          <a:xfrm>
            <a:off x="-1588" y="1277546"/>
            <a:ext cx="9864000" cy="215900"/>
            <a:chOff x="634928" y="2749548"/>
            <a:chExt cx="6271459" cy="216000"/>
          </a:xfrm>
        </p:grpSpPr>
        <p:sp>
          <p:nvSpPr>
            <p:cNvPr id="132" name="모서리가 둥근 직사각형 131"/>
            <p:cNvSpPr/>
            <p:nvPr/>
          </p:nvSpPr>
          <p:spPr>
            <a:xfrm>
              <a:off x="634928" y="2749548"/>
              <a:ext cx="6271459" cy="216000"/>
            </a:xfrm>
            <a:prstGeom prst="roundRect">
              <a:avLst>
                <a:gd name="adj" fmla="val 0"/>
              </a:avLst>
            </a:prstGeom>
            <a:solidFill>
              <a:srgbClr val="D7E3F1"/>
            </a:solidFill>
            <a:ln w="6350">
              <a:solidFill>
                <a:srgbClr val="8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anchor="ctr"/>
            <a:lstStyle/>
            <a:p>
              <a:pPr algn="l" defTabSz="1041400" latinLnBrk="0">
                <a:defRPr/>
              </a:pPr>
              <a:endParaRPr lang="ko-KR" altLang="en-US" sz="1400" b="1" dirty="0">
                <a:solidFill>
                  <a:srgbClr val="13202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133" name="Picture 2" descr="C:\Users\wslee\Desktop\Untitled-2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r="4230"/>
            <a:stretch>
              <a:fillRect/>
            </a:stretch>
          </p:blipFill>
          <p:spPr bwMode="auto">
            <a:xfrm>
              <a:off x="694874" y="2806776"/>
              <a:ext cx="66686" cy="101544"/>
            </a:xfrm>
            <a:prstGeom prst="rect">
              <a:avLst/>
            </a:prstGeom>
            <a:noFill/>
          </p:spPr>
        </p:pic>
      </p:grpSp>
      <p:sp>
        <p:nvSpPr>
          <p:cNvPr id="134" name="제목 29"/>
          <p:cNvSpPr txBox="1">
            <a:spLocks/>
          </p:cNvSpPr>
          <p:nvPr/>
        </p:nvSpPr>
        <p:spPr>
          <a:xfrm>
            <a:off x="495300" y="657487"/>
            <a:ext cx="9210676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defPPr>
              <a:defRPr lang="en-US"/>
            </a:defPPr>
            <a:lvl1pPr algn="l" defTabSz="936743">
              <a:defRPr spc="-60">
                <a:latin typeface="맑은 고딕" pitchFamily="50" charset="-127"/>
                <a:ea typeface="맑은 고딕" pitchFamily="50" charset="-127"/>
                <a:cs typeface="Arial" pitchFamily="34" charset="0"/>
              </a:defRPr>
            </a:lvl1pPr>
          </a:lstStyle>
          <a:p>
            <a:r>
              <a:rPr lang="en-US" altLang="ko-KR" dirty="0"/>
              <a:t>EGIT</a:t>
            </a:r>
            <a:r>
              <a:rPr lang="ko-KR" altLang="en-US" dirty="0"/>
              <a:t>는 </a:t>
            </a:r>
            <a:r>
              <a:rPr lang="ko-KR" altLang="en-US" dirty="0">
                <a:sym typeface="Monotype Sorts"/>
              </a:rPr>
              <a:t>오랜 </a:t>
            </a:r>
            <a:r>
              <a:rPr lang="en-US" altLang="ko-KR" dirty="0">
                <a:sym typeface="Monotype Sorts"/>
              </a:rPr>
              <a:t>APS </a:t>
            </a:r>
            <a:r>
              <a:rPr lang="ko-KR" altLang="en-US" dirty="0">
                <a:sym typeface="Monotype Sorts"/>
              </a:rPr>
              <a:t>구축 운영 </a:t>
            </a:r>
            <a:r>
              <a:rPr lang="ko-KR" altLang="en-US" dirty="0"/>
              <a:t>경험을 바탕으로 </a:t>
            </a:r>
            <a:r>
              <a:rPr lang="ko-KR" altLang="en-US" dirty="0">
                <a:sym typeface="Monotype Sorts"/>
              </a:rPr>
              <a:t> 기업의 리드타임 단축</a:t>
            </a:r>
            <a:r>
              <a:rPr lang="en-US" altLang="ko-KR" dirty="0">
                <a:sym typeface="Monotype Sorts"/>
              </a:rPr>
              <a:t>, </a:t>
            </a:r>
            <a:r>
              <a:rPr lang="ko-KR" altLang="en-US" dirty="0">
                <a:sym typeface="Monotype Sorts"/>
              </a:rPr>
              <a:t>납기준수</a:t>
            </a:r>
            <a:r>
              <a:rPr lang="en-US" altLang="ko-KR" dirty="0">
                <a:sym typeface="Monotype Sorts"/>
              </a:rPr>
              <a:t>/</a:t>
            </a:r>
            <a:r>
              <a:rPr lang="ko-KR" altLang="en-US" dirty="0">
                <a:sym typeface="Monotype Sorts"/>
              </a:rPr>
              <a:t>운영비용 감소 등 경영 환경 개선을 위한 </a:t>
            </a:r>
            <a:endParaRPr lang="en-US" altLang="ko-KR" dirty="0">
              <a:sym typeface="Monotype Sorts"/>
            </a:endParaRPr>
          </a:p>
          <a:p>
            <a:r>
              <a:rPr lang="en-US" altLang="ko-KR" dirty="0">
                <a:sym typeface="Monotype Sorts"/>
              </a:rPr>
              <a:t>APS (</a:t>
            </a:r>
            <a:r>
              <a:rPr lang="ko-KR" altLang="en-US" dirty="0">
                <a:sym typeface="Monotype Sorts"/>
              </a:rPr>
              <a:t>최적화 생산스케줄링</a:t>
            </a:r>
            <a:r>
              <a:rPr lang="en-US" altLang="ko-KR" dirty="0">
                <a:sym typeface="Monotype Sorts"/>
              </a:rPr>
              <a:t>) </a:t>
            </a:r>
            <a:r>
              <a:rPr lang="ko-KR" altLang="en-US" dirty="0">
                <a:sym typeface="Monotype Sorts"/>
              </a:rPr>
              <a:t>구축 전문기업으로 활동하고 있습니다 </a:t>
            </a:r>
            <a:endParaRPr lang="en-US" altLang="ko-KR" dirty="0">
              <a:sym typeface="Monotype Sorts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648073"/>
              </p:ext>
            </p:extLst>
          </p:nvPr>
        </p:nvGraphicFramePr>
        <p:xfrm>
          <a:off x="558393" y="1901435"/>
          <a:ext cx="8901538" cy="4459609"/>
        </p:xfrm>
        <a:graphic>
          <a:graphicData uri="http://schemas.openxmlformats.org/drawingml/2006/table">
            <a:tbl>
              <a:tblPr/>
              <a:tblGrid>
                <a:gridCol w="1296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04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3151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9pPr>
                    </a:lstStyle>
                    <a:p>
                      <a:pPr marL="0" marR="0" indent="0" algn="di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회사명</a:t>
                      </a:r>
                    </a:p>
                  </a:txBody>
                  <a:tcPr marL="144000" marR="144000" marT="45700" marB="45700" anchor="ctr">
                    <a:lnL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9pPr>
                    </a:lstStyle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㈜</a:t>
                      </a:r>
                      <a:r>
                        <a:rPr lang="ko-KR" altLang="en-US" sz="1200" kern="1200" dirty="0" err="1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이지아이티컨설팅</a:t>
                      </a:r>
                      <a:r>
                        <a:rPr lang="ko-KR" altLang="en-US" sz="120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lang="en-US" altLang="ko-KR" sz="1200" kern="1200" dirty="0" err="1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EGITCon</a:t>
                      </a: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Inc.)         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http://www.egitcon.co.kr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44000" marR="91428" marT="45700" marB="45700" anchor="ctr">
                    <a:lnL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01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9pPr>
                    </a:lstStyle>
                    <a:p>
                      <a:pPr marL="0" marR="0" lvl="0" indent="0" algn="dist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ko-KR" alt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사업분야</a:t>
                      </a:r>
                    </a:p>
                  </a:txBody>
                  <a:tcPr marL="144000" marR="144000" marT="45700" marB="45700" anchor="ctr">
                    <a:lnL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9pPr>
                    </a:lstStyle>
                    <a:p>
                      <a:pPr marL="0" marR="0" indent="0" algn="l" defTabSz="914400" rtl="0" eaLnBrk="1" fontAlgn="auto" latinLnBrk="1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APS ( Advanced Planning &amp; Scheduling )</a:t>
                      </a:r>
                    </a:p>
                  </a:txBody>
                  <a:tcPr marL="144000" marR="91428" marT="45700" marB="45700" anchor="ctr">
                    <a:lnL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2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9pPr>
                    </a:lstStyle>
                    <a:p>
                      <a:pPr marL="0" marR="0" lvl="0" indent="0" algn="dist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ko-KR" alt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주 요 연 혁</a:t>
                      </a:r>
                    </a:p>
                  </a:txBody>
                  <a:tcPr marL="144000" marR="144000" marT="45700" marB="45700" anchor="ctr">
                    <a:lnL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9pPr>
                    </a:lstStyle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kern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2002 02.15 </a:t>
                      </a:r>
                      <a:r>
                        <a:rPr lang="ko-KR" altLang="en-US" sz="1200" kern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일본</a:t>
                      </a:r>
                      <a:r>
                        <a:rPr lang="en-US" altLang="ko-KR" sz="1200" kern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FLEXSHE</a:t>
                      </a:r>
                      <a:r>
                        <a:rPr lang="ko-KR" altLang="en-US" sz="1200" kern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사  </a:t>
                      </a:r>
                      <a:r>
                        <a:rPr lang="en-US" altLang="ko-KR" sz="1200" kern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“FLEXSCHE APS Components”</a:t>
                      </a:r>
                      <a:r>
                        <a:rPr lang="ko-KR" altLang="en-US" sz="1200" kern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발표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2002 04.25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㈜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이지에스엔씨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설립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200" kern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FLEXSCHE Business Partner </a:t>
                      </a:r>
                      <a:r>
                        <a:rPr lang="ko-KR" altLang="en-US" sz="1200" kern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kern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2004 10.30 </a:t>
                      </a:r>
                      <a:r>
                        <a:rPr lang="ko-KR" altLang="en-US" sz="1200" kern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일본</a:t>
                      </a:r>
                      <a:r>
                        <a:rPr lang="en-US" altLang="ko-KR" sz="1200" kern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FLEXSHE</a:t>
                      </a:r>
                      <a:r>
                        <a:rPr lang="ko-KR" altLang="en-US" sz="1200" kern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사  </a:t>
                      </a:r>
                      <a:r>
                        <a:rPr lang="en-US" altLang="ko-KR" sz="1200" kern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“FLEXSCHE APS GP”</a:t>
                      </a:r>
                      <a:r>
                        <a:rPr lang="ko-KR" altLang="en-US" sz="1200" kern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발표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2003~2008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영풍전자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외  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개사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APS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구축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도약기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 </a:t>
                      </a:r>
                      <a:endParaRPr lang="en-US" altLang="ko-KR" sz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2010 03.14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㈜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이지아이티컨설팅</a:t>
                      </a:r>
                      <a:r>
                        <a:rPr lang="ko-KR" altLang="en-US" sz="120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설립</a:t>
                      </a: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</a:t>
                      </a:r>
                      <a:r>
                        <a:rPr lang="ko-KR" altLang="en-US" sz="120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200" kern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FLEXSCHE  </a:t>
                      </a:r>
                      <a:r>
                        <a:rPr lang="ko-KR" altLang="en-US" sz="1200" kern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한국 총판 </a:t>
                      </a:r>
                      <a:endParaRPr lang="en-US" altLang="ko-KR" sz="1200" kern="0" dirty="0">
                        <a:solidFill>
                          <a:sysClr val="windowText" lastClr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kern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2009~2010 </a:t>
                      </a:r>
                      <a:r>
                        <a:rPr lang="ko-KR" altLang="en-US" sz="1200" kern="0" dirty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고려상사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외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여개사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APS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구축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안정기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endParaRPr lang="ko-KR" altLang="en-US" sz="1200" kern="0" dirty="0">
                        <a:solidFill>
                          <a:sysClr val="windowText" lastClr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44000" marR="91428" marT="45700" marB="45700" anchor="ctr">
                    <a:lnL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5131"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9pPr>
                    </a:lstStyle>
                    <a:p>
                      <a:pPr marL="0" marR="0" indent="0" algn="di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주 </a:t>
                      </a:r>
                      <a:r>
                        <a:rPr lang="en-US" altLang="ko-KR" sz="1300" b="1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Solution</a:t>
                      </a:r>
                    </a:p>
                  </a:txBody>
                  <a:tcPr marL="144000" marR="144000" marT="45700" marB="45700" anchor="ctr">
                    <a:lnL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9pPr>
                    </a:lstStyle>
                    <a:p>
                      <a:pPr marL="171450" indent="-171450" algn="l">
                        <a:lnSpc>
                          <a:spcPts val="18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FLEXSCHE APS</a:t>
                      </a:r>
                      <a:r>
                        <a:rPr lang="en-US" altLang="ko-KR" sz="120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GP ( Factory</a:t>
                      </a:r>
                      <a:r>
                        <a:rPr lang="en-US" altLang="ko-KR" sz="120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Scheduling )  </a:t>
                      </a:r>
                      <a:r>
                        <a:rPr lang="en-US" altLang="ko-KR" sz="1200" kern="120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Version 22.1</a:t>
                      </a:r>
                      <a:endParaRPr lang="ko-KR" altLang="en-US" sz="1200" kern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0" lvl="0" indent="0" algn="l">
                        <a:lnSpc>
                          <a:spcPct val="110000"/>
                        </a:lnSpc>
                        <a:buClrTx/>
                        <a:buFontTx/>
                        <a:buNone/>
                      </a:pPr>
                      <a:r>
                        <a:rPr lang="en-US" altLang="ko-KR" sz="1200" kern="1200" noProof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 -</a:t>
                      </a:r>
                      <a:r>
                        <a:rPr lang="ko-KR" altLang="en-US" sz="1200" kern="1200" noProof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자원</a:t>
                      </a:r>
                      <a:r>
                        <a:rPr lang="en-US" altLang="ko-KR" sz="1200" kern="1200" noProof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200" kern="1200" noProof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설비</a:t>
                      </a:r>
                      <a:r>
                        <a:rPr lang="en-US" altLang="ko-KR" sz="1200" kern="1200" noProof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</a:t>
                      </a:r>
                      <a:r>
                        <a:rPr lang="ko-KR" altLang="en-US" sz="1200" kern="1200" noProof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자재</a:t>
                      </a:r>
                      <a:r>
                        <a:rPr lang="en-US" altLang="ko-KR" sz="1200" kern="1200" noProof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</a:t>
                      </a:r>
                      <a:r>
                        <a:rPr lang="ko-KR" altLang="en-US" sz="1200" kern="1200" noProof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툴</a:t>
                      </a:r>
                      <a:r>
                        <a:rPr lang="en-US" altLang="ko-KR" sz="1200" kern="1200" noProof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</a:t>
                      </a:r>
                      <a:r>
                        <a:rPr lang="ko-KR" altLang="en-US" sz="1200" kern="1200" noProof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인원 등</a:t>
                      </a:r>
                      <a:r>
                        <a:rPr lang="en-US" altLang="ko-KR" sz="1200" kern="1200" noProof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</a:t>
                      </a:r>
                      <a:r>
                        <a:rPr lang="ko-KR" altLang="en-US" sz="1200" kern="1200" noProof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의 가용성을 동시에 동기화하여 스케줄링을 최적화하는 </a:t>
                      </a:r>
                      <a:r>
                        <a:rPr lang="en-US" altLang="ko-KR" sz="1200" kern="1200" noProof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APS</a:t>
                      </a:r>
                      <a:r>
                        <a:rPr lang="en-US" altLang="ko-KR" sz="1200" kern="1200" baseline="0" noProof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200" kern="1200" noProof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솔루션</a:t>
                      </a:r>
                      <a:r>
                        <a:rPr lang="en-US" altLang="ko-KR" sz="1200" kern="1200" noProof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.</a:t>
                      </a: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</a:p>
                  </a:txBody>
                  <a:tcPr marL="144000" marR="91428" marT="45700" marB="45700" anchor="ctr">
                    <a:lnL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2365"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indent="0" algn="di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3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44000" marR="144000" marT="45700" marB="45700" anchor="ctr">
                    <a:lnL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굴림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FLEXSCHE d-MPS  ( Master</a:t>
                      </a:r>
                      <a:r>
                        <a:rPr lang="en-US" altLang="ko-KR" sz="120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Planning ) </a:t>
                      </a: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Version 2.2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 - </a:t>
                      </a:r>
                      <a:r>
                        <a:rPr lang="ko-KR" altLang="en-US" sz="120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미래 수요의 불확실성과 단기적 변동에 정확하게 대응</a:t>
                      </a: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20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안정된 생산을  실현하도록 지원하는 </a:t>
                      </a: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MP</a:t>
                      </a:r>
                      <a:r>
                        <a:rPr lang="ko-KR" altLang="en-US" sz="120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솔루션</a:t>
                      </a:r>
                      <a:endParaRPr lang="en-US" altLang="ko-KR" sz="1200" kern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44000" marR="91428" marT="45700" marB="45700" anchor="ctr">
                    <a:lnL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" name="다이어그램 11"/>
          <p:cNvGraphicFramePr/>
          <p:nvPr>
            <p:extLst>
              <p:ext uri="{D42A27DB-BD31-4B8C-83A1-F6EECF244321}">
                <p14:modId xmlns:p14="http://schemas.microsoft.com/office/powerpoint/2010/main" val="3239727484"/>
              </p:ext>
            </p:extLst>
          </p:nvPr>
        </p:nvGraphicFramePr>
        <p:xfrm>
          <a:off x="7473280" y="3140968"/>
          <a:ext cx="1959999" cy="1524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8059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98"/>
          <p:cNvGrpSpPr>
            <a:grpSpLocks/>
          </p:cNvGrpSpPr>
          <p:nvPr/>
        </p:nvGrpSpPr>
        <p:grpSpPr bwMode="auto">
          <a:xfrm>
            <a:off x="-1588" y="656927"/>
            <a:ext cx="9900000" cy="215900"/>
            <a:chOff x="634928" y="2749548"/>
            <a:chExt cx="6271459" cy="216000"/>
          </a:xfrm>
        </p:grpSpPr>
        <p:sp>
          <p:nvSpPr>
            <p:cNvPr id="43" name="모서리가 둥근 직사각형 42"/>
            <p:cNvSpPr/>
            <p:nvPr/>
          </p:nvSpPr>
          <p:spPr>
            <a:xfrm>
              <a:off x="634928" y="2749548"/>
              <a:ext cx="6271459" cy="216000"/>
            </a:xfrm>
            <a:prstGeom prst="roundRect">
              <a:avLst>
                <a:gd name="adj" fmla="val 0"/>
              </a:avLst>
            </a:prstGeom>
            <a:solidFill>
              <a:srgbClr val="D7E3F1"/>
            </a:solidFill>
            <a:ln w="6350">
              <a:solidFill>
                <a:srgbClr val="8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anchor="ctr"/>
            <a:lstStyle/>
            <a:p>
              <a:pPr algn="l" defTabSz="1041400">
                <a:defRPr/>
              </a:pPr>
              <a:r>
                <a:rPr kumimoji="0" lang="ko-KR" altLang="en-US" sz="1400" b="1" dirty="0">
                  <a:solidFill>
                    <a:srgbClr val="13202F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endParaRPr lang="ko-KR" altLang="en-US" sz="1400" b="1" dirty="0">
                <a:solidFill>
                  <a:srgbClr val="13202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44" name="Picture 2" descr="C:\Users\wslee\Desktop\Untitled-2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r="4230"/>
            <a:stretch>
              <a:fillRect/>
            </a:stretch>
          </p:blipFill>
          <p:spPr bwMode="auto">
            <a:xfrm>
              <a:off x="694874" y="2806776"/>
              <a:ext cx="66686" cy="101544"/>
            </a:xfrm>
            <a:prstGeom prst="rect">
              <a:avLst/>
            </a:prstGeom>
            <a:noFill/>
          </p:spPr>
        </p:pic>
      </p:grpSp>
      <p:sp>
        <p:nvSpPr>
          <p:cNvPr id="7" name="AutoShape 161"/>
          <p:cNvSpPr>
            <a:spLocks noChangeArrowheads="1"/>
          </p:cNvSpPr>
          <p:nvPr/>
        </p:nvSpPr>
        <p:spPr bwMode="auto">
          <a:xfrm>
            <a:off x="231606" y="138615"/>
            <a:ext cx="4968000" cy="295751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l" eaLnBrk="1" fontAlgn="auto" latinLnBrk="1" hangingPunct="1">
              <a:spcBef>
                <a:spcPct val="0"/>
              </a:spcBef>
              <a:spcAft>
                <a:spcPts val="0"/>
              </a:spcAft>
              <a:tabLst>
                <a:tab pos="5648325" algn="l"/>
              </a:tabLst>
            </a:pPr>
            <a:r>
              <a:rPr lang="en-US" altLang="ko-KR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2.2 </a:t>
            </a:r>
            <a:r>
              <a:rPr lang="en-US" altLang="ko-KR" sz="1800" b="1" dirty="0">
                <a:solidFill>
                  <a:srgbClr val="13202F"/>
                </a:solidFill>
                <a:latin typeface="맑은 고딕" pitchFamily="50" charset="-127"/>
                <a:ea typeface="맑은 고딕" pitchFamily="50" charset="-127"/>
              </a:rPr>
              <a:t>APS </a:t>
            </a:r>
            <a:r>
              <a:rPr lang="ko-KR" altLang="en-US" sz="1800" b="1" dirty="0">
                <a:solidFill>
                  <a:srgbClr val="13202F"/>
                </a:solidFill>
                <a:latin typeface="맑은 고딕" pitchFamily="50" charset="-127"/>
                <a:ea typeface="맑은 고딕" pitchFamily="50" charset="-127"/>
              </a:rPr>
              <a:t>사업 실적</a:t>
            </a:r>
            <a:endParaRPr lang="ko-KR" altLang="en-US" sz="18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84EC8603-042E-41B8-8369-4B7C004330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191812"/>
              </p:ext>
            </p:extLst>
          </p:nvPr>
        </p:nvGraphicFramePr>
        <p:xfrm>
          <a:off x="231606" y="1259633"/>
          <a:ext cx="9361040" cy="5160693"/>
        </p:xfrm>
        <a:graphic>
          <a:graphicData uri="http://schemas.openxmlformats.org/drawingml/2006/table">
            <a:tbl>
              <a:tblPr/>
              <a:tblGrid>
                <a:gridCol w="893672">
                  <a:extLst>
                    <a:ext uri="{9D8B030D-6E8A-4147-A177-3AD203B41FA5}">
                      <a16:colId xmlns:a16="http://schemas.microsoft.com/office/drawing/2014/main" val="2352430354"/>
                    </a:ext>
                  </a:extLst>
                </a:gridCol>
                <a:gridCol w="1477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21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58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58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2814">
                  <a:extLst>
                    <a:ext uri="{9D8B030D-6E8A-4147-A177-3AD203B41FA5}">
                      <a16:colId xmlns:a16="http://schemas.microsoft.com/office/drawing/2014/main" val="3766577616"/>
                    </a:ext>
                  </a:extLst>
                </a:gridCol>
                <a:gridCol w="962814">
                  <a:extLst>
                    <a:ext uri="{9D8B030D-6E8A-4147-A177-3AD203B41FA5}">
                      <a16:colId xmlns:a16="http://schemas.microsoft.com/office/drawing/2014/main" val="286625317"/>
                    </a:ext>
                  </a:extLst>
                </a:gridCol>
              </a:tblGrid>
              <a:tr h="269523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9pPr>
                    </a:lstStyle>
                    <a:p>
                      <a:pPr marL="0" algn="ctr" defTabSz="914400" rtl="0" eaLnBrk="1" fontAlgn="ctr" latinLnBrk="1" hangingPunct="1"/>
                      <a:r>
                        <a:rPr lang="ko-KR" altLang="en-US" sz="1000" b="1" u="none" strike="noStrike" kern="1200" spc="-1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순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9pPr>
                    </a:lstStyle>
                    <a:p>
                      <a:pPr marL="0" algn="ctr" defTabSz="914400" rtl="0" eaLnBrk="1" fontAlgn="ctr" latinLnBrk="1" hangingPunct="1"/>
                      <a:r>
                        <a:rPr lang="ko-KR" altLang="en-US" sz="1000" b="1" u="none" strike="noStrike" kern="1200" spc="-1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회사명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9pPr>
                    </a:lstStyle>
                    <a:p>
                      <a:pPr marL="0" algn="ctr" defTabSz="914400" rtl="0" eaLnBrk="1" fontAlgn="ctr" latinLnBrk="1" hangingPunct="1"/>
                      <a:r>
                        <a:rPr lang="ko-KR" altLang="en-US" sz="1000" b="1" u="none" strike="noStrike" kern="1200" spc="-1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업종</a:t>
                      </a:r>
                      <a:endParaRPr lang="en-US" altLang="ko-KR" sz="1000" b="1" u="none" strike="noStrike" kern="1200" spc="-1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9pPr>
                    </a:lstStyle>
                    <a:p>
                      <a:pPr marL="0" algn="ctr" defTabSz="914400" rtl="0" eaLnBrk="1" fontAlgn="ctr" latinLnBrk="1" hangingPunct="1"/>
                      <a:r>
                        <a:rPr lang="ko-KR" altLang="en-US" sz="1000" b="1" u="none" strike="noStrike" kern="1200" spc="-1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주 생산품</a:t>
                      </a:r>
                      <a:endParaRPr lang="en-US" altLang="ko-KR" sz="1000" b="1" u="none" strike="noStrike" kern="1200" spc="-1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9pPr>
                    </a:lstStyle>
                    <a:p>
                      <a:pPr marL="0" algn="ctr" defTabSz="914400" rtl="0" eaLnBrk="1" fontAlgn="ctr" latinLnBrk="1" hangingPunct="1"/>
                      <a:r>
                        <a:rPr lang="ko-KR" altLang="en-US" sz="1000" b="1" u="none" strike="noStrike" kern="1200" spc="-1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구축 기간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9pPr>
                    </a:lstStyle>
                    <a:p>
                      <a:pPr marL="0" algn="ctr" defTabSz="914400" rtl="0" eaLnBrk="1" fontAlgn="ctr" latinLnBrk="1" hangingPunct="1"/>
                      <a:r>
                        <a:rPr lang="ko-KR" altLang="en-US" sz="1000" b="1" u="none" strike="noStrike" kern="1200" spc="-1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소재지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9pPr>
                    </a:lstStyle>
                    <a:p>
                      <a:pPr marL="0" algn="ctr" defTabSz="914400" rtl="0" eaLnBrk="1" fontAlgn="ctr" latinLnBrk="1" hangingPunct="1"/>
                      <a:r>
                        <a:rPr lang="ko-KR" altLang="en-US" sz="1000" b="1" u="none" strike="noStrike" kern="1200" spc="-1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구분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735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1~8</a:t>
                      </a:r>
                      <a:endParaRPr kumimoji="1" lang="ko-KR" altLang="en-US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9060" marR="9906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체시스 외</a:t>
                      </a:r>
                      <a:r>
                        <a:rPr kumimoji="1" lang="en-US" altLang="ko-KR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7</a:t>
                      </a:r>
                      <a:r>
                        <a:rPr kumimoji="1" lang="ko-KR" altLang="en-U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개</a:t>
                      </a:r>
                      <a:r>
                        <a:rPr kumimoji="1" lang="en-US" altLang="ko-KR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kumimoji="1" lang="ko-KR" altLang="en-U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업체</a:t>
                      </a:r>
                    </a:p>
                  </a:txBody>
                  <a:tcPr marL="105625" marR="105625" marT="46800" marB="46800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자동차 부품 외</a:t>
                      </a:r>
                    </a:p>
                  </a:txBody>
                  <a:tcPr marL="105625" marR="105625" marT="46800" marB="46800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차체 외</a:t>
                      </a:r>
                      <a:endParaRPr kumimoji="1" lang="ko-KR" altLang="ko-KR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105625" marR="105625" marT="46800" marB="46800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2002.03~2009.12</a:t>
                      </a:r>
                    </a:p>
                  </a:txBody>
                  <a:tcPr marL="105625" marR="105625" marT="46800" marB="46800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105625" marR="105625" marT="46800" marB="46800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도입기</a:t>
                      </a:r>
                      <a:endParaRPr kumimoji="1" lang="ko-KR" altLang="ko-KR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105625" marR="105625" marT="46800" marB="46800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8739307"/>
                  </a:ext>
                </a:extLst>
              </a:tr>
              <a:tr h="318735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9~18</a:t>
                      </a:r>
                      <a:endParaRPr kumimoji="1" lang="ko-KR" altLang="en-US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9060" marR="9906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고려특수선재 </a:t>
                      </a:r>
                      <a:r>
                        <a:rPr kumimoji="1" lang="en-US" altLang="ko-KR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1~10</a:t>
                      </a:r>
                      <a:endParaRPr kumimoji="1" lang="ko-KR" altLang="en-US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105625" marR="105625" marT="46800" marB="46800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철강</a:t>
                      </a:r>
                    </a:p>
                  </a:txBody>
                  <a:tcPr marL="105625" marR="105625" marT="46800" marB="46800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와이어</a:t>
                      </a:r>
                      <a:endParaRPr kumimoji="1" lang="ko-KR" altLang="ko-KR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105625" marR="105625" marT="46800" marB="46800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u="none" strike="noStrike" kern="1200" cap="none" normalizeH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2010.05~2023.05</a:t>
                      </a:r>
                      <a:endParaRPr kumimoji="1" lang="en-US" altLang="ko-KR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105625" marR="105625" marT="46800" marB="46800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경남 양산 등</a:t>
                      </a:r>
                    </a:p>
                  </a:txBody>
                  <a:tcPr marL="105625" marR="105625" marT="46800" marB="46800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rowSpan="14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성장기</a:t>
                      </a:r>
                      <a:endParaRPr kumimoji="1" lang="en-US" altLang="ko-KR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105625" marR="105625" marT="46800" marB="46800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592755"/>
                  </a:ext>
                </a:extLst>
              </a:tr>
              <a:tr h="318735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19</a:t>
                      </a:r>
                      <a:endParaRPr kumimoji="1" lang="ko-KR" altLang="en-US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9060" marR="9906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코리녹스 </a:t>
                      </a:r>
                      <a:r>
                        <a:rPr kumimoji="1" lang="en-US" altLang="ko-KR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</a:t>
                      </a:r>
                      <a:endParaRPr kumimoji="1" lang="ko-KR" altLang="en-US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105625" marR="105625" marT="46800" marB="46800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철강</a:t>
                      </a:r>
                    </a:p>
                  </a:txBody>
                  <a:tcPr marL="105625" marR="105625" marT="46800" marB="46800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철판</a:t>
                      </a:r>
                      <a:endParaRPr kumimoji="1" lang="ko-KR" altLang="ko-KR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105625" marR="105625" marT="46800" marB="46800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2011.03~2011.07</a:t>
                      </a:r>
                    </a:p>
                  </a:txBody>
                  <a:tcPr marL="105625" marR="105625" marT="46800" marB="46800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부산</a:t>
                      </a:r>
                    </a:p>
                  </a:txBody>
                  <a:tcPr marL="105625" marR="105625" marT="46800" marB="46800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105625" marR="105625" marT="46800" marB="4680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735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</a:t>
                      </a:r>
                      <a:endParaRPr kumimoji="1" lang="ko-KR" altLang="en-US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9060" marR="9906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새론오토모티브 </a:t>
                      </a:r>
                      <a:r>
                        <a:rPr kumimoji="1" lang="en-US" altLang="ko-KR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</a:t>
                      </a:r>
                      <a:endParaRPr kumimoji="1" lang="ko-KR" altLang="en-US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105625" marR="105625" marT="46800" marB="46800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자동차부품</a:t>
                      </a:r>
                    </a:p>
                  </a:txBody>
                  <a:tcPr marL="105625" marR="105625" marT="46800" marB="46800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브레이크패드</a:t>
                      </a:r>
                      <a:endParaRPr kumimoji="1" lang="ko-KR" altLang="ko-KR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105625" marR="105625" marT="46800" marB="46800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2013.03~2013.08</a:t>
                      </a:r>
                    </a:p>
                  </a:txBody>
                  <a:tcPr marL="105625" marR="105625" marT="46800" marB="46800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경기 천안</a:t>
                      </a:r>
                    </a:p>
                  </a:txBody>
                  <a:tcPr marL="105625" marR="105625" marT="46800" marB="46800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105625" marR="105625" marT="46800" marB="4680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735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21</a:t>
                      </a:r>
                      <a:endParaRPr kumimoji="1" lang="ko-KR" altLang="en-US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9060" marR="9906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창신</a:t>
                      </a:r>
                      <a:r>
                        <a:rPr kumimoji="1" lang="en-US" altLang="ko-KR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INC</a:t>
                      </a:r>
                      <a:endParaRPr kumimoji="1" lang="ko-KR" altLang="en-US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105625" marR="105625" marT="46800" marB="46800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섬유</a:t>
                      </a:r>
                    </a:p>
                  </a:txBody>
                  <a:tcPr marL="105625" marR="105625" marT="46800" marB="46800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신발</a:t>
                      </a:r>
                      <a:endParaRPr kumimoji="1" lang="ko-KR" altLang="ko-KR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105625" marR="105625" marT="46800" marB="46800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2014.04~2014.11</a:t>
                      </a:r>
                    </a:p>
                  </a:txBody>
                  <a:tcPr marL="105625" marR="105625" marT="46800" marB="46800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베트남</a:t>
                      </a:r>
                    </a:p>
                  </a:txBody>
                  <a:tcPr marL="105625" marR="105625" marT="46800" marB="46800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105625" marR="105625" marT="46800" marB="4680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735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22</a:t>
                      </a:r>
                      <a:endParaRPr kumimoji="1" lang="ko-KR" altLang="en-US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9060" marR="9906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PIOLAX</a:t>
                      </a:r>
                      <a:endParaRPr kumimoji="1" lang="ko-KR" altLang="en-US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105625" marR="105625" marT="46800" marB="46800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기계장비 부품</a:t>
                      </a:r>
                    </a:p>
                  </a:txBody>
                  <a:tcPr marL="105625" marR="105625" marT="46800" marB="46800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완충장치 </a:t>
                      </a:r>
                      <a:endParaRPr kumimoji="1" lang="ko-KR" altLang="ko-KR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105625" marR="105625" marT="46800" marB="46800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2014.10~2015.02</a:t>
                      </a:r>
                    </a:p>
                  </a:txBody>
                  <a:tcPr marL="105625" marR="105625" marT="46800" marB="46800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인천</a:t>
                      </a:r>
                    </a:p>
                  </a:txBody>
                  <a:tcPr marL="105625" marR="105625" marT="46800" marB="46800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105625" marR="105625" marT="46800" marB="4680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735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23</a:t>
                      </a:r>
                      <a:endParaRPr kumimoji="1" lang="ko-KR" altLang="en-US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9060" marR="9906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새론오토모티브 </a:t>
                      </a:r>
                      <a:r>
                        <a:rPr kumimoji="1" lang="en-US" altLang="ko-KR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  <a:endParaRPr kumimoji="1" lang="ko-KR" altLang="en-US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105625" marR="105625" marT="46800" marB="46800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자동차부품</a:t>
                      </a:r>
                    </a:p>
                  </a:txBody>
                  <a:tcPr marL="105625" marR="105625" marT="46800" marB="46800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브레이크패드</a:t>
                      </a:r>
                      <a:endParaRPr kumimoji="1" lang="ko-KR" altLang="ko-KR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105625" marR="105625" marT="46800" marB="46800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2015.03~2015.08   </a:t>
                      </a:r>
                    </a:p>
                  </a:txBody>
                  <a:tcPr marL="105625" marR="105625" marT="46800" marB="46800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중국 북경</a:t>
                      </a:r>
                    </a:p>
                  </a:txBody>
                  <a:tcPr marL="105625" marR="105625" marT="46800" marB="46800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105625" marR="105625" marT="46800" marB="4680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8735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24</a:t>
                      </a:r>
                      <a:endParaRPr kumimoji="1" lang="ko-KR" altLang="en-US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9060" marR="9906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코아비스 </a:t>
                      </a:r>
                    </a:p>
                  </a:txBody>
                  <a:tcPr marL="105625" marR="105625" marT="46800" marB="46800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자동차부품</a:t>
                      </a:r>
                    </a:p>
                  </a:txBody>
                  <a:tcPr marL="105625" marR="105625" marT="46800" marB="46800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연료펌프</a:t>
                      </a:r>
                      <a:endParaRPr kumimoji="1" lang="ko-KR" altLang="ko-KR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105625" marR="105625" marT="46800" marB="46800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2015.10~2016.07</a:t>
                      </a:r>
                    </a:p>
                  </a:txBody>
                  <a:tcPr marL="105625" marR="105625" marT="46800" marB="46800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세종시</a:t>
                      </a:r>
                    </a:p>
                  </a:txBody>
                  <a:tcPr marL="105625" marR="105625" marT="46800" marB="46800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105625" marR="105625" marT="46800" marB="4680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8735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25</a:t>
                      </a:r>
                      <a:endParaRPr kumimoji="1" lang="ko-KR" altLang="en-US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9060" marR="9906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아트라스</a:t>
                      </a:r>
                      <a:r>
                        <a:rPr kumimoji="1" lang="en-US" altLang="ko-KR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BX (</a:t>
                      </a:r>
                      <a:r>
                        <a:rPr kumimoji="1" lang="ko-KR" altLang="en-U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대전</a:t>
                      </a:r>
                      <a:r>
                        <a:rPr kumimoji="1" lang="en-US" altLang="ko-KR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kumimoji="1" lang="ko-KR" altLang="en-US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105625" marR="105625" marT="46800" marB="46800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자동차부품</a:t>
                      </a:r>
                    </a:p>
                  </a:txBody>
                  <a:tcPr marL="105625" marR="105625" marT="46800" marB="46800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차량용</a:t>
                      </a:r>
                      <a:r>
                        <a:rPr kumimoji="1" lang="en-US" altLang="ko-KR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kumimoji="1" lang="ko-KR" altLang="en-U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산업용 배터리</a:t>
                      </a:r>
                      <a:endParaRPr kumimoji="1" lang="ko-KR" altLang="ko-KR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105625" marR="105625" marT="46800" marB="46800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2016.10~2017.04</a:t>
                      </a:r>
                    </a:p>
                  </a:txBody>
                  <a:tcPr marL="105625" marR="105625" marT="46800" marB="46800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대전</a:t>
                      </a:r>
                    </a:p>
                  </a:txBody>
                  <a:tcPr marL="105625" marR="105625" marT="46800" marB="46800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105625" marR="105625" marT="46800" marB="4680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8735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26</a:t>
                      </a:r>
                      <a:endParaRPr kumimoji="1" lang="ko-KR" altLang="en-US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9060" marR="9906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아트라스</a:t>
                      </a:r>
                      <a:r>
                        <a:rPr kumimoji="1" lang="en-US" altLang="ko-KR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BX (</a:t>
                      </a:r>
                      <a:r>
                        <a:rPr kumimoji="1" lang="ko-KR" altLang="en-U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전주</a:t>
                      </a:r>
                      <a:r>
                        <a:rPr kumimoji="1" lang="en-US" altLang="ko-KR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kumimoji="1" lang="ko-KR" altLang="en-US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105625" marR="105625" marT="46800" marB="46800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자동차부품</a:t>
                      </a:r>
                    </a:p>
                  </a:txBody>
                  <a:tcPr marL="105625" marR="105625" marT="46800" marB="46800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차량용</a:t>
                      </a:r>
                      <a:r>
                        <a:rPr kumimoji="1" lang="en-US" altLang="ko-KR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kumimoji="1" lang="ko-KR" altLang="en-U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산업용 배터리</a:t>
                      </a:r>
                      <a:endParaRPr kumimoji="1" lang="ko-KR" altLang="ko-KR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105625" marR="105625" marT="46800" marB="46800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2017.02~2017.07</a:t>
                      </a:r>
                    </a:p>
                  </a:txBody>
                  <a:tcPr marL="105625" marR="105625" marT="46800" marB="46800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전주</a:t>
                      </a:r>
                    </a:p>
                  </a:txBody>
                  <a:tcPr marL="105625" marR="105625" marT="46800" marB="46800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105625" marR="105625" marT="46800" marB="4680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8735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27</a:t>
                      </a:r>
                      <a:endParaRPr kumimoji="1" lang="ko-KR" altLang="en-US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9060" marR="9906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새론오토모티브 </a:t>
                      </a:r>
                      <a:r>
                        <a:rPr kumimoji="1" lang="en-US" altLang="ko-KR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endParaRPr kumimoji="1" lang="ko-KR" altLang="en-US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105625" marR="105625" marT="46800" marB="46800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자동차부품</a:t>
                      </a:r>
                    </a:p>
                  </a:txBody>
                  <a:tcPr marL="105625" marR="105625" marT="46800" marB="46800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브레이크패드</a:t>
                      </a:r>
                      <a:endParaRPr kumimoji="1" lang="ko-KR" altLang="ko-KR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105625" marR="105625" marT="46800" marB="46800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2018.05~2018.11   </a:t>
                      </a:r>
                    </a:p>
                  </a:txBody>
                  <a:tcPr marL="105625" marR="105625" marT="46800" marB="46800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중국 연태</a:t>
                      </a:r>
                    </a:p>
                  </a:txBody>
                  <a:tcPr marL="105625" marR="105625" marT="46800" marB="46800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105625" marR="105625" marT="46800" marB="4680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8735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28</a:t>
                      </a:r>
                      <a:endParaRPr kumimoji="1" lang="ko-KR" altLang="en-US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9060" marR="9906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연우</a:t>
                      </a:r>
                    </a:p>
                  </a:txBody>
                  <a:tcPr marL="105625" marR="105625" marT="46800" marB="46800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용기</a:t>
                      </a:r>
                    </a:p>
                  </a:txBody>
                  <a:tcPr marL="105625" marR="105625" marT="46800" marB="46800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화장품</a:t>
                      </a:r>
                      <a:r>
                        <a:rPr kumimoji="1" lang="en-US" altLang="ko-KR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, </a:t>
                      </a:r>
                      <a:r>
                        <a:rPr kumimoji="1" lang="ko-KR" altLang="en-U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의약품 용기</a:t>
                      </a:r>
                      <a:endParaRPr kumimoji="1" lang="ko-KR" altLang="ko-KR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105625" marR="105625" marT="46800" marB="46800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2018.08~2019.09</a:t>
                      </a:r>
                    </a:p>
                  </a:txBody>
                  <a:tcPr marL="105625" marR="105625" marT="46800" marB="46800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인천</a:t>
                      </a:r>
                    </a:p>
                  </a:txBody>
                  <a:tcPr marL="105625" marR="105625" marT="46800" marB="46800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ko-KR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105625" marR="105625" marT="46800" marB="4680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8735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29</a:t>
                      </a:r>
                      <a:endParaRPr kumimoji="1" lang="ko-KR" altLang="en-US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9060" marR="9906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태양금속공업</a:t>
                      </a:r>
                    </a:p>
                  </a:txBody>
                  <a:tcPr marL="105625" marR="105625" marT="46800" marB="46800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자동차부품</a:t>
                      </a:r>
                    </a:p>
                  </a:txBody>
                  <a:tcPr marL="105625" marR="105625" marT="46800" marB="46800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볼트</a:t>
                      </a:r>
                      <a:r>
                        <a:rPr kumimoji="1" lang="en-US" altLang="ko-KR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, </a:t>
                      </a:r>
                      <a:r>
                        <a:rPr kumimoji="1" lang="ko-KR" altLang="en-U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너트</a:t>
                      </a:r>
                      <a:endParaRPr kumimoji="1" lang="ko-KR" altLang="ko-KR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105625" marR="105625" marT="46800" marB="46800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2019.02~2019.10</a:t>
                      </a:r>
                    </a:p>
                  </a:txBody>
                  <a:tcPr marL="105625" marR="105625" marT="46800" marB="46800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안산</a:t>
                      </a:r>
                    </a:p>
                  </a:txBody>
                  <a:tcPr marL="105625" marR="105625" marT="46800" marB="46800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ko-KR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105625" marR="105625" marT="46800" marB="4680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8735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30</a:t>
                      </a:r>
                      <a:endParaRPr kumimoji="1" lang="ko-KR" altLang="en-US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9060" marR="9906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수산</a:t>
                      </a:r>
                      <a:r>
                        <a:rPr kumimoji="1" lang="en-US" altLang="ko-KR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CSM</a:t>
                      </a:r>
                      <a:endParaRPr kumimoji="1" lang="ko-KR" altLang="en-US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105625" marR="105625" marT="46800" marB="46800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자동차</a:t>
                      </a:r>
                    </a:p>
                  </a:txBody>
                  <a:tcPr marL="105625" marR="105625" marT="46800" marB="46800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특장차</a:t>
                      </a:r>
                      <a:endParaRPr kumimoji="1" lang="ko-KR" altLang="ko-KR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105625" marR="105625" marT="46800" marB="46800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2021.09~2022.02</a:t>
                      </a:r>
                    </a:p>
                  </a:txBody>
                  <a:tcPr marL="105625" marR="105625" marT="46800" marB="46800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아산</a:t>
                      </a:r>
                    </a:p>
                  </a:txBody>
                  <a:tcPr marL="105625" marR="105625" marT="46800" marB="46800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ko-KR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105625" marR="105625" marT="46800" marB="4680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8735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31</a:t>
                      </a:r>
                      <a:endParaRPr kumimoji="1" lang="ko-KR" altLang="en-US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9060" marR="9906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코리녹스 </a:t>
                      </a:r>
                      <a:r>
                        <a:rPr kumimoji="1" lang="en-US" altLang="ko-KR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  <a:endParaRPr kumimoji="1" lang="ko-KR" altLang="en-US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105625" marR="105625" marT="46800" marB="46800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철강</a:t>
                      </a:r>
                    </a:p>
                  </a:txBody>
                  <a:tcPr marL="105625" marR="105625" marT="46800" marB="46800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100" b="0" i="0" dirty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스테인리스 냉연코일</a:t>
                      </a:r>
                      <a:endParaRPr kumimoji="1" lang="ko-KR" altLang="ko-KR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105625" marR="105625" marT="46800" marB="46800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u="none" strike="noStrike" kern="1200" cap="none" normalizeH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2022.12~2022.09</a:t>
                      </a:r>
                      <a:endParaRPr kumimoji="1" lang="en-US" altLang="ko-KR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105625" marR="105625" marT="46800" marB="46800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부산</a:t>
                      </a:r>
                    </a:p>
                  </a:txBody>
                  <a:tcPr marL="105625" marR="105625" marT="46800" marB="46800" anchor="ctr" horzOverflow="overflow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ko-KR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105625" marR="105625" marT="46800" marB="4680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59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198"/>
          <p:cNvGrpSpPr>
            <a:grpSpLocks/>
          </p:cNvGrpSpPr>
          <p:nvPr/>
        </p:nvGrpSpPr>
        <p:grpSpPr bwMode="auto">
          <a:xfrm>
            <a:off x="-1588" y="659152"/>
            <a:ext cx="9900000" cy="215900"/>
            <a:chOff x="634928" y="2749548"/>
            <a:chExt cx="6271459" cy="216000"/>
          </a:xfrm>
        </p:grpSpPr>
        <p:sp>
          <p:nvSpPr>
            <p:cNvPr id="11" name="모서리가 둥근 직사각형 10"/>
            <p:cNvSpPr/>
            <p:nvPr/>
          </p:nvSpPr>
          <p:spPr>
            <a:xfrm>
              <a:off x="634928" y="2749548"/>
              <a:ext cx="6271459" cy="216000"/>
            </a:xfrm>
            <a:prstGeom prst="roundRect">
              <a:avLst>
                <a:gd name="adj" fmla="val 0"/>
              </a:avLst>
            </a:prstGeom>
            <a:solidFill>
              <a:srgbClr val="D7E3F1"/>
            </a:solidFill>
            <a:ln w="6350">
              <a:solidFill>
                <a:srgbClr val="8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anchor="ctr"/>
            <a:lstStyle/>
            <a:p>
              <a:pPr algn="l" defTabSz="1041400">
                <a:defRPr/>
              </a:pPr>
              <a:r>
                <a:rPr kumimoji="0" lang="ko-KR" altLang="en-US" sz="1400" b="1" dirty="0">
                  <a:solidFill>
                    <a:srgbClr val="13202F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endParaRPr lang="ko-KR" altLang="en-US" sz="1400" b="1" dirty="0">
                <a:solidFill>
                  <a:srgbClr val="13202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17" name="Picture 2" descr="C:\Users\wslee\Desktop\Untitled-2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r="4230"/>
            <a:stretch>
              <a:fillRect/>
            </a:stretch>
          </p:blipFill>
          <p:spPr bwMode="auto">
            <a:xfrm>
              <a:off x="694874" y="2806776"/>
              <a:ext cx="66686" cy="101544"/>
            </a:xfrm>
            <a:prstGeom prst="rect">
              <a:avLst/>
            </a:prstGeom>
            <a:noFill/>
          </p:spPr>
        </p:pic>
      </p:grp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485366"/>
              </p:ext>
            </p:extLst>
          </p:nvPr>
        </p:nvGraphicFramePr>
        <p:xfrm>
          <a:off x="276555" y="940764"/>
          <a:ext cx="9381348" cy="284671"/>
        </p:xfrm>
        <a:graphic>
          <a:graphicData uri="http://schemas.openxmlformats.org/drawingml/2006/table">
            <a:tbl>
              <a:tblPr/>
              <a:tblGrid>
                <a:gridCol w="4196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4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03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업체현황</a:t>
                      </a:r>
                    </a:p>
                  </a:txBody>
                  <a:tcPr marL="99379" marR="99379" marT="0" anchor="ctr">
                    <a:lnL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구축 효과</a:t>
                      </a:r>
                    </a:p>
                  </a:txBody>
                  <a:tcPr marL="99379" marR="99379" marT="0" anchor="ctr">
                    <a:lnL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표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045056"/>
              </p:ext>
            </p:extLst>
          </p:nvPr>
        </p:nvGraphicFramePr>
        <p:xfrm>
          <a:off x="276555" y="1226665"/>
          <a:ext cx="9381348" cy="1280160"/>
        </p:xfrm>
        <a:graphic>
          <a:graphicData uri="http://schemas.openxmlformats.org/drawingml/2006/table">
            <a:tbl>
              <a:tblPr/>
              <a:tblGrid>
                <a:gridCol w="667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9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1347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kern="1200" spc="-80" dirty="0">
                          <a:ln w="11430"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업체</a:t>
                      </a:r>
                    </a:p>
                  </a:txBody>
                  <a:tcPr marL="99379" marR="99379" anchor="ctr">
                    <a:lnL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ko-KR" altLang="en-US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고려특수선재</a:t>
                      </a:r>
                    </a:p>
                  </a:txBody>
                  <a:tcPr marL="39125" marR="99379" anchor="ctr">
                    <a:lnL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kern="1200" spc="-80" dirty="0">
                          <a:ln w="11430"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생산성 </a:t>
                      </a:r>
                      <a:endParaRPr lang="en-US" altLang="ko-KR" sz="1000" b="0" kern="1200" spc="-80" dirty="0">
                        <a:ln w="11430"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kern="1200" spc="-80" dirty="0">
                          <a:ln w="11430"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향상</a:t>
                      </a:r>
                    </a:p>
                  </a:txBody>
                  <a:tcPr marL="99379" marR="99379" anchor="ctr">
                    <a:lnL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ko-KR" alt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생산성</a:t>
                      </a:r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(32%) </a:t>
                      </a:r>
                      <a:r>
                        <a:rPr lang="ko-KR" alt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증가</a:t>
                      </a:r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,  </a:t>
                      </a:r>
                      <a:r>
                        <a:rPr lang="ko-KR" altLang="en-US" sz="1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재공량</a:t>
                      </a:r>
                      <a:r>
                        <a:rPr lang="ko-KR" alt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감소</a:t>
                      </a:r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(50%)</a:t>
                      </a:r>
                      <a:r>
                        <a:rPr lang="ko-KR" alt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 </a:t>
                      </a:r>
                      <a:r>
                        <a:rPr lang="ko-KR" alt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  </a:t>
                      </a:r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- 2014 </a:t>
                      </a:r>
                      <a:r>
                        <a:rPr lang="ko-KR" alt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결과 </a:t>
                      </a:r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: 1,900Ton/</a:t>
                      </a:r>
                      <a:r>
                        <a:rPr lang="ko-KR" alt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월</a:t>
                      </a:r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(36% </a:t>
                      </a:r>
                      <a:r>
                        <a:rPr lang="ko-KR" alt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증가</a:t>
                      </a:r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</a:p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ko-KR" alt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품질 향상</a:t>
                      </a:r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불량률 약</a:t>
                      </a:r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30% </a:t>
                      </a:r>
                      <a:r>
                        <a:rPr lang="ko-KR" alt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감소</a:t>
                      </a:r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 </a:t>
                      </a:r>
                    </a:p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ko-KR" alt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납기 </a:t>
                      </a:r>
                      <a:r>
                        <a:rPr lang="ko-KR" altLang="en-US" sz="1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준수율</a:t>
                      </a:r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(100%) </a:t>
                      </a:r>
                    </a:p>
                  </a:txBody>
                  <a:tcPr marL="39125" marR="99379" anchor="ctr">
                    <a:lnL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867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kern="1200" spc="-80" dirty="0">
                          <a:ln w="11430"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품목</a:t>
                      </a:r>
                      <a:endParaRPr lang="en-US" altLang="ko-KR" sz="1000" b="0" kern="1200" spc="-80" dirty="0">
                        <a:ln w="11430"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99379" marR="99379" anchor="ctr">
                    <a:lnL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171450" indent="-171450" algn="l">
                        <a:lnSpc>
                          <a:spcPct val="100000"/>
                        </a:lnSpc>
                        <a:buFont typeface="Wingdings" panose="05000000000000000000" pitchFamily="2" charset="2"/>
                        <a:buChar char="v"/>
                      </a:pPr>
                      <a:r>
                        <a:rPr lang="ko-KR" alt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스테인리스 와이어 </a:t>
                      </a:r>
                      <a:endParaRPr lang="en-US" altLang="ko-K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39125" marR="99379" anchor="ctr">
                    <a:lnL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8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kern="1200" spc="-80" dirty="0">
                          <a:ln w="11430"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공장</a:t>
                      </a:r>
                      <a:endParaRPr lang="en-US" altLang="ko-KR" sz="1000" b="0" kern="1200" spc="-80" dirty="0">
                        <a:ln w="11430"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99379" marR="99379" anchor="ctr">
                    <a:lnL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0000"/>
                        </a:lnSpc>
                        <a:buFont typeface="Wingdings" panose="05000000000000000000" pitchFamily="2" charset="2"/>
                        <a:buChar char="v"/>
                      </a:pPr>
                      <a:r>
                        <a:rPr lang="ko-KR" alt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양산</a:t>
                      </a:r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대송</a:t>
                      </a:r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옥명</a:t>
                      </a:r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의령</a:t>
                      </a:r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부산</a:t>
                      </a:r>
                      <a:endParaRPr lang="en-US" altLang="ko-K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39125" marR="99379" anchor="ctr">
                    <a:lnL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2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kern="1200" spc="-80" dirty="0">
                          <a:ln w="11430"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특이</a:t>
                      </a:r>
                      <a:endParaRPr lang="en-US" altLang="ko-KR" sz="1000" b="0" kern="1200" spc="-80" dirty="0">
                        <a:ln w="11430"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kern="1200" spc="-80" dirty="0">
                          <a:ln w="11430"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사항</a:t>
                      </a:r>
                      <a:endParaRPr lang="en-US" altLang="ko-KR" sz="1000" b="0" kern="1200" spc="-80" dirty="0">
                        <a:ln w="11430"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99379" marR="99379" anchor="ctr">
                    <a:lnL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0000"/>
                        </a:lnSpc>
                        <a:buFont typeface="Wingdings" panose="05000000000000000000" pitchFamily="2" charset="2"/>
                        <a:buChar char="v"/>
                      </a:pPr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2010~2015</a:t>
                      </a:r>
                      <a:r>
                        <a:rPr lang="ko-KR" alt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년까지 </a:t>
                      </a:r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</a:t>
                      </a:r>
                      <a:r>
                        <a:rPr lang="ko-KR" altLang="en-US" sz="1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개공장</a:t>
                      </a:r>
                      <a:r>
                        <a:rPr lang="ko-KR" alt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APS </a:t>
                      </a:r>
                      <a:r>
                        <a:rPr lang="ko-KR" alt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순차적 완료</a:t>
                      </a:r>
                    </a:p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2018</a:t>
                      </a:r>
                      <a:r>
                        <a:rPr lang="ko-KR" alt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 </a:t>
                      </a:r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8</a:t>
                      </a:r>
                      <a:r>
                        <a:rPr lang="ko-KR" alt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번째 공장 도입</a:t>
                      </a:r>
                      <a:endParaRPr lang="en-US" altLang="ko-K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ko-KR" alt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해외 </a:t>
                      </a:r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  <a:r>
                        <a:rPr lang="ko-KR" alt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개 공장 도입예정 </a:t>
                      </a:r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미국</a:t>
                      </a:r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체코</a:t>
                      </a:r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 </a:t>
                      </a:r>
                      <a:r>
                        <a:rPr lang="ko-KR" alt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공장 </a:t>
                      </a:r>
                    </a:p>
                  </a:txBody>
                  <a:tcPr marL="39125" marR="99379" anchor="ctr">
                    <a:lnL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kern="1200" spc="-80" noProof="0" dirty="0">
                          <a:ln w="11430"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업무 </a:t>
                      </a:r>
                      <a:endParaRPr lang="en-US" altLang="ko-KR" sz="1000" b="0" kern="1200" spc="-80" noProof="0" dirty="0">
                        <a:ln w="11430"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kern="1200" spc="-80" noProof="0" dirty="0">
                          <a:ln w="11430"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간소화</a:t>
                      </a:r>
                      <a:endParaRPr lang="en-US" altLang="ko-KR" sz="1000" b="0" kern="1200" spc="-80" noProof="0" dirty="0">
                        <a:ln w="11430"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99379" marR="99379" anchor="ctr">
                    <a:lnL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171450" marR="0" lvl="1" indent="-171450" algn="l" defTabSz="488950" rtl="0" eaLnBrk="0" fontAlgn="base" latinLnBrk="1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+mn-cs"/>
                        </a:rPr>
                        <a:t>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계획수립 변화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공장별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관리 인원 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명 운영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</a:p>
                    <a:p>
                      <a:pPr marL="171450" marR="0" lvl="1" indent="-171450" algn="l" defTabSz="488950" rtl="0" eaLnBrk="0" fontAlgn="base" latinLnBrk="1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주간 단위 생산계획일일 단위 및 수시수립</a:t>
                      </a:r>
                      <a:endParaRPr kumimoji="1" lang="en-US" altLang="ko-K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171450" marR="0" lvl="1" indent="-171450" algn="l" defTabSz="488950" rtl="0" eaLnBrk="0" fontAlgn="base" latinLnBrk="1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국내 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개 공장의 통합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생산계획팀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신설 준비</a:t>
                      </a:r>
                      <a:endParaRPr kumimoji="1" lang="en-US" altLang="ko-K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39125" marR="99379" anchor="ctr">
                    <a:lnL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485363"/>
              </p:ext>
            </p:extLst>
          </p:nvPr>
        </p:nvGraphicFramePr>
        <p:xfrm>
          <a:off x="279217" y="2523577"/>
          <a:ext cx="9381348" cy="1280160"/>
        </p:xfrm>
        <a:graphic>
          <a:graphicData uri="http://schemas.openxmlformats.org/drawingml/2006/table">
            <a:tbl>
              <a:tblPr/>
              <a:tblGrid>
                <a:gridCol w="667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9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50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094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8524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kern="1200" spc="-80" dirty="0">
                          <a:ln w="11430"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업체</a:t>
                      </a:r>
                    </a:p>
                  </a:txBody>
                  <a:tcPr marL="99379" marR="99379" anchor="ctr">
                    <a:lnL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ko-KR" altLang="en-US" sz="10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새론오토모티브</a:t>
                      </a:r>
                      <a:endParaRPr lang="ko-KR" altLang="en-US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39125" marR="99379" anchor="ctr">
                    <a:lnL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kern="1200" spc="-80" dirty="0">
                          <a:ln w="11430"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작지</a:t>
                      </a:r>
                      <a:endParaRPr lang="en-US" altLang="ko-KR" sz="1000" b="0" kern="1200" spc="-80" dirty="0">
                        <a:ln w="11430"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kern="1200" spc="-80" dirty="0">
                          <a:ln w="11430"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일원화</a:t>
                      </a:r>
                    </a:p>
                  </a:txBody>
                  <a:tcPr marL="99379" marR="99379" anchor="ctr">
                    <a:lnL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ko-KR" alt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스케줄에 의한 </a:t>
                      </a:r>
                      <a:r>
                        <a:rPr lang="ko-KR" altLang="en-US" sz="1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설비별</a:t>
                      </a:r>
                      <a:r>
                        <a:rPr lang="ko-KR" alt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작업지시 수립</a:t>
                      </a:r>
                    </a:p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ko-KR" alt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최적의 생산스케줄 기반  계획담당자 통제 생산</a:t>
                      </a:r>
                    </a:p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ko-KR" alt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前</a:t>
                      </a:r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1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後공정</a:t>
                      </a:r>
                      <a:r>
                        <a:rPr lang="ko-KR" alt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연계 스케줄 </a:t>
                      </a:r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全공정</a:t>
                      </a:r>
                      <a:r>
                        <a:rPr lang="ko-KR" alt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全설비</a:t>
                      </a:r>
                      <a:r>
                        <a:rPr lang="ko-KR" alt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작업지시 발행</a:t>
                      </a:r>
                    </a:p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ko-KR" alt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자원</a:t>
                      </a:r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사람</a:t>
                      </a:r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기계</a:t>
                      </a:r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/Method</a:t>
                      </a:r>
                      <a:r>
                        <a:rPr lang="ko-KR" alt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등</a:t>
                      </a:r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 </a:t>
                      </a:r>
                      <a:r>
                        <a:rPr lang="ko-KR" alt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변동에 따른</a:t>
                      </a:r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Simulation  </a:t>
                      </a:r>
                      <a:r>
                        <a:rPr lang="ko-KR" alt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가능</a:t>
                      </a:r>
                    </a:p>
                  </a:txBody>
                  <a:tcPr marL="39125" marR="99379" anchor="ctr">
                    <a:lnL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524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kern="1200" spc="-80" dirty="0">
                          <a:ln w="11430"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품목</a:t>
                      </a:r>
                      <a:endParaRPr lang="en-US" altLang="ko-KR" sz="1000" b="0" kern="1200" spc="-80" dirty="0">
                        <a:ln w="11430"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99379" marR="99379" anchor="ctr">
                    <a:lnL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171450" indent="-171450" algn="l">
                        <a:lnSpc>
                          <a:spcPct val="100000"/>
                        </a:lnSpc>
                        <a:buFont typeface="Wingdings" panose="05000000000000000000" pitchFamily="2" charset="2"/>
                        <a:buChar char="v"/>
                      </a:pPr>
                      <a:r>
                        <a:rPr lang="en-US" altLang="ko-KR" sz="1000" b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BRAKE PAD, BRAKE LINING</a:t>
                      </a:r>
                      <a:endParaRPr lang="en-US" altLang="ko-K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39125" marR="99379" anchor="ctr">
                    <a:lnL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5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kern="1200" spc="-80" dirty="0">
                          <a:ln w="11430"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공장</a:t>
                      </a:r>
                      <a:endParaRPr lang="en-US" altLang="ko-KR" sz="1000" b="0" kern="1200" spc="-80" dirty="0">
                        <a:ln w="11430"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99379" marR="99379" anchor="ctr">
                    <a:lnL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0000"/>
                        </a:lnSpc>
                        <a:buFont typeface="Wingdings" panose="05000000000000000000" pitchFamily="2" charset="2"/>
                        <a:buChar char="v"/>
                      </a:pPr>
                      <a:r>
                        <a:rPr lang="ko-KR" alt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천안</a:t>
                      </a:r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,</a:t>
                      </a:r>
                      <a:r>
                        <a:rPr lang="en-US" altLang="ko-KR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000" b="0" i="0" u="none" strike="noStrike" kern="1200" baseline="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중국북경</a:t>
                      </a:r>
                      <a:r>
                        <a:rPr lang="en-US" altLang="ko-KR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연태</a:t>
                      </a:r>
                      <a:endParaRPr lang="en-US" altLang="ko-K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39125" marR="99379" anchor="ctr">
                    <a:lnL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5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kern="1200" spc="-80" dirty="0">
                          <a:ln w="11430"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특이</a:t>
                      </a:r>
                      <a:endParaRPr lang="en-US" altLang="ko-KR" sz="1000" b="0" kern="1200" spc="-80" dirty="0">
                        <a:ln w="11430"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kern="1200" spc="-80" dirty="0">
                          <a:ln w="11430"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사항</a:t>
                      </a:r>
                      <a:endParaRPr lang="en-US" altLang="ko-KR" sz="1000" b="0" kern="1200" spc="-80" dirty="0">
                        <a:ln w="11430"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99379" marR="99379" anchor="ctr">
                    <a:lnL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0000"/>
                        </a:lnSpc>
                        <a:buFont typeface="Wingdings" panose="05000000000000000000" pitchFamily="2" charset="2"/>
                        <a:buChar char="v"/>
                      </a:pPr>
                      <a:r>
                        <a:rPr lang="ko-KR" alt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천안 </a:t>
                      </a:r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</a:t>
                      </a:r>
                      <a:r>
                        <a:rPr lang="ko-KR" alt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공장   </a:t>
                      </a:r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2013</a:t>
                      </a:r>
                      <a:r>
                        <a:rPr lang="ko-KR" alt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 </a:t>
                      </a:r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8</a:t>
                      </a:r>
                      <a:r>
                        <a:rPr lang="ko-KR" alt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월 완료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buFont typeface="Wingdings" panose="05000000000000000000" pitchFamily="2" charset="2"/>
                        <a:buChar char="v"/>
                      </a:pPr>
                      <a:r>
                        <a:rPr lang="ko-KR" alt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중국 </a:t>
                      </a:r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  <a:r>
                        <a:rPr lang="ko-KR" alt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공장</a:t>
                      </a:r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북경</a:t>
                      </a:r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   2015</a:t>
                      </a:r>
                      <a:r>
                        <a:rPr lang="ko-KR" alt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 </a:t>
                      </a:r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</a:t>
                      </a:r>
                      <a:r>
                        <a:rPr lang="ko-KR" alt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월 완료</a:t>
                      </a:r>
                      <a:endParaRPr lang="en-US" altLang="ko-K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171450" indent="-171450" algn="l">
                        <a:lnSpc>
                          <a:spcPct val="100000"/>
                        </a:lnSpc>
                        <a:buFont typeface="Wingdings" panose="05000000000000000000" pitchFamily="2" charset="2"/>
                        <a:buChar char="v"/>
                      </a:pPr>
                      <a:r>
                        <a:rPr lang="ko-KR" alt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중국 </a:t>
                      </a:r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r>
                        <a:rPr lang="ko-KR" alt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공장</a:t>
                      </a:r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연태</a:t>
                      </a:r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   2018</a:t>
                      </a:r>
                      <a:r>
                        <a:rPr lang="ko-KR" alt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 </a:t>
                      </a:r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11</a:t>
                      </a:r>
                      <a:r>
                        <a:rPr lang="ko-KR" alt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월 완료</a:t>
                      </a:r>
                      <a:endParaRPr lang="en-US" altLang="ko-K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39125" marR="99379" anchor="ctr">
                    <a:lnL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kern="1200" spc="-80" noProof="0" dirty="0">
                          <a:ln w="11430"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원가절감</a:t>
                      </a:r>
                      <a:endParaRPr lang="en-US" altLang="ko-KR" sz="1000" b="0" kern="1200" spc="-80" noProof="0" dirty="0">
                        <a:ln w="11430"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99379" marR="99379" anchor="ctr">
                    <a:lnL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171450" marR="0" lvl="1" indent="-171450" algn="l" defTabSz="488950" rtl="0" eaLnBrk="0" fontAlgn="base" latinLnBrk="1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+mn-cs"/>
                        </a:rPr>
                        <a:t> 일일 생산계획 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+mn-cs"/>
                        </a:rPr>
                        <a:t>SYTEM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+mn-cs"/>
                        </a:rPr>
                        <a:t>처리시간 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+mn-cs"/>
                        </a:rPr>
                        <a:t>(2~5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+mn-cs"/>
                        </a:rPr>
                        <a:t>분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+mn-cs"/>
                        </a:rPr>
                        <a:t>),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+mn-cs"/>
                        </a:rPr>
                        <a:t>확정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+mn-cs"/>
                        </a:rPr>
                        <a:t>(30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+mn-cs"/>
                        </a:rPr>
                        <a:t>분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+mn-cs"/>
                        </a:rPr>
                        <a:t>)</a:t>
                      </a:r>
                    </a:p>
                    <a:p>
                      <a:pPr marL="171450" marR="0" lvl="1" indent="-171450" algn="l" defTabSz="488950" rtl="0" eaLnBrk="0" fontAlgn="base" latinLnBrk="1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+mn-cs"/>
                        </a:rPr>
                        <a:t>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+mn-cs"/>
                        </a:rPr>
                        <a:t>긴급 오더 즉시 반영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+mn-cs"/>
                        </a:rPr>
                        <a:t>,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+mn-cs"/>
                        </a:rPr>
                        <a:t> 평준화 생산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+mn-cs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+mn-cs"/>
                        </a:rPr>
                        <a:t>재공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+mn-cs"/>
                        </a:rPr>
                        <a:t>/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+mn-cs"/>
                        </a:rPr>
                        <a:t>재고 감소</a:t>
                      </a:r>
                    </a:p>
                    <a:p>
                      <a:pPr marL="171450" marR="0" lvl="1" indent="-171450" algn="l" defTabSz="488950" rtl="0" eaLnBrk="0" fontAlgn="base" latinLnBrk="1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+mn-cs"/>
                        </a:rPr>
                        <a:t> 생산계획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+mn-cs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+mn-cs"/>
                        </a:rPr>
                        <a:t>공정 재고파악 시간 최소화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+mn-cs"/>
                        </a:rPr>
                        <a:t>, 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+mn-cs"/>
                        </a:rPr>
                        <a:t>품질업무 치중</a:t>
                      </a:r>
                    </a:p>
                  </a:txBody>
                  <a:tcPr marL="39125" marR="99379" anchor="ctr">
                    <a:lnL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0" name="표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956719"/>
              </p:ext>
            </p:extLst>
          </p:nvPr>
        </p:nvGraphicFramePr>
        <p:xfrm>
          <a:off x="283215" y="3834005"/>
          <a:ext cx="9381348" cy="1341120"/>
        </p:xfrm>
        <a:graphic>
          <a:graphicData uri="http://schemas.openxmlformats.org/drawingml/2006/table">
            <a:tbl>
              <a:tblPr/>
              <a:tblGrid>
                <a:gridCol w="667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9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50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094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0749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kern="1200" spc="-80" dirty="0">
                          <a:ln w="11430"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업체</a:t>
                      </a:r>
                    </a:p>
                  </a:txBody>
                  <a:tcPr marL="99379" marR="99379" anchor="ctr">
                    <a:lnL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ko-KR" altLang="en-US" sz="10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코아비스</a:t>
                      </a:r>
                      <a:r>
                        <a:rPr lang="ko-KR" altLang="en-US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</a:p>
                  </a:txBody>
                  <a:tcPr marL="39125" marR="99379" anchor="ctr">
                    <a:lnL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kern="1200" spc="-80" dirty="0">
                          <a:ln w="11430"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생산성</a:t>
                      </a:r>
                      <a:endParaRPr lang="en-US" altLang="ko-KR" sz="1000" b="0" kern="1200" spc="-80" dirty="0">
                        <a:ln w="11430"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kern="1200" spc="-80" dirty="0">
                          <a:ln w="11430"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 향상</a:t>
                      </a:r>
                      <a:endParaRPr lang="en-US" altLang="ko-KR" sz="1000" b="0" kern="1200" spc="-80" dirty="0">
                        <a:ln w="11430"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99379" marR="99379" anchor="ctr">
                    <a:lnL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ko-KR" alt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반제품 생산계획 수립을 통한         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ko-KR" alt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 </a:t>
                      </a:r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-  </a:t>
                      </a:r>
                      <a:r>
                        <a:rPr lang="ko-KR" alt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생산성 향상 </a:t>
                      </a:r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(Productivity 10% up)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 -  </a:t>
                      </a:r>
                      <a:r>
                        <a:rPr lang="ko-KR" alt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인건비 감소 </a:t>
                      </a:r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(Labor cost 5% down)</a:t>
                      </a:r>
                    </a:p>
                  </a:txBody>
                  <a:tcPr marL="39125" marR="99379" anchor="ctr">
                    <a:lnL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178"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kern="1200" spc="-80" dirty="0">
                          <a:ln w="11430"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품목</a:t>
                      </a:r>
                      <a:endParaRPr lang="en-US" altLang="ko-KR" sz="1000" b="0" kern="1200" spc="-80" dirty="0">
                        <a:ln w="11430"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99379" marR="99379" anchor="ctr">
                    <a:lnL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171450" indent="-171450" algn="l">
                        <a:lnSpc>
                          <a:spcPct val="100000"/>
                        </a:lnSpc>
                        <a:buFont typeface="Wingdings" panose="05000000000000000000" pitchFamily="2" charset="2"/>
                        <a:buChar char="v"/>
                      </a:pPr>
                      <a:r>
                        <a:rPr lang="en-US" altLang="ko-KR" sz="1000" b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Fuel Pump Module , Fuel Pump</a:t>
                      </a:r>
                      <a:endParaRPr lang="en-US" altLang="ko-K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39125" marR="99379" anchor="ctr">
                    <a:lnL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37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kern="1200" spc="-80" dirty="0">
                          <a:ln w="11430"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재고금액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kern="1200" spc="-80" dirty="0">
                          <a:ln w="11430"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감소</a:t>
                      </a:r>
                    </a:p>
                  </a:txBody>
                  <a:tcPr marL="99379" marR="99379" anchor="ctr">
                    <a:lnL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ko-KR" alt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공정재고 금액감소 </a:t>
                      </a:r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(24</a:t>
                      </a:r>
                      <a:r>
                        <a:rPr lang="ko-KR" alt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억 </a:t>
                      </a:r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-&gt; 14</a:t>
                      </a:r>
                      <a:r>
                        <a:rPr lang="ko-KR" alt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억 </a:t>
                      </a:r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 10</a:t>
                      </a:r>
                      <a:r>
                        <a:rPr lang="ko-KR" alt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억 감소</a:t>
                      </a:r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</a:p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ko-KR" alt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자재창고 </a:t>
                      </a:r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(40</a:t>
                      </a:r>
                      <a:r>
                        <a:rPr lang="ko-KR" alt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억</a:t>
                      </a:r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-&gt;25</a:t>
                      </a:r>
                      <a:r>
                        <a:rPr lang="ko-KR" alt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억 </a:t>
                      </a:r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 15</a:t>
                      </a:r>
                      <a:r>
                        <a:rPr lang="ko-KR" alt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억 감소</a:t>
                      </a:r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</a:p>
                  </a:txBody>
                  <a:tcPr marL="39125" marR="99379" anchor="ctr">
                    <a:lnL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8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kern="1200" spc="-80" dirty="0">
                          <a:ln w="11430"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공장</a:t>
                      </a:r>
                      <a:endParaRPr lang="en-US" altLang="ko-KR" sz="1000" b="0" kern="1200" spc="-80" dirty="0">
                        <a:ln w="11430"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99379" marR="99379" anchor="ctr">
                    <a:lnL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0000"/>
                        </a:lnSpc>
                        <a:buFont typeface="Wingdings" panose="05000000000000000000" pitchFamily="2" charset="2"/>
                        <a:buChar char="v"/>
                      </a:pPr>
                      <a:r>
                        <a:rPr lang="ko-KR" alt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세종</a:t>
                      </a:r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중국</a:t>
                      </a:r>
                      <a:r>
                        <a:rPr lang="en-US" altLang="ko-KR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,</a:t>
                      </a:r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슬로바키아</a:t>
                      </a:r>
                      <a:r>
                        <a:rPr lang="en-US" altLang="ko-KR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,</a:t>
                      </a:r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멕시코 </a:t>
                      </a:r>
                      <a:endParaRPr lang="en-US" altLang="ko-K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39125" marR="99379" anchor="ctr">
                    <a:lnL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1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kern="1200" spc="-80" dirty="0">
                          <a:ln w="11430"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특이</a:t>
                      </a:r>
                      <a:endParaRPr lang="en-US" altLang="ko-KR" sz="1000" b="0" kern="1200" spc="-80" dirty="0">
                        <a:ln w="11430"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kern="1200" spc="-80" dirty="0">
                          <a:ln w="11430"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사항</a:t>
                      </a:r>
                      <a:endParaRPr lang="en-US" altLang="ko-KR" sz="1000" b="0" kern="1200" spc="-80" dirty="0">
                        <a:ln w="11430"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99379" marR="99379" anchor="ctr">
                    <a:lnL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0000"/>
                        </a:lnSpc>
                        <a:buFont typeface="Wingdings" panose="05000000000000000000" pitchFamily="2" charset="2"/>
                        <a:buChar char="v"/>
                      </a:pPr>
                      <a:r>
                        <a:rPr lang="ko-KR" altLang="en-US" sz="1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세종시</a:t>
                      </a:r>
                      <a:r>
                        <a:rPr lang="ko-KR" alt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</a:t>
                      </a:r>
                      <a:r>
                        <a:rPr lang="ko-KR" alt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공장  </a:t>
                      </a:r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APS </a:t>
                      </a:r>
                      <a:r>
                        <a:rPr lang="ko-KR" alt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구축완료 </a:t>
                      </a:r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_ 2016</a:t>
                      </a:r>
                      <a:r>
                        <a:rPr lang="ko-KR" alt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 </a:t>
                      </a:r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</a:t>
                      </a:r>
                      <a:r>
                        <a:rPr lang="ko-KR" alt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월</a:t>
                      </a:r>
                    </a:p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ko-KR" alt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멕시코공장 </a:t>
                      </a:r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APS </a:t>
                      </a:r>
                      <a:r>
                        <a:rPr lang="ko-KR" alt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구축</a:t>
                      </a:r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예정</a:t>
                      </a:r>
                      <a:endParaRPr lang="en-US" altLang="ko-K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39125" marR="99379" anchor="ctr">
                    <a:lnL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kern="1200" spc="-80" noProof="0" dirty="0">
                          <a:ln w="11430"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인적 오류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kern="1200" spc="-80" noProof="0" dirty="0">
                          <a:ln w="11430"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감소</a:t>
                      </a:r>
                    </a:p>
                  </a:txBody>
                  <a:tcPr marL="99379" marR="99379" anchor="ctr">
                    <a:lnL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171450" marR="0" lvl="1" indent="-171450" algn="l" defTabSz="488950" rtl="0" eaLnBrk="0" fontAlgn="base" latinLnBrk="1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+mn-cs"/>
                        </a:rPr>
                        <a:t> 생산계획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+mn-cs"/>
                        </a:rPr>
                        <a:t>,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+mn-cs"/>
                        </a:rPr>
                        <a:t>자재이동 인적 오류감소</a:t>
                      </a:r>
                    </a:p>
                    <a:p>
                      <a:pPr marL="171450" marR="0" lvl="1" indent="-171450" algn="l" defTabSz="488950" rtl="0" eaLnBrk="0" fontAlgn="base" latinLnBrk="1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+mn-cs"/>
                        </a:rPr>
                        <a:t> 공정 재고조사 인원 및 재고 감소</a:t>
                      </a:r>
                    </a:p>
                  </a:txBody>
                  <a:tcPr marL="39125" marR="99379" anchor="ctr">
                    <a:lnL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1" name="표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904832"/>
              </p:ext>
            </p:extLst>
          </p:nvPr>
        </p:nvGraphicFramePr>
        <p:xfrm>
          <a:off x="283215" y="5216099"/>
          <a:ext cx="9381348" cy="1127760"/>
        </p:xfrm>
        <a:graphic>
          <a:graphicData uri="http://schemas.openxmlformats.org/drawingml/2006/table">
            <a:tbl>
              <a:tblPr/>
              <a:tblGrid>
                <a:gridCol w="667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9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50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094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8316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kern="1200" spc="-80" dirty="0">
                          <a:ln w="11430"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업체</a:t>
                      </a:r>
                    </a:p>
                  </a:txBody>
                  <a:tcPr marL="99379" marR="99379" anchor="ctr">
                    <a:lnL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ko-KR" altLang="en-US" sz="10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한국아트라스</a:t>
                      </a:r>
                      <a:r>
                        <a:rPr lang="ko-KR" altLang="en-US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en-US" altLang="ko-KR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BX</a:t>
                      </a:r>
                      <a:r>
                        <a:rPr lang="ko-KR" altLang="en-US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</a:p>
                  </a:txBody>
                  <a:tcPr marL="39125" marR="99379" anchor="ctr">
                    <a:lnL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kern="1200" spc="-80" dirty="0">
                          <a:ln w="11430"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원가절감</a:t>
                      </a:r>
                      <a:endParaRPr lang="en-US" altLang="ko-KR" sz="1000" b="0" kern="1200" spc="-80" dirty="0">
                        <a:ln w="11430"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99379" marR="99379" anchor="ctr">
                    <a:lnL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ko-KR" alt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계획수립변화 </a:t>
                      </a:r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 </a:t>
                      </a:r>
                      <a:r>
                        <a:rPr lang="ko-KR" altLang="en-US" sz="1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공장별</a:t>
                      </a:r>
                      <a:r>
                        <a:rPr lang="ko-KR" alt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관리인원 </a:t>
                      </a:r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</a:t>
                      </a:r>
                      <a:r>
                        <a:rPr lang="ko-KR" alt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명</a:t>
                      </a:r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-&gt; 1</a:t>
                      </a:r>
                      <a:r>
                        <a:rPr lang="ko-KR" alt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명</a:t>
                      </a:r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</a:p>
                  </a:txBody>
                  <a:tcPr marL="39125" marR="99379" anchor="ctr">
                    <a:lnL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kern="1200" spc="-80" dirty="0">
                          <a:ln w="11430"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품목</a:t>
                      </a:r>
                      <a:endParaRPr lang="en-US" altLang="ko-KR" sz="1000" b="0" kern="1200" spc="-80" dirty="0">
                        <a:ln w="11430"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99379" marR="99379" anchor="ctr">
                    <a:lnL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171450" indent="-171450" algn="l">
                        <a:lnSpc>
                          <a:spcPct val="100000"/>
                        </a:lnSpc>
                        <a:buFont typeface="Wingdings" panose="05000000000000000000" pitchFamily="2" charset="2"/>
                        <a:buChar char="v"/>
                      </a:pPr>
                      <a:r>
                        <a:rPr lang="ko-KR" alt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배터리</a:t>
                      </a:r>
                      <a:endParaRPr lang="en-US" altLang="ko-K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39125" marR="99379" anchor="ctr">
                    <a:lnL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39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kern="1200" spc="-80" dirty="0" err="1">
                          <a:ln w="11430"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결품예방</a:t>
                      </a:r>
                      <a:endParaRPr lang="ko-KR" altLang="en-US" sz="1000" b="0" kern="1200" spc="-80" dirty="0">
                        <a:ln w="11430"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99379" marR="99379" anchor="ctr">
                    <a:lnL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ko-KR" alt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자재 필요</a:t>
                      </a:r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소요</a:t>
                      </a:r>
                      <a:r>
                        <a:rPr lang="ko-KR" alt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량 및 협력사 부하분석을 통한 결품 방지</a:t>
                      </a:r>
                      <a:endParaRPr lang="en-US" altLang="ko-K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39125" marR="99379" anchor="ctr">
                    <a:lnL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kern="1200" spc="-80" dirty="0">
                          <a:ln w="11430"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공장</a:t>
                      </a:r>
                      <a:endParaRPr lang="en-US" altLang="ko-KR" sz="1000" b="0" kern="1200" spc="-80" dirty="0">
                        <a:ln w="11430"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99379" marR="99379" anchor="ctr">
                    <a:lnL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0000"/>
                        </a:lnSpc>
                        <a:buFont typeface="Wingdings" panose="05000000000000000000" pitchFamily="2" charset="2"/>
                        <a:buChar char="v"/>
                      </a:pPr>
                      <a:r>
                        <a:rPr lang="ko-KR" alt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대전공장 </a:t>
                      </a:r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전주공장</a:t>
                      </a:r>
                      <a:endParaRPr lang="en-US" altLang="ko-K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39125" marR="99379" anchor="ctr">
                    <a:lnL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kern="1200" spc="-80" dirty="0">
                          <a:ln w="11430"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특이</a:t>
                      </a:r>
                      <a:endParaRPr lang="en-US" altLang="ko-KR" sz="1000" b="0" kern="1200" spc="-80" dirty="0">
                        <a:ln w="11430"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kern="1200" spc="-80" dirty="0">
                          <a:ln w="11430"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사항</a:t>
                      </a:r>
                      <a:endParaRPr lang="en-US" altLang="ko-KR" sz="1000" b="0" kern="1200" spc="-80" dirty="0">
                        <a:ln w="11430"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99379" marR="99379" anchor="ctr">
                    <a:lnL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0000"/>
                        </a:lnSpc>
                        <a:buFont typeface="Wingdings" panose="05000000000000000000" pitchFamily="2" charset="2"/>
                        <a:buChar char="v"/>
                      </a:pPr>
                      <a:r>
                        <a:rPr lang="ko-KR" alt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대전공장 </a:t>
                      </a:r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2017</a:t>
                      </a:r>
                      <a:r>
                        <a:rPr lang="ko-KR" alt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 </a:t>
                      </a:r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</a:t>
                      </a:r>
                      <a:r>
                        <a:rPr lang="ko-KR" alt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월 구축완료</a:t>
                      </a:r>
                      <a:endParaRPr lang="en-US" altLang="ko-K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171450" indent="-171450" algn="l">
                        <a:lnSpc>
                          <a:spcPct val="100000"/>
                        </a:lnSpc>
                        <a:buFont typeface="Wingdings" panose="05000000000000000000" pitchFamily="2" charset="2"/>
                        <a:buChar char="v"/>
                      </a:pPr>
                      <a:r>
                        <a:rPr lang="ko-KR" alt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전주공장 </a:t>
                      </a:r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2017</a:t>
                      </a:r>
                      <a:r>
                        <a:rPr lang="ko-KR" alt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 </a:t>
                      </a:r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8</a:t>
                      </a:r>
                      <a:r>
                        <a:rPr lang="ko-KR" alt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월 </a:t>
                      </a:r>
                      <a:r>
                        <a:rPr lang="ko-KR" altLang="en-US" sz="1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구축완료</a:t>
                      </a:r>
                      <a:endParaRPr lang="en-US" altLang="ko-KR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39125" marR="99379" anchor="ctr">
                    <a:lnL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kern="1200" spc="-80" noProof="0" dirty="0">
                          <a:ln w="11430"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반제품 </a:t>
                      </a:r>
                      <a:endParaRPr lang="en-US" altLang="ko-KR" sz="1000" b="0" kern="1200" spc="-80" noProof="0" dirty="0">
                        <a:ln w="11430"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kern="1200" spc="-80" noProof="0" dirty="0">
                          <a:ln w="11430"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재고 감소</a:t>
                      </a:r>
                    </a:p>
                  </a:txBody>
                  <a:tcPr marL="99379" marR="99379" anchor="ctr">
                    <a:lnL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171450" marR="0" lvl="1" indent="-171450" algn="l" defTabSz="488950" rtl="0" eaLnBrk="0" fontAlgn="base" latinLnBrk="1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+mn-cs"/>
                        </a:rPr>
                        <a:t> 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+mn-cs"/>
                        </a:rPr>
                        <a:t>APS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+mn-cs"/>
                        </a:rPr>
                        <a:t>반영에 따른 그린재고 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+mn-cs"/>
                        </a:rPr>
                        <a:t>50%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+mn-cs"/>
                        </a:rPr>
                        <a:t>및 비축 생산품 </a:t>
                      </a:r>
                      <a:r>
                        <a:rPr kumimoji="1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+mn-cs"/>
                        </a:rPr>
                        <a:t>30% </a:t>
                      </a:r>
                      <a:r>
                        <a:rPr kumimoji="1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+mn-cs"/>
                        </a:rPr>
                        <a:t>감소</a:t>
                      </a:r>
                    </a:p>
                  </a:txBody>
                  <a:tcPr marL="39125" marR="99379" anchor="ctr">
                    <a:lnL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AutoShape 161"/>
          <p:cNvSpPr>
            <a:spLocks noChangeArrowheads="1"/>
          </p:cNvSpPr>
          <p:nvPr/>
        </p:nvSpPr>
        <p:spPr bwMode="auto">
          <a:xfrm>
            <a:off x="231606" y="138615"/>
            <a:ext cx="4968000" cy="295751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l" eaLnBrk="1" fontAlgn="auto" latinLnBrk="1" hangingPunct="1">
              <a:spcBef>
                <a:spcPct val="0"/>
              </a:spcBef>
              <a:spcAft>
                <a:spcPts val="0"/>
              </a:spcAft>
              <a:tabLst>
                <a:tab pos="5648325" algn="l"/>
              </a:tabLst>
            </a:pPr>
            <a:r>
              <a:rPr lang="en-US" altLang="ko-KR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2.3 </a:t>
            </a:r>
            <a:r>
              <a:rPr lang="en-US" altLang="ko-KR" sz="1800" b="1" dirty="0">
                <a:solidFill>
                  <a:srgbClr val="13202F"/>
                </a:solidFill>
                <a:latin typeface="맑은 고딕" pitchFamily="50" charset="-127"/>
                <a:ea typeface="맑은 고딕" pitchFamily="50" charset="-127"/>
              </a:rPr>
              <a:t>APS </a:t>
            </a:r>
            <a:r>
              <a:rPr lang="ko-KR" altLang="en-US" sz="1800" b="1" dirty="0">
                <a:solidFill>
                  <a:srgbClr val="13202F"/>
                </a:solidFill>
                <a:latin typeface="맑은 고딕" pitchFamily="50" charset="-127"/>
                <a:ea typeface="맑은 고딕" pitchFamily="50" charset="-127"/>
              </a:rPr>
              <a:t>구축 사례</a:t>
            </a:r>
            <a:endParaRPr lang="ko-KR" altLang="en-US" sz="18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807738"/>
      </p:ext>
    </p:extLst>
  </p:cSld>
  <p:clrMapOvr>
    <a:masterClrMapping/>
  </p:clrMapOvr>
  <p:transition advTm="5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98"/>
          <p:cNvGrpSpPr>
            <a:grpSpLocks/>
          </p:cNvGrpSpPr>
          <p:nvPr/>
        </p:nvGrpSpPr>
        <p:grpSpPr bwMode="auto">
          <a:xfrm>
            <a:off x="6000" y="1285539"/>
            <a:ext cx="9900000" cy="215900"/>
            <a:chOff x="634928" y="2749548"/>
            <a:chExt cx="6271459" cy="216000"/>
          </a:xfrm>
        </p:grpSpPr>
        <p:sp>
          <p:nvSpPr>
            <p:cNvPr id="7" name="모서리가 둥근 직사각형 6"/>
            <p:cNvSpPr/>
            <p:nvPr/>
          </p:nvSpPr>
          <p:spPr>
            <a:xfrm>
              <a:off x="634928" y="2749548"/>
              <a:ext cx="6271459" cy="216000"/>
            </a:xfrm>
            <a:prstGeom prst="roundRect">
              <a:avLst>
                <a:gd name="adj" fmla="val 0"/>
              </a:avLst>
            </a:prstGeom>
            <a:solidFill>
              <a:srgbClr val="D7E3F1"/>
            </a:solidFill>
            <a:ln w="6350">
              <a:solidFill>
                <a:srgbClr val="8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anchor="ctr"/>
            <a:lstStyle/>
            <a:p>
              <a:pPr algn="l" defTabSz="1041400" latinLnBrk="0">
                <a:defRPr/>
              </a:pPr>
              <a:r>
                <a:rPr lang="en-US" altLang="ko-KR" sz="14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  </a:t>
              </a:r>
              <a:endParaRPr kumimoji="0" lang="ko-KR" altLang="en-US" sz="1400" b="1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8" name="Picture 2" descr="C:\Users\wslee\Desktop\Untitled-2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r="4230"/>
            <a:stretch>
              <a:fillRect/>
            </a:stretch>
          </p:blipFill>
          <p:spPr bwMode="auto">
            <a:xfrm>
              <a:off x="694874" y="2806776"/>
              <a:ext cx="66686" cy="101544"/>
            </a:xfrm>
            <a:prstGeom prst="rect">
              <a:avLst/>
            </a:prstGeom>
            <a:noFill/>
          </p:spPr>
        </p:pic>
      </p:grpSp>
      <p:sp>
        <p:nvSpPr>
          <p:cNvPr id="40" name="직사각형 39"/>
          <p:cNvSpPr>
            <a:spLocks noChangeArrowheads="1"/>
          </p:cNvSpPr>
          <p:nvPr/>
        </p:nvSpPr>
        <p:spPr bwMode="auto">
          <a:xfrm>
            <a:off x="481067" y="676593"/>
            <a:ext cx="9217024" cy="46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  <a:sp3d>
              <a:bevelT w="1270"/>
              <a:bevelB w="0" h="0"/>
              <a:contourClr>
                <a:schemeClr val="bg1"/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42988" eaLnBrk="0" fontAlgn="auto" latinLnBrk="0" hangingPunct="0">
              <a:spcBef>
                <a:spcPts val="300"/>
              </a:spcBef>
              <a:spcAft>
                <a:spcPts val="0"/>
              </a:spcAft>
              <a:buClr>
                <a:srgbClr val="969696"/>
              </a:buClr>
              <a:buFontTx/>
              <a:buNone/>
              <a:defRPr/>
            </a:pPr>
            <a:r>
              <a:rPr lang="ko-KR" altLang="en-US" sz="1400" spc="-20" dirty="0">
                <a:solidFill>
                  <a:prstClr val="black"/>
                </a:solidFill>
                <a:latin typeface="맑은 고딕"/>
                <a:ea typeface="맑은 고딕"/>
                <a:sym typeface="Monotype Sorts"/>
              </a:rPr>
              <a:t>하부 공정의 반제품</a:t>
            </a:r>
            <a:r>
              <a:rPr lang="en-US" altLang="ko-KR" sz="1400" spc="-20" dirty="0">
                <a:solidFill>
                  <a:prstClr val="black"/>
                </a:solidFill>
                <a:latin typeface="맑은 고딕"/>
                <a:ea typeface="맑은 고딕"/>
                <a:sym typeface="Monotype Sorts"/>
              </a:rPr>
              <a:t> </a:t>
            </a:r>
            <a:r>
              <a:rPr lang="ko-KR" altLang="en-US" sz="1400" spc="-20" dirty="0">
                <a:solidFill>
                  <a:prstClr val="black"/>
                </a:solidFill>
                <a:latin typeface="맑은 고딕"/>
                <a:ea typeface="맑은 고딕"/>
                <a:sym typeface="Monotype Sorts"/>
              </a:rPr>
              <a:t>계획</a:t>
            </a:r>
            <a:r>
              <a:rPr lang="en-US" altLang="ko-KR" sz="1400" spc="-20" dirty="0">
                <a:solidFill>
                  <a:prstClr val="black"/>
                </a:solidFill>
                <a:latin typeface="맑은 고딕"/>
                <a:ea typeface="맑은 고딕"/>
                <a:sym typeface="Monotype Sorts"/>
              </a:rPr>
              <a:t>/</a:t>
            </a:r>
            <a:r>
              <a:rPr lang="ko-KR" altLang="en-US" sz="1400" spc="-20" dirty="0">
                <a:solidFill>
                  <a:prstClr val="black"/>
                </a:solidFill>
                <a:latin typeface="맑은 고딕"/>
                <a:ea typeface="맑은 고딕"/>
                <a:sym typeface="Monotype Sorts"/>
              </a:rPr>
              <a:t>실적이 반영되지 않는 주요공정 스케줄 만으로 생산계획 최적화 수립은 불가능합니다</a:t>
            </a:r>
            <a:r>
              <a:rPr lang="en-US" altLang="ko-KR" sz="1400" spc="-20" dirty="0">
                <a:solidFill>
                  <a:prstClr val="black"/>
                </a:solidFill>
                <a:latin typeface="맑은 고딕"/>
                <a:ea typeface="맑은 고딕"/>
                <a:sym typeface="Monotype Sorts"/>
              </a:rPr>
              <a:t>.</a:t>
            </a:r>
          </a:p>
          <a:p>
            <a:pPr defTabSz="1042988" eaLnBrk="0" fontAlgn="auto" latinLnBrk="0" hangingPunct="0">
              <a:spcBef>
                <a:spcPts val="300"/>
              </a:spcBef>
              <a:spcAft>
                <a:spcPts val="0"/>
              </a:spcAft>
              <a:buClr>
                <a:srgbClr val="969696"/>
              </a:buClr>
              <a:buFontTx/>
              <a:buNone/>
              <a:defRPr/>
            </a:pPr>
            <a:r>
              <a:rPr lang="ko-KR" altLang="en-US" sz="1400" spc="-20" dirty="0">
                <a:solidFill>
                  <a:prstClr val="black"/>
                </a:solidFill>
                <a:latin typeface="맑은 고딕"/>
                <a:ea typeface="맑은 고딕"/>
                <a:sym typeface="Monotype Sorts"/>
              </a:rPr>
              <a:t>당사는 프로젝트 </a:t>
            </a:r>
            <a:r>
              <a:rPr lang="ko-KR" altLang="en-US" sz="1400" spc="-20" dirty="0" err="1">
                <a:solidFill>
                  <a:prstClr val="black"/>
                </a:solidFill>
                <a:latin typeface="맑은 고딕"/>
                <a:ea typeface="맑은 고딕"/>
                <a:sym typeface="Monotype Sorts"/>
              </a:rPr>
              <a:t>진행시</a:t>
            </a:r>
            <a:r>
              <a:rPr lang="ko-KR" altLang="en-US" sz="1400" spc="-20" dirty="0">
                <a:solidFill>
                  <a:prstClr val="black"/>
                </a:solidFill>
                <a:latin typeface="맑은 고딕"/>
                <a:ea typeface="맑은 고딕"/>
                <a:sym typeface="Monotype Sorts"/>
              </a:rPr>
              <a:t> 전체공정을 스케줄링 하는 것을 추천합니다 </a:t>
            </a:r>
            <a:r>
              <a:rPr lang="en-US" altLang="ko-KR" sz="1400" spc="-20" dirty="0">
                <a:solidFill>
                  <a:prstClr val="black"/>
                </a:solidFill>
                <a:latin typeface="맑은 고딕"/>
                <a:ea typeface="맑은 고딕"/>
                <a:sym typeface="Monotype Sorts"/>
              </a:rPr>
              <a:t>.</a:t>
            </a:r>
            <a:endParaRPr lang="ko-KR" altLang="en-US" sz="1400" spc="-20" dirty="0">
              <a:solidFill>
                <a:prstClr val="black"/>
              </a:solidFill>
              <a:latin typeface="맑은 고딕"/>
              <a:ea typeface="맑은 고딕"/>
              <a:sym typeface="Monotype Sorts"/>
            </a:endParaRPr>
          </a:p>
        </p:txBody>
      </p:sp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2641289" y="1713539"/>
            <a:ext cx="6926781" cy="4667789"/>
          </a:xfrm>
          <a:prstGeom prst="rect">
            <a:avLst/>
          </a:prstGeom>
          <a:solidFill>
            <a:srgbClr val="EAEAEA"/>
          </a:solidFill>
          <a:ln w="28575">
            <a:solidFill>
              <a:srgbClr val="AEB4B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200024" y="2420888"/>
            <a:ext cx="9361488" cy="128052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Aft>
                <a:spcPts val="0"/>
              </a:spcAft>
              <a:defRPr/>
            </a:pPr>
            <a:endParaRPr lang="ko-KR" altLang="en-US" ker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200024" y="3250259"/>
            <a:ext cx="9361488" cy="128052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Aft>
                <a:spcPts val="0"/>
              </a:spcAft>
              <a:defRPr/>
            </a:pPr>
            <a:endParaRPr lang="ko-KR" altLang="en-US" ker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4" name="Rectangle 5"/>
          <p:cNvSpPr>
            <a:spLocks noChangeArrowheads="1"/>
          </p:cNvSpPr>
          <p:nvPr/>
        </p:nvSpPr>
        <p:spPr bwMode="auto">
          <a:xfrm>
            <a:off x="200024" y="4053922"/>
            <a:ext cx="9361488" cy="128052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Aft>
                <a:spcPts val="0"/>
              </a:spcAft>
              <a:defRPr/>
            </a:pPr>
            <a:endParaRPr lang="ko-KR" altLang="en-US" ker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5" name="Rectangle 6"/>
          <p:cNvSpPr>
            <a:spLocks noChangeArrowheads="1"/>
          </p:cNvSpPr>
          <p:nvPr/>
        </p:nvSpPr>
        <p:spPr bwMode="auto">
          <a:xfrm>
            <a:off x="200024" y="5625796"/>
            <a:ext cx="9361488" cy="128052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Aft>
                <a:spcPts val="0"/>
              </a:spcAft>
              <a:defRPr/>
            </a:pPr>
            <a:endParaRPr lang="ko-KR" altLang="en-US" ker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46" name="Group 10"/>
          <p:cNvGrpSpPr>
            <a:grpSpLocks/>
          </p:cNvGrpSpPr>
          <p:nvPr/>
        </p:nvGrpSpPr>
        <p:grpSpPr bwMode="auto">
          <a:xfrm>
            <a:off x="417523" y="1713539"/>
            <a:ext cx="1389025" cy="4663216"/>
            <a:chOff x="203" y="1275"/>
            <a:chExt cx="119" cy="2787"/>
          </a:xfrm>
        </p:grpSpPr>
        <p:sp>
          <p:nvSpPr>
            <p:cNvPr id="47" name="Freeform 11"/>
            <p:cNvSpPr>
              <a:spLocks/>
            </p:cNvSpPr>
            <p:nvPr/>
          </p:nvSpPr>
          <p:spPr bwMode="auto">
            <a:xfrm>
              <a:off x="203" y="1775"/>
              <a:ext cx="119" cy="423"/>
            </a:xfrm>
            <a:custGeom>
              <a:avLst/>
              <a:gdLst>
                <a:gd name="T0" fmla="*/ 90 w 90"/>
                <a:gd name="T1" fmla="*/ 0 h 771"/>
                <a:gd name="T2" fmla="*/ 0 w 90"/>
                <a:gd name="T3" fmla="*/ 0 h 771"/>
                <a:gd name="T4" fmla="*/ 0 w 90"/>
                <a:gd name="T5" fmla="*/ 771 h 771"/>
                <a:gd name="T6" fmla="*/ 90 w 90"/>
                <a:gd name="T7" fmla="*/ 771 h 7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771"/>
                <a:gd name="T14" fmla="*/ 90 w 90"/>
                <a:gd name="T15" fmla="*/ 771 h 7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771">
                  <a:moveTo>
                    <a:pt x="90" y="0"/>
                  </a:moveTo>
                  <a:lnTo>
                    <a:pt x="0" y="0"/>
                  </a:lnTo>
                  <a:lnTo>
                    <a:pt x="0" y="771"/>
                  </a:lnTo>
                  <a:lnTo>
                    <a:pt x="90" y="771"/>
                  </a:lnTo>
                </a:path>
              </a:pathLst>
            </a:custGeom>
            <a:noFill/>
            <a:ln w="38100" cap="flat" cmpd="sng">
              <a:solidFill>
                <a:srgbClr val="9DBEE3"/>
              </a:solidFill>
              <a:prstDash val="solid"/>
              <a:round/>
              <a:headEnd type="none" w="med" len="med"/>
              <a:tailEnd type="none" w="sm" len="sm"/>
            </a:ln>
          </p:spPr>
          <p:txBody>
            <a:bodyPr/>
            <a:lstStyle/>
            <a:p>
              <a:endParaRPr lang="ko-KR" altLang="en-US" sz="13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8" name="Freeform 12"/>
            <p:cNvSpPr>
              <a:spLocks/>
            </p:cNvSpPr>
            <p:nvPr/>
          </p:nvSpPr>
          <p:spPr bwMode="auto">
            <a:xfrm>
              <a:off x="203" y="2286"/>
              <a:ext cx="119" cy="389"/>
            </a:xfrm>
            <a:custGeom>
              <a:avLst/>
              <a:gdLst>
                <a:gd name="T0" fmla="*/ 90 w 90"/>
                <a:gd name="T1" fmla="*/ 0 h 771"/>
                <a:gd name="T2" fmla="*/ 0 w 90"/>
                <a:gd name="T3" fmla="*/ 0 h 771"/>
                <a:gd name="T4" fmla="*/ 0 w 90"/>
                <a:gd name="T5" fmla="*/ 771 h 771"/>
                <a:gd name="T6" fmla="*/ 90 w 90"/>
                <a:gd name="T7" fmla="*/ 771 h 7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771"/>
                <a:gd name="T14" fmla="*/ 90 w 90"/>
                <a:gd name="T15" fmla="*/ 771 h 7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771">
                  <a:moveTo>
                    <a:pt x="90" y="0"/>
                  </a:moveTo>
                  <a:lnTo>
                    <a:pt x="0" y="0"/>
                  </a:lnTo>
                  <a:lnTo>
                    <a:pt x="0" y="771"/>
                  </a:lnTo>
                  <a:lnTo>
                    <a:pt x="90" y="771"/>
                  </a:lnTo>
                </a:path>
              </a:pathLst>
            </a:custGeom>
            <a:noFill/>
            <a:ln w="38100" cap="flat" cmpd="sng">
              <a:solidFill>
                <a:srgbClr val="9DBEE3"/>
              </a:solidFill>
              <a:prstDash val="solid"/>
              <a:round/>
              <a:headEnd type="none" w="med" len="med"/>
              <a:tailEnd type="none" w="sm" len="sm"/>
            </a:ln>
          </p:spPr>
          <p:txBody>
            <a:bodyPr/>
            <a:lstStyle/>
            <a:p>
              <a:endParaRPr lang="ko-KR" altLang="en-US" sz="13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9" name="Freeform 14"/>
            <p:cNvSpPr>
              <a:spLocks/>
            </p:cNvSpPr>
            <p:nvPr/>
          </p:nvSpPr>
          <p:spPr bwMode="auto">
            <a:xfrm>
              <a:off x="203" y="3667"/>
              <a:ext cx="119" cy="395"/>
            </a:xfrm>
            <a:custGeom>
              <a:avLst/>
              <a:gdLst>
                <a:gd name="T0" fmla="*/ 90 w 90"/>
                <a:gd name="T1" fmla="*/ 0 h 771"/>
                <a:gd name="T2" fmla="*/ 0 w 90"/>
                <a:gd name="T3" fmla="*/ 0 h 771"/>
                <a:gd name="T4" fmla="*/ 0 w 90"/>
                <a:gd name="T5" fmla="*/ 771 h 771"/>
                <a:gd name="T6" fmla="*/ 90 w 90"/>
                <a:gd name="T7" fmla="*/ 771 h 7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771"/>
                <a:gd name="T14" fmla="*/ 90 w 90"/>
                <a:gd name="T15" fmla="*/ 771 h 7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771">
                  <a:moveTo>
                    <a:pt x="90" y="0"/>
                  </a:moveTo>
                  <a:lnTo>
                    <a:pt x="0" y="0"/>
                  </a:lnTo>
                  <a:lnTo>
                    <a:pt x="0" y="771"/>
                  </a:lnTo>
                  <a:lnTo>
                    <a:pt x="90" y="771"/>
                  </a:lnTo>
                </a:path>
              </a:pathLst>
            </a:custGeom>
            <a:noFill/>
            <a:ln w="38100" cap="flat" cmpd="sng">
              <a:solidFill>
                <a:srgbClr val="9DBEE3"/>
              </a:solidFill>
              <a:prstDash val="solid"/>
              <a:round/>
              <a:headEnd type="none" w="med" len="med"/>
              <a:tailEnd type="none" w="sm" len="sm"/>
            </a:ln>
          </p:spPr>
          <p:txBody>
            <a:bodyPr/>
            <a:lstStyle/>
            <a:p>
              <a:endParaRPr lang="ko-KR" altLang="en-US" sz="13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0" name="Freeform 15"/>
            <p:cNvSpPr>
              <a:spLocks/>
            </p:cNvSpPr>
            <p:nvPr/>
          </p:nvSpPr>
          <p:spPr bwMode="auto">
            <a:xfrm>
              <a:off x="203" y="1275"/>
              <a:ext cx="119" cy="399"/>
            </a:xfrm>
            <a:custGeom>
              <a:avLst/>
              <a:gdLst>
                <a:gd name="T0" fmla="*/ 90 w 90"/>
                <a:gd name="T1" fmla="*/ 0 h 771"/>
                <a:gd name="T2" fmla="*/ 0 w 90"/>
                <a:gd name="T3" fmla="*/ 0 h 771"/>
                <a:gd name="T4" fmla="*/ 0 w 90"/>
                <a:gd name="T5" fmla="*/ 771 h 771"/>
                <a:gd name="T6" fmla="*/ 90 w 90"/>
                <a:gd name="T7" fmla="*/ 771 h 7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771"/>
                <a:gd name="T14" fmla="*/ 90 w 90"/>
                <a:gd name="T15" fmla="*/ 771 h 7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771">
                  <a:moveTo>
                    <a:pt x="90" y="0"/>
                  </a:moveTo>
                  <a:lnTo>
                    <a:pt x="0" y="0"/>
                  </a:lnTo>
                  <a:lnTo>
                    <a:pt x="0" y="771"/>
                  </a:lnTo>
                  <a:lnTo>
                    <a:pt x="90" y="771"/>
                  </a:lnTo>
                </a:path>
              </a:pathLst>
            </a:custGeom>
            <a:noFill/>
            <a:ln w="38100" cap="flat" cmpd="sng">
              <a:solidFill>
                <a:srgbClr val="9DBEE3"/>
              </a:solidFill>
              <a:prstDash val="solid"/>
              <a:round/>
              <a:headEnd type="none" w="med" len="med"/>
              <a:tailEnd type="none" w="sm" len="sm"/>
            </a:ln>
          </p:spPr>
          <p:txBody>
            <a:bodyPr/>
            <a:lstStyle/>
            <a:p>
              <a:endParaRPr lang="ko-KR" altLang="en-US" sz="13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51" name="AutoShape 27"/>
          <p:cNvSpPr>
            <a:spLocks noChangeArrowheads="1"/>
          </p:cNvSpPr>
          <p:nvPr/>
        </p:nvSpPr>
        <p:spPr bwMode="auto">
          <a:xfrm>
            <a:off x="572064" y="1844824"/>
            <a:ext cx="1435046" cy="4401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lang="ko-KR" altLang="en-US" sz="13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전체 공정 </a:t>
            </a:r>
            <a:endParaRPr lang="en-US" altLang="ko-KR" sz="13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ko-KR" altLang="en-US" sz="13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계획 수립 실현</a:t>
            </a:r>
          </a:p>
        </p:txBody>
      </p:sp>
      <p:sp>
        <p:nvSpPr>
          <p:cNvPr id="52" name="AutoShape 33"/>
          <p:cNvSpPr>
            <a:spLocks noChangeArrowheads="1"/>
          </p:cNvSpPr>
          <p:nvPr/>
        </p:nvSpPr>
        <p:spPr bwMode="auto">
          <a:xfrm>
            <a:off x="572063" y="2688328"/>
            <a:ext cx="1234485" cy="4401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l">
              <a:defRPr/>
            </a:pPr>
            <a:r>
              <a:rPr lang="ko-KR" altLang="en-US" sz="13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유연한 스케줄링 </a:t>
            </a:r>
          </a:p>
          <a:p>
            <a:pPr algn="l">
              <a:defRPr/>
            </a:pPr>
            <a:r>
              <a:rPr lang="ko-KR" altLang="en-US" sz="13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알고리즘</a:t>
            </a:r>
          </a:p>
        </p:txBody>
      </p:sp>
      <p:sp>
        <p:nvSpPr>
          <p:cNvPr id="53" name="AutoShape 34"/>
          <p:cNvSpPr>
            <a:spLocks noChangeArrowheads="1"/>
          </p:cNvSpPr>
          <p:nvPr/>
        </p:nvSpPr>
        <p:spPr bwMode="auto">
          <a:xfrm>
            <a:off x="572064" y="3503566"/>
            <a:ext cx="1435046" cy="4401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l">
              <a:defRPr/>
            </a:pPr>
            <a:r>
              <a:rPr lang="ko-KR" altLang="en-US" sz="13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계열 공장</a:t>
            </a:r>
            <a:endParaRPr lang="en-US" altLang="ko-KR" sz="13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defRPr/>
            </a:pPr>
            <a:r>
              <a:rPr lang="ko-KR" altLang="en-US" sz="13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구축율</a:t>
            </a:r>
            <a:r>
              <a:rPr lang="ko-KR" altLang="en-US" sz="13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3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100%</a:t>
            </a:r>
            <a:endParaRPr lang="ko-KR" altLang="en-US" sz="13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4" name="AutoShape 35"/>
          <p:cNvSpPr>
            <a:spLocks noChangeArrowheads="1"/>
          </p:cNvSpPr>
          <p:nvPr/>
        </p:nvSpPr>
        <p:spPr bwMode="auto">
          <a:xfrm>
            <a:off x="572064" y="5157192"/>
            <a:ext cx="1151494" cy="1795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ts val="1400"/>
              </a:lnSpc>
              <a:defRPr/>
            </a:pPr>
            <a:r>
              <a:rPr lang="ko-KR" altLang="en-US" sz="13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기술 인정</a:t>
            </a:r>
          </a:p>
        </p:txBody>
      </p:sp>
      <p:sp>
        <p:nvSpPr>
          <p:cNvPr id="55" name="AutoShape 36"/>
          <p:cNvSpPr>
            <a:spLocks noChangeArrowheads="1"/>
          </p:cNvSpPr>
          <p:nvPr/>
        </p:nvSpPr>
        <p:spPr bwMode="auto">
          <a:xfrm>
            <a:off x="572064" y="5939541"/>
            <a:ext cx="1008990" cy="2000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lang="en-US" altLang="ko-KR" sz="13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APS </a:t>
            </a:r>
            <a:r>
              <a:rPr lang="ko-KR" altLang="en-US" sz="13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전문성</a:t>
            </a:r>
          </a:p>
        </p:txBody>
      </p:sp>
      <p:sp>
        <p:nvSpPr>
          <p:cNvPr id="56" name="Text Box 26"/>
          <p:cNvSpPr txBox="1">
            <a:spLocks noChangeArrowheads="1"/>
          </p:cNvSpPr>
          <p:nvPr/>
        </p:nvSpPr>
        <p:spPr bwMode="auto">
          <a:xfrm>
            <a:off x="2655355" y="1844824"/>
            <a:ext cx="6815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Font typeface="Arial" pitchFamily="34" charset="0"/>
              <a:buChar char="•"/>
              <a:tabLst>
                <a:tab pos="5648325" algn="l"/>
              </a:tabLst>
              <a:defRPr/>
            </a:pPr>
            <a:r>
              <a:rPr lang="en-US" altLang="ko-KR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Monotype Sorts"/>
              </a:rPr>
              <a:t> </a:t>
            </a:r>
            <a:r>
              <a:rPr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Monotype Sorts"/>
              </a:rPr>
              <a:t>주요공정 및 반제품공정</a:t>
            </a:r>
            <a:r>
              <a:rPr lang="en-US" altLang="ko-KR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Monotype Sorts"/>
              </a:rPr>
              <a:t>, Sub line  </a:t>
            </a:r>
            <a:r>
              <a:rPr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Monotype Sorts"/>
              </a:rPr>
              <a:t>전체공정을 설비 별 스케줄링</a:t>
            </a:r>
            <a:r>
              <a:rPr lang="en-US" altLang="ko-KR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Monotype Sorts"/>
              </a:rPr>
              <a:t> </a:t>
            </a:r>
            <a:r>
              <a:rPr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Monotype Sorts"/>
              </a:rPr>
              <a:t>하는 것을 원칙으로 함 </a:t>
            </a:r>
          </a:p>
          <a:p>
            <a:pPr algn="l">
              <a:lnSpc>
                <a:spcPct val="90000"/>
              </a:lnSpc>
              <a:buFont typeface="Arial" pitchFamily="34" charset="0"/>
              <a:buChar char="•"/>
              <a:tabLst>
                <a:tab pos="5648325" algn="l"/>
              </a:tabLst>
              <a:defRPr/>
            </a:pPr>
            <a:r>
              <a:rPr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Monotype Sorts"/>
              </a:rPr>
              <a:t> 모든 구축업체 전체공정 </a:t>
            </a:r>
            <a:r>
              <a:rPr lang="en-US" altLang="ko-KR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Monotype Sorts"/>
              </a:rPr>
              <a:t>(</a:t>
            </a:r>
            <a:r>
              <a:rPr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Monotype Sorts"/>
              </a:rPr>
              <a:t>주요공정 및 반제품공정</a:t>
            </a:r>
            <a:r>
              <a:rPr lang="en-US" altLang="ko-KR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Monotype Sorts"/>
              </a:rPr>
              <a:t>, SUB LINE, </a:t>
            </a:r>
            <a:r>
              <a:rPr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Monotype Sorts"/>
              </a:rPr>
              <a:t>사내</a:t>
            </a:r>
            <a:r>
              <a:rPr lang="en-US" altLang="ko-KR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Monotype Sorts"/>
              </a:rPr>
              <a:t>/</a:t>
            </a:r>
            <a:r>
              <a:rPr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Monotype Sorts"/>
              </a:rPr>
              <a:t>외 외주</a:t>
            </a:r>
            <a:r>
              <a:rPr lang="en-US" altLang="ko-KR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Monotype Sorts"/>
              </a:rPr>
              <a:t>) </a:t>
            </a:r>
            <a:r>
              <a:rPr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Monotype Sorts"/>
              </a:rPr>
              <a:t>스케줄</a:t>
            </a:r>
            <a:r>
              <a:rPr lang="en-US" altLang="ko-KR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Monotype Sorts"/>
              </a:rPr>
              <a:t> </a:t>
            </a:r>
            <a:r>
              <a:rPr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Monotype Sorts"/>
              </a:rPr>
              <a:t>구축 운영</a:t>
            </a:r>
          </a:p>
        </p:txBody>
      </p:sp>
      <p:sp>
        <p:nvSpPr>
          <p:cNvPr id="57" name="Text Box 38"/>
          <p:cNvSpPr txBox="1">
            <a:spLocks noChangeArrowheads="1"/>
          </p:cNvSpPr>
          <p:nvPr/>
        </p:nvSpPr>
        <p:spPr bwMode="auto">
          <a:xfrm>
            <a:off x="2655353" y="2679303"/>
            <a:ext cx="68153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Font typeface="Arial" pitchFamily="34" charset="0"/>
              <a:buChar char="•"/>
              <a:tabLst>
                <a:tab pos="5648325" algn="l"/>
              </a:tabLst>
              <a:defRPr/>
            </a:pPr>
            <a:r>
              <a:rPr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Monotype Sorts"/>
              </a:rPr>
              <a:t> 패키지 장점</a:t>
            </a:r>
            <a:r>
              <a:rPr lang="en-US" altLang="ko-KR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Monotype Sorts"/>
              </a:rPr>
              <a:t>+ </a:t>
            </a:r>
            <a:r>
              <a:rPr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Monotype Sorts"/>
              </a:rPr>
              <a:t>개발 </a:t>
            </a:r>
            <a:r>
              <a:rPr lang="ko-KR" altLang="en-US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Monotype Sorts"/>
              </a:rPr>
              <a:t>커스터마이징</a:t>
            </a:r>
            <a:r>
              <a:rPr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Monotype Sorts"/>
              </a:rPr>
              <a:t> 유연성 </a:t>
            </a:r>
            <a:endParaRPr lang="en-US" altLang="ko-KR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sym typeface="Monotype Sorts"/>
            </a:endParaRPr>
          </a:p>
          <a:p>
            <a:pPr algn="l">
              <a:lnSpc>
                <a:spcPct val="90000"/>
              </a:lnSpc>
              <a:buFont typeface="Arial" pitchFamily="34" charset="0"/>
              <a:buChar char="•"/>
              <a:tabLst>
                <a:tab pos="5648325" algn="l"/>
              </a:tabLst>
              <a:defRPr/>
            </a:pPr>
            <a:r>
              <a:rPr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Monotype Sorts"/>
              </a:rPr>
              <a:t> 제약조건</a:t>
            </a:r>
            <a:r>
              <a:rPr lang="en-US" altLang="ko-KR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Monotype Sorts"/>
              </a:rPr>
              <a:t>, </a:t>
            </a:r>
            <a:r>
              <a:rPr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Monotype Sorts"/>
              </a:rPr>
              <a:t>현장 요구사항을  </a:t>
            </a:r>
            <a:r>
              <a:rPr lang="en-US" altLang="ko-KR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Monotype Sorts"/>
              </a:rPr>
              <a:t>SOURCE </a:t>
            </a:r>
            <a:r>
              <a:rPr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Monotype Sorts"/>
              </a:rPr>
              <a:t>수정 없이 패키지에서 지원하는 </a:t>
            </a:r>
            <a:r>
              <a:rPr lang="en-US" altLang="ko-KR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Monotype Sorts"/>
              </a:rPr>
              <a:t>METHOD</a:t>
            </a:r>
            <a:r>
              <a:rPr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Monotype Sorts"/>
              </a:rPr>
              <a:t>로 무한 설계</a:t>
            </a:r>
            <a:endParaRPr lang="en-US" altLang="ko-KR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sym typeface="Monotype Sorts"/>
            </a:endParaRPr>
          </a:p>
        </p:txBody>
      </p:sp>
      <p:sp>
        <p:nvSpPr>
          <p:cNvPr id="58" name="Text Box 39"/>
          <p:cNvSpPr txBox="1">
            <a:spLocks noChangeArrowheads="1"/>
          </p:cNvSpPr>
          <p:nvPr/>
        </p:nvSpPr>
        <p:spPr bwMode="auto">
          <a:xfrm>
            <a:off x="2655354" y="3501008"/>
            <a:ext cx="66741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Font typeface="Arial" pitchFamily="34" charset="0"/>
              <a:buChar char="•"/>
              <a:tabLst>
                <a:tab pos="5648325" algn="l"/>
              </a:tabLst>
              <a:defRPr/>
            </a:pPr>
            <a:r>
              <a:rPr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FLEXSCHE APS</a:t>
            </a:r>
            <a:r>
              <a:rPr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를 구축한 업체는  계열공장 및 해외공장 </a:t>
            </a:r>
            <a:r>
              <a:rPr lang="en-US" altLang="ko-KR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APS </a:t>
            </a:r>
            <a:r>
              <a:rPr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프로젝트 진행</a:t>
            </a:r>
            <a:endParaRPr lang="en-US" altLang="ko-KR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90000"/>
              </a:lnSpc>
              <a:buFont typeface="Arial" pitchFamily="34" charset="0"/>
              <a:buChar char="•"/>
              <a:tabLst>
                <a:tab pos="5648325" algn="l"/>
              </a:tabLst>
              <a:defRPr/>
            </a:pPr>
            <a:r>
              <a:rPr lang="en-US" altLang="ko-KR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2009</a:t>
            </a:r>
            <a:r>
              <a:rPr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년 이후 구축한</a:t>
            </a:r>
            <a:r>
              <a:rPr lang="en-US" altLang="ko-KR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업체 </a:t>
            </a:r>
            <a:r>
              <a:rPr lang="en-US" altLang="ko-KR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100% </a:t>
            </a:r>
            <a:r>
              <a:rPr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계열사 추가</a:t>
            </a:r>
            <a:r>
              <a:rPr lang="en-US" altLang="ko-KR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구축 실현</a:t>
            </a:r>
            <a:r>
              <a:rPr lang="en-US" altLang="ko-KR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sym typeface="Monotype Sorts"/>
            </a:endParaRPr>
          </a:p>
        </p:txBody>
      </p:sp>
      <p:sp>
        <p:nvSpPr>
          <p:cNvPr id="59" name="Text Box 40"/>
          <p:cNvSpPr txBox="1">
            <a:spLocks noChangeArrowheads="1"/>
          </p:cNvSpPr>
          <p:nvPr/>
        </p:nvSpPr>
        <p:spPr bwMode="auto">
          <a:xfrm>
            <a:off x="2648744" y="4947593"/>
            <a:ext cx="66741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Font typeface="Arial" pitchFamily="34" charset="0"/>
              <a:buChar char="•"/>
              <a:tabLst>
                <a:tab pos="5648325" algn="l"/>
              </a:tabLst>
              <a:defRPr/>
            </a:pPr>
            <a:r>
              <a:rPr lang="en-US" altLang="ko-KR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2007</a:t>
            </a:r>
            <a:r>
              <a:rPr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년 이후  일본시장  </a:t>
            </a:r>
            <a:r>
              <a:rPr lang="en-US" altLang="ko-KR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APS  </a:t>
            </a:r>
            <a:r>
              <a:rPr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솔루션  판매율  </a:t>
            </a:r>
            <a:r>
              <a:rPr lang="en-US" altLang="ko-KR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위  달성 </a:t>
            </a:r>
            <a:endParaRPr lang="en-US" altLang="ko-KR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71450" indent="-171450" algn="l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5648325" algn="l"/>
              </a:tabLst>
              <a:defRPr/>
            </a:pPr>
            <a:r>
              <a:rPr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국내 도입 업체의 평가 뛰어남 </a:t>
            </a:r>
            <a:r>
              <a:rPr lang="en-US" altLang="ko-KR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 </a:t>
            </a:r>
            <a:r>
              <a:rPr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전체공정 </a:t>
            </a:r>
            <a:r>
              <a:rPr lang="en-US" altLang="ko-KR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APS </a:t>
            </a:r>
            <a:r>
              <a:rPr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활용 </a:t>
            </a:r>
            <a:r>
              <a:rPr lang="en-US" altLang="ko-KR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BMT</a:t>
            </a:r>
            <a:r>
              <a:rPr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업체 다수 </a:t>
            </a:r>
            <a:r>
              <a:rPr lang="en-US" altLang="ko-KR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sp>
        <p:nvSpPr>
          <p:cNvPr id="60" name="Text Box 41"/>
          <p:cNvSpPr txBox="1">
            <a:spLocks noChangeArrowheads="1"/>
          </p:cNvSpPr>
          <p:nvPr/>
        </p:nvSpPr>
        <p:spPr bwMode="auto">
          <a:xfrm>
            <a:off x="2655353" y="5824505"/>
            <a:ext cx="66741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Font typeface="Arial" pitchFamily="34" charset="0"/>
              <a:buChar char="•"/>
              <a:tabLst>
                <a:tab pos="5648325" algn="l"/>
              </a:tabLst>
              <a:defRPr/>
            </a:pPr>
            <a:r>
              <a:rPr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APS </a:t>
            </a:r>
            <a:r>
              <a:rPr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부문에만 </a:t>
            </a:r>
            <a:r>
              <a:rPr lang="en-US" altLang="ko-KR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15</a:t>
            </a:r>
            <a:r>
              <a:rPr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년간 전념 해온 오랜  구축 경험을 바탕으로  성공적인  프로젝트 실현</a:t>
            </a:r>
            <a:endParaRPr lang="en-US" altLang="ko-KR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90000"/>
              </a:lnSpc>
              <a:buFont typeface="Arial" pitchFamily="34" charset="0"/>
              <a:buChar char="•"/>
              <a:tabLst>
                <a:tab pos="5648325" algn="l"/>
              </a:tabLst>
              <a:defRPr/>
            </a:pPr>
            <a:r>
              <a:rPr lang="en-US" altLang="ko-KR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일본 </a:t>
            </a:r>
            <a:r>
              <a:rPr lang="en-US" altLang="ko-KR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FLEXSCHE</a:t>
            </a:r>
            <a:r>
              <a:rPr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사 역시 </a:t>
            </a:r>
            <a:r>
              <a:rPr lang="en-US" altLang="ko-KR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APS </a:t>
            </a:r>
            <a:r>
              <a:rPr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만 전문으로 연구</a:t>
            </a:r>
            <a:r>
              <a:rPr lang="en-US" altLang="ko-KR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개발 지원하는 </a:t>
            </a:r>
            <a:r>
              <a:rPr lang="en-US" altLang="ko-KR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GLOBAL </a:t>
            </a:r>
            <a:r>
              <a:rPr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기업입니다</a:t>
            </a:r>
            <a:r>
              <a:rPr lang="en-US" altLang="ko-KR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1" name="Freeform 29"/>
          <p:cNvSpPr>
            <a:spLocks/>
          </p:cNvSpPr>
          <p:nvPr/>
        </p:nvSpPr>
        <p:spPr bwMode="auto">
          <a:xfrm>
            <a:off x="2627003" y="1713539"/>
            <a:ext cx="569390" cy="4667789"/>
          </a:xfrm>
          <a:custGeom>
            <a:avLst/>
            <a:gdLst>
              <a:gd name="T0" fmla="*/ 90 w 90"/>
              <a:gd name="T1" fmla="*/ 0 h 771"/>
              <a:gd name="T2" fmla="*/ 0 w 90"/>
              <a:gd name="T3" fmla="*/ 0 h 771"/>
              <a:gd name="T4" fmla="*/ 0 w 90"/>
              <a:gd name="T5" fmla="*/ 771 h 771"/>
              <a:gd name="T6" fmla="*/ 90 w 90"/>
              <a:gd name="T7" fmla="*/ 771 h 771"/>
              <a:gd name="T8" fmla="*/ 0 60000 65536"/>
              <a:gd name="T9" fmla="*/ 0 60000 65536"/>
              <a:gd name="T10" fmla="*/ 0 60000 65536"/>
              <a:gd name="T11" fmla="*/ 0 60000 65536"/>
              <a:gd name="T12" fmla="*/ 0 w 90"/>
              <a:gd name="T13" fmla="*/ 0 h 771"/>
              <a:gd name="T14" fmla="*/ 90 w 90"/>
              <a:gd name="T15" fmla="*/ 771 h 7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" h="771">
                <a:moveTo>
                  <a:pt x="90" y="0"/>
                </a:moveTo>
                <a:lnTo>
                  <a:pt x="0" y="0"/>
                </a:lnTo>
                <a:lnTo>
                  <a:pt x="0" y="771"/>
                </a:lnTo>
                <a:lnTo>
                  <a:pt x="90" y="771"/>
                </a:lnTo>
              </a:path>
            </a:pathLst>
          </a:custGeom>
          <a:noFill/>
          <a:ln w="38100" cap="flat" cmpd="sng">
            <a:solidFill>
              <a:srgbClr val="25528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180000" anchor="ctr"/>
          <a:lstStyle/>
          <a:p>
            <a:endParaRPr lang="ko-KR" altLang="en-US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62" name="Picture 31" descr="001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 l="12674" t="25505" r="7921" b="20404"/>
          <a:stretch>
            <a:fillRect/>
          </a:stretch>
        </p:blipFill>
        <p:spPr bwMode="auto">
          <a:xfrm>
            <a:off x="1991254" y="3573016"/>
            <a:ext cx="528482" cy="359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32" descr="003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 t="17853" r="21387" b="19554"/>
          <a:stretch>
            <a:fillRect/>
          </a:stretch>
        </p:blipFill>
        <p:spPr bwMode="auto">
          <a:xfrm>
            <a:off x="1927598" y="2804828"/>
            <a:ext cx="566737" cy="452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33" descr="아이콘"/>
          <p:cNvPicPr>
            <a:picLocks noChangeAspect="1" noChangeArrowheads="1"/>
          </p:cNvPicPr>
          <p:nvPr/>
        </p:nvPicPr>
        <p:blipFill>
          <a:blip r:embed="rId5">
            <a:grayscl/>
          </a:blip>
          <a:srcRect/>
          <a:stretch>
            <a:fillRect/>
          </a:stretch>
        </p:blipFill>
        <p:spPr bwMode="auto">
          <a:xfrm>
            <a:off x="2089570" y="4197069"/>
            <a:ext cx="369796" cy="45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34" descr="아이콘3"/>
          <p:cNvPicPr>
            <a:picLocks noChangeAspect="1" noChangeArrowheads="1"/>
          </p:cNvPicPr>
          <p:nvPr/>
        </p:nvPicPr>
        <p:blipFill>
          <a:blip r:embed="rId6">
            <a:lum bright="6000"/>
            <a:grayscl/>
          </a:blip>
          <a:srcRect/>
          <a:stretch>
            <a:fillRect/>
          </a:stretch>
        </p:blipFill>
        <p:spPr bwMode="auto">
          <a:xfrm>
            <a:off x="2031833" y="1934328"/>
            <a:ext cx="351377" cy="42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그림 65"/>
          <p:cNvPicPr>
            <a:picLocks noChangeAspect="1"/>
          </p:cNvPicPr>
          <p:nvPr/>
        </p:nvPicPr>
        <p:blipFill>
          <a:blip r:embed="rId7" cstate="print">
            <a:duotone>
              <a:srgbClr val="808080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 bwMode="auto">
          <a:xfrm>
            <a:off x="2089570" y="5877775"/>
            <a:ext cx="293640" cy="40839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67" name="Rectangle 5"/>
          <p:cNvSpPr>
            <a:spLocks noChangeArrowheads="1"/>
          </p:cNvSpPr>
          <p:nvPr/>
        </p:nvSpPr>
        <p:spPr bwMode="auto">
          <a:xfrm flipV="1">
            <a:off x="2650815" y="4797152"/>
            <a:ext cx="6910698" cy="128052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Aft>
                <a:spcPts val="0"/>
              </a:spcAft>
              <a:defRPr/>
            </a:pPr>
            <a:endParaRPr lang="ko-KR" altLang="en-US" ker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8" name="AutoShape 34"/>
          <p:cNvSpPr>
            <a:spLocks noChangeArrowheads="1"/>
          </p:cNvSpPr>
          <p:nvPr/>
        </p:nvSpPr>
        <p:spPr bwMode="auto">
          <a:xfrm>
            <a:off x="572064" y="4280207"/>
            <a:ext cx="143504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l">
              <a:defRPr/>
            </a:pPr>
            <a:r>
              <a:rPr lang="ko-KR" altLang="en-US" sz="13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물류 지원 부문 확대 구현</a:t>
            </a:r>
          </a:p>
        </p:txBody>
      </p:sp>
      <p:sp>
        <p:nvSpPr>
          <p:cNvPr id="69" name="Text Box 39"/>
          <p:cNvSpPr txBox="1">
            <a:spLocks noChangeArrowheads="1"/>
          </p:cNvSpPr>
          <p:nvPr/>
        </p:nvSpPr>
        <p:spPr bwMode="auto">
          <a:xfrm>
            <a:off x="2655354" y="4263479"/>
            <a:ext cx="66741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Font typeface="Arial" pitchFamily="34" charset="0"/>
              <a:buChar char="•"/>
              <a:tabLst>
                <a:tab pos="5648325" algn="l"/>
              </a:tabLst>
              <a:defRPr/>
            </a:pPr>
            <a:r>
              <a:rPr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재고</a:t>
            </a:r>
            <a:r>
              <a:rPr lang="en-US" altLang="ko-KR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재공의</a:t>
            </a:r>
            <a:r>
              <a:rPr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최소화와 </a:t>
            </a:r>
            <a:r>
              <a:rPr lang="ko-KR" altLang="en-US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적시성을</a:t>
            </a:r>
            <a:r>
              <a:rPr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고려한 </a:t>
            </a:r>
            <a:r>
              <a:rPr lang="ko-KR" altLang="en-US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구매오더</a:t>
            </a:r>
            <a:r>
              <a:rPr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생성 가능</a:t>
            </a:r>
            <a:r>
              <a:rPr lang="en-US" altLang="ko-KR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발주업무 연동 지원</a:t>
            </a:r>
          </a:p>
          <a:p>
            <a:pPr algn="l">
              <a:lnSpc>
                <a:spcPct val="90000"/>
              </a:lnSpc>
              <a:buFont typeface="Arial" pitchFamily="34" charset="0"/>
              <a:buChar char="•"/>
              <a:tabLst>
                <a:tab pos="5648325" algn="l"/>
              </a:tabLst>
              <a:defRPr/>
            </a:pPr>
            <a:r>
              <a:rPr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변동에 따른 사전 </a:t>
            </a:r>
            <a:r>
              <a:rPr lang="en-US" altLang="ko-KR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warning</a:t>
            </a:r>
            <a:r>
              <a:rPr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제공 및 생산 장애를 없애 생산의 효율을 향상 </a:t>
            </a:r>
            <a:r>
              <a:rPr lang="en-US" altLang="ko-KR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물류자동지시</a:t>
            </a:r>
            <a:r>
              <a:rPr lang="en-US" altLang="ko-KR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pic>
        <p:nvPicPr>
          <p:cNvPr id="70" name="Picture 31" descr="001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 l="12674" t="25505" r="7921" b="20404"/>
          <a:stretch>
            <a:fillRect/>
          </a:stretch>
        </p:blipFill>
        <p:spPr bwMode="auto">
          <a:xfrm>
            <a:off x="1999402" y="5156846"/>
            <a:ext cx="528482" cy="359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Freeform 12"/>
          <p:cNvSpPr>
            <a:spLocks/>
          </p:cNvSpPr>
          <p:nvPr/>
        </p:nvSpPr>
        <p:spPr bwMode="auto">
          <a:xfrm>
            <a:off x="428071" y="4195134"/>
            <a:ext cx="1389025" cy="571016"/>
          </a:xfrm>
          <a:custGeom>
            <a:avLst/>
            <a:gdLst>
              <a:gd name="T0" fmla="*/ 90 w 90"/>
              <a:gd name="T1" fmla="*/ 0 h 771"/>
              <a:gd name="T2" fmla="*/ 0 w 90"/>
              <a:gd name="T3" fmla="*/ 0 h 771"/>
              <a:gd name="T4" fmla="*/ 0 w 90"/>
              <a:gd name="T5" fmla="*/ 771 h 771"/>
              <a:gd name="T6" fmla="*/ 90 w 90"/>
              <a:gd name="T7" fmla="*/ 771 h 771"/>
              <a:gd name="T8" fmla="*/ 0 60000 65536"/>
              <a:gd name="T9" fmla="*/ 0 60000 65536"/>
              <a:gd name="T10" fmla="*/ 0 60000 65536"/>
              <a:gd name="T11" fmla="*/ 0 60000 65536"/>
              <a:gd name="T12" fmla="*/ 0 w 90"/>
              <a:gd name="T13" fmla="*/ 0 h 771"/>
              <a:gd name="T14" fmla="*/ 90 w 90"/>
              <a:gd name="T15" fmla="*/ 771 h 7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" h="771">
                <a:moveTo>
                  <a:pt x="90" y="0"/>
                </a:moveTo>
                <a:lnTo>
                  <a:pt x="0" y="0"/>
                </a:lnTo>
                <a:lnTo>
                  <a:pt x="0" y="771"/>
                </a:lnTo>
                <a:lnTo>
                  <a:pt x="90" y="771"/>
                </a:lnTo>
              </a:path>
            </a:pathLst>
          </a:custGeom>
          <a:noFill/>
          <a:ln w="38100" cap="flat" cmpd="sng">
            <a:solidFill>
              <a:srgbClr val="9DBEE3"/>
            </a:solidFill>
            <a:prstDash val="solid"/>
            <a:round/>
            <a:headEnd type="none" w="med" len="med"/>
            <a:tailEnd type="none" w="sm" len="sm"/>
          </a:ln>
        </p:spPr>
        <p:txBody>
          <a:bodyPr/>
          <a:lstStyle/>
          <a:p>
            <a:endParaRPr lang="ko-KR" altLang="en-US" sz="130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2" name="Freeform 13"/>
          <p:cNvSpPr>
            <a:spLocks/>
          </p:cNvSpPr>
          <p:nvPr/>
        </p:nvSpPr>
        <p:spPr bwMode="auto">
          <a:xfrm>
            <a:off x="417523" y="4962899"/>
            <a:ext cx="1389025" cy="637490"/>
          </a:xfrm>
          <a:custGeom>
            <a:avLst/>
            <a:gdLst>
              <a:gd name="T0" fmla="*/ 90 w 90"/>
              <a:gd name="T1" fmla="*/ 0 h 771"/>
              <a:gd name="T2" fmla="*/ 0 w 90"/>
              <a:gd name="T3" fmla="*/ 0 h 771"/>
              <a:gd name="T4" fmla="*/ 0 w 90"/>
              <a:gd name="T5" fmla="*/ 771 h 771"/>
              <a:gd name="T6" fmla="*/ 90 w 90"/>
              <a:gd name="T7" fmla="*/ 771 h 771"/>
              <a:gd name="T8" fmla="*/ 0 60000 65536"/>
              <a:gd name="T9" fmla="*/ 0 60000 65536"/>
              <a:gd name="T10" fmla="*/ 0 60000 65536"/>
              <a:gd name="T11" fmla="*/ 0 60000 65536"/>
              <a:gd name="T12" fmla="*/ 0 w 90"/>
              <a:gd name="T13" fmla="*/ 0 h 771"/>
              <a:gd name="T14" fmla="*/ 90 w 90"/>
              <a:gd name="T15" fmla="*/ 771 h 7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" h="771">
                <a:moveTo>
                  <a:pt x="90" y="0"/>
                </a:moveTo>
                <a:lnTo>
                  <a:pt x="0" y="0"/>
                </a:lnTo>
                <a:lnTo>
                  <a:pt x="0" y="771"/>
                </a:lnTo>
                <a:lnTo>
                  <a:pt x="90" y="771"/>
                </a:lnTo>
              </a:path>
            </a:pathLst>
          </a:custGeom>
          <a:noFill/>
          <a:ln w="38100" cap="flat" cmpd="sng">
            <a:solidFill>
              <a:srgbClr val="9DBEE3"/>
            </a:solidFill>
            <a:prstDash val="solid"/>
            <a:round/>
            <a:headEnd type="none" w="med" len="med"/>
            <a:tailEnd type="none" w="sm" len="sm"/>
          </a:ln>
        </p:spPr>
        <p:txBody>
          <a:bodyPr/>
          <a:lstStyle/>
          <a:p>
            <a:endParaRPr lang="ko-KR" altLang="en-US" sz="130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9" name="AutoShape 161"/>
          <p:cNvSpPr>
            <a:spLocks noChangeArrowheads="1"/>
          </p:cNvSpPr>
          <p:nvPr/>
        </p:nvSpPr>
        <p:spPr bwMode="auto">
          <a:xfrm>
            <a:off x="231606" y="138615"/>
            <a:ext cx="4968000" cy="295751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l" eaLnBrk="1" fontAlgn="auto" latinLnBrk="1" hangingPunct="1">
              <a:spcBef>
                <a:spcPct val="0"/>
              </a:spcBef>
              <a:spcAft>
                <a:spcPts val="0"/>
              </a:spcAft>
              <a:tabLst>
                <a:tab pos="5648325" algn="l"/>
              </a:tabLst>
            </a:pPr>
            <a:r>
              <a:rPr lang="en-US" altLang="ko-KR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2.4 </a:t>
            </a:r>
            <a:r>
              <a:rPr lang="ko-KR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당사의 </a:t>
            </a:r>
            <a:r>
              <a:rPr lang="en-US" altLang="ko-KR" sz="1800" b="1" dirty="0">
                <a:solidFill>
                  <a:srgbClr val="13202F"/>
                </a:solidFill>
                <a:latin typeface="맑은 고딕" pitchFamily="50" charset="-127"/>
                <a:ea typeface="맑은 고딕" pitchFamily="50" charset="-127"/>
              </a:rPr>
              <a:t>APS </a:t>
            </a:r>
            <a:r>
              <a:rPr lang="ko-KR" altLang="en-US" sz="1800" b="1" dirty="0">
                <a:solidFill>
                  <a:srgbClr val="13202F"/>
                </a:solidFill>
                <a:latin typeface="맑은 고딕" pitchFamily="50" charset="-127"/>
                <a:ea typeface="맑은 고딕" pitchFamily="50" charset="-127"/>
              </a:rPr>
              <a:t>구축 특성</a:t>
            </a:r>
            <a:endParaRPr lang="ko-KR" altLang="en-US" sz="18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435100"/>
      </p:ext>
    </p:extLst>
  </p:cSld>
  <p:clrMapOvr>
    <a:masterClrMapping/>
  </p:clrMapOvr>
  <p:transition advTm="5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모서리가 둥근 직사각형 14"/>
          <p:cNvSpPr/>
          <p:nvPr/>
        </p:nvSpPr>
        <p:spPr bwMode="auto">
          <a:xfrm>
            <a:off x="2504729" y="2104251"/>
            <a:ext cx="3717723" cy="360000"/>
          </a:xfrm>
          <a:prstGeom prst="roundRect">
            <a:avLst/>
          </a:prstGeom>
          <a:gradFill flip="none" rotWithShape="1">
            <a:gsLst>
              <a:gs pos="88000">
                <a:srgbClr val="FFFFFF"/>
              </a:gs>
              <a:gs pos="99000">
                <a:srgbClr val="F5F5F5"/>
              </a:gs>
            </a:gsLst>
            <a:lin ang="10800000" scaled="1"/>
            <a:tileRect/>
          </a:gradFill>
          <a:ln w="12700" cap="flat" cmpd="sng" algn="ctr">
            <a:solidFill>
              <a:schemeClr val="bg1">
                <a:lumMod val="65000"/>
              </a:schemeClr>
            </a:solidFill>
            <a:prstDash val="solid"/>
          </a:ln>
          <a:effectLst>
            <a:outerShdw blurRad="50800" dist="12700" dir="5400000" algn="t" rotWithShape="0">
              <a:sysClr val="window" lastClr="FFFFFF">
                <a:lumMod val="50000"/>
                <a:alpha val="40000"/>
              </a:sysClr>
            </a:outerShdw>
          </a:effectLst>
        </p:spPr>
        <p:txBody>
          <a:bodyPr anchor="ctr"/>
          <a:lstStyle/>
          <a:p>
            <a:pPr algn="l"/>
            <a:r>
              <a:rPr lang="en-US" altLang="ko-KR" sz="1600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2     </a:t>
            </a:r>
            <a:r>
              <a:rPr lang="ko-KR" altLang="en-US" sz="1600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회사 소개 </a:t>
            </a:r>
            <a:r>
              <a:rPr lang="en-US" altLang="ko-KR" sz="1600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en-US" altLang="ko-KR" sz="1600" b="1" kern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EGiT</a:t>
            </a:r>
            <a:r>
              <a:rPr lang="en-US" altLang="ko-KR" sz="1600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endParaRPr lang="ko-KR" altLang="en-US" sz="1600" b="1" kern="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7" name="직선 연결선 16"/>
          <p:cNvCxnSpPr/>
          <p:nvPr/>
        </p:nvCxnSpPr>
        <p:spPr bwMode="auto">
          <a:xfrm rot="5400000">
            <a:off x="2811765" y="2284251"/>
            <a:ext cx="214790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</p:cxnSp>
      <p:sp>
        <p:nvSpPr>
          <p:cNvPr id="18" name="모서리가 둥근 직사각형 17"/>
          <p:cNvSpPr/>
          <p:nvPr/>
        </p:nvSpPr>
        <p:spPr bwMode="auto">
          <a:xfrm>
            <a:off x="2504729" y="1556792"/>
            <a:ext cx="3717723" cy="360000"/>
          </a:xfrm>
          <a:prstGeom prst="roundRect">
            <a:avLst/>
          </a:prstGeom>
          <a:gradFill flip="none" rotWithShape="1">
            <a:gsLst>
              <a:gs pos="88000">
                <a:srgbClr val="FFFFFF"/>
              </a:gs>
              <a:gs pos="99000">
                <a:srgbClr val="F5F5F5"/>
              </a:gs>
            </a:gsLst>
            <a:lin ang="10800000" scaled="1"/>
            <a:tileRect/>
          </a:gradFill>
          <a:ln w="12700" cap="flat" cmpd="sng" algn="ctr">
            <a:solidFill>
              <a:schemeClr val="bg1">
                <a:lumMod val="65000"/>
              </a:schemeClr>
            </a:solidFill>
            <a:prstDash val="solid"/>
          </a:ln>
          <a:effectLst>
            <a:outerShdw blurRad="50800" dist="12700" dir="5400000" algn="t" rotWithShape="0">
              <a:sysClr val="window" lastClr="FFFFFF">
                <a:lumMod val="50000"/>
                <a:alpha val="40000"/>
              </a:sysClr>
            </a:outerShdw>
          </a:effectLst>
        </p:spPr>
        <p:txBody>
          <a:bodyPr anchor="ctr"/>
          <a:lstStyle/>
          <a:p>
            <a:pPr algn="l"/>
            <a:r>
              <a:rPr lang="en-US" altLang="ko-KR" sz="1600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1     APS</a:t>
            </a:r>
            <a:r>
              <a:rPr lang="ko-KR" altLang="en-US" sz="1600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개요</a:t>
            </a:r>
          </a:p>
        </p:txBody>
      </p:sp>
      <p:cxnSp>
        <p:nvCxnSpPr>
          <p:cNvPr id="19" name="직선 연결선 18"/>
          <p:cNvCxnSpPr/>
          <p:nvPr/>
        </p:nvCxnSpPr>
        <p:spPr bwMode="auto">
          <a:xfrm rot="5400000">
            <a:off x="2811765" y="1736792"/>
            <a:ext cx="214790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</p:cxnSp>
      <p:sp>
        <p:nvSpPr>
          <p:cNvPr id="16" name="모서리가 둥근 직사각형 15"/>
          <p:cNvSpPr/>
          <p:nvPr/>
        </p:nvSpPr>
        <p:spPr bwMode="auto">
          <a:xfrm>
            <a:off x="2504729" y="3731890"/>
            <a:ext cx="3717723" cy="360000"/>
          </a:xfrm>
          <a:prstGeom prst="roundRect">
            <a:avLst/>
          </a:prstGeom>
          <a:gradFill flip="none" rotWithShape="1">
            <a:gsLst>
              <a:gs pos="88000">
                <a:srgbClr val="FFFFFF"/>
              </a:gs>
              <a:gs pos="99000">
                <a:srgbClr val="F5F5F5"/>
              </a:gs>
            </a:gsLst>
            <a:lin ang="10800000" scaled="1"/>
            <a:tileRect/>
          </a:gradFill>
          <a:ln w="12700" cap="flat" cmpd="sng" algn="ctr">
            <a:solidFill>
              <a:schemeClr val="bg1">
                <a:lumMod val="65000"/>
              </a:schemeClr>
            </a:solidFill>
            <a:prstDash val="solid"/>
          </a:ln>
          <a:effectLst>
            <a:outerShdw blurRad="50800" dist="12700" dir="5400000" algn="t" rotWithShape="0">
              <a:sysClr val="window" lastClr="FFFFFF">
                <a:lumMod val="50000"/>
                <a:alpha val="40000"/>
              </a:sysClr>
            </a:outerShdw>
          </a:effectLst>
        </p:spPr>
        <p:txBody>
          <a:bodyPr anchor="ctr"/>
          <a:lstStyle/>
          <a:p>
            <a:pPr marL="0" lvl="1" algn="l">
              <a:defRPr/>
            </a:pPr>
            <a:r>
              <a:rPr lang="en-US" altLang="ko-KR" sz="1600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5     </a:t>
            </a:r>
            <a:r>
              <a:rPr lang="ko-KR" altLang="en-US" sz="1600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시스템 구축 방안</a:t>
            </a:r>
            <a:endParaRPr lang="en-US" altLang="ko-KR" sz="1600" b="1" kern="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9" name="직선 연결선 28"/>
          <p:cNvCxnSpPr/>
          <p:nvPr/>
        </p:nvCxnSpPr>
        <p:spPr bwMode="auto">
          <a:xfrm rot="5400000">
            <a:off x="2811765" y="3911890"/>
            <a:ext cx="214790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</p:cxnSp>
      <p:sp>
        <p:nvSpPr>
          <p:cNvPr id="30" name="모서리가 둥근 직사각형 29"/>
          <p:cNvSpPr/>
          <p:nvPr/>
        </p:nvSpPr>
        <p:spPr bwMode="auto">
          <a:xfrm>
            <a:off x="2504729" y="2636952"/>
            <a:ext cx="3717723" cy="360000"/>
          </a:xfrm>
          <a:prstGeom prst="roundRect">
            <a:avLst/>
          </a:prstGeom>
          <a:gradFill flip="none" rotWithShape="1">
            <a:gsLst>
              <a:gs pos="88000">
                <a:srgbClr val="FFFFFF"/>
              </a:gs>
              <a:gs pos="99000">
                <a:srgbClr val="F5F5F5"/>
              </a:gs>
            </a:gsLst>
            <a:lin ang="10800000" scaled="1"/>
            <a:tileRect/>
          </a:gradFill>
          <a:ln w="38100" cap="flat" cmpd="sng" algn="ctr">
            <a:solidFill>
              <a:schemeClr val="accent5">
                <a:lumMod val="90000"/>
              </a:schemeClr>
            </a:solidFill>
            <a:prstDash val="solid"/>
          </a:ln>
          <a:effectLst>
            <a:outerShdw blurRad="50800" dist="12700" dir="5400000" algn="t" rotWithShape="0">
              <a:sysClr val="window" lastClr="FFFFFF">
                <a:lumMod val="50000"/>
                <a:alpha val="40000"/>
              </a:sysClr>
            </a:outerShdw>
          </a:effectLst>
        </p:spPr>
        <p:txBody>
          <a:bodyPr anchor="ctr"/>
          <a:lstStyle/>
          <a:p>
            <a:pPr algn="l"/>
            <a:r>
              <a:rPr lang="en-US" altLang="ko-KR" sz="1600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3     APS </a:t>
            </a:r>
            <a:r>
              <a:rPr lang="ko-KR" altLang="en-US" sz="1600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구축 범위 및 방향</a:t>
            </a:r>
          </a:p>
        </p:txBody>
      </p:sp>
      <p:cxnSp>
        <p:nvCxnSpPr>
          <p:cNvPr id="31" name="직선 연결선 30"/>
          <p:cNvCxnSpPr/>
          <p:nvPr/>
        </p:nvCxnSpPr>
        <p:spPr bwMode="auto">
          <a:xfrm rot="5400000">
            <a:off x="2811765" y="2816952"/>
            <a:ext cx="214790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</p:cxnSp>
      <p:sp>
        <p:nvSpPr>
          <p:cNvPr id="32" name="모서리가 둥근 직사각형 31"/>
          <p:cNvSpPr/>
          <p:nvPr/>
        </p:nvSpPr>
        <p:spPr bwMode="auto">
          <a:xfrm>
            <a:off x="2504729" y="3184401"/>
            <a:ext cx="3717723" cy="360000"/>
          </a:xfrm>
          <a:prstGeom prst="roundRect">
            <a:avLst/>
          </a:prstGeom>
          <a:gradFill flip="none" rotWithShape="1">
            <a:gsLst>
              <a:gs pos="88000">
                <a:srgbClr val="FFFFFF"/>
              </a:gs>
              <a:gs pos="99000">
                <a:srgbClr val="F5F5F5"/>
              </a:gs>
            </a:gsLst>
            <a:lin ang="10800000" scaled="1"/>
            <a:tileRect/>
          </a:gradFill>
          <a:ln w="12700" cap="flat" cmpd="sng" algn="ctr">
            <a:solidFill>
              <a:schemeClr val="bg1">
                <a:lumMod val="65000"/>
              </a:schemeClr>
            </a:solidFill>
            <a:prstDash val="solid"/>
          </a:ln>
          <a:effectLst>
            <a:outerShdw blurRad="50800" dist="12700" dir="5400000" algn="t" rotWithShape="0">
              <a:sysClr val="window" lastClr="FFFFFF">
                <a:lumMod val="50000"/>
                <a:alpha val="40000"/>
              </a:sysClr>
            </a:outerShdw>
          </a:effectLst>
        </p:spPr>
        <p:txBody>
          <a:bodyPr anchor="ctr"/>
          <a:lstStyle/>
          <a:p>
            <a:pPr algn="l"/>
            <a:r>
              <a:rPr lang="en-US" altLang="ko-KR" sz="1600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4     </a:t>
            </a:r>
            <a:r>
              <a:rPr kumimoji="1" lang="en-US" altLang="ko-KR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APS </a:t>
            </a:r>
            <a:r>
              <a:rPr kumimoji="1" lang="ko-KR" altLang="en-US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솔루션 소개</a:t>
            </a:r>
            <a:endParaRPr lang="ko-KR" altLang="en-US" sz="1600" b="1" kern="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33" name="직선 연결선 32"/>
          <p:cNvCxnSpPr/>
          <p:nvPr/>
        </p:nvCxnSpPr>
        <p:spPr bwMode="auto">
          <a:xfrm rot="5400000">
            <a:off x="2811765" y="3364401"/>
            <a:ext cx="214790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</p:cxnSp>
      <p:sp>
        <p:nvSpPr>
          <p:cNvPr id="20" name="직사각형 19"/>
          <p:cNvSpPr/>
          <p:nvPr/>
        </p:nvSpPr>
        <p:spPr>
          <a:xfrm>
            <a:off x="5824954" y="2625871"/>
            <a:ext cx="3472841" cy="2119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ko-KR" altLang="en-US" sz="13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            </a:t>
            </a:r>
            <a:r>
              <a:rPr lang="en-US" altLang="ko-KR" sz="13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3-1. </a:t>
            </a:r>
            <a:r>
              <a:rPr lang="ko-KR" altLang="en-US" sz="13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구축 예상 범위</a:t>
            </a:r>
            <a:endParaRPr lang="en-US" altLang="ko-KR" sz="13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altLang="ko-KR" sz="13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            3-2. APS </a:t>
            </a:r>
            <a:r>
              <a:rPr lang="ko-KR" altLang="en-US" sz="13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흐름 이해</a:t>
            </a:r>
            <a:endParaRPr lang="en-US" altLang="ko-KR" sz="13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altLang="ko-KR" sz="13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            3-3. </a:t>
            </a:r>
            <a:r>
              <a:rPr lang="ko-KR" altLang="en-US" sz="13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기초정보 관리 방안</a:t>
            </a:r>
            <a:endParaRPr lang="en-US" altLang="ko-KR" sz="13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altLang="ko-KR" sz="13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            3-4. </a:t>
            </a:r>
            <a:r>
              <a:rPr lang="en-US" altLang="ko-KR" sz="14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APS </a:t>
            </a:r>
            <a:r>
              <a:rPr lang="ko-KR" altLang="en-US" sz="14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구축 방향</a:t>
            </a:r>
          </a:p>
          <a:p>
            <a:pPr algn="l">
              <a:lnSpc>
                <a:spcPct val="150000"/>
              </a:lnSpc>
              <a:defRPr/>
            </a:pPr>
            <a:r>
              <a:rPr lang="en-US" altLang="ko-KR" sz="13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            3-5. </a:t>
            </a:r>
            <a:r>
              <a:rPr lang="ko-KR" altLang="en-US" sz="13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기대효과</a:t>
            </a:r>
            <a:endParaRPr lang="en-US" altLang="ko-KR" sz="13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algn="l">
              <a:lnSpc>
                <a:spcPct val="150000"/>
              </a:lnSpc>
              <a:defRPr/>
            </a:pPr>
            <a:endParaRPr lang="en-US" altLang="ko-KR" sz="13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cxnSp>
        <p:nvCxnSpPr>
          <p:cNvPr id="21" name="꺾인 연결선 20"/>
          <p:cNvCxnSpPr/>
          <p:nvPr/>
        </p:nvCxnSpPr>
        <p:spPr>
          <a:xfrm rot="16200000" flipH="1">
            <a:off x="5595465" y="3383368"/>
            <a:ext cx="1593461" cy="359440"/>
          </a:xfrm>
          <a:prstGeom prst="bentConnector3">
            <a:avLst>
              <a:gd name="adj1" fmla="val 2037"/>
            </a:avLst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727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AutoShape 161"/>
          <p:cNvSpPr>
            <a:spLocks noChangeArrowheads="1"/>
          </p:cNvSpPr>
          <p:nvPr/>
        </p:nvSpPr>
        <p:spPr bwMode="auto">
          <a:xfrm>
            <a:off x="231606" y="138615"/>
            <a:ext cx="4968000" cy="295751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l" eaLnBrk="1" fontAlgn="auto" latinLnBrk="1" hangingPunct="1">
              <a:spcBef>
                <a:spcPct val="0"/>
              </a:spcBef>
              <a:spcAft>
                <a:spcPts val="0"/>
              </a:spcAft>
              <a:tabLst>
                <a:tab pos="5648325" algn="l"/>
              </a:tabLst>
            </a:pPr>
            <a:r>
              <a:rPr lang="en-US" altLang="ko-KR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3.1 </a:t>
            </a:r>
            <a:r>
              <a:rPr lang="ko-KR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구축 예상 범위</a:t>
            </a:r>
          </a:p>
        </p:txBody>
      </p:sp>
      <p:sp>
        <p:nvSpPr>
          <p:cNvPr id="59" name="제목 29"/>
          <p:cNvSpPr txBox="1">
            <a:spLocks/>
          </p:cNvSpPr>
          <p:nvPr/>
        </p:nvSpPr>
        <p:spPr>
          <a:xfrm>
            <a:off x="495300" y="617146"/>
            <a:ext cx="9210676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defPPr>
              <a:defRPr lang="en-US"/>
            </a:defPPr>
            <a:lvl1pPr algn="l" defTabSz="936743">
              <a:defRPr spc="-60">
                <a:latin typeface="맑은 고딕" pitchFamily="50" charset="-127"/>
                <a:ea typeface="맑은 고딕" pitchFamily="50" charset="-127"/>
                <a:cs typeface="Arial" pitchFamily="34" charset="0"/>
              </a:defRPr>
            </a:lvl1pPr>
          </a:lstStyle>
          <a:p>
            <a:pPr eaLnBrk="0" fontAlgn="base" latinLnBrk="0" hangingPunct="0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None/>
            </a:pPr>
            <a:r>
              <a:rPr lang="ko-KR" altLang="en-US" sz="1200" dirty="0">
                <a:solidFill>
                  <a:srgbClr val="000000"/>
                </a:solidFill>
                <a:sym typeface="Monotype Sorts"/>
              </a:rPr>
              <a:t>일반적인 예상 구축 범위는 하기와 같습니다</a:t>
            </a:r>
            <a:r>
              <a:rPr lang="en-US" altLang="ko-KR" sz="1200" dirty="0">
                <a:solidFill>
                  <a:srgbClr val="000000"/>
                </a:solidFill>
                <a:sym typeface="Monotype Sorts"/>
              </a:rPr>
              <a:t>. </a:t>
            </a:r>
            <a:r>
              <a:rPr lang="ko-KR" altLang="en-US" sz="1200" dirty="0">
                <a:solidFill>
                  <a:srgbClr val="000000"/>
                </a:solidFill>
                <a:sym typeface="Monotype Sorts"/>
              </a:rPr>
              <a:t>프로젝트 진행 시 유관부서  협의</a:t>
            </a:r>
            <a:r>
              <a:rPr lang="en-US" altLang="ko-KR" sz="1200" dirty="0">
                <a:solidFill>
                  <a:srgbClr val="000000"/>
                </a:solidFill>
                <a:sym typeface="Monotype Sorts"/>
              </a:rPr>
              <a:t>/</a:t>
            </a:r>
            <a:r>
              <a:rPr lang="ko-KR" altLang="en-US" sz="1200" dirty="0">
                <a:solidFill>
                  <a:srgbClr val="000000"/>
                </a:solidFill>
                <a:sym typeface="Monotype Sorts"/>
              </a:rPr>
              <a:t>확정 후에  </a:t>
            </a:r>
            <a:r>
              <a:rPr lang="en-US" altLang="ko-KR" sz="1200" dirty="0">
                <a:solidFill>
                  <a:srgbClr val="000000"/>
                </a:solidFill>
                <a:sym typeface="Monotype Sorts"/>
              </a:rPr>
              <a:t>I/F </a:t>
            </a:r>
            <a:r>
              <a:rPr lang="ko-KR" altLang="en-US" sz="1200" dirty="0">
                <a:solidFill>
                  <a:srgbClr val="000000"/>
                </a:solidFill>
                <a:sym typeface="Monotype Sorts"/>
              </a:rPr>
              <a:t>방식 및  구축 </a:t>
            </a:r>
            <a:r>
              <a:rPr lang="en-US" altLang="ko-KR" sz="1200" dirty="0">
                <a:solidFill>
                  <a:srgbClr val="000000"/>
                </a:solidFill>
                <a:sym typeface="Monotype Sorts"/>
              </a:rPr>
              <a:t>PROCESS </a:t>
            </a:r>
            <a:r>
              <a:rPr lang="ko-KR" altLang="en-US" sz="1200" dirty="0">
                <a:solidFill>
                  <a:srgbClr val="000000"/>
                </a:solidFill>
                <a:sym typeface="Monotype Sorts"/>
              </a:rPr>
              <a:t>는 변경 가능합니다</a:t>
            </a:r>
            <a:r>
              <a:rPr lang="en-US" altLang="ko-KR" sz="1200" dirty="0">
                <a:solidFill>
                  <a:srgbClr val="000000"/>
                </a:solidFill>
                <a:sym typeface="Monotype Sorts"/>
              </a:rPr>
              <a:t>.</a:t>
            </a:r>
          </a:p>
          <a:p>
            <a:pPr eaLnBrk="0" fontAlgn="base" latinLnBrk="0" hangingPunct="0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None/>
            </a:pPr>
            <a:r>
              <a:rPr lang="en-US" altLang="ko-KR" sz="1200" dirty="0">
                <a:solidFill>
                  <a:srgbClr val="000000"/>
                </a:solidFill>
                <a:sym typeface="Monotype Sorts"/>
              </a:rPr>
              <a:t>. </a:t>
            </a:r>
          </a:p>
        </p:txBody>
      </p:sp>
      <p:grpSp>
        <p:nvGrpSpPr>
          <p:cNvPr id="60" name="그룹 198"/>
          <p:cNvGrpSpPr>
            <a:grpSpLocks/>
          </p:cNvGrpSpPr>
          <p:nvPr/>
        </p:nvGrpSpPr>
        <p:grpSpPr bwMode="auto">
          <a:xfrm>
            <a:off x="11861" y="959303"/>
            <a:ext cx="9864000" cy="215900"/>
            <a:chOff x="634928" y="2749548"/>
            <a:chExt cx="6271459" cy="216000"/>
          </a:xfrm>
        </p:grpSpPr>
        <p:sp>
          <p:nvSpPr>
            <p:cNvPr id="61" name="모서리가 둥근 직사각형 60"/>
            <p:cNvSpPr/>
            <p:nvPr/>
          </p:nvSpPr>
          <p:spPr>
            <a:xfrm>
              <a:off x="634928" y="2749548"/>
              <a:ext cx="6271459" cy="216000"/>
            </a:xfrm>
            <a:prstGeom prst="roundRect">
              <a:avLst>
                <a:gd name="adj" fmla="val 0"/>
              </a:avLst>
            </a:prstGeom>
            <a:solidFill>
              <a:srgbClr val="D7E3F1"/>
            </a:solidFill>
            <a:ln w="6350">
              <a:solidFill>
                <a:srgbClr val="8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anchor="ctr"/>
            <a:lstStyle/>
            <a:p>
              <a:pPr defTabSz="1041400" eaLnBrk="0" fontAlgn="base" latinLnBrk="0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Wingdings" pitchFamily="2" charset="2"/>
                <a:buNone/>
                <a:defRPr/>
              </a:pPr>
              <a:r>
                <a:rPr lang="ko-KR" altLang="en-US" sz="1400" b="1" dirty="0">
                  <a:solidFill>
                    <a:srgbClr val="13202F"/>
                  </a:solidFill>
                  <a:latin typeface="맑은 고딕" pitchFamily="50" charset="-127"/>
                  <a:ea typeface="맑은 고딕" pitchFamily="50" charset="-127"/>
                </a:rPr>
                <a:t>  예상 구축 범위</a:t>
              </a:r>
            </a:p>
          </p:txBody>
        </p:sp>
        <p:pic>
          <p:nvPicPr>
            <p:cNvPr id="62" name="Picture 2" descr="C:\Users\wslee\Desktop\Untitled-2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r="4230"/>
            <a:stretch>
              <a:fillRect/>
            </a:stretch>
          </p:blipFill>
          <p:spPr bwMode="auto">
            <a:xfrm>
              <a:off x="694874" y="2806776"/>
              <a:ext cx="66686" cy="101544"/>
            </a:xfrm>
            <a:prstGeom prst="rect">
              <a:avLst/>
            </a:prstGeom>
            <a:noFill/>
          </p:spPr>
        </p:pic>
      </p:grpSp>
      <p:sp>
        <p:nvSpPr>
          <p:cNvPr id="63" name="직사각형 62"/>
          <p:cNvSpPr/>
          <p:nvPr/>
        </p:nvSpPr>
        <p:spPr bwMode="auto">
          <a:xfrm>
            <a:off x="244318" y="1302872"/>
            <a:ext cx="9376760" cy="5192901"/>
          </a:xfrm>
          <a:prstGeom prst="rect">
            <a:avLst/>
          </a:prstGeom>
          <a:solidFill>
            <a:schemeClr val="tx2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marL="90488" indent="-90488" algn="ctr" eaLnBrk="0" fontAlgn="base" latinLnBrk="0" hangingPunct="0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None/>
            </a:pPr>
            <a:endParaRPr lang="ko-KR" altLang="en-US" sz="1200">
              <a:solidFill>
                <a:srgbClr val="000000"/>
              </a:solidFill>
            </a:endParaRPr>
          </a:p>
        </p:txBody>
      </p:sp>
      <p:cxnSp>
        <p:nvCxnSpPr>
          <p:cNvPr id="64" name="직선 화살표 연결선 311"/>
          <p:cNvCxnSpPr>
            <a:cxnSpLocks noChangeShapeType="1"/>
          </p:cNvCxnSpPr>
          <p:nvPr/>
        </p:nvCxnSpPr>
        <p:spPr bwMode="auto">
          <a:xfrm>
            <a:off x="2208829" y="2968659"/>
            <a:ext cx="631061" cy="0"/>
          </a:xfrm>
          <a:prstGeom prst="straightConnector1">
            <a:avLst/>
          </a:prstGeom>
          <a:noFill/>
          <a:ln w="6350" algn="ctr">
            <a:solidFill>
              <a:sysClr val="windowText" lastClr="000000"/>
            </a:solidFill>
            <a:prstDash val="dash"/>
            <a:round/>
            <a:headEnd/>
            <a:tailEnd type="triangle" w="med" len="med"/>
          </a:ln>
        </p:spPr>
      </p:cxnSp>
      <p:sp>
        <p:nvSpPr>
          <p:cNvPr id="65" name="모서리가 둥근 직사각형 64"/>
          <p:cNvSpPr/>
          <p:nvPr/>
        </p:nvSpPr>
        <p:spPr bwMode="auto">
          <a:xfrm>
            <a:off x="498475" y="2509979"/>
            <a:ext cx="1765300" cy="2786446"/>
          </a:xfrm>
          <a:prstGeom prst="roundRect">
            <a:avLst>
              <a:gd name="adj" fmla="val 0"/>
            </a:avLst>
          </a:prstGeom>
          <a:solidFill>
            <a:srgbClr val="4F81BD">
              <a:lumMod val="40000"/>
              <a:lumOff val="60000"/>
            </a:srgbClr>
          </a:solidFill>
          <a:ln w="6350">
            <a:solidFill>
              <a:srgbClr val="4F81BD">
                <a:lumMod val="60000"/>
                <a:lumOff val="40000"/>
              </a:srgbClr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defPPr>
              <a:defRPr lang="ko-KR"/>
            </a:defPPr>
            <a:lvl1pPr algn="l" defTabSz="1474788" rtl="0" fontAlgn="base" latinLnBrk="1">
              <a:spcBef>
                <a:spcPct val="0"/>
              </a:spcBef>
              <a:spcAft>
                <a:spcPct val="0"/>
              </a:spcAft>
              <a:defRPr kumimoji="1"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36600" indent="-279400" algn="l" defTabSz="1474788" rtl="0" fontAlgn="base" latinLnBrk="1">
              <a:spcBef>
                <a:spcPct val="0"/>
              </a:spcBef>
              <a:spcAft>
                <a:spcPct val="0"/>
              </a:spcAft>
              <a:defRPr kumimoji="1"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474788" indent="-560388" algn="l" defTabSz="1474788" rtl="0" fontAlgn="base" latinLnBrk="1">
              <a:spcBef>
                <a:spcPct val="0"/>
              </a:spcBef>
              <a:spcAft>
                <a:spcPct val="0"/>
              </a:spcAft>
              <a:defRPr kumimoji="1"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211388" indent="-839788" algn="l" defTabSz="1474788" rtl="0" fontAlgn="base" latinLnBrk="1">
              <a:spcBef>
                <a:spcPct val="0"/>
              </a:spcBef>
              <a:spcAft>
                <a:spcPct val="0"/>
              </a:spcAft>
              <a:defRPr kumimoji="1"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949575" indent="-1120775" algn="l" defTabSz="1474788" rtl="0" fontAlgn="base" latinLnBrk="1">
              <a:spcBef>
                <a:spcPct val="0"/>
              </a:spcBef>
              <a:spcAft>
                <a:spcPct val="0"/>
              </a:spcAft>
              <a:defRPr kumimoji="1"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9725" indent="-339725" algn="ctr" defTabSz="1042988" latinLnBrk="0">
              <a:lnSpc>
                <a:spcPct val="110000"/>
              </a:lnSpc>
              <a:buClr>
                <a:srgbClr val="3271AA"/>
              </a:buClr>
              <a:buSzPct val="140000"/>
              <a:tabLst>
                <a:tab pos="5648325" algn="l"/>
              </a:tabLst>
              <a:defRPr/>
            </a:pPr>
            <a:endParaRPr lang="ko-KR" altLang="en-US" sz="900" b="1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Monotype Sorts"/>
            </a:endParaRPr>
          </a:p>
        </p:txBody>
      </p:sp>
      <p:sp>
        <p:nvSpPr>
          <p:cNvPr id="66" name="AutoShape 161"/>
          <p:cNvSpPr>
            <a:spLocks noChangeArrowheads="1"/>
          </p:cNvSpPr>
          <p:nvPr/>
        </p:nvSpPr>
        <p:spPr bwMode="auto">
          <a:xfrm>
            <a:off x="498477" y="2536464"/>
            <a:ext cx="1715904" cy="230029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defTabSz="762000" eaLnBrk="0" hangingPunct="0">
              <a:tabLst>
                <a:tab pos="5648325" algn="l"/>
              </a:tabLst>
              <a:defRPr/>
            </a:pPr>
            <a:r>
              <a:rPr kumimoji="1" lang="ko-KR" altLang="en-US" sz="1400" b="1" spc="-80" dirty="0">
                <a:ln w="11430">
                  <a:noFill/>
                </a:ln>
                <a:solidFill>
                  <a:srgbClr val="4F81BD">
                    <a:lumMod val="7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기준정보</a:t>
            </a:r>
          </a:p>
        </p:txBody>
      </p:sp>
      <p:sp>
        <p:nvSpPr>
          <p:cNvPr id="67" name="모서리가 둥근 직사각형 66"/>
          <p:cNvSpPr/>
          <p:nvPr/>
        </p:nvSpPr>
        <p:spPr bwMode="auto">
          <a:xfrm>
            <a:off x="529180" y="2773845"/>
            <a:ext cx="1692902" cy="2424527"/>
          </a:xfrm>
          <a:prstGeom prst="roundRect">
            <a:avLst>
              <a:gd name="adj" fmla="val 3339"/>
            </a:avLst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innerShdw blurRad="38100">
              <a:prstClr val="black"/>
            </a:innerShdw>
          </a:effectLst>
        </p:spPr>
        <p:txBody>
          <a:bodyPr wrap="none" lIns="0" tIns="0" rIns="0" bIns="108000" anchor="b"/>
          <a:lstStyle/>
          <a:p>
            <a:pPr algn="ctr" latinLnBrk="0">
              <a:spcBef>
                <a:spcPct val="0"/>
              </a:spcBef>
              <a:defRPr/>
            </a:pPr>
            <a:endParaRPr kumimoji="1" lang="ko-KR" altLang="en-US" b="1" kern="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68" name="모서리가 둥근 직사각형 67"/>
          <p:cNvSpPr/>
          <p:nvPr/>
        </p:nvSpPr>
        <p:spPr bwMode="auto">
          <a:xfrm>
            <a:off x="578938" y="2849028"/>
            <a:ext cx="1591057" cy="287827"/>
          </a:xfrm>
          <a:prstGeom prst="roundRect">
            <a:avLst>
              <a:gd name="adj" fmla="val 0"/>
            </a:avLst>
          </a:prstGeom>
          <a:solidFill>
            <a:schemeClr val="bg2">
              <a:lumMod val="40000"/>
              <a:lumOff val="60000"/>
            </a:schemeClr>
          </a:solidFill>
          <a:ln w="12700" cap="flat" cmpd="sng" algn="ctr">
            <a:solidFill>
              <a:schemeClr val="tx2">
                <a:lumMod val="75000"/>
              </a:schemeClr>
            </a:solidFill>
            <a:prstDash val="solid"/>
          </a:ln>
          <a:effectLst>
            <a:outerShdw dist="38100" dir="2700000" sx="1000" sy="1000" algn="tl" rotWithShape="0">
              <a:sysClr val="window" lastClr="FFFFFF">
                <a:alpha val="0"/>
              </a:sysClr>
            </a:outerShdw>
          </a:effectLst>
          <a:sp3d prstMaterial="softEdge">
            <a:bevelT w="69850" h="1270" prst="artDeco"/>
            <a:extrusionClr>
              <a:sysClr val="window" lastClr="FFFFFF"/>
            </a:extrusionClr>
            <a:contourClr>
              <a:sysClr val="window" lastClr="FFFFFF"/>
            </a:contourClr>
          </a:sp3d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kumimoji="1" lang="en-US" altLang="ko-KR" sz="1400" b="1" kern="0" spc="-80" dirty="0">
                <a:ln w="11430">
                  <a:noFill/>
                </a:ln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BOM</a:t>
            </a:r>
          </a:p>
        </p:txBody>
      </p:sp>
      <p:sp>
        <p:nvSpPr>
          <p:cNvPr id="69" name="모서리가 둥근 직사각형 68"/>
          <p:cNvSpPr/>
          <p:nvPr/>
        </p:nvSpPr>
        <p:spPr bwMode="auto">
          <a:xfrm>
            <a:off x="578938" y="3181441"/>
            <a:ext cx="1591057" cy="287827"/>
          </a:xfrm>
          <a:prstGeom prst="roundRect">
            <a:avLst>
              <a:gd name="adj" fmla="val 0"/>
            </a:avLst>
          </a:prstGeom>
          <a:solidFill>
            <a:schemeClr val="bg2">
              <a:lumMod val="40000"/>
              <a:lumOff val="60000"/>
            </a:schemeClr>
          </a:solidFill>
          <a:ln w="12700" cap="flat" cmpd="sng" algn="ctr">
            <a:solidFill>
              <a:schemeClr val="tx2">
                <a:lumMod val="75000"/>
              </a:schemeClr>
            </a:solidFill>
            <a:prstDash val="solid"/>
          </a:ln>
          <a:effectLst>
            <a:outerShdw dist="38100" dir="2700000" sx="1000" sy="1000" algn="tl" rotWithShape="0">
              <a:sysClr val="window" lastClr="FFFFFF">
                <a:alpha val="0"/>
              </a:sysClr>
            </a:outerShdw>
          </a:effectLst>
          <a:sp3d prstMaterial="softEdge">
            <a:bevelT w="69850" h="1270" prst="artDeco"/>
            <a:extrusionClr>
              <a:sysClr val="window" lastClr="FFFFFF"/>
            </a:extrusionClr>
            <a:contourClr>
              <a:sysClr val="window" lastClr="FFFFFF"/>
            </a:contourClr>
          </a:sp3d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kumimoji="1" lang="en-US" altLang="ko-KR" sz="1400" b="1" kern="0" spc="-80" dirty="0">
                <a:ln w="11430">
                  <a:noFill/>
                </a:ln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Routings</a:t>
            </a:r>
          </a:p>
        </p:txBody>
      </p:sp>
      <p:sp>
        <p:nvSpPr>
          <p:cNvPr id="71" name="모서리가 둥근 직사각형 70"/>
          <p:cNvSpPr/>
          <p:nvPr/>
        </p:nvSpPr>
        <p:spPr bwMode="auto">
          <a:xfrm>
            <a:off x="585978" y="4179678"/>
            <a:ext cx="1591057" cy="287827"/>
          </a:xfrm>
          <a:prstGeom prst="roundRect">
            <a:avLst>
              <a:gd name="adj" fmla="val 0"/>
            </a:avLst>
          </a:prstGeom>
          <a:solidFill>
            <a:schemeClr val="bg2">
              <a:lumMod val="40000"/>
              <a:lumOff val="60000"/>
            </a:schemeClr>
          </a:solidFill>
          <a:ln w="12700" cap="flat" cmpd="sng" algn="ctr">
            <a:solidFill>
              <a:schemeClr val="tx2">
                <a:lumMod val="75000"/>
              </a:schemeClr>
            </a:solidFill>
            <a:prstDash val="solid"/>
          </a:ln>
          <a:effectLst>
            <a:outerShdw dist="38100" dir="2700000" sx="1000" sy="1000" algn="tl" rotWithShape="0">
              <a:sysClr val="window" lastClr="FFFFFF">
                <a:alpha val="0"/>
              </a:sysClr>
            </a:outerShdw>
          </a:effectLst>
          <a:sp3d prstMaterial="softEdge">
            <a:bevelT w="69850" h="1270" prst="artDeco"/>
            <a:extrusionClr>
              <a:sysClr val="window" lastClr="FFFFFF"/>
            </a:extrusionClr>
            <a:contourClr>
              <a:sysClr val="window" lastClr="FFFFFF"/>
            </a:contourClr>
          </a:sp3d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kumimoji="1" lang="ko-KR" altLang="en-US" sz="1400" b="1" kern="0" spc="-80" dirty="0" err="1">
                <a:ln w="11430">
                  <a:noFill/>
                </a:ln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오더정보</a:t>
            </a:r>
            <a:endParaRPr kumimoji="1" lang="en-US" altLang="ko-KR" sz="1400" b="1" kern="0" spc="-80" dirty="0">
              <a:ln w="11430">
                <a:noFill/>
              </a:ln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72" name="모서리가 둥근 직사각형 71"/>
          <p:cNvSpPr/>
          <p:nvPr/>
        </p:nvSpPr>
        <p:spPr bwMode="auto">
          <a:xfrm>
            <a:off x="578938" y="3834750"/>
            <a:ext cx="1591057" cy="287827"/>
          </a:xfrm>
          <a:prstGeom prst="roundRect">
            <a:avLst>
              <a:gd name="adj" fmla="val 0"/>
            </a:avLst>
          </a:prstGeom>
          <a:solidFill>
            <a:schemeClr val="bg2">
              <a:lumMod val="40000"/>
              <a:lumOff val="60000"/>
            </a:schemeClr>
          </a:solidFill>
          <a:ln w="12700" cap="flat" cmpd="sng" algn="ctr">
            <a:solidFill>
              <a:schemeClr val="tx2">
                <a:lumMod val="75000"/>
              </a:schemeClr>
            </a:solidFill>
            <a:prstDash val="solid"/>
          </a:ln>
          <a:effectLst>
            <a:outerShdw dist="38100" dir="2700000" sx="1000" sy="1000" algn="tl" rotWithShape="0">
              <a:sysClr val="window" lastClr="FFFFFF">
                <a:alpha val="0"/>
              </a:sysClr>
            </a:outerShdw>
          </a:effectLst>
          <a:sp3d prstMaterial="softEdge">
            <a:bevelT w="69850" h="1270" prst="artDeco"/>
            <a:extrusionClr>
              <a:sysClr val="window" lastClr="FFFFFF"/>
            </a:extrusionClr>
            <a:contourClr>
              <a:sysClr val="window" lastClr="FFFFFF"/>
            </a:contourClr>
          </a:sp3d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kumimoji="1" lang="ko-KR" altLang="en-US" sz="1400" b="1" kern="0" spc="-80" dirty="0">
                <a:ln w="11430">
                  <a:noFill/>
                </a:ln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능력기준정보</a:t>
            </a:r>
          </a:p>
        </p:txBody>
      </p:sp>
      <p:sp>
        <p:nvSpPr>
          <p:cNvPr id="74" name="모서리가 둥근 직사각형 73"/>
          <p:cNvSpPr/>
          <p:nvPr/>
        </p:nvSpPr>
        <p:spPr bwMode="auto">
          <a:xfrm>
            <a:off x="560898" y="3482503"/>
            <a:ext cx="1591057" cy="287827"/>
          </a:xfrm>
          <a:prstGeom prst="roundRect">
            <a:avLst>
              <a:gd name="adj" fmla="val 0"/>
            </a:avLst>
          </a:prstGeom>
          <a:solidFill>
            <a:schemeClr val="bg2">
              <a:lumMod val="40000"/>
              <a:lumOff val="60000"/>
            </a:schemeClr>
          </a:solidFill>
          <a:ln w="12700" cap="flat" cmpd="sng" algn="ctr">
            <a:solidFill>
              <a:schemeClr val="tx2">
                <a:lumMod val="75000"/>
              </a:schemeClr>
            </a:solidFill>
            <a:prstDash val="solid"/>
          </a:ln>
          <a:effectLst>
            <a:outerShdw dist="38100" dir="2700000" sx="1000" sy="1000" algn="tl" rotWithShape="0">
              <a:sysClr val="window" lastClr="FFFFFF">
                <a:alpha val="0"/>
              </a:sysClr>
            </a:outerShdw>
          </a:effectLst>
          <a:sp3d prstMaterial="softEdge">
            <a:bevelT w="69850" h="1270" prst="artDeco"/>
            <a:extrusionClr>
              <a:sysClr val="window" lastClr="FFFFFF"/>
            </a:extrusionClr>
            <a:contourClr>
              <a:sysClr val="window" lastClr="FFFFFF"/>
            </a:contourClr>
          </a:sp3d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kumimoji="1" lang="ko-KR" altLang="en-US" sz="1400" b="1" kern="0" spc="-80" dirty="0">
                <a:ln w="11430">
                  <a:noFill/>
                </a:ln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품목정보</a:t>
            </a:r>
          </a:p>
        </p:txBody>
      </p:sp>
      <p:grpSp>
        <p:nvGrpSpPr>
          <p:cNvPr id="75" name="그룹 139"/>
          <p:cNvGrpSpPr>
            <a:grpSpLocks/>
          </p:cNvGrpSpPr>
          <p:nvPr/>
        </p:nvGrpSpPr>
        <p:grpSpPr bwMode="auto">
          <a:xfrm>
            <a:off x="2970272" y="2804220"/>
            <a:ext cx="2617844" cy="1205969"/>
            <a:chOff x="3162359" y="2264433"/>
            <a:chExt cx="2190780" cy="1456635"/>
          </a:xfrm>
        </p:grpSpPr>
        <p:sp>
          <p:nvSpPr>
            <p:cNvPr id="76" name="모서리가 둥근 직사각형 75"/>
            <p:cNvSpPr/>
            <p:nvPr/>
          </p:nvSpPr>
          <p:spPr bwMode="auto">
            <a:xfrm>
              <a:off x="3162359" y="2276260"/>
              <a:ext cx="2190780" cy="1444808"/>
            </a:xfrm>
            <a:prstGeom prst="roundRect">
              <a:avLst>
                <a:gd name="adj" fmla="val 0"/>
              </a:avLst>
            </a:prstGeom>
            <a:solidFill>
              <a:srgbClr val="4F81BD">
                <a:lumMod val="40000"/>
                <a:lumOff val="60000"/>
              </a:srgbClr>
            </a:solidFill>
            <a:ln w="6350">
              <a:solidFill>
                <a:srgbClr val="4F81BD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defPPr>
                <a:defRPr lang="ko-KR"/>
              </a:defPPr>
              <a:lvl1pPr algn="l" defTabSz="1474788" rtl="0" fontAlgn="base" latinLnBrk="1">
                <a:spcBef>
                  <a:spcPct val="0"/>
                </a:spcBef>
                <a:spcAft>
                  <a:spcPct val="0"/>
                </a:spcAft>
                <a:defRPr kumimoji="1" sz="2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36600" indent="-279400" algn="l" defTabSz="1474788" rtl="0" fontAlgn="base" latinLnBrk="1">
                <a:spcBef>
                  <a:spcPct val="0"/>
                </a:spcBef>
                <a:spcAft>
                  <a:spcPct val="0"/>
                </a:spcAft>
                <a:defRPr kumimoji="1" sz="2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474788" indent="-560388" algn="l" defTabSz="1474788" rtl="0" fontAlgn="base" latinLnBrk="1">
                <a:spcBef>
                  <a:spcPct val="0"/>
                </a:spcBef>
                <a:spcAft>
                  <a:spcPct val="0"/>
                </a:spcAft>
                <a:defRPr kumimoji="1" sz="2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211388" indent="-839788" algn="l" defTabSz="1474788" rtl="0" fontAlgn="base" latinLnBrk="1">
                <a:spcBef>
                  <a:spcPct val="0"/>
                </a:spcBef>
                <a:spcAft>
                  <a:spcPct val="0"/>
                </a:spcAft>
                <a:defRPr kumimoji="1" sz="2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949575" indent="-1120775" algn="l" defTabSz="1474788" rtl="0" fontAlgn="base" latinLnBrk="1">
                <a:spcBef>
                  <a:spcPct val="0"/>
                </a:spcBef>
                <a:spcAft>
                  <a:spcPct val="0"/>
                </a:spcAft>
                <a:defRPr kumimoji="1" sz="2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sz="2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sz="2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sz="2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sz="2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39725" indent="-339725" algn="ctr" defTabSz="1042988" latinLnBrk="0">
                <a:lnSpc>
                  <a:spcPct val="110000"/>
                </a:lnSpc>
                <a:buClr>
                  <a:srgbClr val="3271AA"/>
                </a:buClr>
                <a:buSzPct val="140000"/>
                <a:tabLst>
                  <a:tab pos="5648325" algn="l"/>
                </a:tabLst>
                <a:defRPr/>
              </a:pPr>
              <a:endParaRPr lang="ko-KR" altLang="en-US" sz="900" b="1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Monotype Sorts"/>
              </a:endParaRPr>
            </a:p>
          </p:txBody>
        </p:sp>
        <p:sp>
          <p:nvSpPr>
            <p:cNvPr id="77" name="모서리가 둥근 직사각형 76"/>
            <p:cNvSpPr/>
            <p:nvPr/>
          </p:nvSpPr>
          <p:spPr bwMode="auto">
            <a:xfrm>
              <a:off x="3330774" y="2603987"/>
              <a:ext cx="1907951" cy="865508"/>
            </a:xfrm>
            <a:prstGeom prst="roundRect">
              <a:avLst>
                <a:gd name="adj" fmla="val 3339"/>
              </a:avLst>
            </a:prstGeom>
            <a:gradFill flip="none" rotWithShape="1">
              <a:gsLst>
                <a:gs pos="0">
                  <a:sysClr val="window" lastClr="FFFFFF"/>
                </a:gs>
                <a:gs pos="50000">
                  <a:sysClr val="window" lastClr="FFFFFF"/>
                </a:gs>
                <a:gs pos="50000">
                  <a:sysClr val="window" lastClr="FFFFFF">
                    <a:lumMod val="85000"/>
                  </a:sysClr>
                </a:gs>
                <a:gs pos="51000">
                  <a:srgbClr val="DEDEDE"/>
                </a:gs>
                <a:gs pos="85000">
                  <a:sysClr val="window" lastClr="FFFFFF">
                    <a:lumMod val="95000"/>
                  </a:sysClr>
                </a:gs>
              </a:gsLst>
              <a:lin ang="16200000" scaled="1"/>
              <a:tileRect/>
            </a:gra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38100">
                <a:prstClr val="black"/>
              </a:innerShdw>
            </a:effectLst>
          </p:spPr>
          <p:txBody>
            <a:bodyPr wrap="none" lIns="0" tIns="0" rIns="0" bIns="108000" anchor="b"/>
            <a:lstStyle/>
            <a:p>
              <a:pPr algn="ctr" latinLnBrk="0">
                <a:spcBef>
                  <a:spcPct val="0"/>
                </a:spcBef>
                <a:defRPr/>
              </a:pPr>
              <a:endParaRPr kumimoji="1" lang="ko-KR" altLang="en-US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endParaRPr>
            </a:p>
          </p:txBody>
        </p:sp>
        <p:sp>
          <p:nvSpPr>
            <p:cNvPr id="79" name="AutoShape 161"/>
            <p:cNvSpPr>
              <a:spLocks noChangeArrowheads="1"/>
            </p:cNvSpPr>
            <p:nvPr/>
          </p:nvSpPr>
          <p:spPr bwMode="auto">
            <a:xfrm>
              <a:off x="3375135" y="2264433"/>
              <a:ext cx="1765307" cy="357224"/>
            </a:xfrm>
            <a:prstGeom prst="roundRect">
              <a:avLst>
                <a:gd name="adj" fmla="val 11819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 defTabSz="762000">
                <a:tabLst>
                  <a:tab pos="5648325" algn="l"/>
                </a:tabLst>
                <a:defRPr/>
              </a:pPr>
              <a:r>
                <a:rPr kumimoji="1" lang="en-US" altLang="ko-KR" sz="1800" b="1" kern="0" spc="-80" dirty="0">
                  <a:ln w="11430">
                    <a:noFill/>
                  </a:ln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APS</a:t>
              </a:r>
              <a:endParaRPr kumimoji="1" lang="ko-KR" altLang="en-US" sz="1800" b="1" kern="0" spc="-80" dirty="0">
                <a:ln w="11430">
                  <a:noFill/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endParaRPr>
            </a:p>
          </p:txBody>
        </p:sp>
        <p:sp>
          <p:nvSpPr>
            <p:cNvPr id="83" name="AutoShape 161"/>
            <p:cNvSpPr>
              <a:spLocks noChangeArrowheads="1"/>
            </p:cNvSpPr>
            <p:nvPr/>
          </p:nvSpPr>
          <p:spPr bwMode="auto">
            <a:xfrm>
              <a:off x="3253687" y="2753119"/>
              <a:ext cx="2008203" cy="257995"/>
            </a:xfrm>
            <a:prstGeom prst="roundRect">
              <a:avLst>
                <a:gd name="adj" fmla="val 11819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 defTabSz="762000">
                <a:tabLst>
                  <a:tab pos="5648325" algn="l"/>
                </a:tabLst>
                <a:defRPr/>
              </a:pPr>
              <a:r>
                <a:rPr kumimoji="1" lang="ko-KR" altLang="en-US" sz="1300" b="1" kern="0" spc="-80" dirty="0">
                  <a:ln w="11430">
                    <a:noFill/>
                  </a:ln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월</a:t>
              </a:r>
              <a:r>
                <a:rPr kumimoji="1" lang="en-US" altLang="ko-KR" sz="1300" b="1" kern="0" spc="-80" dirty="0">
                  <a:ln w="11430">
                    <a:noFill/>
                  </a:ln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/</a:t>
              </a:r>
              <a:r>
                <a:rPr kumimoji="1" lang="ko-KR" altLang="en-US" sz="1300" b="1" kern="0" spc="-80" dirty="0">
                  <a:ln w="11430">
                    <a:noFill/>
                  </a:ln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주간</a:t>
              </a:r>
              <a:r>
                <a:rPr kumimoji="1" lang="en-US" altLang="ko-KR" sz="1300" b="1" kern="0" spc="-80" dirty="0">
                  <a:ln w="11430">
                    <a:noFill/>
                  </a:ln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/</a:t>
              </a:r>
              <a:r>
                <a:rPr kumimoji="1" lang="ko-KR" altLang="en-US" sz="1300" b="1" kern="0" spc="-80" dirty="0">
                  <a:ln w="11430">
                    <a:noFill/>
                  </a:ln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일일</a:t>
              </a:r>
            </a:p>
          </p:txBody>
        </p:sp>
        <p:sp>
          <p:nvSpPr>
            <p:cNvPr id="85" name="AutoShape 161"/>
            <p:cNvSpPr>
              <a:spLocks noChangeArrowheads="1"/>
            </p:cNvSpPr>
            <p:nvPr/>
          </p:nvSpPr>
          <p:spPr bwMode="auto">
            <a:xfrm>
              <a:off x="3236889" y="3020463"/>
              <a:ext cx="2008203" cy="257995"/>
            </a:xfrm>
            <a:prstGeom prst="roundRect">
              <a:avLst>
                <a:gd name="adj" fmla="val 11819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 defTabSz="762000">
                <a:tabLst>
                  <a:tab pos="5648325" algn="l"/>
                </a:tabLst>
                <a:defRPr/>
              </a:pPr>
              <a:r>
                <a:rPr kumimoji="1" lang="ko-KR" altLang="en-US" sz="1300" b="1" kern="0" spc="-80" dirty="0">
                  <a:ln w="11430">
                    <a:noFill/>
                  </a:ln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공정</a:t>
              </a:r>
              <a:r>
                <a:rPr kumimoji="1" lang="en-US" altLang="ko-KR" sz="1300" b="1" kern="0" spc="-80" dirty="0">
                  <a:ln w="11430">
                    <a:noFill/>
                  </a:ln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/</a:t>
              </a:r>
              <a:r>
                <a:rPr kumimoji="1" lang="ko-KR" altLang="en-US" sz="1300" b="1" kern="0" spc="-80" dirty="0">
                  <a:ln w="11430">
                    <a:noFill/>
                  </a:ln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품목</a:t>
              </a:r>
              <a:r>
                <a:rPr kumimoji="1" lang="en-US" altLang="ko-KR" sz="1300" b="1" kern="0" spc="-80" dirty="0">
                  <a:ln w="11430">
                    <a:noFill/>
                  </a:ln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/</a:t>
              </a:r>
              <a:r>
                <a:rPr kumimoji="1" lang="ko-KR" altLang="en-US" sz="1300" b="1" kern="0" spc="-80" dirty="0" err="1">
                  <a:ln w="11430">
                    <a:noFill/>
                  </a:ln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설비별</a:t>
              </a:r>
              <a:r>
                <a:rPr kumimoji="1" lang="ko-KR" altLang="en-US" sz="1300" b="1" kern="0" spc="-80" dirty="0">
                  <a:ln w="11430">
                    <a:noFill/>
                  </a:ln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 계획</a:t>
              </a:r>
              <a:endParaRPr kumimoji="1" lang="en-US" altLang="ko-KR" sz="1300" b="1" kern="0" spc="-80" dirty="0">
                <a:ln w="11430">
                  <a:noFill/>
                </a:ln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endParaRPr>
            </a:p>
          </p:txBody>
        </p:sp>
      </p:grpSp>
      <p:grpSp>
        <p:nvGrpSpPr>
          <p:cNvPr id="88" name="그룹 138"/>
          <p:cNvGrpSpPr>
            <a:grpSpLocks/>
          </p:cNvGrpSpPr>
          <p:nvPr/>
        </p:nvGrpSpPr>
        <p:grpSpPr bwMode="auto">
          <a:xfrm>
            <a:off x="498475" y="5582960"/>
            <a:ext cx="1765300" cy="912813"/>
            <a:chOff x="717492" y="4560799"/>
            <a:chExt cx="1765324" cy="912929"/>
          </a:xfrm>
        </p:grpSpPr>
        <p:sp>
          <p:nvSpPr>
            <p:cNvPr id="92" name="모서리가 둥근 직사각형 91"/>
            <p:cNvSpPr/>
            <p:nvPr/>
          </p:nvSpPr>
          <p:spPr bwMode="auto">
            <a:xfrm>
              <a:off x="717492" y="4560799"/>
              <a:ext cx="1765324" cy="912929"/>
            </a:xfrm>
            <a:prstGeom prst="roundRect">
              <a:avLst>
                <a:gd name="adj" fmla="val 0"/>
              </a:avLst>
            </a:prstGeom>
            <a:solidFill>
              <a:srgbClr val="4F81BD">
                <a:lumMod val="40000"/>
                <a:lumOff val="60000"/>
              </a:srgbClr>
            </a:solidFill>
            <a:ln w="6350">
              <a:solidFill>
                <a:srgbClr val="4F81BD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defPPr>
                <a:defRPr lang="ko-KR"/>
              </a:defPPr>
              <a:lvl1pPr algn="l" defTabSz="1474788" rtl="0" fontAlgn="base" latinLnBrk="1">
                <a:spcBef>
                  <a:spcPct val="0"/>
                </a:spcBef>
                <a:spcAft>
                  <a:spcPct val="0"/>
                </a:spcAft>
                <a:defRPr kumimoji="1" sz="2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36600" indent="-279400" algn="l" defTabSz="1474788" rtl="0" fontAlgn="base" latinLnBrk="1">
                <a:spcBef>
                  <a:spcPct val="0"/>
                </a:spcBef>
                <a:spcAft>
                  <a:spcPct val="0"/>
                </a:spcAft>
                <a:defRPr kumimoji="1" sz="2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474788" indent="-560388" algn="l" defTabSz="1474788" rtl="0" fontAlgn="base" latinLnBrk="1">
                <a:spcBef>
                  <a:spcPct val="0"/>
                </a:spcBef>
                <a:spcAft>
                  <a:spcPct val="0"/>
                </a:spcAft>
                <a:defRPr kumimoji="1" sz="2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211388" indent="-839788" algn="l" defTabSz="1474788" rtl="0" fontAlgn="base" latinLnBrk="1">
                <a:spcBef>
                  <a:spcPct val="0"/>
                </a:spcBef>
                <a:spcAft>
                  <a:spcPct val="0"/>
                </a:spcAft>
                <a:defRPr kumimoji="1" sz="2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949575" indent="-1120775" algn="l" defTabSz="1474788" rtl="0" fontAlgn="base" latinLnBrk="1">
                <a:spcBef>
                  <a:spcPct val="0"/>
                </a:spcBef>
                <a:spcAft>
                  <a:spcPct val="0"/>
                </a:spcAft>
                <a:defRPr kumimoji="1" sz="2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sz="2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sz="2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sz="2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sz="2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39725" indent="-339725" algn="ctr" defTabSz="1042988" latinLnBrk="0">
                <a:lnSpc>
                  <a:spcPct val="110000"/>
                </a:lnSpc>
                <a:buClr>
                  <a:srgbClr val="3271AA"/>
                </a:buClr>
                <a:buSzPct val="140000"/>
                <a:tabLst>
                  <a:tab pos="5648325" algn="l"/>
                </a:tabLst>
                <a:defRPr/>
              </a:pPr>
              <a:endParaRPr lang="ko-KR" altLang="en-US" sz="900" b="1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Monotype Sorts"/>
              </a:endParaRPr>
            </a:p>
          </p:txBody>
        </p:sp>
        <p:sp>
          <p:nvSpPr>
            <p:cNvPr id="93" name="AutoShape 161"/>
            <p:cNvSpPr>
              <a:spLocks noChangeArrowheads="1"/>
            </p:cNvSpPr>
            <p:nvPr/>
          </p:nvSpPr>
          <p:spPr bwMode="auto">
            <a:xfrm>
              <a:off x="717492" y="4581526"/>
              <a:ext cx="1715927" cy="262890"/>
            </a:xfrm>
            <a:prstGeom prst="roundRect">
              <a:avLst>
                <a:gd name="adj" fmla="val 11819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 defTabSz="762000">
                <a:tabLst>
                  <a:tab pos="5648325" algn="l"/>
                </a:tabLst>
                <a:defRPr/>
              </a:pPr>
              <a:r>
                <a:rPr kumimoji="1" lang="en-US" altLang="ko-KR" sz="1600" b="1" kern="0" spc="-80" dirty="0">
                  <a:ln w="11430">
                    <a:noFill/>
                  </a:ln>
                  <a:solidFill>
                    <a:srgbClr val="4F81BD">
                      <a:lumMod val="7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ERP or MES </a:t>
              </a:r>
              <a:endParaRPr kumimoji="1" lang="ko-KR" altLang="en-US" sz="1600" b="1" kern="0" spc="-80" dirty="0">
                <a:ln w="11430">
                  <a:noFill/>
                </a:ln>
                <a:solidFill>
                  <a:srgbClr val="4F81BD">
                    <a:lumMod val="7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endParaRPr>
            </a:p>
          </p:txBody>
        </p:sp>
        <p:sp>
          <p:nvSpPr>
            <p:cNvPr id="101" name="모서리가 둥근 직사각형 100"/>
            <p:cNvSpPr/>
            <p:nvPr/>
          </p:nvSpPr>
          <p:spPr bwMode="auto">
            <a:xfrm>
              <a:off x="748195" y="4911276"/>
              <a:ext cx="1692925" cy="473496"/>
            </a:xfrm>
            <a:prstGeom prst="roundRect">
              <a:avLst>
                <a:gd name="adj" fmla="val 3339"/>
              </a:avLst>
            </a:prstGeom>
            <a:gradFill flip="none" rotWithShape="1">
              <a:gsLst>
                <a:gs pos="0">
                  <a:sysClr val="window" lastClr="FFFFFF"/>
                </a:gs>
                <a:gs pos="50000">
                  <a:sysClr val="window" lastClr="FFFFFF"/>
                </a:gs>
                <a:gs pos="50000">
                  <a:sysClr val="window" lastClr="FFFFFF">
                    <a:lumMod val="85000"/>
                  </a:sysClr>
                </a:gs>
                <a:gs pos="51000">
                  <a:srgbClr val="DEDEDE"/>
                </a:gs>
                <a:gs pos="85000">
                  <a:sysClr val="window" lastClr="FFFFFF">
                    <a:lumMod val="95000"/>
                  </a:sysClr>
                </a:gs>
              </a:gsLst>
              <a:lin ang="16200000" scaled="1"/>
              <a:tileRect/>
            </a:gra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38100">
                <a:prstClr val="black"/>
              </a:innerShdw>
            </a:effectLst>
          </p:spPr>
          <p:txBody>
            <a:bodyPr wrap="none" lIns="0" tIns="0" rIns="0" bIns="108000" anchor="b"/>
            <a:lstStyle/>
            <a:p>
              <a:pPr algn="ctr" latinLnBrk="0">
                <a:spcBef>
                  <a:spcPct val="0"/>
                </a:spcBef>
                <a:defRPr/>
              </a:pPr>
              <a:endParaRPr kumimoji="1" lang="ko-KR" altLang="en-US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endParaRPr>
            </a:p>
          </p:txBody>
        </p:sp>
        <p:grpSp>
          <p:nvGrpSpPr>
            <p:cNvPr id="104" name="그룹 137"/>
            <p:cNvGrpSpPr>
              <a:grpSpLocks/>
            </p:cNvGrpSpPr>
            <p:nvPr/>
          </p:nvGrpSpPr>
          <p:grpSpPr bwMode="auto">
            <a:xfrm>
              <a:off x="904081" y="5021246"/>
              <a:ext cx="719439" cy="286723"/>
              <a:chOff x="1222375" y="5743092"/>
              <a:chExt cx="508000" cy="360847"/>
            </a:xfrm>
          </p:grpSpPr>
          <p:grpSp>
            <p:nvGrpSpPr>
              <p:cNvPr id="105" name="Group 1254"/>
              <p:cNvGrpSpPr>
                <a:grpSpLocks/>
              </p:cNvGrpSpPr>
              <p:nvPr/>
            </p:nvGrpSpPr>
            <p:grpSpPr bwMode="auto">
              <a:xfrm>
                <a:off x="1222375" y="5837239"/>
                <a:ext cx="508000" cy="266700"/>
                <a:chOff x="493" y="2968"/>
                <a:chExt cx="320" cy="168"/>
              </a:xfrm>
            </p:grpSpPr>
            <p:grpSp>
              <p:nvGrpSpPr>
                <p:cNvPr id="112" name="Group 1255"/>
                <p:cNvGrpSpPr>
                  <a:grpSpLocks/>
                </p:cNvGrpSpPr>
                <p:nvPr/>
              </p:nvGrpSpPr>
              <p:grpSpPr bwMode="auto">
                <a:xfrm>
                  <a:off x="493" y="2968"/>
                  <a:ext cx="320" cy="168"/>
                  <a:chOff x="493" y="2968"/>
                  <a:chExt cx="320" cy="168"/>
                </a:xfrm>
              </p:grpSpPr>
              <p:sp>
                <p:nvSpPr>
                  <p:cNvPr id="119" name="Rectangle 1256"/>
                  <p:cNvSpPr>
                    <a:spLocks noChangeArrowheads="1"/>
                  </p:cNvSpPr>
                  <p:nvPr/>
                </p:nvSpPr>
                <p:spPr bwMode="auto">
                  <a:xfrm>
                    <a:off x="493" y="2968"/>
                    <a:ext cx="320" cy="167"/>
                  </a:xfrm>
                  <a:prstGeom prst="rect">
                    <a:avLst/>
                  </a:prstGeom>
                  <a:solidFill>
                    <a:srgbClr val="C0C0C0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0"/>
                      </a:spcBef>
                      <a:defRPr/>
                    </a:pPr>
                    <a:endParaRPr kumimoji="1" lang="ko-KR" altLang="en-US" sz="1600" b="1" kern="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  <a:cs typeface="산돌고딕B"/>
                    </a:endParaRPr>
                  </a:p>
                </p:txBody>
              </p:sp>
              <p:grpSp>
                <p:nvGrpSpPr>
                  <p:cNvPr id="120" name="Group 1257"/>
                  <p:cNvGrpSpPr>
                    <a:grpSpLocks/>
                  </p:cNvGrpSpPr>
                  <p:nvPr/>
                </p:nvGrpSpPr>
                <p:grpSpPr bwMode="auto">
                  <a:xfrm>
                    <a:off x="511" y="2969"/>
                    <a:ext cx="285" cy="167"/>
                    <a:chOff x="511" y="2969"/>
                    <a:chExt cx="285" cy="167"/>
                  </a:xfrm>
                </p:grpSpPr>
                <p:sp>
                  <p:nvSpPr>
                    <p:cNvPr id="138" name="Line 12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53" y="2969"/>
                      <a:ext cx="1" cy="167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spcBef>
                          <a:spcPct val="0"/>
                        </a:spcBef>
                        <a:defRPr/>
                      </a:pPr>
                      <a:endParaRPr kumimoji="1" lang="ko-KR" altLang="en-US" sz="1600" b="1" kern="0">
                        <a:solidFill>
                          <a:prstClr val="black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p:txBody>
                </p:sp>
                <p:sp>
                  <p:nvSpPr>
                    <p:cNvPr id="140" name="Line 12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36" y="2969"/>
                      <a:ext cx="1" cy="167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spcBef>
                          <a:spcPct val="0"/>
                        </a:spcBef>
                        <a:defRPr/>
                      </a:pPr>
                      <a:endParaRPr kumimoji="1" lang="ko-KR" altLang="en-US" sz="1600" b="1" kern="0">
                        <a:solidFill>
                          <a:prstClr val="black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p:txBody>
                </p:sp>
                <p:sp>
                  <p:nvSpPr>
                    <p:cNvPr id="144" name="Line 12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18" y="2969"/>
                      <a:ext cx="1" cy="167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spcBef>
                          <a:spcPct val="0"/>
                        </a:spcBef>
                        <a:defRPr/>
                      </a:pPr>
                      <a:endParaRPr kumimoji="1" lang="ko-KR" altLang="en-US" sz="1600" b="1" kern="0">
                        <a:solidFill>
                          <a:prstClr val="black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p:txBody>
                </p:sp>
                <p:sp>
                  <p:nvSpPr>
                    <p:cNvPr id="145" name="Line 126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601" y="2969"/>
                      <a:ext cx="1" cy="167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spcBef>
                          <a:spcPct val="0"/>
                        </a:spcBef>
                        <a:defRPr/>
                      </a:pPr>
                      <a:endParaRPr kumimoji="1" lang="ko-KR" altLang="en-US" sz="1600" b="1" kern="0">
                        <a:solidFill>
                          <a:prstClr val="black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p:txBody>
                </p:sp>
                <p:sp>
                  <p:nvSpPr>
                    <p:cNvPr id="147" name="Line 126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83" y="2969"/>
                      <a:ext cx="1" cy="167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spcBef>
                          <a:spcPct val="0"/>
                        </a:spcBef>
                        <a:defRPr/>
                      </a:pPr>
                      <a:endParaRPr kumimoji="1" lang="ko-KR" altLang="en-US" sz="1600" b="1" kern="0">
                        <a:solidFill>
                          <a:prstClr val="black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p:txBody>
                </p:sp>
                <p:sp>
                  <p:nvSpPr>
                    <p:cNvPr id="148" name="Line 126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65" y="2969"/>
                      <a:ext cx="1" cy="167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spcBef>
                          <a:spcPct val="0"/>
                        </a:spcBef>
                        <a:defRPr/>
                      </a:pPr>
                      <a:endParaRPr kumimoji="1" lang="ko-KR" altLang="en-US" sz="1600" b="1" kern="0">
                        <a:solidFill>
                          <a:prstClr val="black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p:txBody>
                </p:sp>
                <p:sp>
                  <p:nvSpPr>
                    <p:cNvPr id="149" name="Line 12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47" y="2969"/>
                      <a:ext cx="1" cy="167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spcBef>
                          <a:spcPct val="0"/>
                        </a:spcBef>
                        <a:defRPr/>
                      </a:pPr>
                      <a:endParaRPr kumimoji="1" lang="ko-KR" altLang="en-US" sz="1600" b="1" kern="0">
                        <a:solidFill>
                          <a:prstClr val="black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p:txBody>
                </p:sp>
                <p:sp>
                  <p:nvSpPr>
                    <p:cNvPr id="150" name="Line 126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29" y="2969"/>
                      <a:ext cx="1" cy="167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spcBef>
                          <a:spcPct val="0"/>
                        </a:spcBef>
                        <a:defRPr/>
                      </a:pPr>
                      <a:endParaRPr kumimoji="1" lang="ko-KR" altLang="en-US" sz="1600" b="1" kern="0">
                        <a:solidFill>
                          <a:prstClr val="black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p:txBody>
                </p:sp>
                <p:sp>
                  <p:nvSpPr>
                    <p:cNvPr id="151" name="Line 12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1" y="2969"/>
                      <a:ext cx="1" cy="167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spcBef>
                          <a:spcPct val="0"/>
                        </a:spcBef>
                        <a:defRPr/>
                      </a:pPr>
                      <a:endParaRPr kumimoji="1" lang="ko-KR" altLang="en-US" sz="1600" b="1" kern="0">
                        <a:solidFill>
                          <a:prstClr val="black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p:txBody>
                </p:sp>
                <p:sp>
                  <p:nvSpPr>
                    <p:cNvPr id="153" name="Line 12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5" y="2969"/>
                      <a:ext cx="1" cy="167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spcBef>
                          <a:spcPct val="0"/>
                        </a:spcBef>
                        <a:defRPr/>
                      </a:pPr>
                      <a:endParaRPr kumimoji="1" lang="ko-KR" altLang="en-US" sz="1600" b="1" kern="0">
                        <a:solidFill>
                          <a:prstClr val="black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p:txBody>
                </p:sp>
                <p:sp>
                  <p:nvSpPr>
                    <p:cNvPr id="154" name="Line 12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77" y="2969"/>
                      <a:ext cx="1" cy="167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spcBef>
                          <a:spcPct val="0"/>
                        </a:spcBef>
                        <a:defRPr/>
                      </a:pPr>
                      <a:endParaRPr kumimoji="1" lang="ko-KR" altLang="en-US" sz="1600" b="1" kern="0">
                        <a:solidFill>
                          <a:prstClr val="black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p:txBody>
                </p:sp>
                <p:sp>
                  <p:nvSpPr>
                    <p:cNvPr id="155" name="Line 126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60" y="2969"/>
                      <a:ext cx="1" cy="167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spcBef>
                          <a:spcPct val="0"/>
                        </a:spcBef>
                        <a:defRPr/>
                      </a:pPr>
                      <a:endParaRPr kumimoji="1" lang="ko-KR" altLang="en-US" sz="1600" b="1" kern="0">
                        <a:solidFill>
                          <a:prstClr val="black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p:txBody>
                </p:sp>
                <p:sp>
                  <p:nvSpPr>
                    <p:cNvPr id="156" name="Line 127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42" y="2969"/>
                      <a:ext cx="1" cy="167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spcBef>
                          <a:spcPct val="0"/>
                        </a:spcBef>
                        <a:defRPr/>
                      </a:pPr>
                      <a:endParaRPr kumimoji="1" lang="ko-KR" altLang="en-US" sz="1600" b="1" kern="0">
                        <a:solidFill>
                          <a:prstClr val="black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p:txBody>
                </p:sp>
                <p:sp>
                  <p:nvSpPr>
                    <p:cNvPr id="157" name="Line 127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24" y="2969"/>
                      <a:ext cx="1" cy="167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spcBef>
                          <a:spcPct val="0"/>
                        </a:spcBef>
                        <a:defRPr/>
                      </a:pPr>
                      <a:endParaRPr kumimoji="1" lang="ko-KR" altLang="en-US" sz="1600" b="1" kern="0">
                        <a:solidFill>
                          <a:prstClr val="black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p:txBody>
                </p:sp>
                <p:sp>
                  <p:nvSpPr>
                    <p:cNvPr id="158" name="Line 127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06" y="2969"/>
                      <a:ext cx="1" cy="167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spcBef>
                          <a:spcPct val="0"/>
                        </a:spcBef>
                        <a:defRPr/>
                      </a:pPr>
                      <a:endParaRPr kumimoji="1" lang="ko-KR" altLang="en-US" sz="1600" b="1" kern="0">
                        <a:solidFill>
                          <a:prstClr val="black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p:txBody>
                </p:sp>
                <p:sp>
                  <p:nvSpPr>
                    <p:cNvPr id="159" name="Line 127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88" y="2969"/>
                      <a:ext cx="1" cy="167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spcBef>
                          <a:spcPct val="0"/>
                        </a:spcBef>
                        <a:defRPr/>
                      </a:pPr>
                      <a:endParaRPr kumimoji="1" lang="ko-KR" altLang="en-US" sz="1600" b="1" kern="0">
                        <a:solidFill>
                          <a:prstClr val="black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p:txBody>
                </p:sp>
                <p:sp>
                  <p:nvSpPr>
                    <p:cNvPr id="161" name="Line 12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1" y="2969"/>
                      <a:ext cx="1" cy="167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spcBef>
                          <a:spcPct val="0"/>
                        </a:spcBef>
                        <a:defRPr/>
                      </a:pPr>
                      <a:endParaRPr kumimoji="1" lang="ko-KR" altLang="en-US" sz="1600" b="1" kern="0">
                        <a:solidFill>
                          <a:prstClr val="black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p:txBody>
                </p:sp>
              </p:grpSp>
              <p:grpSp>
                <p:nvGrpSpPr>
                  <p:cNvPr id="121" name="Group 1275"/>
                  <p:cNvGrpSpPr>
                    <a:grpSpLocks/>
                  </p:cNvGrpSpPr>
                  <p:nvPr/>
                </p:nvGrpSpPr>
                <p:grpSpPr bwMode="auto">
                  <a:xfrm>
                    <a:off x="494" y="2986"/>
                    <a:ext cx="319" cy="133"/>
                    <a:chOff x="494" y="2986"/>
                    <a:chExt cx="319" cy="133"/>
                  </a:xfrm>
                </p:grpSpPr>
                <p:sp>
                  <p:nvSpPr>
                    <p:cNvPr id="122" name="Line 12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4" y="3052"/>
                      <a:ext cx="319" cy="1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spcBef>
                          <a:spcPct val="0"/>
                        </a:spcBef>
                        <a:defRPr/>
                      </a:pPr>
                      <a:endParaRPr kumimoji="1" lang="ko-KR" altLang="en-US" sz="1600" b="1" kern="0">
                        <a:solidFill>
                          <a:prstClr val="black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p:txBody>
                </p:sp>
                <p:sp>
                  <p:nvSpPr>
                    <p:cNvPr id="123" name="Line 127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4" y="3036"/>
                      <a:ext cx="319" cy="1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spcBef>
                          <a:spcPct val="0"/>
                        </a:spcBef>
                        <a:defRPr/>
                      </a:pPr>
                      <a:endParaRPr kumimoji="1" lang="ko-KR" altLang="en-US" sz="1600" b="1" kern="0">
                        <a:solidFill>
                          <a:prstClr val="black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p:txBody>
                </p:sp>
                <p:sp>
                  <p:nvSpPr>
                    <p:cNvPr id="124" name="Line 127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4" y="3019"/>
                      <a:ext cx="319" cy="1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spcBef>
                          <a:spcPct val="0"/>
                        </a:spcBef>
                        <a:defRPr/>
                      </a:pPr>
                      <a:endParaRPr kumimoji="1" lang="ko-KR" altLang="en-US" sz="1600" b="1" kern="0">
                        <a:solidFill>
                          <a:prstClr val="black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p:txBody>
                </p:sp>
                <p:sp>
                  <p:nvSpPr>
                    <p:cNvPr id="126" name="Line 12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4" y="3002"/>
                      <a:ext cx="319" cy="1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spcBef>
                          <a:spcPct val="0"/>
                        </a:spcBef>
                        <a:defRPr/>
                      </a:pPr>
                      <a:endParaRPr kumimoji="1" lang="ko-KR" altLang="en-US" sz="1600" b="1" kern="0">
                        <a:solidFill>
                          <a:prstClr val="black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p:txBody>
                </p:sp>
                <p:sp>
                  <p:nvSpPr>
                    <p:cNvPr id="128" name="Line 128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4" y="2986"/>
                      <a:ext cx="319" cy="1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spcBef>
                          <a:spcPct val="0"/>
                        </a:spcBef>
                        <a:defRPr/>
                      </a:pPr>
                      <a:endParaRPr kumimoji="1" lang="ko-KR" altLang="en-US" sz="1600" b="1" kern="0">
                        <a:solidFill>
                          <a:prstClr val="black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p:txBody>
                </p:sp>
                <p:sp>
                  <p:nvSpPr>
                    <p:cNvPr id="130" name="Line 128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4" y="3118"/>
                      <a:ext cx="319" cy="1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spcBef>
                          <a:spcPct val="0"/>
                        </a:spcBef>
                        <a:defRPr/>
                      </a:pPr>
                      <a:endParaRPr kumimoji="1" lang="ko-KR" altLang="en-US" sz="1600" b="1" kern="0">
                        <a:solidFill>
                          <a:prstClr val="black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p:txBody>
                </p:sp>
                <p:sp>
                  <p:nvSpPr>
                    <p:cNvPr id="131" name="Line 12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4" y="3101"/>
                      <a:ext cx="319" cy="1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spcBef>
                          <a:spcPct val="0"/>
                        </a:spcBef>
                        <a:defRPr/>
                      </a:pPr>
                      <a:endParaRPr kumimoji="1" lang="ko-KR" altLang="en-US" sz="1600" b="1" kern="0">
                        <a:solidFill>
                          <a:prstClr val="black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p:txBody>
                </p:sp>
                <p:sp>
                  <p:nvSpPr>
                    <p:cNvPr id="132" name="Line 12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4" y="3085"/>
                      <a:ext cx="319" cy="1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spcBef>
                          <a:spcPct val="0"/>
                        </a:spcBef>
                        <a:defRPr/>
                      </a:pPr>
                      <a:endParaRPr kumimoji="1" lang="ko-KR" altLang="en-US" sz="1600" b="1" kern="0">
                        <a:solidFill>
                          <a:prstClr val="black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p:txBody>
                </p:sp>
                <p:sp>
                  <p:nvSpPr>
                    <p:cNvPr id="133" name="Line 12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4" y="3068"/>
                      <a:ext cx="319" cy="1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spcBef>
                          <a:spcPct val="0"/>
                        </a:spcBef>
                        <a:defRPr/>
                      </a:pPr>
                      <a:endParaRPr kumimoji="1" lang="ko-KR" altLang="en-US" sz="1600" b="1" kern="0">
                        <a:solidFill>
                          <a:prstClr val="black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p:txBody>
                </p:sp>
              </p:grpSp>
            </p:grpSp>
            <p:grpSp>
              <p:nvGrpSpPr>
                <p:cNvPr id="113" name="Group 1285"/>
                <p:cNvGrpSpPr>
                  <a:grpSpLocks/>
                </p:cNvGrpSpPr>
                <p:nvPr/>
              </p:nvGrpSpPr>
              <p:grpSpPr bwMode="auto">
                <a:xfrm>
                  <a:off x="493" y="2983"/>
                  <a:ext cx="314" cy="134"/>
                  <a:chOff x="493" y="2983"/>
                  <a:chExt cx="314" cy="134"/>
                </a:xfrm>
              </p:grpSpPr>
              <p:sp>
                <p:nvSpPr>
                  <p:cNvPr id="117" name="Freeform 1286"/>
                  <p:cNvSpPr>
                    <a:spLocks/>
                  </p:cNvSpPr>
                  <p:nvPr/>
                </p:nvSpPr>
                <p:spPr bwMode="auto">
                  <a:xfrm>
                    <a:off x="493" y="2986"/>
                    <a:ext cx="314" cy="131"/>
                  </a:xfrm>
                  <a:custGeom>
                    <a:avLst/>
                    <a:gdLst>
                      <a:gd name="T0" fmla="*/ 0 w 627"/>
                      <a:gd name="T1" fmla="*/ 118 h 263"/>
                      <a:gd name="T2" fmla="*/ 54 w 627"/>
                      <a:gd name="T3" fmla="*/ 85 h 263"/>
                      <a:gd name="T4" fmla="*/ 84 w 627"/>
                      <a:gd name="T5" fmla="*/ 117 h 263"/>
                      <a:gd name="T6" fmla="*/ 124 w 627"/>
                      <a:gd name="T7" fmla="*/ 68 h 263"/>
                      <a:gd name="T8" fmla="*/ 159 w 627"/>
                      <a:gd name="T9" fmla="*/ 100 h 263"/>
                      <a:gd name="T10" fmla="*/ 211 w 627"/>
                      <a:gd name="T11" fmla="*/ 40 h 263"/>
                      <a:gd name="T12" fmla="*/ 248 w 627"/>
                      <a:gd name="T13" fmla="*/ 68 h 263"/>
                      <a:gd name="T14" fmla="*/ 301 w 627"/>
                      <a:gd name="T15" fmla="*/ 8 h 263"/>
                      <a:gd name="T16" fmla="*/ 296 w 627"/>
                      <a:gd name="T17" fmla="*/ 3 h 263"/>
                      <a:gd name="T18" fmla="*/ 314 w 627"/>
                      <a:gd name="T19" fmla="*/ 0 h 263"/>
                      <a:gd name="T20" fmla="*/ 313 w 627"/>
                      <a:gd name="T21" fmla="*/ 19 h 263"/>
                      <a:gd name="T22" fmla="*/ 307 w 627"/>
                      <a:gd name="T23" fmla="*/ 14 h 263"/>
                      <a:gd name="T24" fmla="*/ 249 w 627"/>
                      <a:gd name="T25" fmla="*/ 81 h 263"/>
                      <a:gd name="T26" fmla="*/ 213 w 627"/>
                      <a:gd name="T27" fmla="*/ 52 h 263"/>
                      <a:gd name="T28" fmla="*/ 160 w 627"/>
                      <a:gd name="T29" fmla="*/ 113 h 263"/>
                      <a:gd name="T30" fmla="*/ 125 w 627"/>
                      <a:gd name="T31" fmla="*/ 83 h 263"/>
                      <a:gd name="T32" fmla="*/ 84 w 627"/>
                      <a:gd name="T33" fmla="*/ 131 h 263"/>
                      <a:gd name="T34" fmla="*/ 51 w 627"/>
                      <a:gd name="T35" fmla="*/ 97 h 263"/>
                      <a:gd name="T36" fmla="*/ 0 w 627"/>
                      <a:gd name="T37" fmla="*/ 130 h 263"/>
                      <a:gd name="T38" fmla="*/ 0 w 627"/>
                      <a:gd name="T39" fmla="*/ 118 h 263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627"/>
                      <a:gd name="T61" fmla="*/ 0 h 263"/>
                      <a:gd name="T62" fmla="*/ 627 w 627"/>
                      <a:gd name="T63" fmla="*/ 263 h 263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627" h="263">
                        <a:moveTo>
                          <a:pt x="0" y="237"/>
                        </a:moveTo>
                        <a:lnTo>
                          <a:pt x="107" y="170"/>
                        </a:lnTo>
                        <a:lnTo>
                          <a:pt x="167" y="234"/>
                        </a:lnTo>
                        <a:lnTo>
                          <a:pt x="248" y="137"/>
                        </a:lnTo>
                        <a:lnTo>
                          <a:pt x="318" y="201"/>
                        </a:lnTo>
                        <a:lnTo>
                          <a:pt x="422" y="80"/>
                        </a:lnTo>
                        <a:lnTo>
                          <a:pt x="495" y="137"/>
                        </a:lnTo>
                        <a:lnTo>
                          <a:pt x="602" y="16"/>
                        </a:lnTo>
                        <a:lnTo>
                          <a:pt x="591" y="6"/>
                        </a:lnTo>
                        <a:lnTo>
                          <a:pt x="627" y="0"/>
                        </a:lnTo>
                        <a:lnTo>
                          <a:pt x="625" y="39"/>
                        </a:lnTo>
                        <a:lnTo>
                          <a:pt x="614" y="28"/>
                        </a:lnTo>
                        <a:lnTo>
                          <a:pt x="497" y="163"/>
                        </a:lnTo>
                        <a:lnTo>
                          <a:pt x="425" y="105"/>
                        </a:lnTo>
                        <a:lnTo>
                          <a:pt x="320" y="226"/>
                        </a:lnTo>
                        <a:lnTo>
                          <a:pt x="250" y="166"/>
                        </a:lnTo>
                        <a:lnTo>
                          <a:pt x="167" y="263"/>
                        </a:lnTo>
                        <a:lnTo>
                          <a:pt x="102" y="195"/>
                        </a:lnTo>
                        <a:lnTo>
                          <a:pt x="0" y="260"/>
                        </a:lnTo>
                        <a:lnTo>
                          <a:pt x="0" y="23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0"/>
                      </a:spcBef>
                      <a:defRPr/>
                    </a:pPr>
                    <a:endParaRPr kumimoji="1" lang="ko-KR" altLang="en-US" sz="1600" b="1" kern="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endParaRPr>
                  </a:p>
                </p:txBody>
              </p:sp>
              <p:sp>
                <p:nvSpPr>
                  <p:cNvPr id="118" name="Freeform 1287"/>
                  <p:cNvSpPr>
                    <a:spLocks/>
                  </p:cNvSpPr>
                  <p:nvPr/>
                </p:nvSpPr>
                <p:spPr bwMode="auto">
                  <a:xfrm>
                    <a:off x="494" y="2983"/>
                    <a:ext cx="313" cy="131"/>
                  </a:xfrm>
                  <a:custGeom>
                    <a:avLst/>
                    <a:gdLst>
                      <a:gd name="T0" fmla="*/ 0 w 626"/>
                      <a:gd name="T1" fmla="*/ 118 h 264"/>
                      <a:gd name="T2" fmla="*/ 53 w 626"/>
                      <a:gd name="T3" fmla="*/ 85 h 264"/>
                      <a:gd name="T4" fmla="*/ 83 w 626"/>
                      <a:gd name="T5" fmla="*/ 117 h 264"/>
                      <a:gd name="T6" fmla="*/ 123 w 626"/>
                      <a:gd name="T7" fmla="*/ 68 h 264"/>
                      <a:gd name="T8" fmla="*/ 159 w 626"/>
                      <a:gd name="T9" fmla="*/ 99 h 264"/>
                      <a:gd name="T10" fmla="*/ 210 w 626"/>
                      <a:gd name="T11" fmla="*/ 40 h 264"/>
                      <a:gd name="T12" fmla="*/ 248 w 626"/>
                      <a:gd name="T13" fmla="*/ 68 h 264"/>
                      <a:gd name="T14" fmla="*/ 301 w 626"/>
                      <a:gd name="T15" fmla="*/ 8 h 264"/>
                      <a:gd name="T16" fmla="*/ 295 w 626"/>
                      <a:gd name="T17" fmla="*/ 3 h 264"/>
                      <a:gd name="T18" fmla="*/ 313 w 626"/>
                      <a:gd name="T19" fmla="*/ 0 h 264"/>
                      <a:gd name="T20" fmla="*/ 312 w 626"/>
                      <a:gd name="T21" fmla="*/ 20 h 264"/>
                      <a:gd name="T22" fmla="*/ 307 w 626"/>
                      <a:gd name="T23" fmla="*/ 14 h 264"/>
                      <a:gd name="T24" fmla="*/ 248 w 626"/>
                      <a:gd name="T25" fmla="*/ 81 h 264"/>
                      <a:gd name="T26" fmla="*/ 212 w 626"/>
                      <a:gd name="T27" fmla="*/ 52 h 264"/>
                      <a:gd name="T28" fmla="*/ 159 w 626"/>
                      <a:gd name="T29" fmla="*/ 113 h 264"/>
                      <a:gd name="T30" fmla="*/ 125 w 626"/>
                      <a:gd name="T31" fmla="*/ 83 h 264"/>
                      <a:gd name="T32" fmla="*/ 83 w 626"/>
                      <a:gd name="T33" fmla="*/ 131 h 264"/>
                      <a:gd name="T34" fmla="*/ 50 w 626"/>
                      <a:gd name="T35" fmla="*/ 97 h 264"/>
                      <a:gd name="T36" fmla="*/ 0 w 626"/>
                      <a:gd name="T37" fmla="*/ 130 h 264"/>
                      <a:gd name="T38" fmla="*/ 0 w 626"/>
                      <a:gd name="T39" fmla="*/ 118 h 264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626"/>
                      <a:gd name="T61" fmla="*/ 0 h 264"/>
                      <a:gd name="T62" fmla="*/ 626 w 626"/>
                      <a:gd name="T63" fmla="*/ 264 h 264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626" h="264">
                        <a:moveTo>
                          <a:pt x="0" y="238"/>
                        </a:moveTo>
                        <a:lnTo>
                          <a:pt x="106" y="171"/>
                        </a:lnTo>
                        <a:lnTo>
                          <a:pt x="166" y="235"/>
                        </a:lnTo>
                        <a:lnTo>
                          <a:pt x="247" y="138"/>
                        </a:lnTo>
                        <a:lnTo>
                          <a:pt x="319" y="200"/>
                        </a:lnTo>
                        <a:lnTo>
                          <a:pt x="421" y="81"/>
                        </a:lnTo>
                        <a:lnTo>
                          <a:pt x="496" y="138"/>
                        </a:lnTo>
                        <a:lnTo>
                          <a:pt x="601" y="17"/>
                        </a:lnTo>
                        <a:lnTo>
                          <a:pt x="590" y="7"/>
                        </a:lnTo>
                        <a:lnTo>
                          <a:pt x="626" y="0"/>
                        </a:lnTo>
                        <a:lnTo>
                          <a:pt x="624" y="40"/>
                        </a:lnTo>
                        <a:lnTo>
                          <a:pt x="613" y="28"/>
                        </a:lnTo>
                        <a:lnTo>
                          <a:pt x="496" y="164"/>
                        </a:lnTo>
                        <a:lnTo>
                          <a:pt x="424" y="105"/>
                        </a:lnTo>
                        <a:lnTo>
                          <a:pt x="319" y="227"/>
                        </a:lnTo>
                        <a:lnTo>
                          <a:pt x="251" y="167"/>
                        </a:lnTo>
                        <a:lnTo>
                          <a:pt x="166" y="264"/>
                        </a:lnTo>
                        <a:lnTo>
                          <a:pt x="101" y="196"/>
                        </a:lnTo>
                        <a:lnTo>
                          <a:pt x="0" y="261"/>
                        </a:lnTo>
                        <a:lnTo>
                          <a:pt x="0" y="238"/>
                        </a:lnTo>
                        <a:close/>
                      </a:path>
                    </a:pathLst>
                  </a:custGeom>
                  <a:solidFill>
                    <a:srgbClr val="00FF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0"/>
                      </a:spcBef>
                      <a:defRPr/>
                    </a:pPr>
                    <a:endParaRPr kumimoji="1" lang="ko-KR" altLang="en-US" sz="1600" b="1" kern="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endParaRPr>
                  </a:p>
                </p:txBody>
              </p:sp>
            </p:grpSp>
          </p:grpSp>
          <p:sp>
            <p:nvSpPr>
              <p:cNvPr id="107" name="Rectangle 1303"/>
              <p:cNvSpPr>
                <a:spLocks noChangeArrowheads="1"/>
              </p:cNvSpPr>
              <p:nvPr/>
            </p:nvSpPr>
            <p:spPr bwMode="auto">
              <a:xfrm rot="1200000">
                <a:off x="1530527" y="5746266"/>
                <a:ext cx="198084" cy="1549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kumimoji="1" lang="en-US" altLang="ko-KR" sz="800" b="1" ker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DATA</a:t>
                </a:r>
                <a:endParaRPr kumimoji="1" lang="en-US" altLang="ko-KR" sz="2400" b="1" ker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11" name="Rectangle 1304"/>
              <p:cNvSpPr>
                <a:spLocks noChangeArrowheads="1"/>
              </p:cNvSpPr>
              <p:nvPr/>
            </p:nvSpPr>
            <p:spPr bwMode="auto">
              <a:xfrm rot="1200000">
                <a:off x="1525765" y="5743092"/>
                <a:ext cx="198084" cy="1549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kumimoji="1" lang="en-US" altLang="ko-KR" sz="800" b="1" kern="0">
                    <a:solidFill>
                      <a:srgbClr val="FF33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DATA</a:t>
                </a:r>
                <a:endParaRPr kumimoji="1" lang="en-US" altLang="ko-KR" sz="2400" b="1" ker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sp>
        <p:nvSpPr>
          <p:cNvPr id="162" name="모서리가 둥근 직사각형 161"/>
          <p:cNvSpPr/>
          <p:nvPr/>
        </p:nvSpPr>
        <p:spPr bwMode="auto">
          <a:xfrm>
            <a:off x="498475" y="1503082"/>
            <a:ext cx="1765300" cy="912813"/>
          </a:xfrm>
          <a:prstGeom prst="roundRect">
            <a:avLst>
              <a:gd name="adj" fmla="val 0"/>
            </a:avLst>
          </a:prstGeom>
          <a:solidFill>
            <a:srgbClr val="4F81BD">
              <a:lumMod val="40000"/>
              <a:lumOff val="60000"/>
            </a:srgbClr>
          </a:solidFill>
          <a:ln w="6350">
            <a:solidFill>
              <a:srgbClr val="4F81BD">
                <a:lumMod val="60000"/>
                <a:lumOff val="40000"/>
              </a:srgbClr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defPPr>
              <a:defRPr lang="ko-KR"/>
            </a:defPPr>
            <a:lvl1pPr algn="l" defTabSz="1474788" rtl="0" fontAlgn="base" latinLnBrk="1">
              <a:spcBef>
                <a:spcPct val="0"/>
              </a:spcBef>
              <a:spcAft>
                <a:spcPct val="0"/>
              </a:spcAft>
              <a:defRPr kumimoji="1"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36600" indent="-279400" algn="l" defTabSz="1474788" rtl="0" fontAlgn="base" latinLnBrk="1">
              <a:spcBef>
                <a:spcPct val="0"/>
              </a:spcBef>
              <a:spcAft>
                <a:spcPct val="0"/>
              </a:spcAft>
              <a:defRPr kumimoji="1"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474788" indent="-560388" algn="l" defTabSz="1474788" rtl="0" fontAlgn="base" latinLnBrk="1">
              <a:spcBef>
                <a:spcPct val="0"/>
              </a:spcBef>
              <a:spcAft>
                <a:spcPct val="0"/>
              </a:spcAft>
              <a:defRPr kumimoji="1"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211388" indent="-839788" algn="l" defTabSz="1474788" rtl="0" fontAlgn="base" latinLnBrk="1">
              <a:spcBef>
                <a:spcPct val="0"/>
              </a:spcBef>
              <a:spcAft>
                <a:spcPct val="0"/>
              </a:spcAft>
              <a:defRPr kumimoji="1"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949575" indent="-1120775" algn="l" defTabSz="1474788" rtl="0" fontAlgn="base" latinLnBrk="1">
              <a:spcBef>
                <a:spcPct val="0"/>
              </a:spcBef>
              <a:spcAft>
                <a:spcPct val="0"/>
              </a:spcAft>
              <a:defRPr kumimoji="1"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9725" indent="-339725" algn="ctr" defTabSz="1042988" latinLnBrk="0">
              <a:lnSpc>
                <a:spcPct val="110000"/>
              </a:lnSpc>
              <a:buClr>
                <a:srgbClr val="3271AA"/>
              </a:buClr>
              <a:buSzPct val="140000"/>
              <a:tabLst>
                <a:tab pos="5648325" algn="l"/>
              </a:tabLst>
              <a:defRPr/>
            </a:pPr>
            <a:endParaRPr lang="ko-KR" altLang="en-US" sz="900" b="1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Monotype Sorts"/>
            </a:endParaRPr>
          </a:p>
        </p:txBody>
      </p:sp>
      <p:sp>
        <p:nvSpPr>
          <p:cNvPr id="163" name="AutoShape 161"/>
          <p:cNvSpPr>
            <a:spLocks noChangeArrowheads="1"/>
          </p:cNvSpPr>
          <p:nvPr/>
        </p:nvSpPr>
        <p:spPr bwMode="auto">
          <a:xfrm>
            <a:off x="498477" y="1524146"/>
            <a:ext cx="1715904" cy="262857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defTabSz="762000" eaLnBrk="0" hangingPunct="0">
              <a:tabLst>
                <a:tab pos="5648325" algn="l"/>
              </a:tabLst>
              <a:defRPr/>
            </a:pPr>
            <a:r>
              <a:rPr kumimoji="1" lang="en-US" altLang="ko-KR" sz="1600" b="1" spc="-80" dirty="0">
                <a:ln w="11430">
                  <a:noFill/>
                </a:ln>
                <a:solidFill>
                  <a:srgbClr val="4F81BD">
                    <a:lumMod val="7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ERP</a:t>
            </a:r>
            <a:endParaRPr kumimoji="1" lang="ko-KR" altLang="en-US" sz="1600" b="1" spc="-80" dirty="0">
              <a:ln w="11430">
                <a:noFill/>
              </a:ln>
              <a:solidFill>
                <a:srgbClr val="4F81BD">
                  <a:lumMod val="75000"/>
                </a:srgb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164" name="모서리가 둥근 직사각형 163"/>
          <p:cNvSpPr/>
          <p:nvPr/>
        </p:nvSpPr>
        <p:spPr bwMode="auto">
          <a:xfrm>
            <a:off x="529180" y="1853850"/>
            <a:ext cx="1692902" cy="473436"/>
          </a:xfrm>
          <a:prstGeom prst="roundRect">
            <a:avLst>
              <a:gd name="adj" fmla="val 3339"/>
            </a:avLst>
          </a:prstGeom>
          <a:gradFill flip="none" rotWithShape="1">
            <a:gsLst>
              <a:gs pos="0">
                <a:sysClr val="window" lastClr="FFFFFF"/>
              </a:gs>
              <a:gs pos="50000">
                <a:sysClr val="window" lastClr="FFFFFF"/>
              </a:gs>
              <a:gs pos="50000">
                <a:sysClr val="window" lastClr="FFFFFF">
                  <a:lumMod val="85000"/>
                </a:sysClr>
              </a:gs>
              <a:gs pos="51000">
                <a:srgbClr val="DEDEDE"/>
              </a:gs>
              <a:gs pos="85000">
                <a:sysClr val="window" lastClr="FFFFFF">
                  <a:lumMod val="95000"/>
                </a:sysClr>
              </a:gs>
            </a:gsLst>
            <a:lin ang="16200000" scaled="1"/>
            <a:tileRect/>
          </a:gradFill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>
            <a:innerShdw blurRad="38100">
              <a:prstClr val="black"/>
            </a:innerShdw>
          </a:effectLst>
        </p:spPr>
        <p:txBody>
          <a:bodyPr wrap="none" lIns="0" tIns="0" rIns="0" bIns="108000" anchor="b"/>
          <a:lstStyle/>
          <a:p>
            <a:pPr algn="ctr" latinLnBrk="0">
              <a:spcBef>
                <a:spcPct val="0"/>
              </a:spcBef>
              <a:defRPr/>
            </a:pPr>
            <a:endParaRPr kumimoji="1" lang="ko-KR" altLang="en-US" b="1" kern="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165" name="Rectangle 1289"/>
          <p:cNvSpPr>
            <a:spLocks noChangeArrowheads="1"/>
          </p:cNvSpPr>
          <p:nvPr/>
        </p:nvSpPr>
        <p:spPr bwMode="auto">
          <a:xfrm rot="20280000">
            <a:off x="1798156" y="2053693"/>
            <a:ext cx="28052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800" b="1">
                <a:solidFill>
                  <a:srgbClr val="96969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DATA</a:t>
            </a:r>
            <a:endParaRPr kumimoji="1" lang="en-US" altLang="ko-KR" sz="2400" b="1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7" name="Rectangle 1290"/>
          <p:cNvSpPr>
            <a:spLocks noChangeArrowheads="1"/>
          </p:cNvSpPr>
          <p:nvPr/>
        </p:nvSpPr>
        <p:spPr bwMode="auto">
          <a:xfrm rot="951371">
            <a:off x="1331083" y="1880433"/>
            <a:ext cx="28052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8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DATA</a:t>
            </a:r>
            <a:endParaRPr kumimoji="1" lang="en-US" altLang="ko-KR" sz="2400" b="1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8" name="Rectangle 1293"/>
          <p:cNvSpPr>
            <a:spLocks noChangeArrowheads="1"/>
          </p:cNvSpPr>
          <p:nvPr/>
        </p:nvSpPr>
        <p:spPr bwMode="auto">
          <a:xfrm rot="1200000">
            <a:off x="1577852" y="2089907"/>
            <a:ext cx="28052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800" b="1">
                <a:solidFill>
                  <a:srgbClr val="96969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DATA</a:t>
            </a:r>
            <a:endParaRPr kumimoji="1" lang="en-US" altLang="ko-KR" sz="2400" b="1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9" name="Rectangle 1294"/>
          <p:cNvSpPr>
            <a:spLocks noChangeArrowheads="1"/>
          </p:cNvSpPr>
          <p:nvPr/>
        </p:nvSpPr>
        <p:spPr bwMode="auto">
          <a:xfrm rot="1200000">
            <a:off x="1571110" y="2087385"/>
            <a:ext cx="28052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8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DATA</a:t>
            </a:r>
            <a:endParaRPr kumimoji="1" lang="en-US" altLang="ko-KR" sz="2400" b="1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0" name="Rectangle 1297"/>
          <p:cNvSpPr>
            <a:spLocks noChangeArrowheads="1"/>
          </p:cNvSpPr>
          <p:nvPr/>
        </p:nvSpPr>
        <p:spPr bwMode="auto">
          <a:xfrm rot="20520000">
            <a:off x="1600336" y="1963783"/>
            <a:ext cx="28052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8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DATA</a:t>
            </a:r>
            <a:endParaRPr kumimoji="1" lang="en-US" altLang="ko-KR" sz="2400" b="1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1" name="Rectangle 1298"/>
          <p:cNvSpPr>
            <a:spLocks noChangeArrowheads="1"/>
          </p:cNvSpPr>
          <p:nvPr/>
        </p:nvSpPr>
        <p:spPr bwMode="auto">
          <a:xfrm rot="20520000">
            <a:off x="1595839" y="1960000"/>
            <a:ext cx="28052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800" b="1">
                <a:solidFill>
                  <a:srgbClr val="66FF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DATA</a:t>
            </a:r>
            <a:endParaRPr kumimoji="1" lang="en-US" altLang="ko-KR" sz="2400" b="1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2" name="Rectangle 1301"/>
          <p:cNvSpPr>
            <a:spLocks noChangeArrowheads="1"/>
          </p:cNvSpPr>
          <p:nvPr/>
        </p:nvSpPr>
        <p:spPr bwMode="auto">
          <a:xfrm rot="5040000">
            <a:off x="1845391" y="2092427"/>
            <a:ext cx="28052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800" b="1">
                <a:solidFill>
                  <a:srgbClr val="96969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DATA</a:t>
            </a:r>
            <a:endParaRPr kumimoji="1" lang="en-US" altLang="ko-KR" sz="2400" b="1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3" name="Rectangle 1303"/>
          <p:cNvSpPr>
            <a:spLocks noChangeArrowheads="1"/>
          </p:cNvSpPr>
          <p:nvPr/>
        </p:nvSpPr>
        <p:spPr bwMode="auto">
          <a:xfrm rot="1200000">
            <a:off x="1121466" y="1966307"/>
            <a:ext cx="28052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8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DATA</a:t>
            </a:r>
            <a:endParaRPr kumimoji="1" lang="en-US" altLang="ko-KR" sz="2400" b="1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4" name="Rectangle 1304"/>
          <p:cNvSpPr>
            <a:spLocks noChangeArrowheads="1"/>
          </p:cNvSpPr>
          <p:nvPr/>
        </p:nvSpPr>
        <p:spPr bwMode="auto">
          <a:xfrm rot="1200000">
            <a:off x="1114720" y="1963783"/>
            <a:ext cx="28052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800" b="1">
                <a:solidFill>
                  <a:srgbClr val="FF33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DATA</a:t>
            </a:r>
            <a:endParaRPr kumimoji="1" lang="en-US" altLang="ko-KR" sz="2400" b="1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75" name="그룹 140"/>
          <p:cNvGrpSpPr>
            <a:grpSpLocks/>
          </p:cNvGrpSpPr>
          <p:nvPr/>
        </p:nvGrpSpPr>
        <p:grpSpPr bwMode="auto">
          <a:xfrm>
            <a:off x="2977357" y="1571424"/>
            <a:ext cx="2610759" cy="1106488"/>
            <a:chOff x="5792759" y="2296784"/>
            <a:chExt cx="2190780" cy="1106628"/>
          </a:xfrm>
        </p:grpSpPr>
        <p:sp>
          <p:nvSpPr>
            <p:cNvPr id="176" name="모서리가 둥근 직사각형 175"/>
            <p:cNvSpPr/>
            <p:nvPr/>
          </p:nvSpPr>
          <p:spPr bwMode="auto">
            <a:xfrm>
              <a:off x="5792759" y="2296784"/>
              <a:ext cx="2190780" cy="1106628"/>
            </a:xfrm>
            <a:prstGeom prst="roundRect">
              <a:avLst>
                <a:gd name="adj" fmla="val 0"/>
              </a:avLst>
            </a:prstGeom>
            <a:solidFill>
              <a:srgbClr val="4F81BD">
                <a:lumMod val="40000"/>
                <a:lumOff val="60000"/>
              </a:srgbClr>
            </a:solidFill>
            <a:ln w="6350">
              <a:solidFill>
                <a:srgbClr val="4F81BD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defPPr>
                <a:defRPr lang="ko-KR"/>
              </a:defPPr>
              <a:lvl1pPr algn="l" defTabSz="1474788" rtl="0" fontAlgn="base" latinLnBrk="1">
                <a:spcBef>
                  <a:spcPct val="0"/>
                </a:spcBef>
                <a:spcAft>
                  <a:spcPct val="0"/>
                </a:spcAft>
                <a:defRPr kumimoji="1" sz="2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36600" indent="-279400" algn="l" defTabSz="1474788" rtl="0" fontAlgn="base" latinLnBrk="1">
                <a:spcBef>
                  <a:spcPct val="0"/>
                </a:spcBef>
                <a:spcAft>
                  <a:spcPct val="0"/>
                </a:spcAft>
                <a:defRPr kumimoji="1" sz="2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474788" indent="-560388" algn="l" defTabSz="1474788" rtl="0" fontAlgn="base" latinLnBrk="1">
                <a:spcBef>
                  <a:spcPct val="0"/>
                </a:spcBef>
                <a:spcAft>
                  <a:spcPct val="0"/>
                </a:spcAft>
                <a:defRPr kumimoji="1" sz="2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211388" indent="-839788" algn="l" defTabSz="1474788" rtl="0" fontAlgn="base" latinLnBrk="1">
                <a:spcBef>
                  <a:spcPct val="0"/>
                </a:spcBef>
                <a:spcAft>
                  <a:spcPct val="0"/>
                </a:spcAft>
                <a:defRPr kumimoji="1" sz="2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949575" indent="-1120775" algn="l" defTabSz="1474788" rtl="0" fontAlgn="base" latinLnBrk="1">
                <a:spcBef>
                  <a:spcPct val="0"/>
                </a:spcBef>
                <a:spcAft>
                  <a:spcPct val="0"/>
                </a:spcAft>
                <a:defRPr kumimoji="1" sz="2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sz="2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sz="2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sz="2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sz="2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39725" indent="-339725" algn="ctr" defTabSz="1042988" latinLnBrk="0">
                <a:lnSpc>
                  <a:spcPct val="110000"/>
                </a:lnSpc>
                <a:buClr>
                  <a:srgbClr val="3271AA"/>
                </a:buClr>
                <a:buSzPct val="140000"/>
                <a:tabLst>
                  <a:tab pos="5648325" algn="l"/>
                </a:tabLst>
                <a:defRPr/>
              </a:pPr>
              <a:endParaRPr lang="ko-KR" altLang="en-US" sz="900" b="1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Monotype Sorts"/>
              </a:endParaRPr>
            </a:p>
          </p:txBody>
        </p:sp>
        <p:sp>
          <p:nvSpPr>
            <p:cNvPr id="177" name="모서리가 둥근 직사각형 176"/>
            <p:cNvSpPr/>
            <p:nvPr/>
          </p:nvSpPr>
          <p:spPr bwMode="auto">
            <a:xfrm>
              <a:off x="5955686" y="2624610"/>
              <a:ext cx="1913320" cy="666418"/>
            </a:xfrm>
            <a:prstGeom prst="roundRect">
              <a:avLst>
                <a:gd name="adj" fmla="val 3339"/>
              </a:avLst>
            </a:prstGeom>
            <a:gradFill flip="none" rotWithShape="1">
              <a:gsLst>
                <a:gs pos="0">
                  <a:sysClr val="window" lastClr="FFFFFF"/>
                </a:gs>
                <a:gs pos="50000">
                  <a:sysClr val="window" lastClr="FFFFFF"/>
                </a:gs>
                <a:gs pos="50000">
                  <a:sysClr val="window" lastClr="FFFFFF">
                    <a:lumMod val="85000"/>
                  </a:sysClr>
                </a:gs>
                <a:gs pos="51000">
                  <a:srgbClr val="DEDEDE"/>
                </a:gs>
                <a:gs pos="85000">
                  <a:sysClr val="window" lastClr="FFFFFF">
                    <a:lumMod val="95000"/>
                  </a:sysClr>
                </a:gs>
              </a:gsLst>
              <a:lin ang="16200000" scaled="1"/>
              <a:tileRect/>
            </a:gra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38100">
                <a:prstClr val="black"/>
              </a:innerShdw>
            </a:effectLst>
          </p:spPr>
          <p:txBody>
            <a:bodyPr wrap="none" lIns="0" tIns="0" rIns="0" bIns="108000" anchor="b"/>
            <a:lstStyle/>
            <a:p>
              <a:pPr algn="ctr" latinLnBrk="0">
                <a:spcBef>
                  <a:spcPct val="0"/>
                </a:spcBef>
                <a:defRPr/>
              </a:pPr>
              <a:endParaRPr kumimoji="1" lang="ko-KR" altLang="en-US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endParaRPr>
            </a:p>
          </p:txBody>
        </p:sp>
        <p:sp>
          <p:nvSpPr>
            <p:cNvPr id="178" name="AutoShape 161"/>
            <p:cNvSpPr>
              <a:spLocks noChangeArrowheads="1"/>
            </p:cNvSpPr>
            <p:nvPr/>
          </p:nvSpPr>
          <p:spPr bwMode="auto">
            <a:xfrm>
              <a:off x="6005535" y="2303570"/>
              <a:ext cx="1765307" cy="262890"/>
            </a:xfrm>
            <a:prstGeom prst="roundRect">
              <a:avLst>
                <a:gd name="adj" fmla="val 11819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 defTabSz="762000">
                <a:tabLst>
                  <a:tab pos="5648325" algn="l"/>
                </a:tabLst>
                <a:defRPr/>
              </a:pPr>
              <a:r>
                <a:rPr kumimoji="1" lang="en-US" altLang="ko-KR" sz="1600" b="1" kern="0" spc="-80" dirty="0">
                  <a:ln w="11430">
                    <a:noFill/>
                  </a:ln>
                  <a:solidFill>
                    <a:srgbClr val="C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MRP/MPS </a:t>
              </a:r>
              <a:r>
                <a:rPr kumimoji="1" lang="ko-KR" altLang="en-US" sz="1600" b="1" kern="0" spc="-80" dirty="0">
                  <a:ln w="11430">
                    <a:noFill/>
                  </a:ln>
                  <a:solidFill>
                    <a:srgbClr val="C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지원</a:t>
              </a:r>
            </a:p>
          </p:txBody>
        </p:sp>
        <p:sp>
          <p:nvSpPr>
            <p:cNvPr id="180" name="AutoShape 161"/>
            <p:cNvSpPr>
              <a:spLocks noChangeArrowheads="1"/>
            </p:cNvSpPr>
            <p:nvPr/>
          </p:nvSpPr>
          <p:spPr bwMode="auto">
            <a:xfrm>
              <a:off x="5884087" y="2699614"/>
              <a:ext cx="2008203" cy="469975"/>
            </a:xfrm>
            <a:prstGeom prst="roundRect">
              <a:avLst>
                <a:gd name="adj" fmla="val 11819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 defTabSz="762000">
                <a:tabLst>
                  <a:tab pos="5648325" algn="l"/>
                </a:tabLst>
                <a:defRPr/>
              </a:pPr>
              <a:r>
                <a:rPr kumimoji="1" lang="ko-KR" altLang="en-US" sz="1300" b="1" kern="0" spc="-80" dirty="0">
                  <a:ln w="11430">
                    <a:noFill/>
                  </a:ln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월</a:t>
              </a:r>
              <a:r>
                <a:rPr kumimoji="1" lang="en-US" altLang="ko-KR" sz="1300" b="1" kern="0" spc="-80" dirty="0">
                  <a:ln w="11430">
                    <a:noFill/>
                  </a:ln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,</a:t>
              </a:r>
              <a:r>
                <a:rPr kumimoji="1" lang="ko-KR" altLang="en-US" sz="1300" b="1" kern="0" spc="-80" dirty="0" err="1">
                  <a:ln w="11430">
                    <a:noFill/>
                  </a:ln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년간생산계획</a:t>
              </a:r>
              <a:endParaRPr kumimoji="1" lang="en-US" altLang="ko-KR" sz="1300" b="1" kern="0" spc="-80" dirty="0">
                <a:ln w="11430">
                  <a:noFill/>
                </a:ln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endParaRPr>
            </a:p>
            <a:p>
              <a:pPr algn="ctr" defTabSz="762000">
                <a:tabLst>
                  <a:tab pos="5648325" algn="l"/>
                </a:tabLst>
                <a:defRPr/>
              </a:pPr>
              <a:r>
                <a:rPr kumimoji="1" lang="en-US" altLang="ko-KR" sz="1300" b="1" kern="0" spc="-80" dirty="0">
                  <a:ln w="11430">
                    <a:noFill/>
                  </a:ln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(</a:t>
              </a:r>
              <a:r>
                <a:rPr kumimoji="1" lang="ko-KR" altLang="en-US" sz="1300" b="1" kern="0" spc="-80" dirty="0">
                  <a:ln w="11430">
                    <a:noFill/>
                  </a:ln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제품</a:t>
              </a:r>
              <a:r>
                <a:rPr kumimoji="1" lang="en-US" altLang="ko-KR" sz="1300" b="1" kern="0" spc="-80" dirty="0">
                  <a:ln w="11430">
                    <a:noFill/>
                  </a:ln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/</a:t>
              </a:r>
              <a:r>
                <a:rPr kumimoji="1" lang="ko-KR" altLang="en-US" sz="1300" b="1" kern="0" spc="-80" dirty="0">
                  <a:ln w="11430">
                    <a:noFill/>
                  </a:ln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반제품</a:t>
              </a:r>
              <a:r>
                <a:rPr kumimoji="1" lang="en-US" altLang="ko-KR" sz="1300" b="1" kern="0" spc="-80" dirty="0">
                  <a:ln w="11430">
                    <a:noFill/>
                  </a:ln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/</a:t>
              </a:r>
              <a:r>
                <a:rPr kumimoji="1" lang="ko-KR" altLang="en-US" sz="1300" b="1" kern="0" spc="-80" dirty="0" err="1">
                  <a:ln w="11430">
                    <a:noFill/>
                  </a:ln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구매오더</a:t>
              </a:r>
              <a:r>
                <a:rPr kumimoji="1" lang="en-US" altLang="ko-KR" sz="1300" b="1" kern="0" spc="-80" dirty="0">
                  <a:ln w="11430">
                    <a:noFill/>
                  </a:ln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)</a:t>
              </a:r>
              <a:endParaRPr kumimoji="1" lang="ko-KR" altLang="en-US" sz="1300" b="1" kern="0" spc="-80" dirty="0">
                <a:ln w="11430">
                  <a:noFill/>
                </a:ln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endParaRPr>
            </a:p>
          </p:txBody>
        </p:sp>
      </p:grpSp>
      <p:sp>
        <p:nvSpPr>
          <p:cNvPr id="181" name="모서리가 둥근 직사각형 180"/>
          <p:cNvSpPr/>
          <p:nvPr/>
        </p:nvSpPr>
        <p:spPr bwMode="auto">
          <a:xfrm>
            <a:off x="5792264" y="1628878"/>
            <a:ext cx="1278463" cy="495790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</a:ln>
          <a:effectLst/>
          <a:sp3d prstMaterial="softEdge">
            <a:bevelT w="69850" h="1270" prst="artDeco"/>
            <a:extrusionClr>
              <a:sysClr val="window" lastClr="FFFFFF"/>
            </a:extrusionClr>
            <a:contourClr>
              <a:sysClr val="window" lastClr="FFFFFF"/>
            </a:contourClr>
          </a:sp3d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kumimoji="1" lang="ko-KR" altLang="en-US" sz="1200" b="1" kern="0" spc="-80" dirty="0">
                <a:ln w="11430">
                  <a:noFill/>
                </a:ln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년</a:t>
            </a:r>
            <a:r>
              <a:rPr kumimoji="1" lang="en-US" altLang="ko-KR" sz="1200" b="1" kern="0" spc="-80" dirty="0">
                <a:ln w="11430">
                  <a:noFill/>
                </a:ln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/</a:t>
            </a:r>
            <a:r>
              <a:rPr kumimoji="1" lang="ko-KR" altLang="en-US" sz="1200" b="1" kern="0" spc="-80" dirty="0">
                <a:ln w="11430">
                  <a:noFill/>
                </a:ln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분기</a:t>
            </a:r>
            <a:r>
              <a:rPr kumimoji="1" lang="en-US" altLang="ko-KR" sz="1200" b="1" kern="0" spc="-80" dirty="0">
                <a:ln w="11430">
                  <a:noFill/>
                </a:ln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/</a:t>
            </a:r>
            <a:r>
              <a:rPr kumimoji="1" lang="ko-KR" altLang="en-US" sz="1200" b="1" kern="0" spc="-80" dirty="0">
                <a:ln w="11430">
                  <a:noFill/>
                </a:ln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월간 </a:t>
            </a:r>
            <a:endParaRPr kumimoji="1" lang="en-US" altLang="ko-KR" sz="1200" b="1" kern="0" spc="-80" dirty="0">
              <a:ln w="11430">
                <a:noFill/>
              </a:ln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kumimoji="1" lang="ko-KR" altLang="en-US" sz="1200" b="1" kern="0" spc="-80" dirty="0">
                <a:ln w="11430">
                  <a:noFill/>
                </a:ln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사업계획</a:t>
            </a:r>
            <a:endParaRPr kumimoji="1" lang="en-US" altLang="ko-KR" sz="1200" b="1" kern="0" spc="-80" dirty="0">
              <a:ln w="11430">
                <a:noFill/>
              </a:ln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182" name="모서리가 둥근 직사각형 181"/>
          <p:cNvSpPr/>
          <p:nvPr/>
        </p:nvSpPr>
        <p:spPr bwMode="auto">
          <a:xfrm>
            <a:off x="5792264" y="2167491"/>
            <a:ext cx="1278463" cy="419890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</a:ln>
          <a:effectLst/>
          <a:sp3d prstMaterial="softEdge">
            <a:bevelT w="69850" h="1270" prst="artDeco"/>
            <a:extrusionClr>
              <a:sysClr val="window" lastClr="FFFFFF"/>
            </a:extrusionClr>
            <a:contourClr>
              <a:sysClr val="window" lastClr="FFFFFF"/>
            </a:contourClr>
          </a:sp3d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kumimoji="1" lang="ko-KR" altLang="en-US" sz="1200" b="1" kern="0" spc="-80" dirty="0">
                <a:ln w="11430">
                  <a:noFill/>
                </a:ln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년</a:t>
            </a:r>
            <a:r>
              <a:rPr kumimoji="1" lang="en-US" altLang="ko-KR" sz="1200" b="1" kern="0" spc="-80" dirty="0">
                <a:ln w="11430">
                  <a:noFill/>
                </a:ln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/</a:t>
            </a:r>
            <a:r>
              <a:rPr kumimoji="1" lang="ko-KR" altLang="en-US" sz="1200" b="1" kern="0" spc="-80" dirty="0">
                <a:ln w="11430">
                  <a:noFill/>
                </a:ln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분기</a:t>
            </a:r>
            <a:r>
              <a:rPr kumimoji="1" lang="en-US" altLang="ko-KR" sz="1200" b="1" kern="0" spc="-80" dirty="0">
                <a:ln w="11430">
                  <a:noFill/>
                </a:ln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/</a:t>
            </a:r>
            <a:r>
              <a:rPr kumimoji="1" lang="ko-KR" altLang="en-US" sz="1200" b="1" kern="0" spc="-80" dirty="0">
                <a:ln w="11430">
                  <a:noFill/>
                </a:ln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월간 </a:t>
            </a:r>
            <a:endParaRPr kumimoji="1" lang="en-US" altLang="ko-KR" sz="1200" b="1" kern="0" spc="-80" dirty="0">
              <a:ln w="11430">
                <a:noFill/>
              </a:ln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kumimoji="1" lang="ko-KR" altLang="en-US" sz="1200" b="1" kern="0" spc="-80" dirty="0">
                <a:ln w="11430">
                  <a:noFill/>
                </a:ln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설비가동계획</a:t>
            </a:r>
            <a:endParaRPr kumimoji="1" lang="en-US" altLang="ko-KR" sz="1200" b="1" kern="0" spc="-80" dirty="0">
              <a:ln w="11430">
                <a:noFill/>
              </a:ln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183" name="모서리가 둥근 직사각형 182"/>
          <p:cNvSpPr/>
          <p:nvPr/>
        </p:nvSpPr>
        <p:spPr bwMode="auto">
          <a:xfrm>
            <a:off x="5792264" y="2804803"/>
            <a:ext cx="1278463" cy="467919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</a:ln>
          <a:effectLst/>
          <a:sp3d prstMaterial="softEdge">
            <a:bevelT w="69850" h="1270" prst="artDeco"/>
            <a:extrusionClr>
              <a:sysClr val="window" lastClr="FFFFFF"/>
            </a:extrusionClr>
            <a:contourClr>
              <a:sysClr val="window" lastClr="FFFFFF"/>
            </a:contourClr>
          </a:sp3d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kumimoji="1" lang="ko-KR" altLang="en-US" sz="1200" b="1" kern="0" spc="-80" dirty="0">
                <a:ln w="11430">
                  <a:noFill/>
                </a:ln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월</a:t>
            </a:r>
            <a:r>
              <a:rPr kumimoji="1" lang="en-US" altLang="ko-KR" sz="1200" b="1" kern="0" spc="-80" dirty="0">
                <a:ln w="11430">
                  <a:noFill/>
                </a:ln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/</a:t>
            </a:r>
            <a:r>
              <a:rPr kumimoji="1" lang="ko-KR" altLang="en-US" sz="1200" b="1" kern="0" spc="-80" dirty="0">
                <a:ln w="11430">
                  <a:noFill/>
                </a:ln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주간</a:t>
            </a:r>
            <a:r>
              <a:rPr kumimoji="1" lang="en-US" altLang="ko-KR" sz="1200" b="1" kern="0" spc="-80" dirty="0">
                <a:ln w="11430">
                  <a:noFill/>
                </a:ln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/</a:t>
            </a:r>
            <a:r>
              <a:rPr kumimoji="1" lang="ko-KR" altLang="en-US" sz="1200" b="1" kern="0" spc="-80" dirty="0">
                <a:ln w="11430">
                  <a:noFill/>
                </a:ln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일일 </a:t>
            </a:r>
            <a:endParaRPr kumimoji="1" lang="en-US" altLang="ko-KR" sz="1200" b="1" kern="0" spc="-80" dirty="0">
              <a:ln w="11430">
                <a:noFill/>
              </a:ln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kumimoji="1" lang="ko-KR" altLang="en-US" sz="1200" b="1" kern="0" spc="-80" dirty="0">
                <a:ln w="11430">
                  <a:noFill/>
                </a:ln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자재소모계획</a:t>
            </a:r>
            <a:endParaRPr kumimoji="1" lang="en-US" altLang="ko-KR" sz="1200" b="1" kern="0" spc="-80" dirty="0">
              <a:ln w="11430">
                <a:noFill/>
              </a:ln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185" name="모서리가 둥근 직사각형 184"/>
          <p:cNvSpPr/>
          <p:nvPr/>
        </p:nvSpPr>
        <p:spPr bwMode="auto">
          <a:xfrm>
            <a:off x="5792264" y="3316912"/>
            <a:ext cx="1278463" cy="436219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</a:ln>
          <a:effectLst/>
          <a:sp3d prstMaterial="softEdge">
            <a:bevelT w="69850" h="1270" prst="artDeco"/>
            <a:extrusionClr>
              <a:sysClr val="window" lastClr="FFFFFF"/>
            </a:extrusionClr>
            <a:contourClr>
              <a:sysClr val="window" lastClr="FFFFFF"/>
            </a:contourClr>
          </a:sp3d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kumimoji="1" lang="ko-KR" altLang="en-US" sz="1200" b="1" kern="0" spc="-80" dirty="0">
                <a:ln w="11430">
                  <a:noFill/>
                </a:ln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월</a:t>
            </a:r>
            <a:r>
              <a:rPr kumimoji="1" lang="en-US" altLang="ko-KR" sz="1200" b="1" kern="0" spc="-80" dirty="0">
                <a:ln w="11430">
                  <a:noFill/>
                </a:ln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/</a:t>
            </a:r>
            <a:r>
              <a:rPr kumimoji="1" lang="ko-KR" altLang="en-US" sz="1200" b="1" kern="0" spc="-80" dirty="0">
                <a:ln w="11430">
                  <a:noFill/>
                </a:ln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주간</a:t>
            </a:r>
            <a:r>
              <a:rPr kumimoji="1" lang="en-US" altLang="ko-KR" sz="1200" b="1" kern="0" spc="-80" dirty="0">
                <a:ln w="11430">
                  <a:noFill/>
                </a:ln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/</a:t>
            </a:r>
            <a:r>
              <a:rPr kumimoji="1" lang="ko-KR" altLang="en-US" sz="1200" b="1" kern="0" spc="-80" dirty="0">
                <a:ln w="11430">
                  <a:noFill/>
                </a:ln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일일 </a:t>
            </a:r>
            <a:endParaRPr kumimoji="1" lang="en-US" altLang="ko-KR" sz="1200" b="1" kern="0" spc="-80" dirty="0">
              <a:ln w="11430">
                <a:noFill/>
              </a:ln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kumimoji="1" lang="ko-KR" altLang="en-US" sz="1200" b="1" kern="0" spc="-80" dirty="0">
                <a:ln w="11430">
                  <a:noFill/>
                </a:ln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생산계획</a:t>
            </a:r>
            <a:endParaRPr kumimoji="1" lang="en-US" altLang="ko-KR" sz="1200" b="1" kern="0" spc="-80" dirty="0">
              <a:ln w="11430">
                <a:noFill/>
              </a:ln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186" name="모서리가 둥근 직사각형 185"/>
          <p:cNvSpPr/>
          <p:nvPr/>
        </p:nvSpPr>
        <p:spPr bwMode="auto">
          <a:xfrm>
            <a:off x="8019526" y="1630125"/>
            <a:ext cx="1278463" cy="387965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</a:ln>
          <a:effectLst/>
          <a:sp3d prstMaterial="softEdge">
            <a:bevelT w="69850" h="1270" prst="artDeco"/>
            <a:extrusionClr>
              <a:sysClr val="window" lastClr="FFFFFF"/>
            </a:extrusionClr>
            <a:contourClr>
              <a:sysClr val="window" lastClr="FFFFFF"/>
            </a:contourClr>
          </a:sp3d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kumimoji="1" lang="ko-KR" altLang="en-US" sz="1200" b="1" kern="0" spc="-80" dirty="0">
                <a:ln w="11430">
                  <a:noFill/>
                </a:ln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관리</a:t>
            </a:r>
            <a:endParaRPr kumimoji="1" lang="en-US" altLang="ko-KR" sz="1200" b="1" kern="0" spc="-80" dirty="0">
              <a:ln w="11430">
                <a:noFill/>
              </a:ln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187" name="모서리가 둥근 직사각형 186"/>
          <p:cNvSpPr/>
          <p:nvPr/>
        </p:nvSpPr>
        <p:spPr bwMode="auto">
          <a:xfrm>
            <a:off x="8019526" y="2127738"/>
            <a:ext cx="1278463" cy="366883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</a:ln>
          <a:effectLst/>
          <a:sp3d prstMaterial="softEdge">
            <a:bevelT w="69850" h="1270" prst="artDeco"/>
            <a:extrusionClr>
              <a:sysClr val="window" lastClr="FFFFFF"/>
            </a:extrusionClr>
            <a:contourClr>
              <a:sysClr val="window" lastClr="FFFFFF"/>
            </a:contourClr>
          </a:sp3d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kumimoji="1" lang="ko-KR" altLang="en-US" sz="1200" b="1" kern="0" spc="-80" dirty="0">
                <a:ln w="11430">
                  <a:noFill/>
                </a:ln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생산관리</a:t>
            </a:r>
            <a:endParaRPr kumimoji="1" lang="en-US" altLang="ko-KR" sz="1200" b="1" kern="0" spc="-80" dirty="0">
              <a:ln w="11430">
                <a:noFill/>
              </a:ln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188" name="모서리가 둥근 직사각형 187"/>
          <p:cNvSpPr/>
          <p:nvPr/>
        </p:nvSpPr>
        <p:spPr bwMode="auto">
          <a:xfrm>
            <a:off x="8019526" y="2818842"/>
            <a:ext cx="1278463" cy="336340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</a:ln>
          <a:effectLst/>
          <a:sp3d prstMaterial="softEdge">
            <a:bevelT w="69850" h="1270" prst="artDeco"/>
            <a:extrusionClr>
              <a:sysClr val="window" lastClr="FFFFFF"/>
            </a:extrusionClr>
            <a:contourClr>
              <a:sysClr val="window" lastClr="FFFFFF"/>
            </a:contourClr>
          </a:sp3d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kumimoji="1" lang="ko-KR" altLang="en-US" sz="1200" b="1" kern="0" spc="-80" dirty="0">
                <a:ln w="11430">
                  <a:noFill/>
                </a:ln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구매관리</a:t>
            </a:r>
            <a:endParaRPr kumimoji="1" lang="en-US" altLang="ko-KR" sz="1200" b="1" kern="0" spc="-80" dirty="0">
              <a:ln w="11430">
                <a:noFill/>
              </a:ln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cxnSp>
        <p:nvCxnSpPr>
          <p:cNvPr id="189" name="직선 화살표 연결선 311"/>
          <p:cNvCxnSpPr>
            <a:cxnSpLocks noChangeShapeType="1"/>
          </p:cNvCxnSpPr>
          <p:nvPr/>
        </p:nvCxnSpPr>
        <p:spPr bwMode="auto">
          <a:xfrm>
            <a:off x="7046965" y="1784167"/>
            <a:ext cx="951587" cy="4956"/>
          </a:xfrm>
          <a:prstGeom prst="straightConnector1">
            <a:avLst/>
          </a:prstGeom>
          <a:noFill/>
          <a:ln w="3175" algn="ctr">
            <a:solidFill>
              <a:sysClr val="windowText" lastClr="000000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190" name="직선 화살표 연결선 311"/>
          <p:cNvCxnSpPr>
            <a:cxnSpLocks noChangeShapeType="1"/>
          </p:cNvCxnSpPr>
          <p:nvPr/>
        </p:nvCxnSpPr>
        <p:spPr bwMode="auto">
          <a:xfrm rot="10800000" flipV="1">
            <a:off x="7034213" y="1925178"/>
            <a:ext cx="964340" cy="5022"/>
          </a:xfrm>
          <a:prstGeom prst="straightConnector1">
            <a:avLst/>
          </a:prstGeom>
          <a:noFill/>
          <a:ln w="3175" algn="ctr">
            <a:solidFill>
              <a:sysClr val="windowText" lastClr="000000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191" name="직선 화살표 연결선 311"/>
          <p:cNvCxnSpPr>
            <a:cxnSpLocks noChangeShapeType="1"/>
          </p:cNvCxnSpPr>
          <p:nvPr/>
        </p:nvCxnSpPr>
        <p:spPr bwMode="auto">
          <a:xfrm>
            <a:off x="7083479" y="2244914"/>
            <a:ext cx="951587" cy="4956"/>
          </a:xfrm>
          <a:prstGeom prst="straightConnector1">
            <a:avLst/>
          </a:prstGeom>
          <a:noFill/>
          <a:ln w="3175" algn="ctr">
            <a:solidFill>
              <a:sysClr val="windowText" lastClr="000000"/>
            </a:solidFill>
            <a:prstDash val="dash"/>
            <a:round/>
            <a:headEnd/>
            <a:tailEnd type="triangle" w="med" len="med"/>
          </a:ln>
        </p:spPr>
      </p:cxnSp>
      <p:sp>
        <p:nvSpPr>
          <p:cNvPr id="192" name="직사각형 191"/>
          <p:cNvSpPr/>
          <p:nvPr/>
        </p:nvSpPr>
        <p:spPr bwMode="auto">
          <a:xfrm>
            <a:off x="2853143" y="1408034"/>
            <a:ext cx="4392209" cy="3891562"/>
          </a:xfrm>
          <a:prstGeom prst="rect">
            <a:avLst/>
          </a:prstGeom>
          <a:noFill/>
          <a:ln w="50800" cap="flat" cmpd="sng" algn="ctr">
            <a:solidFill>
              <a:srgbClr val="FF0000">
                <a:alpha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defRPr/>
            </a:pPr>
            <a:endParaRPr kumimoji="1" lang="ko-KR" altLang="en-US" sz="1600" b="1" kern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93" name="Picture 21" descr="D:\Projects\eprocurement\gifs\metals-foundry.gif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490" y="1936079"/>
            <a:ext cx="654063" cy="36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4" name="직선 화살표 연결선 311"/>
          <p:cNvCxnSpPr>
            <a:cxnSpLocks noChangeShapeType="1"/>
          </p:cNvCxnSpPr>
          <p:nvPr/>
        </p:nvCxnSpPr>
        <p:spPr bwMode="auto">
          <a:xfrm rot="5400000" flipH="1">
            <a:off x="1237797" y="5448040"/>
            <a:ext cx="304818" cy="1588"/>
          </a:xfrm>
          <a:prstGeom prst="straightConnector1">
            <a:avLst/>
          </a:prstGeom>
          <a:noFill/>
          <a:ln w="6350" algn="ctr">
            <a:solidFill>
              <a:sysClr val="windowText" lastClr="000000"/>
            </a:solidFill>
            <a:round/>
            <a:headEnd/>
            <a:tailEnd type="triangle" w="med" len="med"/>
          </a:ln>
        </p:spPr>
      </p:cxnSp>
      <p:cxnSp>
        <p:nvCxnSpPr>
          <p:cNvPr id="195" name="직선 화살표 연결선 311"/>
          <p:cNvCxnSpPr>
            <a:cxnSpLocks noChangeShapeType="1"/>
          </p:cNvCxnSpPr>
          <p:nvPr/>
        </p:nvCxnSpPr>
        <p:spPr bwMode="auto">
          <a:xfrm>
            <a:off x="7049752" y="2893024"/>
            <a:ext cx="951587" cy="4956"/>
          </a:xfrm>
          <a:prstGeom prst="straightConnector1">
            <a:avLst/>
          </a:prstGeom>
          <a:noFill/>
          <a:ln w="3175" algn="ctr">
            <a:solidFill>
              <a:sysClr val="windowText" lastClr="000000"/>
            </a:solidFill>
            <a:prstDash val="dash"/>
            <a:round/>
            <a:headEnd/>
            <a:tailEnd type="triangle" w="med" len="med"/>
          </a:ln>
        </p:spPr>
      </p:cxnSp>
      <p:sp>
        <p:nvSpPr>
          <p:cNvPr id="196" name="모서리가 둥근 직사각형 195"/>
          <p:cNvSpPr/>
          <p:nvPr/>
        </p:nvSpPr>
        <p:spPr bwMode="auto">
          <a:xfrm>
            <a:off x="587404" y="4508515"/>
            <a:ext cx="1591057" cy="287827"/>
          </a:xfrm>
          <a:prstGeom prst="roundRect">
            <a:avLst>
              <a:gd name="adj" fmla="val 0"/>
            </a:avLst>
          </a:prstGeom>
          <a:solidFill>
            <a:schemeClr val="bg2">
              <a:lumMod val="40000"/>
              <a:lumOff val="60000"/>
            </a:schemeClr>
          </a:solidFill>
          <a:ln w="12700" cap="flat" cmpd="sng" algn="ctr">
            <a:solidFill>
              <a:schemeClr val="tx2">
                <a:lumMod val="75000"/>
              </a:schemeClr>
            </a:solidFill>
            <a:prstDash val="solid"/>
          </a:ln>
          <a:effectLst>
            <a:outerShdw dist="38100" dir="2700000" sx="1000" sy="1000" algn="tl" rotWithShape="0">
              <a:sysClr val="window" lastClr="FFFFFF">
                <a:alpha val="0"/>
              </a:sysClr>
            </a:outerShdw>
          </a:effectLst>
          <a:sp3d prstMaterial="softEdge">
            <a:bevelT w="69850" h="1270" prst="artDeco"/>
            <a:extrusionClr>
              <a:sysClr val="window" lastClr="FFFFFF"/>
            </a:extrusionClr>
            <a:contourClr>
              <a:sysClr val="window" lastClr="FFFFFF"/>
            </a:contourClr>
          </a:sp3d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kumimoji="1" lang="ko-KR" altLang="en-US" sz="1400" b="1" kern="0" spc="-80" dirty="0">
                <a:ln w="11430">
                  <a:noFill/>
                </a:ln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실적정보</a:t>
            </a:r>
            <a:endParaRPr kumimoji="1" lang="en-US" altLang="ko-KR" sz="1400" b="1" kern="0" spc="-80" dirty="0">
              <a:ln w="11430">
                <a:noFill/>
              </a:ln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197" name="모서리가 둥근 직사각형 196"/>
          <p:cNvSpPr/>
          <p:nvPr/>
        </p:nvSpPr>
        <p:spPr bwMode="auto">
          <a:xfrm>
            <a:off x="594032" y="4859695"/>
            <a:ext cx="1591057" cy="287827"/>
          </a:xfrm>
          <a:prstGeom prst="roundRect">
            <a:avLst>
              <a:gd name="adj" fmla="val 0"/>
            </a:avLst>
          </a:prstGeom>
          <a:solidFill>
            <a:schemeClr val="bg2">
              <a:lumMod val="40000"/>
              <a:lumOff val="60000"/>
            </a:schemeClr>
          </a:solidFill>
          <a:ln w="12700" cap="flat" cmpd="sng" algn="ctr">
            <a:solidFill>
              <a:schemeClr val="tx2">
                <a:lumMod val="75000"/>
              </a:schemeClr>
            </a:solidFill>
            <a:prstDash val="solid"/>
          </a:ln>
          <a:effectLst>
            <a:outerShdw dist="38100" dir="2700000" sx="1000" sy="1000" algn="tl" rotWithShape="0">
              <a:sysClr val="window" lastClr="FFFFFF">
                <a:alpha val="0"/>
              </a:sysClr>
            </a:outerShdw>
          </a:effectLst>
          <a:sp3d prstMaterial="softEdge">
            <a:bevelT w="69850" h="1270" prst="artDeco"/>
            <a:extrusionClr>
              <a:sysClr val="window" lastClr="FFFFFF"/>
            </a:extrusionClr>
            <a:contourClr>
              <a:sysClr val="window" lastClr="FFFFFF"/>
            </a:contourClr>
          </a:sp3d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kumimoji="1" lang="ko-KR" altLang="en-US" sz="1400" b="1" kern="0" spc="-80" dirty="0">
                <a:ln w="11430">
                  <a:noFill/>
                </a:ln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재고정보</a:t>
            </a:r>
            <a:endParaRPr kumimoji="1" lang="en-US" altLang="ko-KR" sz="1400" b="1" kern="0" spc="-80" dirty="0">
              <a:ln w="11430">
                <a:noFill/>
              </a:ln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198" name="모서리가 둥근 직사각형 197"/>
          <p:cNvSpPr/>
          <p:nvPr/>
        </p:nvSpPr>
        <p:spPr bwMode="auto">
          <a:xfrm>
            <a:off x="5786871" y="3801679"/>
            <a:ext cx="1283854" cy="349993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</a:ln>
          <a:effectLst/>
          <a:sp3d prstMaterial="softEdge">
            <a:bevelT w="69850" h="1270" prst="artDeco"/>
            <a:extrusionClr>
              <a:sysClr val="window" lastClr="FFFFFF"/>
            </a:extrusionClr>
            <a:contourClr>
              <a:sysClr val="window" lastClr="FFFFFF"/>
            </a:contourClr>
          </a:sp3d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kumimoji="1" lang="ko-KR" altLang="en-US" sz="1200" b="1" kern="0" spc="-80" dirty="0" err="1">
                <a:ln w="11430">
                  <a:noFill/>
                </a:ln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설비별</a:t>
            </a:r>
            <a:r>
              <a:rPr kumimoji="1" lang="ko-KR" altLang="en-US" sz="1200" b="1" kern="0" spc="-80" dirty="0">
                <a:ln w="11430">
                  <a:noFill/>
                </a:ln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작업순서</a:t>
            </a:r>
            <a:endParaRPr kumimoji="1" lang="en-US" altLang="ko-KR" sz="1200" b="1" kern="0" spc="-80" dirty="0">
              <a:ln w="11430">
                <a:noFill/>
              </a:ln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cxnSp>
        <p:nvCxnSpPr>
          <p:cNvPr id="199" name="직선 화살표 연결선 311"/>
          <p:cNvCxnSpPr>
            <a:cxnSpLocks noChangeShapeType="1"/>
          </p:cNvCxnSpPr>
          <p:nvPr/>
        </p:nvCxnSpPr>
        <p:spPr bwMode="auto">
          <a:xfrm rot="10800000" flipV="1">
            <a:off x="7040993" y="2366184"/>
            <a:ext cx="964340" cy="5022"/>
          </a:xfrm>
          <a:prstGeom prst="straightConnector1">
            <a:avLst/>
          </a:prstGeom>
          <a:noFill/>
          <a:ln w="3175" algn="ctr">
            <a:solidFill>
              <a:sysClr val="windowText" lastClr="000000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200" name="직선 화살표 연결선 311"/>
          <p:cNvCxnSpPr>
            <a:cxnSpLocks noChangeShapeType="1"/>
          </p:cNvCxnSpPr>
          <p:nvPr/>
        </p:nvCxnSpPr>
        <p:spPr bwMode="auto">
          <a:xfrm rot="10800000" flipV="1">
            <a:off x="7034213" y="3018708"/>
            <a:ext cx="964340" cy="5022"/>
          </a:xfrm>
          <a:prstGeom prst="straightConnector1">
            <a:avLst/>
          </a:prstGeom>
          <a:noFill/>
          <a:ln w="3175" algn="ctr">
            <a:solidFill>
              <a:sysClr val="windowText" lastClr="000000"/>
            </a:solidFill>
            <a:prstDash val="dash"/>
            <a:round/>
            <a:headEnd/>
            <a:tailEnd type="triangle" w="med" len="med"/>
          </a:ln>
        </p:spPr>
      </p:cxnSp>
      <p:sp>
        <p:nvSpPr>
          <p:cNvPr id="201" name="모서리가 둥근 직사각형 200"/>
          <p:cNvSpPr/>
          <p:nvPr/>
        </p:nvSpPr>
        <p:spPr bwMode="auto">
          <a:xfrm>
            <a:off x="8026783" y="3355078"/>
            <a:ext cx="1278463" cy="345045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</a:ln>
          <a:effectLst/>
          <a:sp3d prstMaterial="softEdge">
            <a:bevelT w="69850" h="1270" prst="artDeco"/>
            <a:extrusionClr>
              <a:sysClr val="window" lastClr="FFFFFF"/>
            </a:extrusionClr>
            <a:contourClr>
              <a:sysClr val="window" lastClr="FFFFFF"/>
            </a:contourClr>
          </a:sp3d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kumimoji="1" lang="ko-KR" altLang="en-US" sz="1200" b="1" kern="0" spc="-80" dirty="0">
                <a:ln w="11430">
                  <a:noFill/>
                </a:ln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생산</a:t>
            </a:r>
            <a:r>
              <a:rPr kumimoji="1" lang="en-US" altLang="ko-KR" sz="1200" b="1" kern="0" spc="-80" dirty="0">
                <a:ln w="11430">
                  <a:noFill/>
                </a:ln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/</a:t>
            </a:r>
            <a:r>
              <a:rPr kumimoji="1" lang="ko-KR" altLang="en-US" sz="1200" b="1" kern="0" spc="-80" dirty="0">
                <a:ln w="11430">
                  <a:noFill/>
                </a:ln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공장</a:t>
            </a:r>
            <a:endParaRPr kumimoji="1" lang="en-US" altLang="ko-KR" sz="1200" b="1" kern="0" spc="-80" dirty="0">
              <a:ln w="11430">
                <a:noFill/>
              </a:ln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202" name="모서리가 둥근 직사각형 201"/>
          <p:cNvSpPr/>
          <p:nvPr/>
        </p:nvSpPr>
        <p:spPr bwMode="auto">
          <a:xfrm>
            <a:off x="8016589" y="3820191"/>
            <a:ext cx="1278463" cy="345045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</a:ln>
          <a:effectLst/>
          <a:sp3d prstMaterial="softEdge">
            <a:bevelT w="69850" h="1270" prst="artDeco"/>
            <a:extrusionClr>
              <a:sysClr val="window" lastClr="FFFFFF"/>
            </a:extrusionClr>
            <a:contourClr>
              <a:sysClr val="window" lastClr="FFFFFF"/>
            </a:contourClr>
          </a:sp3d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kumimoji="1" lang="ko-KR" altLang="en-US" sz="1200" b="1" kern="0" spc="-80" dirty="0">
                <a:ln w="11430">
                  <a:noFill/>
                </a:ln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현장</a:t>
            </a:r>
            <a:endParaRPr kumimoji="1" lang="en-US" altLang="ko-KR" sz="1200" b="1" kern="0" spc="-80" dirty="0">
              <a:ln w="11430">
                <a:noFill/>
              </a:ln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cxnSp>
        <p:nvCxnSpPr>
          <p:cNvPr id="203" name="직선 화살표 연결선 311"/>
          <p:cNvCxnSpPr>
            <a:cxnSpLocks noChangeShapeType="1"/>
          </p:cNvCxnSpPr>
          <p:nvPr/>
        </p:nvCxnSpPr>
        <p:spPr bwMode="auto">
          <a:xfrm>
            <a:off x="7082882" y="3495992"/>
            <a:ext cx="951587" cy="4956"/>
          </a:xfrm>
          <a:prstGeom prst="straightConnector1">
            <a:avLst/>
          </a:prstGeom>
          <a:noFill/>
          <a:ln w="3175" algn="ctr">
            <a:solidFill>
              <a:sysClr val="windowText" lastClr="000000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204" name="직선 화살표 연결선 311"/>
          <p:cNvCxnSpPr>
            <a:cxnSpLocks noChangeShapeType="1"/>
          </p:cNvCxnSpPr>
          <p:nvPr/>
        </p:nvCxnSpPr>
        <p:spPr bwMode="auto">
          <a:xfrm>
            <a:off x="7100010" y="4005228"/>
            <a:ext cx="951587" cy="4956"/>
          </a:xfrm>
          <a:prstGeom prst="straightConnector1">
            <a:avLst/>
          </a:prstGeom>
          <a:noFill/>
          <a:ln w="3175" algn="ctr">
            <a:solidFill>
              <a:sysClr val="windowText" lastClr="000000"/>
            </a:solidFill>
            <a:prstDash val="dash"/>
            <a:round/>
            <a:headEnd/>
            <a:tailEnd type="triangle" w="med" len="med"/>
          </a:ln>
        </p:spPr>
      </p:cxnSp>
      <p:grpSp>
        <p:nvGrpSpPr>
          <p:cNvPr id="205" name="그룹 140"/>
          <p:cNvGrpSpPr>
            <a:grpSpLocks/>
          </p:cNvGrpSpPr>
          <p:nvPr/>
        </p:nvGrpSpPr>
        <p:grpSpPr bwMode="auto">
          <a:xfrm>
            <a:off x="3003312" y="4151672"/>
            <a:ext cx="2584803" cy="983128"/>
            <a:chOff x="5792759" y="2296784"/>
            <a:chExt cx="2190780" cy="905859"/>
          </a:xfrm>
        </p:grpSpPr>
        <p:sp>
          <p:nvSpPr>
            <p:cNvPr id="206" name="모서리가 둥근 직사각형 205"/>
            <p:cNvSpPr/>
            <p:nvPr/>
          </p:nvSpPr>
          <p:spPr bwMode="auto">
            <a:xfrm>
              <a:off x="5792759" y="2296784"/>
              <a:ext cx="2190780" cy="905859"/>
            </a:xfrm>
            <a:prstGeom prst="roundRect">
              <a:avLst>
                <a:gd name="adj" fmla="val 0"/>
              </a:avLst>
            </a:prstGeom>
            <a:solidFill>
              <a:srgbClr val="4F81BD">
                <a:lumMod val="40000"/>
                <a:lumOff val="60000"/>
              </a:srgbClr>
            </a:solidFill>
            <a:ln w="6350">
              <a:solidFill>
                <a:srgbClr val="4F81BD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defPPr>
                <a:defRPr lang="ko-KR"/>
              </a:defPPr>
              <a:lvl1pPr algn="l" defTabSz="1474788" rtl="0" fontAlgn="base" latinLnBrk="1">
                <a:spcBef>
                  <a:spcPct val="0"/>
                </a:spcBef>
                <a:spcAft>
                  <a:spcPct val="0"/>
                </a:spcAft>
                <a:defRPr kumimoji="1" sz="2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36600" indent="-279400" algn="l" defTabSz="1474788" rtl="0" fontAlgn="base" latinLnBrk="1">
                <a:spcBef>
                  <a:spcPct val="0"/>
                </a:spcBef>
                <a:spcAft>
                  <a:spcPct val="0"/>
                </a:spcAft>
                <a:defRPr kumimoji="1" sz="2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474788" indent="-560388" algn="l" defTabSz="1474788" rtl="0" fontAlgn="base" latinLnBrk="1">
                <a:spcBef>
                  <a:spcPct val="0"/>
                </a:spcBef>
                <a:spcAft>
                  <a:spcPct val="0"/>
                </a:spcAft>
                <a:defRPr kumimoji="1" sz="2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211388" indent="-839788" algn="l" defTabSz="1474788" rtl="0" fontAlgn="base" latinLnBrk="1">
                <a:spcBef>
                  <a:spcPct val="0"/>
                </a:spcBef>
                <a:spcAft>
                  <a:spcPct val="0"/>
                </a:spcAft>
                <a:defRPr kumimoji="1" sz="2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949575" indent="-1120775" algn="l" defTabSz="1474788" rtl="0" fontAlgn="base" latinLnBrk="1">
                <a:spcBef>
                  <a:spcPct val="0"/>
                </a:spcBef>
                <a:spcAft>
                  <a:spcPct val="0"/>
                </a:spcAft>
                <a:defRPr kumimoji="1" sz="2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sz="2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sz="2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sz="2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sz="2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39725" indent="-339725" algn="ctr" defTabSz="1042988" latinLnBrk="0">
                <a:lnSpc>
                  <a:spcPct val="110000"/>
                </a:lnSpc>
                <a:buClr>
                  <a:srgbClr val="3271AA"/>
                </a:buClr>
                <a:buSzPct val="140000"/>
                <a:tabLst>
                  <a:tab pos="5648325" algn="l"/>
                </a:tabLst>
                <a:defRPr/>
              </a:pPr>
              <a:endParaRPr lang="ko-KR" altLang="en-US" sz="900" b="1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Monotype Sorts"/>
              </a:endParaRPr>
            </a:p>
          </p:txBody>
        </p:sp>
        <p:sp>
          <p:nvSpPr>
            <p:cNvPr id="207" name="모서리가 둥근 직사각형 206"/>
            <p:cNvSpPr/>
            <p:nvPr/>
          </p:nvSpPr>
          <p:spPr bwMode="auto">
            <a:xfrm>
              <a:off x="5951977" y="2624610"/>
              <a:ext cx="1927813" cy="419071"/>
            </a:xfrm>
            <a:prstGeom prst="roundRect">
              <a:avLst>
                <a:gd name="adj" fmla="val 3339"/>
              </a:avLst>
            </a:prstGeom>
            <a:gradFill flip="none" rotWithShape="1">
              <a:gsLst>
                <a:gs pos="0">
                  <a:sysClr val="window" lastClr="FFFFFF"/>
                </a:gs>
                <a:gs pos="50000">
                  <a:sysClr val="window" lastClr="FFFFFF"/>
                </a:gs>
                <a:gs pos="50000">
                  <a:sysClr val="window" lastClr="FFFFFF">
                    <a:lumMod val="85000"/>
                  </a:sysClr>
                </a:gs>
                <a:gs pos="51000">
                  <a:srgbClr val="DEDEDE"/>
                </a:gs>
                <a:gs pos="85000">
                  <a:sysClr val="window" lastClr="FFFFFF">
                    <a:lumMod val="95000"/>
                  </a:sysClr>
                </a:gs>
              </a:gsLst>
              <a:lin ang="16200000" scaled="1"/>
              <a:tileRect/>
            </a:gra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38100">
                <a:prstClr val="black"/>
              </a:innerShdw>
            </a:effectLst>
          </p:spPr>
          <p:txBody>
            <a:bodyPr wrap="none" lIns="0" tIns="0" rIns="0" bIns="108000" anchor="b"/>
            <a:lstStyle/>
            <a:p>
              <a:pPr algn="ctr" latinLnBrk="0">
                <a:spcBef>
                  <a:spcPct val="0"/>
                </a:spcBef>
                <a:defRPr/>
              </a:pPr>
              <a:endParaRPr kumimoji="1" lang="ko-KR" altLang="en-US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endParaRPr>
            </a:p>
          </p:txBody>
        </p:sp>
        <p:sp>
          <p:nvSpPr>
            <p:cNvPr id="208" name="AutoShape 161"/>
            <p:cNvSpPr>
              <a:spLocks noChangeArrowheads="1"/>
            </p:cNvSpPr>
            <p:nvPr/>
          </p:nvSpPr>
          <p:spPr bwMode="auto">
            <a:xfrm>
              <a:off x="6005535" y="2340408"/>
              <a:ext cx="1765307" cy="242228"/>
            </a:xfrm>
            <a:prstGeom prst="roundRect">
              <a:avLst>
                <a:gd name="adj" fmla="val 11819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 defTabSz="762000">
                <a:tabLst>
                  <a:tab pos="5648325" algn="l"/>
                </a:tabLst>
                <a:defRPr/>
              </a:pPr>
              <a:r>
                <a:rPr kumimoji="1" lang="en-US" altLang="ko-KR" sz="1600" b="1" kern="0" spc="-80" dirty="0">
                  <a:ln w="11430">
                    <a:noFill/>
                  </a:ln>
                  <a:solidFill>
                    <a:srgbClr val="C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Assist System</a:t>
              </a:r>
              <a:endParaRPr kumimoji="1" lang="ko-KR" altLang="en-US" sz="1600" b="1" kern="0" spc="-80" dirty="0">
                <a:ln w="11430">
                  <a:noFill/>
                </a:ln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endParaRPr>
            </a:p>
          </p:txBody>
        </p:sp>
        <p:sp>
          <p:nvSpPr>
            <p:cNvPr id="209" name="AutoShape 161"/>
            <p:cNvSpPr>
              <a:spLocks noChangeArrowheads="1"/>
            </p:cNvSpPr>
            <p:nvPr/>
          </p:nvSpPr>
          <p:spPr bwMode="auto">
            <a:xfrm>
              <a:off x="5884087" y="2734341"/>
              <a:ext cx="2008203" cy="196810"/>
            </a:xfrm>
            <a:prstGeom prst="roundRect">
              <a:avLst>
                <a:gd name="adj" fmla="val 11819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 defTabSz="762000">
                <a:tabLst>
                  <a:tab pos="5648325" algn="l"/>
                </a:tabLst>
                <a:defRPr/>
              </a:pPr>
              <a:r>
                <a:rPr kumimoji="1" lang="ko-KR" altLang="en-US" sz="1300" b="1" kern="0" spc="-80" dirty="0">
                  <a:ln w="11430">
                    <a:noFill/>
                  </a:ln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운영지원시스템</a:t>
              </a:r>
            </a:p>
          </p:txBody>
        </p:sp>
      </p:grpSp>
      <p:sp>
        <p:nvSpPr>
          <p:cNvPr id="210" name="모서리가 둥근 직사각형 209"/>
          <p:cNvSpPr/>
          <p:nvPr/>
        </p:nvSpPr>
        <p:spPr bwMode="auto">
          <a:xfrm>
            <a:off x="5818217" y="4351147"/>
            <a:ext cx="1278463" cy="301281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</a:ln>
          <a:effectLst/>
          <a:sp3d prstMaterial="softEdge">
            <a:bevelT w="69850" h="1270" prst="artDeco"/>
            <a:extrusionClr>
              <a:sysClr val="window" lastClr="FFFFFF"/>
            </a:extrusionClr>
            <a:contourClr>
              <a:sysClr val="window" lastClr="FFFFFF"/>
            </a:contourClr>
          </a:sp3d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kumimoji="1" lang="ko-KR" altLang="en-US" sz="1200" b="1" kern="0" spc="-80" dirty="0">
                <a:ln w="11430">
                  <a:noFill/>
                </a:ln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관리지원 </a:t>
            </a:r>
            <a:endParaRPr kumimoji="1" lang="en-US" altLang="ko-KR" sz="1200" b="1" kern="0" spc="-80" dirty="0">
              <a:ln w="11430">
                <a:noFill/>
              </a:ln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211" name="모서리가 둥근 직사각형 210"/>
          <p:cNvSpPr/>
          <p:nvPr/>
        </p:nvSpPr>
        <p:spPr bwMode="auto">
          <a:xfrm>
            <a:off x="5818217" y="4747187"/>
            <a:ext cx="1278463" cy="299766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</a:ln>
          <a:effectLst/>
          <a:sp3d prstMaterial="softEdge">
            <a:bevelT w="69850" h="1270" prst="artDeco"/>
            <a:extrusionClr>
              <a:sysClr val="window" lastClr="FFFFFF"/>
            </a:extrusionClr>
            <a:contourClr>
              <a:sysClr val="window" lastClr="FFFFFF"/>
            </a:contourClr>
          </a:sp3d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kumimoji="1" lang="ko-KR" altLang="en-US" sz="1200" b="1" kern="0" spc="-80" dirty="0">
                <a:ln w="11430">
                  <a:noFill/>
                </a:ln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분석 지원 </a:t>
            </a:r>
            <a:endParaRPr kumimoji="1" lang="en-US" altLang="ko-KR" sz="1200" b="1" kern="0" spc="-80" dirty="0">
              <a:ln w="11430">
                <a:noFill/>
              </a:ln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212" name="모서리가 둥근 직사각형 211"/>
          <p:cNvSpPr/>
          <p:nvPr/>
        </p:nvSpPr>
        <p:spPr bwMode="auto">
          <a:xfrm>
            <a:off x="8018889" y="4351148"/>
            <a:ext cx="1278463" cy="345045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</a:ln>
          <a:effectLst/>
          <a:sp3d prstMaterial="softEdge">
            <a:bevelT w="69850" h="1270" prst="artDeco"/>
            <a:extrusionClr>
              <a:sysClr val="window" lastClr="FFFFFF"/>
            </a:extrusionClr>
            <a:contourClr>
              <a:sysClr val="window" lastClr="FFFFFF"/>
            </a:contourClr>
          </a:sp3d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kumimoji="1" lang="ko-KR" altLang="en-US" sz="1200" b="1" kern="0" spc="-80" dirty="0">
                <a:ln w="11430">
                  <a:noFill/>
                </a:ln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관리자</a:t>
            </a:r>
            <a:endParaRPr kumimoji="1" lang="en-US" altLang="ko-KR" sz="1200" b="1" kern="0" spc="-80" dirty="0">
              <a:ln w="11430">
                <a:noFill/>
              </a:ln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213" name="모서리가 둥근 직사각형 212"/>
          <p:cNvSpPr/>
          <p:nvPr/>
        </p:nvSpPr>
        <p:spPr bwMode="auto">
          <a:xfrm>
            <a:off x="8008695" y="4789759"/>
            <a:ext cx="1278463" cy="345045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</a:ln>
          <a:effectLst/>
          <a:sp3d prstMaterial="softEdge">
            <a:bevelT w="69850" h="1270" prst="artDeco"/>
            <a:extrusionClr>
              <a:sysClr val="window" lastClr="FFFFFF"/>
            </a:extrusionClr>
            <a:contourClr>
              <a:sysClr val="window" lastClr="FFFFFF"/>
            </a:contourClr>
          </a:sp3d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kumimoji="1" lang="ko-KR" altLang="en-US" sz="1200" b="1" kern="0" spc="-80" dirty="0">
                <a:ln w="11430">
                  <a:noFill/>
                </a:ln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사용자</a:t>
            </a:r>
            <a:endParaRPr kumimoji="1" lang="en-US" altLang="ko-KR" sz="1200" b="1" kern="0" spc="-80" dirty="0">
              <a:ln w="11430">
                <a:noFill/>
              </a:ln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cxnSp>
        <p:nvCxnSpPr>
          <p:cNvPr id="214" name="직선 화살표 연결선 311"/>
          <p:cNvCxnSpPr>
            <a:cxnSpLocks noChangeShapeType="1"/>
          </p:cNvCxnSpPr>
          <p:nvPr/>
        </p:nvCxnSpPr>
        <p:spPr bwMode="auto">
          <a:xfrm>
            <a:off x="7074990" y="4492062"/>
            <a:ext cx="951587" cy="4956"/>
          </a:xfrm>
          <a:prstGeom prst="straightConnector1">
            <a:avLst/>
          </a:prstGeom>
          <a:noFill/>
          <a:ln w="3175" algn="ctr">
            <a:solidFill>
              <a:sysClr val="windowText" lastClr="000000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215" name="직선 화살표 연결선 311"/>
          <p:cNvCxnSpPr>
            <a:cxnSpLocks noChangeShapeType="1"/>
          </p:cNvCxnSpPr>
          <p:nvPr/>
        </p:nvCxnSpPr>
        <p:spPr bwMode="auto">
          <a:xfrm>
            <a:off x="7092114" y="4948290"/>
            <a:ext cx="951587" cy="4956"/>
          </a:xfrm>
          <a:prstGeom prst="straightConnector1">
            <a:avLst/>
          </a:prstGeom>
          <a:noFill/>
          <a:ln w="3175" algn="ctr">
            <a:solidFill>
              <a:sysClr val="windowText" lastClr="000000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216" name="직선 화살표 연결선 311"/>
          <p:cNvCxnSpPr>
            <a:cxnSpLocks noChangeShapeType="1"/>
          </p:cNvCxnSpPr>
          <p:nvPr/>
        </p:nvCxnSpPr>
        <p:spPr bwMode="auto">
          <a:xfrm>
            <a:off x="8687769" y="3649317"/>
            <a:ext cx="0" cy="186475"/>
          </a:xfrm>
          <a:prstGeom prst="straightConnector1">
            <a:avLst/>
          </a:prstGeom>
          <a:noFill/>
          <a:ln w="6350" algn="ctr">
            <a:solidFill>
              <a:sysClr val="windowText" lastClr="000000"/>
            </a:solidFill>
            <a:round/>
            <a:headEnd/>
            <a:tailEnd type="triangle" w="med" len="med"/>
          </a:ln>
        </p:spPr>
      </p:cxnSp>
      <p:sp>
        <p:nvSpPr>
          <p:cNvPr id="217" name="Text Box 311"/>
          <p:cNvSpPr txBox="1">
            <a:spLocks noChangeArrowheads="1"/>
          </p:cNvSpPr>
          <p:nvPr/>
        </p:nvSpPr>
        <p:spPr bwMode="gray">
          <a:xfrm>
            <a:off x="3512842" y="5455008"/>
            <a:ext cx="1892797" cy="225118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Font typeface="Times" panose="02020603050405020304" pitchFamily="18" charset="0"/>
              <a:buNone/>
              <a:defRPr/>
            </a:pPr>
            <a:r>
              <a:rPr lang="en-US" altLang="ko-KR" sz="1100" kern="0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Master</a:t>
            </a:r>
            <a:endParaRPr lang="ko-KR" altLang="en-US" sz="1100" kern="0" dirty="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8" name="Text Box 312"/>
          <p:cNvSpPr txBox="1">
            <a:spLocks noChangeArrowheads="1"/>
          </p:cNvSpPr>
          <p:nvPr/>
        </p:nvSpPr>
        <p:spPr bwMode="gray">
          <a:xfrm>
            <a:off x="3512841" y="5680126"/>
            <a:ext cx="1892796" cy="78973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0" tIns="45714" rIns="36000" bIns="45714"/>
          <a:lstStyle>
            <a:lvl1pPr marL="174625" indent="-87313"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l">
              <a:spcBef>
                <a:spcPts val="200"/>
              </a:spcBef>
              <a:buSzPct val="100000"/>
              <a:buFont typeface="Wingdings" pitchFamily="2" charset="2"/>
              <a:buChar char="§"/>
              <a:defRPr/>
            </a:pPr>
            <a:r>
              <a:rPr lang="ko-KR" altLang="en-US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기준정보 지원관리</a:t>
            </a:r>
            <a:r>
              <a:rPr lang="en-US" altLang="ko-KR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</a:t>
            </a:r>
            <a:endParaRPr lang="ko-KR" altLang="en-US" sz="10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spcBef>
                <a:spcPts val="200"/>
              </a:spcBef>
              <a:buSzPct val="100000"/>
              <a:buFont typeface="Wingdings" pitchFamily="2" charset="2"/>
              <a:buChar char="§"/>
              <a:defRPr/>
            </a:pPr>
            <a:r>
              <a:rPr lang="ko-KR" altLang="en-US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관계시스템 </a:t>
            </a:r>
            <a:r>
              <a:rPr lang="en-US" altLang="ko-KR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DATA </a:t>
            </a:r>
            <a:r>
              <a:rPr lang="ko-KR" altLang="en-US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추적관리</a:t>
            </a:r>
          </a:p>
          <a:p>
            <a:pPr algn="l">
              <a:spcBef>
                <a:spcPts val="200"/>
              </a:spcBef>
              <a:buSzPct val="100000"/>
              <a:buFont typeface="Wingdings" pitchFamily="2" charset="2"/>
              <a:buChar char="§"/>
              <a:defRPr/>
            </a:pPr>
            <a:r>
              <a:rPr lang="ko-KR" altLang="en-US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APS </a:t>
            </a:r>
            <a:r>
              <a:rPr lang="ko-KR" altLang="en-US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제약조건 관리</a:t>
            </a:r>
            <a:endParaRPr lang="en-US" altLang="ko-KR" sz="10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9" name="Text Box 311"/>
          <p:cNvSpPr txBox="1">
            <a:spLocks noChangeArrowheads="1"/>
          </p:cNvSpPr>
          <p:nvPr/>
        </p:nvSpPr>
        <p:spPr bwMode="gray">
          <a:xfrm>
            <a:off x="5405925" y="5455008"/>
            <a:ext cx="3281844" cy="280100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Font typeface="Times" panose="02020603050405020304" pitchFamily="18" charset="0"/>
              <a:buNone/>
              <a:defRPr/>
            </a:pPr>
            <a:r>
              <a:rPr lang="en-US" altLang="ko-KR" sz="1100" kern="0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Analyzer</a:t>
            </a:r>
            <a:endParaRPr lang="ko-KR" altLang="en-US" sz="1100" kern="0" dirty="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0" name="Text Box 312"/>
          <p:cNvSpPr txBox="1">
            <a:spLocks noChangeArrowheads="1"/>
          </p:cNvSpPr>
          <p:nvPr/>
        </p:nvSpPr>
        <p:spPr bwMode="gray">
          <a:xfrm>
            <a:off x="5405924" y="5680126"/>
            <a:ext cx="1885293" cy="78973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0" tIns="45714" rIns="36000" bIns="45714"/>
          <a:lstStyle>
            <a:lvl1pPr marL="174625" indent="-87313"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l">
              <a:spcBef>
                <a:spcPts val="200"/>
              </a:spcBef>
              <a:buSzPct val="100000"/>
              <a:buFont typeface="Wingdings" pitchFamily="2" charset="2"/>
              <a:buChar char="§"/>
              <a:defRPr/>
            </a:pPr>
            <a:r>
              <a:rPr kumimoji="0" lang="ko-KR" altLang="en-US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RAW DATA </a:t>
            </a:r>
            <a:r>
              <a:rPr lang="ko-KR" altLang="en-US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분석표</a:t>
            </a:r>
          </a:p>
          <a:p>
            <a:pPr algn="l">
              <a:spcBef>
                <a:spcPts val="200"/>
              </a:spcBef>
              <a:buSzPct val="100000"/>
              <a:buFont typeface="Wingdings" pitchFamily="2" charset="2"/>
              <a:buChar char="§"/>
              <a:defRPr/>
            </a:pPr>
            <a:r>
              <a:rPr lang="ko-KR" altLang="en-US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필요 소요량 정보</a:t>
            </a:r>
          </a:p>
          <a:p>
            <a:pPr algn="l">
              <a:spcBef>
                <a:spcPts val="200"/>
              </a:spcBef>
              <a:buSzPct val="100000"/>
              <a:buFont typeface="Wingdings" pitchFamily="2" charset="2"/>
              <a:buChar char="§"/>
              <a:defRPr/>
            </a:pPr>
            <a:r>
              <a:rPr lang="ko-KR" altLang="en-US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kern="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작업순서표</a:t>
            </a:r>
            <a:endParaRPr lang="ko-KR" altLang="en-US" sz="10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spcBef>
                <a:spcPts val="200"/>
              </a:spcBef>
              <a:buSzPct val="100000"/>
              <a:buFont typeface="Wingdings" pitchFamily="2" charset="2"/>
              <a:buChar char="§"/>
            </a:pPr>
            <a:endParaRPr lang="en-US" altLang="ko-KR" sz="10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spcBef>
                <a:spcPts val="200"/>
              </a:spcBef>
              <a:buSzPct val="100000"/>
              <a:buFont typeface="Wingdings" pitchFamily="2" charset="2"/>
              <a:buChar char="§"/>
              <a:defRPr/>
            </a:pPr>
            <a:endParaRPr lang="en-US" altLang="ko-KR" sz="10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1" name="Text Box 312"/>
          <p:cNvSpPr txBox="1">
            <a:spLocks noChangeArrowheads="1"/>
          </p:cNvSpPr>
          <p:nvPr/>
        </p:nvSpPr>
        <p:spPr bwMode="gray">
          <a:xfrm>
            <a:off x="7196838" y="5680126"/>
            <a:ext cx="1451087" cy="78536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0" tIns="45714" rIns="36000" bIns="45714"/>
          <a:lstStyle>
            <a:lvl1pPr marL="174625" indent="-87313"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l">
              <a:spcBef>
                <a:spcPts val="200"/>
              </a:spcBef>
              <a:buSzPct val="100000"/>
              <a:buFont typeface="Wingdings" pitchFamily="2" charset="2"/>
              <a:buChar char="§"/>
            </a:pPr>
            <a:r>
              <a:rPr lang="ko-KR" altLang="en-US" sz="1000" kern="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가동율</a:t>
            </a:r>
            <a:r>
              <a:rPr lang="ko-KR" altLang="en-US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분석</a:t>
            </a:r>
          </a:p>
          <a:p>
            <a:pPr algn="l">
              <a:spcBef>
                <a:spcPts val="200"/>
              </a:spcBef>
              <a:buSzPct val="100000"/>
              <a:buFont typeface="Wingdings" pitchFamily="2" charset="2"/>
              <a:buChar char="§"/>
            </a:pPr>
            <a:r>
              <a:rPr lang="ko-KR" altLang="en-US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부하 분석</a:t>
            </a:r>
          </a:p>
        </p:txBody>
      </p:sp>
      <p:cxnSp>
        <p:nvCxnSpPr>
          <p:cNvPr id="222" name="꺾인 연결선 221"/>
          <p:cNvCxnSpPr/>
          <p:nvPr/>
        </p:nvCxnSpPr>
        <p:spPr bwMode="auto">
          <a:xfrm rot="16200000" flipH="1">
            <a:off x="2952635" y="5373184"/>
            <a:ext cx="971110" cy="149302"/>
          </a:xfrm>
          <a:prstGeom prst="bentConnector3">
            <a:avLst>
              <a:gd name="adj1" fmla="val 97676"/>
            </a:avLst>
          </a:prstGeom>
          <a:noFill/>
          <a:ln w="9525" cap="flat" cmpd="sng" algn="ctr">
            <a:solidFill>
              <a:schemeClr val="accent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3" name="꺾인 연결선 222"/>
          <p:cNvCxnSpPr>
            <a:stCxn id="92" idx="3"/>
          </p:cNvCxnSpPr>
          <p:nvPr/>
        </p:nvCxnSpPr>
        <p:spPr bwMode="auto">
          <a:xfrm flipV="1">
            <a:off x="2263777" y="3023734"/>
            <a:ext cx="260583" cy="3015633"/>
          </a:xfrm>
          <a:prstGeom prst="bentConnector2">
            <a:avLst/>
          </a:prstGeom>
          <a:noFill/>
          <a:ln w="6350" algn="ctr">
            <a:solidFill>
              <a:sysClr val="windowText" lastClr="000000"/>
            </a:solidFill>
            <a:prstDash val="dash"/>
            <a:round/>
            <a:headEnd/>
            <a:tailEnd type="triangle" w="med" len="med"/>
          </a:ln>
        </p:spPr>
      </p:cxnSp>
      <p:sp>
        <p:nvSpPr>
          <p:cNvPr id="224" name="제목 29"/>
          <p:cNvSpPr txBox="1">
            <a:spLocks/>
          </p:cNvSpPr>
          <p:nvPr/>
        </p:nvSpPr>
        <p:spPr>
          <a:xfrm>
            <a:off x="1364025" y="5985828"/>
            <a:ext cx="83285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defPPr>
              <a:defRPr lang="en-US"/>
            </a:defPPr>
            <a:lvl1pPr algn="l" defTabSz="936743">
              <a:defRPr spc="-60">
                <a:latin typeface="맑은 고딕" pitchFamily="50" charset="-127"/>
                <a:ea typeface="맑은 고딕" pitchFamily="50" charset="-127"/>
                <a:cs typeface="Arial" pitchFamily="34" charset="0"/>
              </a:defRPr>
            </a:lvl1pPr>
          </a:lstStyle>
          <a:p>
            <a:pPr algn="ctr" eaLnBrk="0" fontAlgn="base" latinLnBrk="0" hangingPunct="0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None/>
            </a:pPr>
            <a:r>
              <a:rPr lang="ko-KR" altLang="en-US" sz="1200" b="1" dirty="0">
                <a:solidFill>
                  <a:srgbClr val="000000"/>
                </a:solidFill>
                <a:sym typeface="Monotype Sorts"/>
              </a:rPr>
              <a:t>생산실적</a:t>
            </a:r>
            <a:endParaRPr lang="en-US" altLang="ko-KR" sz="1200" b="1" dirty="0">
              <a:solidFill>
                <a:srgbClr val="000000"/>
              </a:solidFill>
              <a:sym typeface="Monotype Sorts"/>
            </a:endParaRPr>
          </a:p>
          <a:p>
            <a:pPr algn="ctr" eaLnBrk="0" fontAlgn="base" latinLnBrk="0" hangingPunct="0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None/>
            </a:pPr>
            <a:r>
              <a:rPr lang="ko-KR" altLang="en-US" sz="1200" b="1" dirty="0">
                <a:solidFill>
                  <a:srgbClr val="000000"/>
                </a:solidFill>
                <a:sym typeface="Monotype Sorts"/>
              </a:rPr>
              <a:t>공정변동</a:t>
            </a:r>
            <a:endParaRPr lang="en-US" altLang="ko-KR" sz="1200" b="1" dirty="0">
              <a:solidFill>
                <a:srgbClr val="000000"/>
              </a:solidFill>
              <a:sym typeface="Monotype Sorts"/>
            </a:endParaRPr>
          </a:p>
        </p:txBody>
      </p:sp>
    </p:spTree>
    <p:extLst>
      <p:ext uri="{BB962C8B-B14F-4D97-AF65-F5344CB8AC3E}">
        <p14:creationId xmlns:p14="http://schemas.microsoft.com/office/powerpoint/2010/main" val="357241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98"/>
          <p:cNvGrpSpPr>
            <a:grpSpLocks/>
          </p:cNvGrpSpPr>
          <p:nvPr/>
        </p:nvGrpSpPr>
        <p:grpSpPr bwMode="auto">
          <a:xfrm>
            <a:off x="5999" y="1153327"/>
            <a:ext cx="9900001" cy="215900"/>
            <a:chOff x="634928" y="2749548"/>
            <a:chExt cx="6271459" cy="216000"/>
          </a:xfrm>
        </p:grpSpPr>
        <p:sp>
          <p:nvSpPr>
            <p:cNvPr id="7" name="모서리가 둥근 직사각형 6"/>
            <p:cNvSpPr/>
            <p:nvPr/>
          </p:nvSpPr>
          <p:spPr>
            <a:xfrm>
              <a:off x="634928" y="2749548"/>
              <a:ext cx="6271459" cy="216000"/>
            </a:xfrm>
            <a:prstGeom prst="roundRect">
              <a:avLst>
                <a:gd name="adj" fmla="val 0"/>
              </a:avLst>
            </a:prstGeom>
            <a:solidFill>
              <a:srgbClr val="D7E3F1"/>
            </a:solidFill>
            <a:ln w="6350">
              <a:solidFill>
                <a:srgbClr val="8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anchor="ctr"/>
            <a:lstStyle/>
            <a:p>
              <a:pPr algn="just" defTabSz="1041400" latinLnBrk="1">
                <a:buClr>
                  <a:srgbClr val="808080"/>
                </a:buClr>
                <a:buSzTx/>
                <a:defRPr/>
              </a:pPr>
              <a:r>
                <a:rPr lang="en-US" altLang="ko-KR" sz="1400" b="1" kern="0" dirty="0">
                  <a:solidFill>
                    <a:srgbClr val="13202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 PROCESS </a:t>
              </a:r>
              <a:r>
                <a:rPr lang="ko-KR" altLang="en-US" sz="1400" b="1" kern="0" dirty="0">
                  <a:solidFill>
                    <a:srgbClr val="13202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업무 연계 흐름</a:t>
              </a:r>
              <a:endParaRPr lang="ko-KR" altLang="en-US" sz="14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8" name="Picture 2" descr="C:\Users\wslee\Desktop\Untitled-2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r="4230"/>
            <a:stretch>
              <a:fillRect/>
            </a:stretch>
          </p:blipFill>
          <p:spPr bwMode="auto">
            <a:xfrm>
              <a:off x="694874" y="2806776"/>
              <a:ext cx="66686" cy="101544"/>
            </a:xfrm>
            <a:prstGeom prst="rect">
              <a:avLst/>
            </a:prstGeom>
            <a:noFill/>
          </p:spPr>
        </p:pic>
      </p:grpSp>
      <p:sp>
        <p:nvSpPr>
          <p:cNvPr id="9" name="AutoShape 161"/>
          <p:cNvSpPr>
            <a:spLocks noChangeArrowheads="1"/>
          </p:cNvSpPr>
          <p:nvPr/>
        </p:nvSpPr>
        <p:spPr bwMode="auto">
          <a:xfrm>
            <a:off x="231606" y="138615"/>
            <a:ext cx="4968000" cy="295751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l" eaLnBrk="1" fontAlgn="auto" latinLnBrk="1" hangingPunct="1">
              <a:spcBef>
                <a:spcPct val="0"/>
              </a:spcBef>
              <a:spcAft>
                <a:spcPts val="0"/>
              </a:spcAft>
              <a:tabLst>
                <a:tab pos="5648325" algn="l"/>
              </a:tabLst>
            </a:pPr>
            <a:r>
              <a:rPr lang="en-US" altLang="ko-KR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3.2 </a:t>
            </a:r>
            <a:r>
              <a:rPr lang="en-US" altLang="ko-KR" sz="18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APS </a:t>
            </a:r>
            <a:r>
              <a:rPr lang="ko-KR" altLang="en-US" sz="18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흐름 이해</a:t>
            </a:r>
          </a:p>
        </p:txBody>
      </p:sp>
      <p:sp>
        <p:nvSpPr>
          <p:cNvPr id="124" name="제목 29"/>
          <p:cNvSpPr txBox="1">
            <a:spLocks/>
          </p:cNvSpPr>
          <p:nvPr/>
        </p:nvSpPr>
        <p:spPr>
          <a:xfrm>
            <a:off x="370606" y="713317"/>
            <a:ext cx="9324725" cy="346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defPPr>
              <a:defRPr lang="en-US"/>
            </a:defPPr>
            <a:lvl1pPr algn="l" defTabSz="936743">
              <a:defRPr spc="-60">
                <a:latin typeface="맑은 고딕" pitchFamily="50" charset="-127"/>
                <a:ea typeface="맑은 고딕" pitchFamily="50" charset="-127"/>
                <a:cs typeface="Arial" pitchFamily="34" charset="0"/>
              </a:defRPr>
            </a:lvl1pPr>
          </a:lstStyle>
          <a:p>
            <a:r>
              <a:rPr lang="ko-KR" altLang="en-US" dirty="0">
                <a:solidFill>
                  <a:srgbClr val="000000"/>
                </a:solidFill>
              </a:rPr>
              <a:t>업무 </a:t>
            </a:r>
            <a:r>
              <a:rPr lang="en-US" altLang="ko-KR" dirty="0">
                <a:solidFill>
                  <a:srgbClr val="000000"/>
                </a:solidFill>
              </a:rPr>
              <a:t>Process </a:t>
            </a:r>
            <a:r>
              <a:rPr lang="ko-KR" altLang="en-US" dirty="0">
                <a:solidFill>
                  <a:srgbClr val="000000"/>
                </a:solidFill>
              </a:rPr>
              <a:t>의 </a:t>
            </a:r>
            <a:r>
              <a:rPr lang="en-US" altLang="ko-KR" dirty="0">
                <a:solidFill>
                  <a:srgbClr val="000000"/>
                </a:solidFill>
              </a:rPr>
              <a:t> </a:t>
            </a:r>
            <a:r>
              <a:rPr lang="ko-KR" altLang="en-US" dirty="0">
                <a:solidFill>
                  <a:srgbClr val="000000"/>
                </a:solidFill>
              </a:rPr>
              <a:t>연계</a:t>
            </a:r>
            <a:r>
              <a:rPr lang="en-US" altLang="ko-KR" dirty="0">
                <a:solidFill>
                  <a:srgbClr val="000000"/>
                </a:solidFill>
              </a:rPr>
              <a:t> </a:t>
            </a:r>
            <a:r>
              <a:rPr lang="ko-KR" altLang="en-US" dirty="0">
                <a:solidFill>
                  <a:srgbClr val="000000"/>
                </a:solidFill>
              </a:rPr>
              <a:t>흐름을 정리 합니다</a:t>
            </a:r>
            <a:r>
              <a:rPr lang="en-US" altLang="ko-KR" dirty="0">
                <a:solidFill>
                  <a:srgbClr val="000000"/>
                </a:solidFill>
              </a:rPr>
              <a:t>.</a:t>
            </a:r>
            <a:endParaRPr lang="en-US" altLang="ko-KR" sz="1100" dirty="0">
              <a:solidFill>
                <a:srgbClr val="000000"/>
              </a:solidFill>
            </a:endParaRPr>
          </a:p>
        </p:txBody>
      </p:sp>
      <p:graphicFrame>
        <p:nvGraphicFramePr>
          <p:cNvPr id="59" name="표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80814"/>
              </p:ext>
            </p:extLst>
          </p:nvPr>
        </p:nvGraphicFramePr>
        <p:xfrm>
          <a:off x="380112" y="1566032"/>
          <a:ext cx="9205150" cy="4743288"/>
        </p:xfrm>
        <a:graphic>
          <a:graphicData uri="http://schemas.openxmlformats.org/drawingml/2006/table">
            <a:tbl>
              <a:tblPr/>
              <a:tblGrid>
                <a:gridCol w="1476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4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9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19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9pPr>
                    </a:lstStyle>
                    <a:p>
                      <a:pPr marL="0" algn="ctr" defTabSz="914400" rtl="0" eaLnBrk="1" latinLnBrk="1" hangingPunct="1">
                        <a:buFontTx/>
                        <a:buNone/>
                      </a:pPr>
                      <a:r>
                        <a:rPr lang="ko-KR" altLang="en-US" sz="1200" b="1" kern="1200" dirty="0">
                          <a:solidFill>
                            <a:schemeClr val="tx1"/>
                          </a:solidFill>
                          <a:latin typeface="Arial"/>
                          <a:ea typeface="굴림"/>
                          <a:cs typeface="+mn-cs"/>
                        </a:rPr>
                        <a:t>선행 프로세스</a:t>
                      </a:r>
                    </a:p>
                  </a:txBody>
                  <a:tcPr marL="91439" marR="91439" marT="45709" marB="45709" anchor="ctr">
                    <a:lnL w="12700" cmpd="sng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9pPr>
                    </a:lstStyle>
                    <a:p>
                      <a:pPr marL="0" algn="ctr" defTabSz="914400" rtl="0" eaLnBrk="1" latinLnBrk="1" hangingPunct="1">
                        <a:buFontTx/>
                        <a:buNone/>
                      </a:pPr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latin typeface="Arial"/>
                          <a:ea typeface="굴림"/>
                          <a:cs typeface="+mn-cs"/>
                        </a:rPr>
                        <a:t>APS </a:t>
                      </a:r>
                      <a:r>
                        <a:rPr lang="ko-KR" altLang="en-US" sz="1200" b="1" kern="1200" dirty="0">
                          <a:solidFill>
                            <a:schemeClr val="tx1"/>
                          </a:solidFill>
                          <a:latin typeface="Arial"/>
                          <a:ea typeface="굴림"/>
                          <a:cs typeface="+mn-cs"/>
                        </a:rPr>
                        <a:t>프로세스</a:t>
                      </a:r>
                    </a:p>
                  </a:txBody>
                  <a:tcPr marL="91439" marR="91439" marT="45709" marB="45709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굴림"/>
                        </a:defRPr>
                      </a:lvl9pPr>
                    </a:lstStyle>
                    <a:p>
                      <a:pPr marL="0" algn="ctr" defTabSz="914400" rtl="0" eaLnBrk="1" latinLnBrk="1" hangingPunct="1">
                        <a:buFontTx/>
                        <a:buNone/>
                      </a:pPr>
                      <a:r>
                        <a:rPr lang="ko-KR" altLang="en-US" sz="1200" b="1" kern="1200" dirty="0">
                          <a:solidFill>
                            <a:schemeClr val="tx1"/>
                          </a:solidFill>
                          <a:latin typeface="Arial"/>
                          <a:ea typeface="굴림"/>
                          <a:cs typeface="+mn-cs"/>
                        </a:rPr>
                        <a:t>후행 프로세스</a:t>
                      </a:r>
                    </a:p>
                  </a:txBody>
                  <a:tcPr marL="91439" marR="91439" marT="45709" marB="45709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8990">
                <a:tc>
                  <a:txBody>
                    <a:bodyPr/>
                    <a:lstStyle/>
                    <a:p>
                      <a:pPr algn="ctr" fontAlgn="ctr">
                        <a:lnSpc>
                          <a:spcPts val="1800"/>
                        </a:lnSpc>
                      </a:pPr>
                      <a:endParaRPr lang="en-US" altLang="ko-KR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413" marR="7413" marT="7412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b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413" marR="7413" marT="7412" marB="0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800"/>
                        </a:lnSpc>
                      </a:pPr>
                      <a:endParaRPr lang="ko-KR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413" marR="7413" marT="7412" marB="0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0" name="오각형 59"/>
          <p:cNvSpPr/>
          <p:nvPr/>
        </p:nvSpPr>
        <p:spPr bwMode="auto">
          <a:xfrm>
            <a:off x="605978" y="5731872"/>
            <a:ext cx="1080000" cy="360000"/>
          </a:xfrm>
          <a:prstGeom prst="homePlate">
            <a:avLst>
              <a:gd name="adj" fmla="val 23797"/>
            </a:avLst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35996" tIns="35996" rIns="35996" bIns="35996" anchor="ctr"/>
          <a:lstStyle/>
          <a:p>
            <a:r>
              <a:rPr lang="ko-KR" altLang="en-US" sz="10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오더정보</a:t>
            </a:r>
            <a:endParaRPr lang="en-US" altLang="ko-KR" sz="1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1" name="오각형 60"/>
          <p:cNvSpPr/>
          <p:nvPr/>
        </p:nvSpPr>
        <p:spPr bwMode="auto">
          <a:xfrm>
            <a:off x="8376864" y="2400137"/>
            <a:ext cx="1080000" cy="360000"/>
          </a:xfrm>
          <a:prstGeom prst="homePlate">
            <a:avLst>
              <a:gd name="adj" fmla="val 23797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/>
          <a:lstStyle/>
          <a:p>
            <a:r>
              <a:rPr lang="ko-KR" altLang="en-US" sz="10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작업 지시</a:t>
            </a:r>
            <a:endParaRPr lang="en-US" altLang="ko-KR" sz="10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4" name="오각형 63"/>
          <p:cNvSpPr/>
          <p:nvPr/>
        </p:nvSpPr>
        <p:spPr bwMode="auto">
          <a:xfrm>
            <a:off x="8376864" y="3105772"/>
            <a:ext cx="1080000" cy="360000"/>
          </a:xfrm>
          <a:prstGeom prst="homePlate">
            <a:avLst>
              <a:gd name="adj" fmla="val 23797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/>
          <a:lstStyle/>
          <a:p>
            <a:r>
              <a:rPr lang="ko-KR" altLang="en-US" sz="10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외주 지시</a:t>
            </a:r>
            <a:endParaRPr lang="en-US" altLang="ko-KR" sz="10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9" name="오각형 68"/>
          <p:cNvSpPr/>
          <p:nvPr/>
        </p:nvSpPr>
        <p:spPr bwMode="auto">
          <a:xfrm>
            <a:off x="612553" y="3499624"/>
            <a:ext cx="1080000" cy="360000"/>
          </a:xfrm>
          <a:prstGeom prst="homePlate">
            <a:avLst>
              <a:gd name="adj" fmla="val 23797"/>
            </a:avLst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35996" tIns="35996" rIns="35996" bIns="35996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생산자원</a:t>
            </a:r>
            <a:endParaRPr lang="en-US" altLang="ko-KR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9" name="TextBox 41"/>
          <p:cNvSpPr txBox="1"/>
          <p:nvPr/>
        </p:nvSpPr>
        <p:spPr>
          <a:xfrm>
            <a:off x="1928665" y="5668766"/>
            <a:ext cx="1238257" cy="230822"/>
          </a:xfrm>
          <a:prstGeom prst="rect">
            <a:avLst/>
          </a:prstGeom>
          <a:noFill/>
        </p:spPr>
        <p:txBody>
          <a:bodyPr wrap="square" lIns="35996" tIns="45715" rIns="35996" bIns="45715" rtlCol="0">
            <a:spAutoFit/>
          </a:bodyPr>
          <a:lstStyle>
            <a:defPPr>
              <a:defRPr lang="ko-KR"/>
            </a:defPPr>
            <a:lvl1pPr marL="0" indent="0">
              <a:buFont typeface="Arial" pitchFamily="34" charset="0"/>
              <a:buChar char="•"/>
              <a:defRPr sz="900">
                <a:latin typeface="+mn-ea"/>
                <a:ea typeface="+mn-ea"/>
              </a:defRPr>
            </a:lvl1pPr>
            <a:lvl2pPr indent="0">
              <a:defRPr sz="1100">
                <a:latin typeface="+mn-lt"/>
                <a:ea typeface="+mn-ea"/>
              </a:defRPr>
            </a:lvl2pPr>
            <a:lvl3pPr indent="0">
              <a:defRPr sz="1100">
                <a:latin typeface="+mn-lt"/>
                <a:ea typeface="+mn-ea"/>
              </a:defRPr>
            </a:lvl3pPr>
            <a:lvl4pPr indent="0">
              <a:defRPr sz="1100">
                <a:latin typeface="+mn-lt"/>
                <a:ea typeface="+mn-ea"/>
              </a:defRPr>
            </a:lvl4pPr>
            <a:lvl5pPr indent="0">
              <a:defRPr sz="1100">
                <a:latin typeface="+mn-lt"/>
                <a:ea typeface="+mn-ea"/>
              </a:defRPr>
            </a:lvl5pPr>
            <a:lvl6pPr indent="0">
              <a:defRPr sz="1100">
                <a:latin typeface="+mn-lt"/>
                <a:ea typeface="+mn-ea"/>
              </a:defRPr>
            </a:lvl6pPr>
            <a:lvl7pPr indent="0">
              <a:defRPr sz="1100">
                <a:latin typeface="+mn-lt"/>
                <a:ea typeface="+mn-ea"/>
              </a:defRPr>
            </a:lvl7pPr>
            <a:lvl8pPr indent="0">
              <a:defRPr sz="1100">
                <a:latin typeface="+mn-lt"/>
                <a:ea typeface="+mn-ea"/>
              </a:defRPr>
            </a:lvl8pPr>
            <a:lvl9pPr indent="0">
              <a:defRPr sz="1100">
                <a:latin typeface="+mn-lt"/>
                <a:ea typeface="+mn-ea"/>
              </a:defRPr>
            </a:lvl9pPr>
          </a:lstStyle>
          <a:p>
            <a:pPr algn="l"/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오더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0" name="오각형 89"/>
          <p:cNvSpPr/>
          <p:nvPr/>
        </p:nvSpPr>
        <p:spPr bwMode="auto">
          <a:xfrm>
            <a:off x="8376864" y="5299784"/>
            <a:ext cx="1080000" cy="360000"/>
          </a:xfrm>
          <a:prstGeom prst="homePlate">
            <a:avLst>
              <a:gd name="adj" fmla="val 23797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/>
          <a:lstStyle/>
          <a:p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부하분석</a:t>
            </a:r>
            <a:endParaRPr lang="en-US" altLang="ko-KR" sz="1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5" name="오각형 94"/>
          <p:cNvSpPr/>
          <p:nvPr/>
        </p:nvSpPr>
        <p:spPr bwMode="auto">
          <a:xfrm>
            <a:off x="4413074" y="5443848"/>
            <a:ext cx="1368000" cy="432000"/>
          </a:xfrm>
          <a:prstGeom prst="homePlate">
            <a:avLst>
              <a:gd name="adj" fmla="val 0"/>
            </a:avLst>
          </a:prstGeom>
          <a:solidFill>
            <a:srgbClr val="FFFF99"/>
          </a:solidFill>
          <a:ln w="31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square" lIns="0" tIns="0" rIns="0" bIns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APS</a:t>
            </a:r>
            <a:r>
              <a:rPr lang="ko-KR" altLang="en-US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조정</a:t>
            </a:r>
            <a:r>
              <a:rPr lang="en-US" altLang="ko-KR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ko-KR" altLang="en-US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8" name="오각형 97"/>
          <p:cNvSpPr/>
          <p:nvPr/>
        </p:nvSpPr>
        <p:spPr bwMode="auto">
          <a:xfrm>
            <a:off x="4436828" y="3355616"/>
            <a:ext cx="1368000" cy="432000"/>
          </a:xfrm>
          <a:prstGeom prst="homePlate">
            <a:avLst>
              <a:gd name="adj" fmla="val 0"/>
            </a:avLst>
          </a:prstGeom>
          <a:solidFill>
            <a:srgbClr val="FFFF99"/>
          </a:solidFill>
          <a:ln w="31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square" lIns="0" tIns="0" rIns="0" bIns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Scheduling</a:t>
            </a:r>
          </a:p>
        </p:txBody>
      </p:sp>
      <p:sp>
        <p:nvSpPr>
          <p:cNvPr id="99" name="오각형 98"/>
          <p:cNvSpPr/>
          <p:nvPr/>
        </p:nvSpPr>
        <p:spPr bwMode="auto">
          <a:xfrm>
            <a:off x="4413074" y="4363680"/>
            <a:ext cx="1368000" cy="432000"/>
          </a:xfrm>
          <a:prstGeom prst="homePlate">
            <a:avLst>
              <a:gd name="adj" fmla="val 0"/>
            </a:avLst>
          </a:prstGeom>
          <a:solidFill>
            <a:srgbClr val="FFFF99"/>
          </a:solidFill>
          <a:ln w="31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square" lIns="0" tIns="0" rIns="0" bIns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자원 점검</a:t>
            </a:r>
            <a:r>
              <a:rPr lang="en-US" altLang="ko-KR" sz="1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조정</a:t>
            </a:r>
          </a:p>
        </p:txBody>
      </p:sp>
      <p:cxnSp>
        <p:nvCxnSpPr>
          <p:cNvPr id="100" name="꺾인 연결선 123"/>
          <p:cNvCxnSpPr/>
          <p:nvPr/>
        </p:nvCxnSpPr>
        <p:spPr>
          <a:xfrm>
            <a:off x="5126758" y="2714103"/>
            <a:ext cx="0" cy="6533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꺾인 연결선 123"/>
          <p:cNvCxnSpPr/>
          <p:nvPr/>
        </p:nvCxnSpPr>
        <p:spPr>
          <a:xfrm>
            <a:off x="5097073" y="3787616"/>
            <a:ext cx="0" cy="5619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꺾인 연결선 123"/>
          <p:cNvCxnSpPr>
            <a:stCxn id="99" idx="2"/>
            <a:endCxn id="95" idx="0"/>
          </p:cNvCxnSpPr>
          <p:nvPr/>
        </p:nvCxnSpPr>
        <p:spPr>
          <a:xfrm>
            <a:off x="5097073" y="4795684"/>
            <a:ext cx="0" cy="6481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오각형 108"/>
          <p:cNvSpPr/>
          <p:nvPr/>
        </p:nvSpPr>
        <p:spPr bwMode="auto">
          <a:xfrm>
            <a:off x="635669" y="2863369"/>
            <a:ext cx="1080000" cy="360000"/>
          </a:xfrm>
          <a:prstGeom prst="homePlate">
            <a:avLst>
              <a:gd name="adj" fmla="val 23797"/>
            </a:avLst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35996" tIns="35996" rIns="35996" bIns="35996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기준정보</a:t>
            </a:r>
          </a:p>
        </p:txBody>
      </p:sp>
      <p:sp>
        <p:nvSpPr>
          <p:cNvPr id="125" name="오각형 124"/>
          <p:cNvSpPr/>
          <p:nvPr/>
        </p:nvSpPr>
        <p:spPr bwMode="auto">
          <a:xfrm>
            <a:off x="4442762" y="2347504"/>
            <a:ext cx="1368000" cy="432000"/>
          </a:xfrm>
          <a:prstGeom prst="homePlate">
            <a:avLst>
              <a:gd name="adj" fmla="val 0"/>
            </a:avLst>
          </a:prstGeom>
          <a:solidFill>
            <a:srgbClr val="FFFF99"/>
          </a:solidFill>
          <a:ln w="31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square" lIns="0" tIns="0" rIns="0" bIns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APS</a:t>
            </a:r>
          </a:p>
        </p:txBody>
      </p:sp>
      <p:sp>
        <p:nvSpPr>
          <p:cNvPr id="126" name="TextBox 132"/>
          <p:cNvSpPr txBox="1"/>
          <p:nvPr/>
        </p:nvSpPr>
        <p:spPr>
          <a:xfrm>
            <a:off x="1946482" y="2544438"/>
            <a:ext cx="1214325" cy="563221"/>
          </a:xfrm>
          <a:prstGeom prst="rect">
            <a:avLst/>
          </a:prstGeom>
          <a:noFill/>
        </p:spPr>
        <p:txBody>
          <a:bodyPr wrap="square" lIns="35996" tIns="45715" rIns="35996" bIns="45715" rtlCol="0">
            <a:spAutoFit/>
          </a:bodyPr>
          <a:lstStyle>
            <a:defPPr>
              <a:defRPr lang="ko-KR"/>
            </a:defPPr>
            <a:lvl1pPr marL="0" indent="0">
              <a:buFont typeface="Arial" pitchFamily="34" charset="0"/>
              <a:buChar char="•"/>
              <a:defRPr sz="900">
                <a:latin typeface="+mn-ea"/>
                <a:ea typeface="+mn-ea"/>
              </a:defRPr>
            </a:lvl1pPr>
            <a:lvl2pPr indent="0">
              <a:defRPr sz="1100">
                <a:latin typeface="+mn-lt"/>
                <a:ea typeface="+mn-ea"/>
              </a:defRPr>
            </a:lvl2pPr>
            <a:lvl3pPr indent="0">
              <a:defRPr sz="1100">
                <a:latin typeface="+mn-lt"/>
                <a:ea typeface="+mn-ea"/>
              </a:defRPr>
            </a:lvl3pPr>
            <a:lvl4pPr indent="0">
              <a:defRPr sz="1100">
                <a:latin typeface="+mn-lt"/>
                <a:ea typeface="+mn-ea"/>
              </a:defRPr>
            </a:lvl4pPr>
            <a:lvl5pPr indent="0">
              <a:defRPr sz="1100">
                <a:latin typeface="+mn-lt"/>
                <a:ea typeface="+mn-ea"/>
              </a:defRPr>
            </a:lvl5pPr>
            <a:lvl6pPr indent="0">
              <a:defRPr sz="1100">
                <a:latin typeface="+mn-lt"/>
                <a:ea typeface="+mn-ea"/>
              </a:defRPr>
            </a:lvl6pPr>
            <a:lvl7pPr indent="0">
              <a:defRPr sz="1100">
                <a:latin typeface="+mn-lt"/>
                <a:ea typeface="+mn-ea"/>
              </a:defRPr>
            </a:lvl7pPr>
            <a:lvl8pPr indent="0">
              <a:defRPr sz="1100">
                <a:latin typeface="+mn-lt"/>
                <a:ea typeface="+mn-ea"/>
              </a:defRPr>
            </a:lvl8pPr>
            <a:lvl9pPr indent="0">
              <a:defRPr sz="1100">
                <a:latin typeface="+mn-lt"/>
                <a:ea typeface="+mn-ea"/>
              </a:defRPr>
            </a:lvl9pPr>
          </a:lstStyle>
          <a:p>
            <a:pPr algn="l"/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Item, BOM</a:t>
            </a:r>
          </a:p>
          <a:p>
            <a:pPr algn="l"/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Route, Calendar</a:t>
            </a:r>
          </a:p>
          <a:p>
            <a:pPr algn="l"/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설비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/Item C/T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5859956" y="2390813"/>
            <a:ext cx="1757340" cy="563221"/>
          </a:xfrm>
          <a:prstGeom prst="rect">
            <a:avLst/>
          </a:prstGeom>
          <a:noFill/>
        </p:spPr>
        <p:txBody>
          <a:bodyPr wrap="square" lIns="35996" tIns="45715" rIns="35996" bIns="45715" rtlCol="0">
            <a:spAutoFit/>
          </a:bodyPr>
          <a:lstStyle>
            <a:defPPr>
              <a:defRPr lang="ko-KR"/>
            </a:defPPr>
            <a:lvl1pPr marL="0" indent="0">
              <a:buFont typeface="Arial" pitchFamily="34" charset="0"/>
              <a:buChar char="•"/>
              <a:defRPr sz="900">
                <a:latin typeface="+mn-ea"/>
                <a:ea typeface="+mn-ea"/>
              </a:defRPr>
            </a:lvl1pPr>
            <a:lvl2pPr indent="0">
              <a:defRPr sz="1100">
                <a:latin typeface="+mn-lt"/>
                <a:ea typeface="+mn-ea"/>
              </a:defRPr>
            </a:lvl2pPr>
            <a:lvl3pPr indent="0">
              <a:defRPr sz="1100">
                <a:latin typeface="+mn-lt"/>
                <a:ea typeface="+mn-ea"/>
              </a:defRPr>
            </a:lvl3pPr>
            <a:lvl4pPr indent="0">
              <a:defRPr sz="1100">
                <a:latin typeface="+mn-lt"/>
                <a:ea typeface="+mn-ea"/>
              </a:defRPr>
            </a:lvl4pPr>
            <a:lvl5pPr indent="0">
              <a:defRPr sz="1100">
                <a:latin typeface="+mn-lt"/>
                <a:ea typeface="+mn-ea"/>
              </a:defRPr>
            </a:lvl5pPr>
            <a:lvl6pPr indent="0">
              <a:defRPr sz="1100">
                <a:latin typeface="+mn-lt"/>
                <a:ea typeface="+mn-ea"/>
              </a:defRPr>
            </a:lvl6pPr>
            <a:lvl7pPr indent="0">
              <a:defRPr sz="1100">
                <a:latin typeface="+mn-lt"/>
                <a:ea typeface="+mn-ea"/>
              </a:defRPr>
            </a:lvl7pPr>
            <a:lvl8pPr indent="0">
              <a:defRPr sz="1100">
                <a:latin typeface="+mn-lt"/>
                <a:ea typeface="+mn-ea"/>
              </a:defRPr>
            </a:lvl8pPr>
            <a:lvl9pPr indent="0">
              <a:defRPr sz="1100">
                <a:latin typeface="+mn-lt"/>
                <a:ea typeface="+mn-ea"/>
              </a:defRPr>
            </a:lvl9pPr>
          </a:lstStyle>
          <a:p>
            <a:pPr algn="l"/>
            <a:r>
              <a:rPr lang="en-US" altLang="ko-KR" dirty="0"/>
              <a:t>  Demand  Planning</a:t>
            </a:r>
          </a:p>
          <a:p>
            <a:pPr algn="l"/>
            <a:r>
              <a:rPr lang="en-US" altLang="ko-KR" dirty="0"/>
              <a:t>  </a:t>
            </a:r>
            <a:r>
              <a:rPr lang="ko-KR" altLang="en-US" dirty="0"/>
              <a:t>수요예측</a:t>
            </a:r>
            <a:r>
              <a:rPr lang="en-US" altLang="ko-KR" dirty="0"/>
              <a:t>/</a:t>
            </a:r>
            <a:r>
              <a:rPr lang="ko-KR" altLang="en-US" dirty="0"/>
              <a:t>계획</a:t>
            </a:r>
            <a:endParaRPr lang="en-US" altLang="ko-KR" dirty="0"/>
          </a:p>
          <a:p>
            <a:pPr algn="l"/>
            <a:endParaRPr lang="ko-KR" altLang="en-US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8" name="오각형 127"/>
          <p:cNvSpPr/>
          <p:nvPr/>
        </p:nvSpPr>
        <p:spPr bwMode="auto">
          <a:xfrm>
            <a:off x="6024940" y="3854628"/>
            <a:ext cx="1368000" cy="432000"/>
          </a:xfrm>
          <a:prstGeom prst="homePlate">
            <a:avLst>
              <a:gd name="adj" fmla="val 0"/>
            </a:avLst>
          </a:prstGeom>
          <a:solidFill>
            <a:srgbClr val="FFFF99"/>
          </a:solidFill>
          <a:ln w="31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square" lIns="0" tIns="0" rIns="0" bIns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스케줄 확정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1935243" y="3192191"/>
            <a:ext cx="1320529" cy="563221"/>
          </a:xfrm>
          <a:prstGeom prst="rect">
            <a:avLst/>
          </a:prstGeom>
          <a:noFill/>
        </p:spPr>
        <p:txBody>
          <a:bodyPr wrap="square" lIns="35996" tIns="45715" rIns="35996" bIns="45715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itchFamily="34" charset="0"/>
              <a:buChar char="•"/>
            </a:pPr>
            <a:r>
              <a:rPr lang="en-US" altLang="ko-KR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설비 정보</a:t>
            </a:r>
            <a:endParaRPr lang="en-US" altLang="ko-KR" sz="9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buFont typeface="Arial" pitchFamily="34" charset="0"/>
              <a:buChar char="•"/>
            </a:pPr>
            <a:r>
              <a:rPr lang="en-US" altLang="ko-KR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9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금형</a:t>
            </a:r>
            <a:r>
              <a:rPr lang="en-US" altLang="ko-KR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algn="l">
              <a:buFont typeface="Arial" pitchFamily="34" charset="0"/>
              <a:buChar char="•"/>
            </a:pPr>
            <a:r>
              <a:rPr lang="en-US" altLang="ko-KR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Capacity</a:t>
            </a:r>
          </a:p>
        </p:txBody>
      </p:sp>
      <p:sp>
        <p:nvSpPr>
          <p:cNvPr id="130" name="오각형 129"/>
          <p:cNvSpPr/>
          <p:nvPr/>
        </p:nvSpPr>
        <p:spPr bwMode="auto">
          <a:xfrm>
            <a:off x="605978" y="4947580"/>
            <a:ext cx="1080000" cy="360000"/>
          </a:xfrm>
          <a:prstGeom prst="homePlate">
            <a:avLst>
              <a:gd name="adj" fmla="val 23797"/>
            </a:avLst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35996" tIns="35996" rIns="35996" bIns="35996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구매정보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1928664" y="4891486"/>
            <a:ext cx="866438" cy="230832"/>
          </a:xfrm>
          <a:prstGeom prst="rect">
            <a:avLst/>
          </a:prstGeom>
          <a:noFill/>
        </p:spPr>
        <p:txBody>
          <a:bodyPr wrap="square" lIns="35996" tIns="45715" rIns="35996" bIns="45715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itchFamily="34" charset="0"/>
              <a:buChar char="•"/>
            </a:pPr>
            <a:r>
              <a:rPr lang="en-US" altLang="ko-KR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입고예정</a:t>
            </a:r>
          </a:p>
        </p:txBody>
      </p:sp>
      <p:sp>
        <p:nvSpPr>
          <p:cNvPr id="132" name="오각형 131"/>
          <p:cNvSpPr/>
          <p:nvPr/>
        </p:nvSpPr>
        <p:spPr bwMode="auto">
          <a:xfrm>
            <a:off x="8376864" y="3890064"/>
            <a:ext cx="1080000" cy="360000"/>
          </a:xfrm>
          <a:prstGeom prst="homePlate">
            <a:avLst>
              <a:gd name="adj" fmla="val 23797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ko-KR" altLang="en-US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소요량분석</a:t>
            </a:r>
          </a:p>
        </p:txBody>
      </p:sp>
      <p:sp>
        <p:nvSpPr>
          <p:cNvPr id="133" name="오각형 132"/>
          <p:cNvSpPr/>
          <p:nvPr/>
        </p:nvSpPr>
        <p:spPr bwMode="auto">
          <a:xfrm>
            <a:off x="8376864" y="4651752"/>
            <a:ext cx="1080000" cy="360000"/>
          </a:xfrm>
          <a:prstGeom prst="homePlate">
            <a:avLst>
              <a:gd name="adj" fmla="val 23797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물류준비</a:t>
            </a:r>
          </a:p>
        </p:txBody>
      </p:sp>
      <p:sp>
        <p:nvSpPr>
          <p:cNvPr id="134" name="오각형 133"/>
          <p:cNvSpPr/>
          <p:nvPr/>
        </p:nvSpPr>
        <p:spPr bwMode="auto">
          <a:xfrm>
            <a:off x="624862" y="2029464"/>
            <a:ext cx="1080000" cy="360000"/>
          </a:xfrm>
          <a:prstGeom prst="homePlate">
            <a:avLst>
              <a:gd name="adj" fmla="val 23797"/>
            </a:avLst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35996" tIns="35996" rIns="35996" bIns="35996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APS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정보</a:t>
            </a:r>
          </a:p>
        </p:txBody>
      </p:sp>
      <p:sp>
        <p:nvSpPr>
          <p:cNvPr id="135" name="TextBox 132"/>
          <p:cNvSpPr txBox="1"/>
          <p:nvPr/>
        </p:nvSpPr>
        <p:spPr>
          <a:xfrm>
            <a:off x="1958356" y="2044616"/>
            <a:ext cx="1214325" cy="230822"/>
          </a:xfrm>
          <a:prstGeom prst="rect">
            <a:avLst/>
          </a:prstGeom>
          <a:noFill/>
        </p:spPr>
        <p:txBody>
          <a:bodyPr wrap="square" lIns="35996" tIns="45715" rIns="35996" bIns="45715" rtlCol="0">
            <a:spAutoFit/>
          </a:bodyPr>
          <a:lstStyle>
            <a:defPPr>
              <a:defRPr lang="ko-KR"/>
            </a:defPPr>
            <a:lvl1pPr marL="0" indent="0">
              <a:buFont typeface="Arial" pitchFamily="34" charset="0"/>
              <a:buChar char="•"/>
              <a:defRPr sz="900">
                <a:latin typeface="+mn-ea"/>
                <a:ea typeface="+mn-ea"/>
              </a:defRPr>
            </a:lvl1pPr>
            <a:lvl2pPr indent="0">
              <a:defRPr sz="1100">
                <a:latin typeface="+mn-lt"/>
                <a:ea typeface="+mn-ea"/>
              </a:defRPr>
            </a:lvl2pPr>
            <a:lvl3pPr indent="0">
              <a:defRPr sz="1100">
                <a:latin typeface="+mn-lt"/>
                <a:ea typeface="+mn-ea"/>
              </a:defRPr>
            </a:lvl3pPr>
            <a:lvl4pPr indent="0">
              <a:defRPr sz="1100">
                <a:latin typeface="+mn-lt"/>
                <a:ea typeface="+mn-ea"/>
              </a:defRPr>
            </a:lvl4pPr>
            <a:lvl5pPr indent="0">
              <a:defRPr sz="1100">
                <a:latin typeface="+mn-lt"/>
                <a:ea typeface="+mn-ea"/>
              </a:defRPr>
            </a:lvl5pPr>
            <a:lvl6pPr indent="0">
              <a:defRPr sz="1100">
                <a:latin typeface="+mn-lt"/>
                <a:ea typeface="+mn-ea"/>
              </a:defRPr>
            </a:lvl6pPr>
            <a:lvl7pPr indent="0">
              <a:defRPr sz="1100">
                <a:latin typeface="+mn-lt"/>
                <a:ea typeface="+mn-ea"/>
              </a:defRPr>
            </a:lvl7pPr>
            <a:lvl8pPr indent="0">
              <a:defRPr sz="1100">
                <a:latin typeface="+mn-lt"/>
                <a:ea typeface="+mn-ea"/>
              </a:defRPr>
            </a:lvl8pPr>
            <a:lvl9pPr indent="0">
              <a:defRPr sz="1100">
                <a:latin typeface="+mn-lt"/>
                <a:ea typeface="+mn-ea"/>
              </a:defRPr>
            </a:lvl9pPr>
          </a:lstStyle>
          <a:p>
            <a:pPr algn="l"/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제약조건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7" name="오각형 136"/>
          <p:cNvSpPr/>
          <p:nvPr/>
        </p:nvSpPr>
        <p:spPr bwMode="auto">
          <a:xfrm>
            <a:off x="605978" y="4202833"/>
            <a:ext cx="1080000" cy="360000"/>
          </a:xfrm>
          <a:prstGeom prst="homePlate">
            <a:avLst>
              <a:gd name="adj" fmla="val 23797"/>
            </a:avLst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35996" tIns="35996" rIns="35996" bIns="35996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공정실적</a:t>
            </a:r>
            <a:endParaRPr lang="en-US" altLang="ko-KR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8" name="TextBox 41"/>
          <p:cNvSpPr txBox="1"/>
          <p:nvPr/>
        </p:nvSpPr>
        <p:spPr>
          <a:xfrm>
            <a:off x="1928666" y="4044407"/>
            <a:ext cx="1096911" cy="397022"/>
          </a:xfrm>
          <a:prstGeom prst="rect">
            <a:avLst/>
          </a:prstGeom>
          <a:noFill/>
        </p:spPr>
        <p:txBody>
          <a:bodyPr wrap="square" lIns="35996" tIns="45715" rIns="35996" bIns="45715" rtlCol="0">
            <a:spAutoFit/>
          </a:bodyPr>
          <a:lstStyle>
            <a:defPPr>
              <a:defRPr lang="ko-KR"/>
            </a:defPPr>
            <a:lvl1pPr marL="0" indent="0">
              <a:buFont typeface="Arial" pitchFamily="34" charset="0"/>
              <a:buChar char="•"/>
              <a:defRPr sz="900">
                <a:latin typeface="+mn-ea"/>
                <a:ea typeface="+mn-ea"/>
              </a:defRPr>
            </a:lvl1pPr>
            <a:lvl2pPr indent="0">
              <a:defRPr sz="1100">
                <a:latin typeface="+mn-lt"/>
                <a:ea typeface="+mn-ea"/>
              </a:defRPr>
            </a:lvl2pPr>
            <a:lvl3pPr indent="0">
              <a:defRPr sz="1100">
                <a:latin typeface="+mn-lt"/>
                <a:ea typeface="+mn-ea"/>
              </a:defRPr>
            </a:lvl3pPr>
            <a:lvl4pPr indent="0">
              <a:defRPr sz="1100">
                <a:latin typeface="+mn-lt"/>
                <a:ea typeface="+mn-ea"/>
              </a:defRPr>
            </a:lvl4pPr>
            <a:lvl5pPr indent="0">
              <a:defRPr sz="1100">
                <a:latin typeface="+mn-lt"/>
                <a:ea typeface="+mn-ea"/>
              </a:defRPr>
            </a:lvl5pPr>
            <a:lvl6pPr indent="0">
              <a:defRPr sz="1100">
                <a:latin typeface="+mn-lt"/>
                <a:ea typeface="+mn-ea"/>
              </a:defRPr>
            </a:lvl6pPr>
            <a:lvl7pPr indent="0">
              <a:defRPr sz="1100">
                <a:latin typeface="+mn-lt"/>
                <a:ea typeface="+mn-ea"/>
              </a:defRPr>
            </a:lvl7pPr>
            <a:lvl8pPr indent="0">
              <a:defRPr sz="1100">
                <a:latin typeface="+mn-lt"/>
                <a:ea typeface="+mn-ea"/>
              </a:defRPr>
            </a:lvl8pPr>
            <a:lvl9pPr indent="0">
              <a:defRPr sz="1100">
                <a:latin typeface="+mn-lt"/>
                <a:ea typeface="+mn-ea"/>
              </a:defRPr>
            </a:lvl9pPr>
          </a:lstStyle>
          <a:p>
            <a:pPr algn="l"/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공정 실적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/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재공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현황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39" name="직선 연결선 138"/>
          <p:cNvCxnSpPr/>
          <p:nvPr/>
        </p:nvCxnSpPr>
        <p:spPr bwMode="auto">
          <a:xfrm>
            <a:off x="1668801" y="3679624"/>
            <a:ext cx="138666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0" name="직선 화살표 연결선 139"/>
          <p:cNvCxnSpPr/>
          <p:nvPr/>
        </p:nvCxnSpPr>
        <p:spPr bwMode="auto">
          <a:xfrm>
            <a:off x="5097071" y="4075648"/>
            <a:ext cx="92786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꺾인 연결선 140"/>
          <p:cNvCxnSpPr>
            <a:endCxn id="128" idx="2"/>
          </p:cNvCxnSpPr>
          <p:nvPr/>
        </p:nvCxnSpPr>
        <p:spPr bwMode="auto">
          <a:xfrm rot="5400000" flipH="1" flipV="1">
            <a:off x="5583839" y="4513549"/>
            <a:ext cx="1352020" cy="898182"/>
          </a:xfrm>
          <a:prstGeom prst="bentConnector3">
            <a:avLst>
              <a:gd name="adj1" fmla="val 81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>
            <a:off x="5129073" y="4799754"/>
            <a:ext cx="1552125" cy="563221"/>
          </a:xfrm>
          <a:prstGeom prst="rect">
            <a:avLst/>
          </a:prstGeom>
          <a:noFill/>
        </p:spPr>
        <p:txBody>
          <a:bodyPr wrap="square" lIns="35996" tIns="45715" rIns="35996" bIns="45715" rtlCol="0">
            <a:spAutoFit/>
          </a:bodyPr>
          <a:lstStyle>
            <a:defPPr>
              <a:defRPr lang="ko-KR"/>
            </a:defPPr>
            <a:lvl1pPr marL="0" indent="0">
              <a:buFont typeface="Arial" pitchFamily="34" charset="0"/>
              <a:buChar char="•"/>
              <a:defRPr sz="900">
                <a:latin typeface="+mn-ea"/>
                <a:ea typeface="+mn-ea"/>
              </a:defRPr>
            </a:lvl1pPr>
            <a:lvl2pPr indent="0">
              <a:defRPr sz="1100">
                <a:latin typeface="+mn-lt"/>
                <a:ea typeface="+mn-ea"/>
              </a:defRPr>
            </a:lvl2pPr>
            <a:lvl3pPr indent="0">
              <a:defRPr sz="1100">
                <a:latin typeface="+mn-lt"/>
                <a:ea typeface="+mn-ea"/>
              </a:defRPr>
            </a:lvl3pPr>
            <a:lvl4pPr indent="0">
              <a:defRPr sz="1100">
                <a:latin typeface="+mn-lt"/>
                <a:ea typeface="+mn-ea"/>
              </a:defRPr>
            </a:lvl4pPr>
            <a:lvl5pPr indent="0">
              <a:defRPr sz="1100">
                <a:latin typeface="+mn-lt"/>
                <a:ea typeface="+mn-ea"/>
              </a:defRPr>
            </a:lvl5pPr>
            <a:lvl6pPr indent="0">
              <a:defRPr sz="1100">
                <a:latin typeface="+mn-lt"/>
                <a:ea typeface="+mn-ea"/>
              </a:defRPr>
            </a:lvl6pPr>
            <a:lvl7pPr indent="0">
              <a:defRPr sz="1100">
                <a:latin typeface="+mn-lt"/>
                <a:ea typeface="+mn-ea"/>
              </a:defRPr>
            </a:lvl7pPr>
            <a:lvl8pPr indent="0">
              <a:defRPr sz="1100">
                <a:latin typeface="+mn-lt"/>
                <a:ea typeface="+mn-ea"/>
              </a:defRPr>
            </a:lvl8pPr>
            <a:lvl9pPr indent="0">
              <a:defRPr sz="1100">
                <a:latin typeface="+mn-lt"/>
                <a:ea typeface="+mn-ea"/>
              </a:defRPr>
            </a:lvl9pPr>
          </a:lstStyle>
          <a:p>
            <a:pPr algn="l"/>
            <a:r>
              <a:rPr lang="en-US" altLang="ko-KR" dirty="0"/>
              <a:t> Capacity, Material </a:t>
            </a:r>
            <a:r>
              <a:rPr lang="ko-KR" altLang="en-US" dirty="0"/>
              <a:t>점검</a:t>
            </a:r>
            <a:endParaRPr lang="en-US" altLang="ko-KR" dirty="0"/>
          </a:p>
          <a:p>
            <a:pPr algn="l"/>
            <a:r>
              <a:rPr lang="en-US" altLang="ko-KR" dirty="0"/>
              <a:t> Shortage </a:t>
            </a:r>
            <a:r>
              <a:rPr lang="ko-KR" altLang="en-US" dirty="0"/>
              <a:t>원인</a:t>
            </a:r>
            <a:r>
              <a:rPr lang="en-US" altLang="ko-KR" dirty="0"/>
              <a:t> </a:t>
            </a:r>
            <a:r>
              <a:rPr lang="ko-KR" altLang="en-US" dirty="0"/>
              <a:t>분석</a:t>
            </a:r>
            <a:endParaRPr lang="en-US" altLang="ko-KR" dirty="0"/>
          </a:p>
          <a:p>
            <a:pPr algn="l"/>
            <a:r>
              <a:rPr lang="en-US" altLang="ko-KR" dirty="0"/>
              <a:t> </a:t>
            </a:r>
            <a:r>
              <a:rPr lang="ko-KR" altLang="en-US" dirty="0"/>
              <a:t>조정 및 재 계획</a:t>
            </a:r>
            <a:endParaRPr lang="en-US" altLang="ko-KR" dirty="0"/>
          </a:p>
        </p:txBody>
      </p:sp>
      <p:cxnSp>
        <p:nvCxnSpPr>
          <p:cNvPr id="143" name="꺾인 연결선 142"/>
          <p:cNvCxnSpPr>
            <a:endCxn id="144" idx="0"/>
          </p:cNvCxnSpPr>
          <p:nvPr/>
        </p:nvCxnSpPr>
        <p:spPr>
          <a:xfrm rot="10800000" flipV="1">
            <a:off x="3770119" y="4075648"/>
            <a:ext cx="1326953" cy="479174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오각형 143"/>
          <p:cNvSpPr/>
          <p:nvPr/>
        </p:nvSpPr>
        <p:spPr bwMode="auto">
          <a:xfrm>
            <a:off x="3326103" y="4554822"/>
            <a:ext cx="888029" cy="432000"/>
          </a:xfrm>
          <a:prstGeom prst="homePlate">
            <a:avLst>
              <a:gd name="adj" fmla="val 0"/>
            </a:avLst>
          </a:prstGeom>
          <a:solidFill>
            <a:srgbClr val="FFFF99"/>
          </a:solidFill>
          <a:ln w="31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square" lIns="0" tIns="0" rIns="0" bIns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000" dirty="0">
                <a:solidFill>
                  <a:srgbClr val="000000"/>
                </a:solidFill>
              </a:rPr>
              <a:t>기준정보 점검</a:t>
            </a:r>
          </a:p>
        </p:txBody>
      </p:sp>
      <p:cxnSp>
        <p:nvCxnSpPr>
          <p:cNvPr id="145" name="꺾인 연결선 144"/>
          <p:cNvCxnSpPr/>
          <p:nvPr/>
        </p:nvCxnSpPr>
        <p:spPr>
          <a:xfrm rot="16200000" flipH="1">
            <a:off x="4181717" y="4335237"/>
            <a:ext cx="263777" cy="1566946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3530131" y="5033097"/>
            <a:ext cx="1326740" cy="230822"/>
          </a:xfrm>
          <a:prstGeom prst="rect">
            <a:avLst/>
          </a:prstGeom>
          <a:noFill/>
        </p:spPr>
        <p:txBody>
          <a:bodyPr wrap="square" lIns="35996" tIns="45715" rIns="35996" bIns="45715" rtlCol="0">
            <a:spAutoFit/>
          </a:bodyPr>
          <a:lstStyle>
            <a:defPPr>
              <a:defRPr lang="ko-KR"/>
            </a:defPPr>
            <a:lvl1pPr marL="0" indent="0">
              <a:buFont typeface="Arial" pitchFamily="34" charset="0"/>
              <a:buChar char="•"/>
              <a:defRPr sz="900">
                <a:latin typeface="+mn-ea"/>
                <a:ea typeface="+mn-ea"/>
              </a:defRPr>
            </a:lvl1pPr>
            <a:lvl2pPr indent="0">
              <a:defRPr sz="1100">
                <a:latin typeface="+mn-lt"/>
                <a:ea typeface="+mn-ea"/>
              </a:defRPr>
            </a:lvl2pPr>
            <a:lvl3pPr indent="0">
              <a:defRPr sz="1100">
                <a:latin typeface="+mn-lt"/>
                <a:ea typeface="+mn-ea"/>
              </a:defRPr>
            </a:lvl3pPr>
            <a:lvl4pPr indent="0">
              <a:defRPr sz="1100">
                <a:latin typeface="+mn-lt"/>
                <a:ea typeface="+mn-ea"/>
              </a:defRPr>
            </a:lvl4pPr>
            <a:lvl5pPr indent="0">
              <a:defRPr sz="1100">
                <a:latin typeface="+mn-lt"/>
                <a:ea typeface="+mn-ea"/>
              </a:defRPr>
            </a:lvl5pPr>
            <a:lvl6pPr indent="0">
              <a:defRPr sz="1100">
                <a:latin typeface="+mn-lt"/>
                <a:ea typeface="+mn-ea"/>
              </a:defRPr>
            </a:lvl6pPr>
            <a:lvl7pPr indent="0">
              <a:defRPr sz="1100">
                <a:latin typeface="+mn-lt"/>
                <a:ea typeface="+mn-ea"/>
              </a:defRPr>
            </a:lvl7pPr>
            <a:lvl8pPr indent="0">
              <a:defRPr sz="1100">
                <a:latin typeface="+mn-lt"/>
                <a:ea typeface="+mn-ea"/>
              </a:defRPr>
            </a:lvl8pPr>
            <a:lvl9pPr indent="0">
              <a:defRPr sz="1100">
                <a:latin typeface="+mn-lt"/>
                <a:ea typeface="+mn-ea"/>
              </a:defRPr>
            </a:lvl9pPr>
          </a:lstStyle>
          <a:p>
            <a:r>
              <a:rPr lang="en-US" altLang="ko-KR" dirty="0"/>
              <a:t> </a:t>
            </a:r>
            <a:r>
              <a:rPr lang="ko-KR" altLang="en-US" dirty="0"/>
              <a:t>기준정보 오류 수정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6754138" y="4242514"/>
            <a:ext cx="1277617" cy="397022"/>
          </a:xfrm>
          <a:prstGeom prst="rect">
            <a:avLst/>
          </a:prstGeom>
          <a:noFill/>
        </p:spPr>
        <p:txBody>
          <a:bodyPr wrap="square" lIns="35996" tIns="45715" rIns="35996" bIns="45715" rtlCol="0">
            <a:spAutoFit/>
          </a:bodyPr>
          <a:lstStyle>
            <a:defPPr>
              <a:defRPr lang="ko-KR"/>
            </a:defPPr>
            <a:lvl1pPr marL="0" indent="0">
              <a:buFont typeface="Arial" pitchFamily="34" charset="0"/>
              <a:buChar char="•"/>
              <a:defRPr sz="900">
                <a:latin typeface="+mn-ea"/>
                <a:ea typeface="+mn-ea"/>
              </a:defRPr>
            </a:lvl1pPr>
            <a:lvl2pPr indent="0">
              <a:defRPr sz="1100">
                <a:latin typeface="+mn-lt"/>
                <a:ea typeface="+mn-ea"/>
              </a:defRPr>
            </a:lvl2pPr>
            <a:lvl3pPr indent="0">
              <a:defRPr sz="1100">
                <a:latin typeface="+mn-lt"/>
                <a:ea typeface="+mn-ea"/>
              </a:defRPr>
            </a:lvl3pPr>
            <a:lvl4pPr indent="0">
              <a:defRPr sz="1100">
                <a:latin typeface="+mn-lt"/>
                <a:ea typeface="+mn-ea"/>
              </a:defRPr>
            </a:lvl4pPr>
            <a:lvl5pPr indent="0">
              <a:defRPr sz="1100">
                <a:latin typeface="+mn-lt"/>
                <a:ea typeface="+mn-ea"/>
              </a:defRPr>
            </a:lvl5pPr>
            <a:lvl6pPr indent="0">
              <a:defRPr sz="1100">
                <a:latin typeface="+mn-lt"/>
                <a:ea typeface="+mn-ea"/>
              </a:defRPr>
            </a:lvl6pPr>
            <a:lvl7pPr indent="0">
              <a:defRPr sz="1100">
                <a:latin typeface="+mn-lt"/>
                <a:ea typeface="+mn-ea"/>
              </a:defRPr>
            </a:lvl7pPr>
            <a:lvl8pPr indent="0">
              <a:defRPr sz="1100">
                <a:latin typeface="+mn-lt"/>
                <a:ea typeface="+mn-ea"/>
              </a:defRPr>
            </a:lvl8pPr>
            <a:lvl9pPr indent="0">
              <a:defRPr sz="1100">
                <a:latin typeface="+mn-lt"/>
                <a:ea typeface="+mn-ea"/>
              </a:defRPr>
            </a:lvl9pPr>
          </a:lstStyle>
          <a:p>
            <a:pPr algn="l"/>
            <a:r>
              <a:rPr lang="en-US" altLang="ko-KR" dirty="0"/>
              <a:t> schedule</a:t>
            </a:r>
          </a:p>
          <a:p>
            <a:pPr algn="l"/>
            <a:r>
              <a:rPr lang="ko-KR" altLang="en-US" dirty="0"/>
              <a:t>자재소요계획</a:t>
            </a:r>
            <a:endParaRPr lang="en-US" altLang="ko-KR" dirty="0"/>
          </a:p>
        </p:txBody>
      </p:sp>
      <p:sp>
        <p:nvSpPr>
          <p:cNvPr id="148" name="TextBox 147"/>
          <p:cNvSpPr txBox="1"/>
          <p:nvPr/>
        </p:nvSpPr>
        <p:spPr>
          <a:xfrm>
            <a:off x="5817100" y="3367444"/>
            <a:ext cx="1278563" cy="397022"/>
          </a:xfrm>
          <a:prstGeom prst="rect">
            <a:avLst/>
          </a:prstGeom>
          <a:noFill/>
        </p:spPr>
        <p:txBody>
          <a:bodyPr wrap="square" lIns="35996" tIns="45715" rIns="35996" bIns="45715" rtlCol="0">
            <a:spAutoFit/>
          </a:bodyPr>
          <a:lstStyle>
            <a:defPPr>
              <a:defRPr lang="ko-KR"/>
            </a:defPPr>
            <a:lvl1pPr marL="0" indent="0">
              <a:buFont typeface="Arial" pitchFamily="34" charset="0"/>
              <a:buChar char="•"/>
              <a:defRPr sz="900">
                <a:latin typeface="+mn-ea"/>
                <a:ea typeface="+mn-ea"/>
              </a:defRPr>
            </a:lvl1pPr>
            <a:lvl2pPr indent="0">
              <a:defRPr sz="1100">
                <a:latin typeface="+mn-lt"/>
                <a:ea typeface="+mn-ea"/>
              </a:defRPr>
            </a:lvl2pPr>
            <a:lvl3pPr indent="0">
              <a:defRPr sz="1100">
                <a:latin typeface="+mn-lt"/>
                <a:ea typeface="+mn-ea"/>
              </a:defRPr>
            </a:lvl3pPr>
            <a:lvl4pPr indent="0">
              <a:defRPr sz="1100">
                <a:latin typeface="+mn-lt"/>
                <a:ea typeface="+mn-ea"/>
              </a:defRPr>
            </a:lvl4pPr>
            <a:lvl5pPr indent="0">
              <a:defRPr sz="1100">
                <a:latin typeface="+mn-lt"/>
                <a:ea typeface="+mn-ea"/>
              </a:defRPr>
            </a:lvl5pPr>
            <a:lvl6pPr indent="0">
              <a:defRPr sz="1100">
                <a:latin typeface="+mn-lt"/>
                <a:ea typeface="+mn-ea"/>
              </a:defRPr>
            </a:lvl6pPr>
            <a:lvl7pPr indent="0">
              <a:defRPr sz="1100">
                <a:latin typeface="+mn-lt"/>
                <a:ea typeface="+mn-ea"/>
              </a:defRPr>
            </a:lvl7pPr>
            <a:lvl8pPr indent="0">
              <a:defRPr sz="1100">
                <a:latin typeface="+mn-lt"/>
                <a:ea typeface="+mn-ea"/>
              </a:defRPr>
            </a:lvl8pPr>
            <a:lvl9pPr indent="0">
              <a:defRPr sz="1100">
                <a:latin typeface="+mn-lt"/>
                <a:ea typeface="+mn-ea"/>
              </a:defRPr>
            </a:lvl9pPr>
          </a:lstStyle>
          <a:p>
            <a:pPr algn="l"/>
            <a:r>
              <a:rPr lang="ko-KR" altLang="en-US" dirty="0"/>
              <a:t> 자원 제약 반영</a:t>
            </a:r>
            <a:endParaRPr lang="en-US" altLang="ko-KR" dirty="0"/>
          </a:p>
          <a:p>
            <a:pPr algn="l"/>
            <a:r>
              <a:rPr lang="en-US" altLang="ko-KR" dirty="0"/>
              <a:t> </a:t>
            </a:r>
            <a:r>
              <a:rPr lang="ko-KR" altLang="en-US" dirty="0"/>
              <a:t>공정 제약 반영</a:t>
            </a:r>
            <a:endParaRPr lang="en-US" altLang="ko-KR" dirty="0"/>
          </a:p>
        </p:txBody>
      </p:sp>
      <p:cxnSp>
        <p:nvCxnSpPr>
          <p:cNvPr id="149" name="직선 연결선 148"/>
          <p:cNvCxnSpPr/>
          <p:nvPr/>
        </p:nvCxnSpPr>
        <p:spPr bwMode="auto">
          <a:xfrm flipH="1">
            <a:off x="3072638" y="2284685"/>
            <a:ext cx="8154" cy="364369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0" name="직선 연결선 149"/>
          <p:cNvCxnSpPr/>
          <p:nvPr/>
        </p:nvCxnSpPr>
        <p:spPr bwMode="auto">
          <a:xfrm>
            <a:off x="1692555" y="3043369"/>
            <a:ext cx="138666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1" name="직선 연결선 150"/>
          <p:cNvCxnSpPr/>
          <p:nvPr/>
        </p:nvCxnSpPr>
        <p:spPr bwMode="auto">
          <a:xfrm>
            <a:off x="1692986" y="2284681"/>
            <a:ext cx="138666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2" name="직선 연결선 151"/>
          <p:cNvCxnSpPr/>
          <p:nvPr/>
        </p:nvCxnSpPr>
        <p:spPr bwMode="auto">
          <a:xfrm>
            <a:off x="1685978" y="4416321"/>
            <a:ext cx="138666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3" name="직선 연결선 152"/>
          <p:cNvCxnSpPr/>
          <p:nvPr/>
        </p:nvCxnSpPr>
        <p:spPr bwMode="auto">
          <a:xfrm>
            <a:off x="1685978" y="5127580"/>
            <a:ext cx="138666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4" name="직선 연결선 153"/>
          <p:cNvCxnSpPr/>
          <p:nvPr/>
        </p:nvCxnSpPr>
        <p:spPr bwMode="auto">
          <a:xfrm>
            <a:off x="1692986" y="5928379"/>
            <a:ext cx="138666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5" name="직선 연결선 154"/>
          <p:cNvCxnSpPr/>
          <p:nvPr/>
        </p:nvCxnSpPr>
        <p:spPr bwMode="auto">
          <a:xfrm>
            <a:off x="3072638" y="2550323"/>
            <a:ext cx="138666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56" name="직선 연결선 155"/>
          <p:cNvCxnSpPr/>
          <p:nvPr/>
        </p:nvCxnSpPr>
        <p:spPr bwMode="auto">
          <a:xfrm flipH="1">
            <a:off x="7695073" y="2572831"/>
            <a:ext cx="8154" cy="290696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7" name="직선 연결선 156"/>
          <p:cNvCxnSpPr/>
          <p:nvPr/>
        </p:nvCxnSpPr>
        <p:spPr bwMode="auto">
          <a:xfrm flipV="1">
            <a:off x="7695077" y="2563511"/>
            <a:ext cx="681789" cy="18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58" name="직선 연결선 157"/>
          <p:cNvCxnSpPr/>
          <p:nvPr/>
        </p:nvCxnSpPr>
        <p:spPr bwMode="auto">
          <a:xfrm flipV="1">
            <a:off x="7695076" y="3287081"/>
            <a:ext cx="681789" cy="18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59" name="직선 연결선 158"/>
          <p:cNvCxnSpPr/>
          <p:nvPr/>
        </p:nvCxnSpPr>
        <p:spPr bwMode="auto">
          <a:xfrm flipV="1">
            <a:off x="7689311" y="4107655"/>
            <a:ext cx="681789" cy="18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60" name="직선 연결선 159"/>
          <p:cNvCxnSpPr/>
          <p:nvPr/>
        </p:nvCxnSpPr>
        <p:spPr bwMode="auto">
          <a:xfrm flipV="1">
            <a:off x="7689308" y="4848373"/>
            <a:ext cx="681789" cy="18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61" name="직선 연결선 160"/>
          <p:cNvCxnSpPr/>
          <p:nvPr/>
        </p:nvCxnSpPr>
        <p:spPr bwMode="auto">
          <a:xfrm flipV="1">
            <a:off x="7699156" y="5479608"/>
            <a:ext cx="681789" cy="18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62" name="직선 연결선 161"/>
          <p:cNvCxnSpPr/>
          <p:nvPr/>
        </p:nvCxnSpPr>
        <p:spPr bwMode="auto">
          <a:xfrm>
            <a:off x="7402790" y="4107836"/>
            <a:ext cx="36260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259706933"/>
      </p:ext>
    </p:extLst>
  </p:cSld>
  <p:clrMapOvr>
    <a:masterClrMapping/>
  </p:clrMapOvr>
  <p:transition advTm="5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AutoShape 161"/>
          <p:cNvSpPr>
            <a:spLocks noChangeArrowheads="1"/>
          </p:cNvSpPr>
          <p:nvPr/>
        </p:nvSpPr>
        <p:spPr bwMode="auto">
          <a:xfrm>
            <a:off x="231606" y="138615"/>
            <a:ext cx="4968000" cy="295751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l" eaLnBrk="1" fontAlgn="auto" latinLnBrk="1" hangingPunct="1">
              <a:spcBef>
                <a:spcPct val="0"/>
              </a:spcBef>
              <a:spcAft>
                <a:spcPts val="0"/>
              </a:spcAft>
              <a:tabLst>
                <a:tab pos="5648325" algn="l"/>
              </a:tabLst>
            </a:pPr>
            <a:r>
              <a:rPr lang="en-US" altLang="ko-KR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3.3 </a:t>
            </a:r>
            <a:r>
              <a:rPr lang="ko-KR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기초정보 관리 방안</a:t>
            </a:r>
          </a:p>
        </p:txBody>
      </p:sp>
      <p:grpSp>
        <p:nvGrpSpPr>
          <p:cNvPr id="2" name="그룹 198"/>
          <p:cNvGrpSpPr>
            <a:grpSpLocks/>
          </p:cNvGrpSpPr>
          <p:nvPr/>
        </p:nvGrpSpPr>
        <p:grpSpPr bwMode="auto">
          <a:xfrm>
            <a:off x="-1588" y="946247"/>
            <a:ext cx="9864000" cy="215900"/>
            <a:chOff x="634928" y="2524162"/>
            <a:chExt cx="6271459" cy="216000"/>
          </a:xfrm>
        </p:grpSpPr>
        <p:sp>
          <p:nvSpPr>
            <p:cNvPr id="22" name="모서리가 둥근 직사각형 21"/>
            <p:cNvSpPr/>
            <p:nvPr/>
          </p:nvSpPr>
          <p:spPr>
            <a:xfrm>
              <a:off x="634928" y="2524162"/>
              <a:ext cx="6271459" cy="216000"/>
            </a:xfrm>
            <a:prstGeom prst="roundRect">
              <a:avLst>
                <a:gd name="adj" fmla="val 0"/>
              </a:avLst>
            </a:prstGeom>
            <a:solidFill>
              <a:srgbClr val="D7E3F1"/>
            </a:solidFill>
            <a:ln w="6350">
              <a:solidFill>
                <a:srgbClr val="8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anchor="ctr"/>
            <a:lstStyle/>
            <a:p>
              <a:pPr algn="l" defTabSz="1041400" fontAlgn="auto">
                <a:spcAft>
                  <a:spcPts val="0"/>
                </a:spcAft>
                <a:defRPr/>
              </a:pPr>
              <a:r>
                <a:rPr kumimoji="0" lang="ko-KR" altLang="en-US" sz="1400" b="1" dirty="0">
                  <a:solidFill>
                    <a:srgbClr val="13202F"/>
                  </a:solidFill>
                  <a:latin typeface="맑은 고딕" pitchFamily="50" charset="-127"/>
                  <a:ea typeface="맑은 고딕" pitchFamily="50" charset="-127"/>
                </a:rPr>
                <a:t>  </a:t>
              </a:r>
              <a:r>
                <a:rPr lang="en-US" altLang="ko-KR" sz="1400" b="1" dirty="0">
                  <a:solidFill>
                    <a:srgbClr val="13202F"/>
                  </a:solidFill>
                  <a:latin typeface="맑은 고딕" pitchFamily="50" charset="-127"/>
                  <a:ea typeface="맑은 고딕" pitchFamily="50" charset="-127"/>
                </a:rPr>
                <a:t>Scheduling </a:t>
              </a:r>
              <a:r>
                <a:rPr lang="ko-KR" altLang="en-US" sz="1400" b="1" dirty="0">
                  <a:solidFill>
                    <a:srgbClr val="13202F"/>
                  </a:solidFill>
                  <a:latin typeface="맑은 고딕" pitchFamily="50" charset="-127"/>
                  <a:ea typeface="맑은 고딕" pitchFamily="50" charset="-127"/>
                </a:rPr>
                <a:t>기초정보 관리 제언</a:t>
              </a:r>
              <a:endParaRPr lang="ko-KR" altLang="en-US" sz="1400" b="1" kern="0" dirty="0">
                <a:solidFill>
                  <a:srgbClr val="13202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23" name="Picture 2" descr="C:\Users\wslee\Desktop\Untitled-2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r="4230"/>
            <a:stretch>
              <a:fillRect/>
            </a:stretch>
          </p:blipFill>
          <p:spPr bwMode="auto">
            <a:xfrm>
              <a:off x="694874" y="2581389"/>
              <a:ext cx="66686" cy="101544"/>
            </a:xfrm>
            <a:prstGeom prst="rect">
              <a:avLst/>
            </a:prstGeom>
            <a:noFill/>
          </p:spPr>
        </p:pic>
      </p:grpSp>
      <p:sp>
        <p:nvSpPr>
          <p:cNvPr id="24" name="제목 29"/>
          <p:cNvSpPr txBox="1">
            <a:spLocks/>
          </p:cNvSpPr>
          <p:nvPr/>
        </p:nvSpPr>
        <p:spPr>
          <a:xfrm>
            <a:off x="370605" y="686421"/>
            <a:ext cx="9210676" cy="31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/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ERP, MES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에 없는 제약정보는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APS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자체 관리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or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운영지원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Assist Program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에서 관리하는 것이 바람직합니다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kumimoji="1" lang="en-US" altLang="ko-KR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274150"/>
              </p:ext>
            </p:extLst>
          </p:nvPr>
        </p:nvGraphicFramePr>
        <p:xfrm>
          <a:off x="370602" y="1333685"/>
          <a:ext cx="9210677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1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31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68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98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24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317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구분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관리 대상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Description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주기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R&amp;R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원천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방안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794">
                <a:tc rowSpan="3"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Demand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b="0" i="0" u="none" strike="noStrike" baseline="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오더</a:t>
                      </a:r>
                      <a:endParaRPr lang="en-US" altLang="ko-KR" sz="1200" b="0" i="0" u="none" strike="noStrike" baseline="0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생산오더</a:t>
                      </a:r>
                      <a:endParaRPr lang="ko-KR" altLang="en-US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영업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ERP</a:t>
                      </a:r>
                      <a:endParaRPr lang="ko-KR" altLang="en-US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794">
                <a:tc v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b="0" i="0" u="none" strike="noStrike" baseline="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개발 </a:t>
                      </a:r>
                      <a:r>
                        <a:rPr lang="en-US" altLang="ko-KR" sz="1200" b="0" i="0" u="none" strike="noStrike" baseline="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Demand</a:t>
                      </a:r>
                      <a:endParaRPr lang="en-US" altLang="ko-KR" sz="1200" b="0" i="0" u="none" strike="noStrike" kern="1200" baseline="0" dirty="0">
                        <a:solidFill>
                          <a:schemeClr val="dk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개발</a:t>
                      </a:r>
                      <a:r>
                        <a:rPr lang="en-US" altLang="ko-KR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샘플</a:t>
                      </a:r>
                      <a:r>
                        <a:rPr lang="en-US" altLang="ko-KR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제품에 대한 </a:t>
                      </a:r>
                      <a:r>
                        <a:rPr lang="en-US" altLang="ko-KR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Demand </a:t>
                      </a:r>
                      <a:r>
                        <a:rPr lang="ko-KR" altLang="en-US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관리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수시</a:t>
                      </a:r>
                      <a:endParaRPr lang="ko-KR" altLang="en-US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개발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ERP</a:t>
                      </a:r>
                      <a:endParaRPr lang="ko-KR" altLang="en-US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Assist Program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794">
                <a:tc v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재작업</a:t>
                      </a:r>
                      <a:r>
                        <a:rPr lang="ko-KR" altLang="en-US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Demand</a:t>
                      </a:r>
                      <a:endParaRPr lang="ko-KR" altLang="en-US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Replace </a:t>
                      </a:r>
                      <a:r>
                        <a:rPr lang="ko-KR" altLang="en-US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제품에 대한 </a:t>
                      </a:r>
                      <a:r>
                        <a:rPr lang="en-US" altLang="ko-KR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Demand </a:t>
                      </a:r>
                      <a:r>
                        <a:rPr lang="ko-KR" altLang="en-US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등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제조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ERP</a:t>
                      </a:r>
                      <a:endParaRPr lang="ko-KR" altLang="en-US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Assist Program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1794">
                <a:tc rowSpan="3"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Constraint</a:t>
                      </a:r>
                      <a:endParaRPr lang="ko-KR" altLang="en-US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설비 운영계획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설비 </a:t>
                      </a:r>
                      <a:r>
                        <a:rPr lang="en-US" altLang="ko-KR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Calendar </a:t>
                      </a:r>
                      <a:r>
                        <a:rPr lang="ko-KR" altLang="en-US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관리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수시</a:t>
                      </a:r>
                      <a:endParaRPr lang="ko-KR" altLang="en-US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제조</a:t>
                      </a:r>
                      <a:endParaRPr lang="ko-KR" altLang="en-US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MES</a:t>
                      </a:r>
                      <a:endParaRPr lang="en-US" altLang="ko-KR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APS</a:t>
                      </a:r>
                      <a:endParaRPr lang="ko-KR" altLang="en-US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972">
                <a:tc v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설비 </a:t>
                      </a:r>
                      <a:r>
                        <a:rPr lang="ko-KR" altLang="en-US" sz="1200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비가동</a:t>
                      </a:r>
                      <a:r>
                        <a:rPr lang="ko-KR" altLang="en-US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시간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설비 </a:t>
                      </a:r>
                      <a:r>
                        <a:rPr lang="en-US" altLang="ko-KR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PM</a:t>
                      </a:r>
                      <a:r>
                        <a:rPr lang="ko-KR" altLang="en-US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시간 등 </a:t>
                      </a:r>
                      <a:r>
                        <a:rPr lang="ko-KR" altLang="en-US" sz="1200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비가동</a:t>
                      </a:r>
                      <a:r>
                        <a:rPr lang="ko-KR" altLang="en-US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정보 관리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수시</a:t>
                      </a:r>
                      <a:endParaRPr lang="ko-KR" altLang="en-US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기술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MES</a:t>
                      </a:r>
                      <a:endParaRPr lang="en-US" altLang="ko-KR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APS</a:t>
                      </a:r>
                      <a:endParaRPr lang="ko-KR" altLang="en-US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794">
                <a:tc v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기타 </a:t>
                      </a:r>
                      <a:r>
                        <a:rPr lang="en-US" altLang="ko-KR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Tool</a:t>
                      </a:r>
                      <a:endParaRPr lang="ko-KR" altLang="en-US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기타 가공 설비 등 제약정보 관리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수시</a:t>
                      </a:r>
                      <a:endParaRPr lang="ko-KR" altLang="en-US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기술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MES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Assist Program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1794">
                <a:tc rowSpan="4"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Dynamic</a:t>
                      </a:r>
                      <a:endParaRPr lang="ko-KR" altLang="en-US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재고</a:t>
                      </a:r>
                      <a:r>
                        <a:rPr lang="en-US" altLang="ko-KR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원자재</a:t>
                      </a:r>
                      <a:r>
                        <a:rPr lang="en-US" altLang="ko-KR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반제품</a:t>
                      </a:r>
                      <a:r>
                        <a:rPr lang="en-US" altLang="ko-KR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주요 자재</a:t>
                      </a:r>
                      <a:r>
                        <a:rPr lang="en-US" altLang="ko-KR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</a:t>
                      </a:r>
                      <a:r>
                        <a:rPr lang="ko-KR" altLang="en-US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재고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수시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생관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MES</a:t>
                      </a:r>
                      <a:endParaRPr lang="ko-KR" altLang="en-US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1794">
                <a:tc v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반제품 공장 이고</a:t>
                      </a:r>
                      <a:r>
                        <a:rPr lang="ko-KR" altLang="en-US" sz="1200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시간</a:t>
                      </a:r>
                      <a:endParaRPr lang="ko-KR" altLang="en-US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공장간 이동 입고계획 </a:t>
                      </a:r>
                      <a:r>
                        <a:rPr lang="en-US" altLang="ko-KR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or</a:t>
                      </a:r>
                      <a:r>
                        <a:rPr lang="en-US" altLang="ko-KR" sz="1200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200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조건 반영</a:t>
                      </a:r>
                      <a:r>
                        <a:rPr lang="ko-KR" altLang="en-US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관리 </a:t>
                      </a:r>
                      <a:r>
                        <a:rPr lang="en-US" altLang="ko-KR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협의필요</a:t>
                      </a:r>
                      <a:r>
                        <a:rPr lang="en-US" altLang="ko-KR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수시</a:t>
                      </a:r>
                      <a:endParaRPr lang="ko-KR" altLang="en-US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제조</a:t>
                      </a:r>
                      <a:endParaRPr lang="en-US" altLang="ko-KR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MES</a:t>
                      </a:r>
                      <a:endParaRPr lang="ko-KR" altLang="en-US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Assist Program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1794">
                <a:tc v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자재입고계획</a:t>
                      </a:r>
                      <a:r>
                        <a:rPr lang="en-US" altLang="ko-KR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endParaRPr lang="ko-KR" altLang="en-US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자재 입고계획</a:t>
                      </a:r>
                      <a:r>
                        <a:rPr lang="en-US" altLang="ko-KR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endParaRPr lang="ko-KR" altLang="en-US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수시</a:t>
                      </a:r>
                      <a:endParaRPr lang="ko-KR" altLang="en-US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구매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MES</a:t>
                      </a:r>
                      <a:endParaRPr lang="ko-KR" altLang="en-US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1794">
                <a:tc v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재공</a:t>
                      </a:r>
                      <a:endParaRPr lang="ko-KR" altLang="en-US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공정</a:t>
                      </a:r>
                      <a:r>
                        <a:rPr lang="en-US" altLang="ko-KR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설비</a:t>
                      </a:r>
                      <a:r>
                        <a:rPr lang="en-US" altLang="ko-KR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제품별 </a:t>
                      </a:r>
                      <a:r>
                        <a:rPr lang="en-US" altLang="ko-KR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WIP</a:t>
                      </a:r>
                      <a:endParaRPr lang="ko-KR" altLang="en-US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수시</a:t>
                      </a:r>
                      <a:endParaRPr lang="ko-KR" altLang="en-US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제조</a:t>
                      </a:r>
                      <a:endParaRPr lang="ko-KR" altLang="en-US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MES</a:t>
                      </a:r>
                      <a:endParaRPr lang="ko-KR" altLang="en-US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I/F</a:t>
                      </a:r>
                      <a:endParaRPr lang="ko-KR" altLang="en-US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1794">
                <a:tc rowSpan="7"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Static</a:t>
                      </a:r>
                      <a:endParaRPr lang="ko-KR" altLang="en-US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설비</a:t>
                      </a:r>
                      <a:r>
                        <a:rPr lang="en-US" altLang="ko-KR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제품 </a:t>
                      </a:r>
                      <a:r>
                        <a:rPr lang="en-US" altLang="ko-KR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Assign</a:t>
                      </a:r>
                      <a:endParaRPr lang="ko-KR" altLang="en-US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생산 스케줄 대상 제품의 투입 가능 설비정보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수시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기술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MES </a:t>
                      </a:r>
                      <a:endParaRPr lang="ko-KR" altLang="en-US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Assist Program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1794">
                <a:tc v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Tact Time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공정</a:t>
                      </a:r>
                      <a:r>
                        <a:rPr lang="en-US" altLang="ko-KR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설비</a:t>
                      </a:r>
                      <a:r>
                        <a:rPr lang="en-US" altLang="ko-KR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제품별 투입</a:t>
                      </a:r>
                      <a:r>
                        <a:rPr lang="en-US" altLang="ko-KR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~</a:t>
                      </a:r>
                      <a:r>
                        <a:rPr lang="ko-KR" altLang="en-US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완성 소요시간</a:t>
                      </a:r>
                      <a:r>
                        <a:rPr lang="en-US" altLang="ko-KR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제품</a:t>
                      </a:r>
                      <a:r>
                        <a:rPr lang="en-US" altLang="ko-KR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개당</a:t>
                      </a:r>
                      <a:r>
                        <a:rPr lang="en-US" altLang="ko-KR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수시</a:t>
                      </a:r>
                      <a:endParaRPr lang="ko-KR" altLang="en-US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기술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MES</a:t>
                      </a:r>
                      <a:endParaRPr lang="ko-KR" altLang="en-US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Assist Program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1794">
                <a:tc v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Lead Time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생산 스케줄 비대상 공정</a:t>
                      </a:r>
                      <a:r>
                        <a:rPr lang="en-US" altLang="ko-KR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제품별 </a:t>
                      </a:r>
                      <a:r>
                        <a:rPr lang="en-US" altLang="ko-KR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L/T</a:t>
                      </a:r>
                      <a:endParaRPr lang="ko-KR" altLang="en-US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수시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제조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MES</a:t>
                      </a:r>
                      <a:endParaRPr lang="ko-KR" altLang="en-US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Assist Program</a:t>
                      </a:r>
                      <a:endParaRPr lang="en-US" altLang="ko-KR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1794">
                <a:tc v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BOM, </a:t>
                      </a:r>
                      <a:r>
                        <a:rPr lang="ko-KR" altLang="en-US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품목코드</a:t>
                      </a:r>
                      <a:r>
                        <a:rPr lang="en-US" altLang="ko-KR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Route 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제품의 부품구성정보</a:t>
                      </a:r>
                      <a:r>
                        <a:rPr lang="en-US" altLang="ko-KR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공정 </a:t>
                      </a:r>
                      <a:r>
                        <a:rPr lang="en-US" altLang="ko-KR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Routing </a:t>
                      </a:r>
                      <a:r>
                        <a:rPr lang="ko-KR" altLang="en-US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및 </a:t>
                      </a:r>
                      <a:r>
                        <a:rPr lang="en-US" altLang="ko-KR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Yield </a:t>
                      </a:r>
                      <a:endParaRPr lang="ko-KR" altLang="en-US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수시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개발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ERP</a:t>
                      </a:r>
                      <a:endParaRPr lang="ko-KR" altLang="en-US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179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오더 우선순위</a:t>
                      </a:r>
                      <a:endParaRPr lang="en-US" altLang="ko-KR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영업 유형</a:t>
                      </a:r>
                      <a:r>
                        <a:rPr lang="en-US" altLang="ko-KR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수출</a:t>
                      </a:r>
                      <a:r>
                        <a:rPr lang="en-US" altLang="ko-KR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국내</a:t>
                      </a:r>
                      <a:r>
                        <a:rPr lang="en-US" altLang="ko-KR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협력사</a:t>
                      </a:r>
                      <a:r>
                        <a:rPr lang="en-US" altLang="ko-KR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sample)</a:t>
                      </a:r>
                      <a:r>
                        <a:rPr lang="ko-KR" altLang="en-US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별 </a:t>
                      </a:r>
                      <a:r>
                        <a:rPr lang="en-US" altLang="ko-KR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수시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개발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ERP</a:t>
                      </a:r>
                      <a:endParaRPr lang="ko-KR" altLang="en-US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1794">
                <a:tc v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Setup</a:t>
                      </a:r>
                      <a:r>
                        <a:rPr lang="en-US" altLang="ko-KR" sz="1200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품종전환</a:t>
                      </a:r>
                      <a:r>
                        <a:rPr lang="en-US" altLang="ko-KR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)Time</a:t>
                      </a:r>
                      <a:endParaRPr lang="ko-KR" altLang="en-US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공정의 주요 변경 유형별 관리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수시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기술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MES</a:t>
                      </a:r>
                      <a:endParaRPr lang="ko-KR" altLang="en-US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Assist Program</a:t>
                      </a:r>
                      <a:endParaRPr lang="en-US" altLang="ko-KR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1794">
                <a:tc v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Lot Size</a:t>
                      </a:r>
                      <a:endParaRPr lang="ko-KR" altLang="en-US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Planned </a:t>
                      </a:r>
                      <a:r>
                        <a:rPr lang="en-US" altLang="ko-KR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W/O </a:t>
                      </a:r>
                      <a:r>
                        <a:rPr lang="ko-KR" altLang="en-US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구성을 </a:t>
                      </a:r>
                      <a:r>
                        <a:rPr lang="ko-KR" altLang="en-US" sz="120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위한 단위</a:t>
                      </a:r>
                      <a:r>
                        <a:rPr lang="en-US" altLang="ko-KR" sz="120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Lot Size</a:t>
                      </a:r>
                      <a:endParaRPr lang="ko-KR" altLang="en-US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수시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생관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MES</a:t>
                      </a:r>
                      <a:endParaRPr lang="ko-KR" altLang="en-US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Assist Program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131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AutoShape 161"/>
          <p:cNvSpPr>
            <a:spLocks noChangeArrowheads="1"/>
          </p:cNvSpPr>
          <p:nvPr/>
        </p:nvSpPr>
        <p:spPr bwMode="auto">
          <a:xfrm>
            <a:off x="231606" y="138615"/>
            <a:ext cx="4968000" cy="295751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l" eaLnBrk="1" fontAlgn="auto" latinLnBrk="1" hangingPunct="1">
              <a:spcBef>
                <a:spcPct val="0"/>
              </a:spcBef>
              <a:spcAft>
                <a:spcPts val="0"/>
              </a:spcAft>
              <a:tabLst>
                <a:tab pos="5648325" algn="l"/>
              </a:tabLst>
            </a:pPr>
            <a:r>
              <a:rPr lang="en-US" altLang="ko-KR" sz="18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3.4 APS </a:t>
            </a:r>
            <a:r>
              <a:rPr lang="ko-KR" altLang="en-US" sz="18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구축 방향</a:t>
            </a:r>
          </a:p>
        </p:txBody>
      </p:sp>
      <p:grpSp>
        <p:nvGrpSpPr>
          <p:cNvPr id="80" name="그룹 198"/>
          <p:cNvGrpSpPr>
            <a:grpSpLocks/>
          </p:cNvGrpSpPr>
          <p:nvPr/>
        </p:nvGrpSpPr>
        <p:grpSpPr bwMode="auto">
          <a:xfrm>
            <a:off x="-1588" y="1277546"/>
            <a:ext cx="9864000" cy="215900"/>
            <a:chOff x="634928" y="2749548"/>
            <a:chExt cx="6271459" cy="216000"/>
          </a:xfrm>
        </p:grpSpPr>
        <p:sp>
          <p:nvSpPr>
            <p:cNvPr id="81" name="모서리가 둥근 직사각형 80"/>
            <p:cNvSpPr/>
            <p:nvPr/>
          </p:nvSpPr>
          <p:spPr>
            <a:xfrm>
              <a:off x="634928" y="2749548"/>
              <a:ext cx="6271459" cy="216000"/>
            </a:xfrm>
            <a:prstGeom prst="roundRect">
              <a:avLst>
                <a:gd name="adj" fmla="val 0"/>
              </a:avLst>
            </a:prstGeom>
            <a:solidFill>
              <a:srgbClr val="D7E3F1"/>
            </a:solidFill>
            <a:ln w="6350">
              <a:solidFill>
                <a:srgbClr val="8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anchor="ctr"/>
            <a:lstStyle/>
            <a:p>
              <a:pPr algn="l" defTabSz="1041400" fontAlgn="auto">
                <a:spcAft>
                  <a:spcPts val="0"/>
                </a:spcAft>
                <a:defRPr/>
              </a:pPr>
              <a:r>
                <a:rPr lang="ko-KR" altLang="en-US" sz="1400" b="1" kern="0" dirty="0">
                  <a:solidFill>
                    <a:srgbClr val="13202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추진 방향</a:t>
              </a:r>
            </a:p>
          </p:txBody>
        </p:sp>
        <p:pic>
          <p:nvPicPr>
            <p:cNvPr id="82" name="Picture 2" descr="C:\Users\wslee\Desktop\Untitled-2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r="4230"/>
            <a:stretch>
              <a:fillRect/>
            </a:stretch>
          </p:blipFill>
          <p:spPr bwMode="auto">
            <a:xfrm>
              <a:off x="694874" y="2806776"/>
              <a:ext cx="66686" cy="101544"/>
            </a:xfrm>
            <a:prstGeom prst="rect">
              <a:avLst/>
            </a:prstGeom>
            <a:noFill/>
          </p:spPr>
        </p:pic>
      </p:grpSp>
      <p:sp>
        <p:nvSpPr>
          <p:cNvPr id="135" name="제목 29"/>
          <p:cNvSpPr txBox="1">
            <a:spLocks/>
          </p:cNvSpPr>
          <p:nvPr/>
        </p:nvSpPr>
        <p:spPr>
          <a:xfrm>
            <a:off x="370605" y="686424"/>
            <a:ext cx="9210676" cy="629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lvl="0" algn="l">
              <a:spcBef>
                <a:spcPts val="0"/>
              </a:spcBef>
              <a:spcAft>
                <a:spcPts val="0"/>
              </a:spcAft>
              <a:buClr>
                <a:srgbClr val="0053A6"/>
              </a:buClr>
              <a:defRPr/>
            </a:pPr>
            <a:r>
              <a:rPr kumimoji="1"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전후 공정간 </a:t>
            </a:r>
            <a:r>
              <a:rPr kumimoji="1"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Balance</a:t>
            </a:r>
            <a:r>
              <a:rPr lang="ko-KR" altLang="en-US" spc="-20" dirty="0">
                <a:latin typeface="맑은 고딕" pitchFamily="50" charset="-127"/>
                <a:ea typeface="맑은 고딕" pitchFamily="50" charset="-127"/>
              </a:rPr>
              <a:t> 를 감안한 신속 정확한 동기화 계획 수립이 절대적으로 필요하다고 판단하며</a:t>
            </a:r>
            <a:r>
              <a:rPr lang="en-US" altLang="ko-KR" spc="-2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pc="-20" dirty="0">
                <a:latin typeface="맑은 고딕" pitchFamily="50" charset="-127"/>
                <a:ea typeface="맑은 고딕" pitchFamily="50" charset="-127"/>
              </a:rPr>
              <a:t>전체 </a:t>
            </a:r>
            <a:r>
              <a:rPr kumimoji="1"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공정에 대한 제약조건의 정형화 및 </a:t>
            </a:r>
            <a:r>
              <a:rPr kumimoji="1"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1"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자재</a:t>
            </a:r>
            <a:r>
              <a:rPr kumimoji="1"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kumimoji="1"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자원 </a:t>
            </a:r>
            <a:r>
              <a:rPr kumimoji="1"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CAPA </a:t>
            </a:r>
            <a:r>
              <a:rPr kumimoji="1"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동시 감안한 생산계획</a:t>
            </a:r>
            <a:r>
              <a:rPr kumimoji="1"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1"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자원 소요 계획 미래 예측</a:t>
            </a:r>
            <a:r>
              <a:rPr kumimoji="1"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Simulation </a:t>
            </a:r>
            <a:r>
              <a:rPr kumimoji="1"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 원활한 업무 처리가 필요 시 됩니다</a:t>
            </a:r>
            <a:r>
              <a:rPr kumimoji="1"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136" name="모서리가 둥근 직사각형 135"/>
          <p:cNvSpPr/>
          <p:nvPr/>
        </p:nvSpPr>
        <p:spPr>
          <a:xfrm>
            <a:off x="524954" y="2025327"/>
            <a:ext cx="4256462" cy="3419897"/>
          </a:xfrm>
          <a:prstGeom prst="roundRect">
            <a:avLst>
              <a:gd name="adj" fmla="val 3452"/>
            </a:avLst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txBody>
          <a:bodyPr anchor="ctr"/>
          <a:lstStyle/>
          <a:p>
            <a:pPr indent="4763" algn="ctr" eaLnBrk="0" latinLnBrk="0" hangingPunct="0">
              <a:lnSpc>
                <a:spcPct val="106000"/>
              </a:lnSpc>
              <a:spcBef>
                <a:spcPct val="30000"/>
              </a:spcBef>
              <a:defRPr/>
            </a:pPr>
            <a:endParaRPr lang="ko-KR" altLang="en-US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7" name="모서리가 둥근 직사각형 136"/>
          <p:cNvSpPr/>
          <p:nvPr/>
        </p:nvSpPr>
        <p:spPr>
          <a:xfrm>
            <a:off x="632412" y="4312840"/>
            <a:ext cx="4045466" cy="1030784"/>
          </a:xfrm>
          <a:prstGeom prst="roundRect">
            <a:avLst>
              <a:gd name="adj" fmla="val 7748"/>
            </a:avLst>
          </a:prstGeom>
          <a:solidFill>
            <a:schemeClr val="bg1">
              <a:lumMod val="95000"/>
            </a:schemeClr>
          </a:solidFill>
          <a:ln>
            <a:noFill/>
            <a:prstDash val="solid"/>
          </a:ln>
        </p:spPr>
        <p:txBody>
          <a:bodyPr anchor="ctr"/>
          <a:lstStyle/>
          <a:p>
            <a:pPr indent="4763" algn="ctr" eaLnBrk="0" latinLnBrk="0" hangingPunct="0">
              <a:lnSpc>
                <a:spcPct val="106000"/>
              </a:lnSpc>
              <a:spcBef>
                <a:spcPct val="30000"/>
              </a:spcBef>
              <a:defRPr/>
            </a:pPr>
            <a:endParaRPr lang="ko-KR" altLang="en-US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8" name="모서리가 둥근 직사각형 137"/>
          <p:cNvSpPr/>
          <p:nvPr/>
        </p:nvSpPr>
        <p:spPr>
          <a:xfrm>
            <a:off x="1102089" y="2410165"/>
            <a:ext cx="2796425" cy="707784"/>
          </a:xfrm>
          <a:prstGeom prst="roundRect">
            <a:avLst>
              <a:gd name="adj" fmla="val 8249"/>
            </a:avLst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txBody>
          <a:bodyPr anchor="ctr"/>
          <a:lstStyle/>
          <a:p>
            <a:pPr indent="4763" algn="ctr" eaLnBrk="0" latinLnBrk="0" hangingPunct="0">
              <a:lnSpc>
                <a:spcPct val="106000"/>
              </a:lnSpc>
              <a:spcBef>
                <a:spcPct val="30000"/>
              </a:spcBef>
              <a:defRPr/>
            </a:pPr>
            <a:endParaRPr lang="ko-KR" altLang="en-US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39" name="그룹 718"/>
          <p:cNvGrpSpPr>
            <a:grpSpLocks/>
          </p:cNvGrpSpPr>
          <p:nvPr/>
        </p:nvGrpSpPr>
        <p:grpSpPr bwMode="auto">
          <a:xfrm>
            <a:off x="2667351" y="2543432"/>
            <a:ext cx="973223" cy="463392"/>
            <a:chOff x="1197806" y="2230283"/>
            <a:chExt cx="958132" cy="398953"/>
          </a:xfrm>
        </p:grpSpPr>
        <p:sp>
          <p:nvSpPr>
            <p:cNvPr id="140" name="직사각형 721"/>
            <p:cNvSpPr>
              <a:spLocks noChangeArrowheads="1"/>
            </p:cNvSpPr>
            <p:nvPr/>
          </p:nvSpPr>
          <p:spPr bwMode="auto">
            <a:xfrm>
              <a:off x="1197806" y="2230283"/>
              <a:ext cx="958132" cy="39895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0206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indent="4763" algn="ctr" eaLnBrk="0" latinLnBrk="0" hangingPunct="0">
                <a:lnSpc>
                  <a:spcPct val="106000"/>
                </a:lnSpc>
                <a:spcBef>
                  <a:spcPct val="30000"/>
                </a:spcBef>
              </a:pPr>
              <a:endParaRPr lang="ko-KR" altLang="en-US" sz="90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141" name="직선 화살표 연결선 140"/>
            <p:cNvCxnSpPr>
              <a:stCxn id="144" idx="0"/>
            </p:cNvCxnSpPr>
            <p:nvPr/>
          </p:nvCxnSpPr>
          <p:spPr bwMode="auto">
            <a:xfrm flipV="1">
              <a:off x="1480713" y="2410632"/>
              <a:ext cx="117226" cy="83342"/>
            </a:xfrm>
            <a:prstGeom prst="straightConnector1">
              <a:avLst/>
            </a:prstGeom>
            <a:solidFill>
              <a:srgbClr val="1C324C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oval" w="sm" len="sm"/>
              <a:tailEnd type="triangle" w="sm" len="sm"/>
            </a:ln>
            <a:effectLst/>
          </p:spPr>
        </p:cxnSp>
        <p:cxnSp>
          <p:nvCxnSpPr>
            <p:cNvPr id="142" name="직선 화살표 연결선 141"/>
            <p:cNvCxnSpPr>
              <a:endCxn id="145" idx="0"/>
            </p:cNvCxnSpPr>
            <p:nvPr/>
          </p:nvCxnSpPr>
          <p:spPr bwMode="auto">
            <a:xfrm>
              <a:off x="1726107" y="2410632"/>
              <a:ext cx="153176" cy="83342"/>
            </a:xfrm>
            <a:prstGeom prst="straightConnector1">
              <a:avLst/>
            </a:prstGeom>
            <a:solidFill>
              <a:srgbClr val="1C324C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oval" w="sm" len="sm"/>
              <a:tailEnd type="triangle" w="sm" len="sm"/>
            </a:ln>
            <a:effectLst/>
          </p:spPr>
        </p:cxnSp>
        <p:grpSp>
          <p:nvGrpSpPr>
            <p:cNvPr id="143" name="그룹 724"/>
            <p:cNvGrpSpPr>
              <a:grpSpLocks/>
            </p:cNvGrpSpPr>
            <p:nvPr/>
          </p:nvGrpSpPr>
          <p:grpSpPr bwMode="auto">
            <a:xfrm>
              <a:off x="1298182" y="2287805"/>
              <a:ext cx="775801" cy="144376"/>
              <a:chOff x="6359037" y="0"/>
              <a:chExt cx="1571740" cy="332656"/>
            </a:xfrm>
          </p:grpSpPr>
          <p:sp>
            <p:nvSpPr>
              <p:cNvPr id="146" name="직사각형 145"/>
              <p:cNvSpPr/>
              <p:nvPr/>
            </p:nvSpPr>
            <p:spPr>
              <a:xfrm>
                <a:off x="6358343" y="-319"/>
                <a:ext cx="303995" cy="33369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  <a:prstDash val="solid"/>
                <a:headEnd w="sm" len="sm"/>
                <a:tailEnd w="sm" len="sm"/>
              </a:ln>
            </p:spPr>
            <p:txBody>
              <a:bodyPr anchor="ctr"/>
              <a:lstStyle/>
              <a:p>
                <a:pPr indent="4763" algn="ctr" eaLnBrk="0" latinLnBrk="0" hangingPunct="0">
                  <a:lnSpc>
                    <a:spcPct val="106000"/>
                  </a:lnSpc>
                  <a:spcBef>
                    <a:spcPct val="30000"/>
                  </a:spcBef>
                  <a:defRPr/>
                </a:pPr>
                <a:endParaRPr lang="ko-KR" altLang="en-US" sz="90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47" name="십자형 146"/>
              <p:cNvSpPr/>
              <p:nvPr/>
            </p:nvSpPr>
            <p:spPr>
              <a:xfrm>
                <a:off x="7548990" y="-319"/>
                <a:ext cx="383161" cy="333691"/>
              </a:xfrm>
              <a:prstGeom prst="plus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  <a:prstDash val="solid"/>
                <a:headEnd w="sm" len="sm"/>
                <a:tailEnd w="sm" len="sm"/>
              </a:ln>
            </p:spPr>
            <p:txBody>
              <a:bodyPr anchor="ctr"/>
              <a:lstStyle/>
              <a:p>
                <a:pPr indent="4763" algn="ctr" eaLnBrk="0" latinLnBrk="0" hangingPunct="0">
                  <a:lnSpc>
                    <a:spcPct val="106000"/>
                  </a:lnSpc>
                  <a:spcBef>
                    <a:spcPct val="30000"/>
                  </a:spcBef>
                  <a:defRPr/>
                </a:pPr>
                <a:endParaRPr lang="ko-KR" altLang="en-US" sz="90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cxnSp>
            <p:nvCxnSpPr>
              <p:cNvPr id="148" name="직선 화살표 연결선 147"/>
              <p:cNvCxnSpPr>
                <a:stCxn id="146" idx="3"/>
              </p:cNvCxnSpPr>
              <p:nvPr/>
            </p:nvCxnSpPr>
            <p:spPr bwMode="auto">
              <a:xfrm>
                <a:off x="6662338" y="166525"/>
                <a:ext cx="250164" cy="0"/>
              </a:xfrm>
              <a:prstGeom prst="straightConnector1">
                <a:avLst/>
              </a:prstGeom>
              <a:solidFill>
                <a:srgbClr val="1C324C"/>
              </a:solidFill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oval" w="sm" len="sm"/>
                <a:tailEnd type="triangle" w="sm" len="sm"/>
              </a:ln>
              <a:effectLst/>
            </p:spPr>
          </p:cxnSp>
          <p:cxnSp>
            <p:nvCxnSpPr>
              <p:cNvPr id="149" name="직선 화살표 연결선 148"/>
              <p:cNvCxnSpPr/>
              <p:nvPr/>
            </p:nvCxnSpPr>
            <p:spPr bwMode="auto">
              <a:xfrm>
                <a:off x="7279829" y="166525"/>
                <a:ext cx="269161" cy="0"/>
              </a:xfrm>
              <a:prstGeom prst="straightConnector1">
                <a:avLst/>
              </a:prstGeom>
              <a:solidFill>
                <a:srgbClr val="1C324C"/>
              </a:solidFill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oval" w="sm" len="sm"/>
                <a:tailEnd type="triangle" w="sm" len="sm"/>
              </a:ln>
              <a:effectLst/>
            </p:spPr>
          </p:cxnSp>
          <p:sp>
            <p:nvSpPr>
              <p:cNvPr id="150" name="원형 149"/>
              <p:cNvSpPr/>
              <p:nvPr/>
            </p:nvSpPr>
            <p:spPr>
              <a:xfrm>
                <a:off x="6912501" y="-319"/>
                <a:ext cx="367327" cy="333691"/>
              </a:xfrm>
              <a:prstGeom prst="pie">
                <a:avLst/>
              </a:prstGeom>
              <a:solidFill>
                <a:srgbClr val="002060"/>
              </a:solidFill>
              <a:ln>
                <a:solidFill>
                  <a:schemeClr val="bg1">
                    <a:lumMod val="65000"/>
                  </a:schemeClr>
                </a:solidFill>
                <a:prstDash val="solid"/>
                <a:headEnd w="sm" len="sm"/>
                <a:tailEnd w="sm" len="sm"/>
              </a:ln>
            </p:spPr>
            <p:txBody>
              <a:bodyPr anchor="ctr"/>
              <a:lstStyle/>
              <a:p>
                <a:pPr indent="4763" algn="ctr" eaLnBrk="0" latinLnBrk="0" hangingPunct="0">
                  <a:lnSpc>
                    <a:spcPct val="106000"/>
                  </a:lnSpc>
                  <a:spcBef>
                    <a:spcPct val="30000"/>
                  </a:spcBef>
                  <a:defRPr/>
                </a:pPr>
                <a:endParaRPr lang="ko-KR" altLang="en-US" sz="90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144" name="직사각형 725"/>
            <p:cNvSpPr>
              <a:spLocks noChangeArrowheads="1"/>
            </p:cNvSpPr>
            <p:nvPr/>
          </p:nvSpPr>
          <p:spPr bwMode="auto">
            <a:xfrm>
              <a:off x="1298903" y="2494001"/>
              <a:ext cx="362960" cy="84882"/>
            </a:xfrm>
            <a:prstGeom prst="rect">
              <a:avLst/>
            </a:prstGeom>
            <a:solidFill>
              <a:srgbClr val="FF9393"/>
            </a:solidFill>
            <a:ln w="952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 indent="4763" algn="ctr" eaLnBrk="0" latinLnBrk="0" hangingPunct="0">
                <a:lnSpc>
                  <a:spcPct val="106000"/>
                </a:lnSpc>
                <a:spcBef>
                  <a:spcPct val="30000"/>
                </a:spcBef>
              </a:pPr>
              <a:endParaRPr lang="ko-KR" altLang="en-US" sz="90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45" name="직사각형 726"/>
            <p:cNvSpPr>
              <a:spLocks noChangeArrowheads="1"/>
            </p:cNvSpPr>
            <p:nvPr/>
          </p:nvSpPr>
          <p:spPr bwMode="auto">
            <a:xfrm>
              <a:off x="1697673" y="2494001"/>
              <a:ext cx="362960" cy="84882"/>
            </a:xfrm>
            <a:prstGeom prst="rect">
              <a:avLst/>
            </a:prstGeom>
            <a:solidFill>
              <a:srgbClr val="FF9393"/>
            </a:solidFill>
            <a:ln w="952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 indent="4763" algn="ctr" eaLnBrk="0" latinLnBrk="0" hangingPunct="0">
                <a:lnSpc>
                  <a:spcPct val="106000"/>
                </a:lnSpc>
                <a:spcBef>
                  <a:spcPct val="30000"/>
                </a:spcBef>
              </a:pPr>
              <a:endParaRPr lang="ko-KR" altLang="en-US" sz="90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cxnSp>
        <p:nvCxnSpPr>
          <p:cNvPr id="151" name="직선 화살표 연결선 150"/>
          <p:cNvCxnSpPr/>
          <p:nvPr/>
        </p:nvCxnSpPr>
        <p:spPr bwMode="auto">
          <a:xfrm>
            <a:off x="2324399" y="2752911"/>
            <a:ext cx="339294" cy="0"/>
          </a:xfrm>
          <a:prstGeom prst="straightConnector1">
            <a:avLst/>
          </a:prstGeom>
          <a:solidFill>
            <a:srgbClr val="1C324C"/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triangle" w="med" len="med"/>
          </a:ln>
          <a:effectLst/>
        </p:spPr>
      </p:cxnSp>
      <p:pic>
        <p:nvPicPr>
          <p:cNvPr id="152" name="Picture 5" descr="C:\Users\younggkim\AppData\Local\Microsoft\Windows\Temporary Internet Files\Content.IE5\E3A39LXQ\MC90044197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2769" y="3260283"/>
            <a:ext cx="1098667" cy="100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" name="양쪽 모서리가 잘린 사각형 153"/>
          <p:cNvSpPr/>
          <p:nvPr/>
        </p:nvSpPr>
        <p:spPr>
          <a:xfrm>
            <a:off x="2390269" y="3657982"/>
            <a:ext cx="417549" cy="320566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bg1">
              <a:lumMod val="75000"/>
            </a:schemeClr>
          </a:solidFill>
          <a:ln w="28575">
            <a:solidFill>
              <a:srgbClr val="FF0000"/>
            </a:solidFill>
            <a:prstDash val="sysDash"/>
          </a:ln>
        </p:spPr>
        <p:txBody>
          <a:bodyPr anchor="ctr"/>
          <a:lstStyle/>
          <a:p>
            <a:pPr indent="4763" algn="ctr" eaLnBrk="0" latinLnBrk="0" hangingPunct="0">
              <a:lnSpc>
                <a:spcPct val="106000"/>
              </a:lnSpc>
              <a:spcBef>
                <a:spcPct val="30000"/>
              </a:spcBef>
              <a:defRPr/>
            </a:pPr>
            <a:endParaRPr lang="ko-KR" altLang="en-US" sz="100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5" name="타원 154"/>
          <p:cNvSpPr/>
          <p:nvPr/>
        </p:nvSpPr>
        <p:spPr>
          <a:xfrm>
            <a:off x="2471232" y="3438192"/>
            <a:ext cx="277837" cy="252327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FF0000"/>
            </a:solidFill>
            <a:prstDash val="sysDash"/>
          </a:ln>
        </p:spPr>
        <p:txBody>
          <a:bodyPr anchor="ctr"/>
          <a:lstStyle/>
          <a:p>
            <a:pPr indent="4763" algn="ctr" eaLnBrk="0" latinLnBrk="0" hangingPunct="0">
              <a:lnSpc>
                <a:spcPct val="106000"/>
              </a:lnSpc>
              <a:spcBef>
                <a:spcPct val="30000"/>
              </a:spcBef>
              <a:defRPr/>
            </a:pPr>
            <a:endParaRPr lang="ko-KR" altLang="en-US" sz="100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2" name="모서리가 둥근 직사각형 161"/>
          <p:cNvSpPr/>
          <p:nvPr/>
        </p:nvSpPr>
        <p:spPr>
          <a:xfrm>
            <a:off x="4971543" y="2025327"/>
            <a:ext cx="4373946" cy="3419897"/>
          </a:xfrm>
          <a:prstGeom prst="roundRect">
            <a:avLst>
              <a:gd name="adj" fmla="val 3452"/>
            </a:avLst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txBody>
          <a:bodyPr anchor="ctr"/>
          <a:lstStyle/>
          <a:p>
            <a:pPr indent="4763" algn="ctr" eaLnBrk="0" latinLnBrk="0" hangingPunct="0">
              <a:lnSpc>
                <a:spcPct val="106000"/>
              </a:lnSpc>
              <a:spcBef>
                <a:spcPct val="30000"/>
              </a:spcBef>
              <a:defRPr/>
            </a:pPr>
            <a:endParaRPr lang="ko-KR" altLang="en-US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3" name="Text Box 41"/>
          <p:cNvSpPr txBox="1">
            <a:spLocks noChangeArrowheads="1"/>
          </p:cNvSpPr>
          <p:nvPr/>
        </p:nvSpPr>
        <p:spPr bwMode="gray">
          <a:xfrm>
            <a:off x="6112954" y="1827434"/>
            <a:ext cx="2260798" cy="36024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36000" tIns="36000" rIns="36000" bIns="36000" anchor="ctr"/>
          <a:lstStyle/>
          <a:p>
            <a:pPr algn="ctr" eaLnBrk="0" hangingPunct="0">
              <a:lnSpc>
                <a:spcPct val="106000"/>
              </a:lnSpc>
            </a:pPr>
            <a:r>
              <a:rPr lang="ko-KR" altLang="en-US" sz="1400" b="1" dirty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실행 체계 확립</a:t>
            </a:r>
            <a:endParaRPr lang="en-US" altLang="ko-KR" sz="1400" b="1" dirty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4" name="Text Box 41"/>
          <p:cNvSpPr txBox="1">
            <a:spLocks noChangeArrowheads="1"/>
          </p:cNvSpPr>
          <p:nvPr/>
        </p:nvSpPr>
        <p:spPr bwMode="gray">
          <a:xfrm>
            <a:off x="1340764" y="1827434"/>
            <a:ext cx="2774230" cy="36024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36000" tIns="36000" rIns="36000" bIns="36000" anchor="ctr"/>
          <a:lstStyle/>
          <a:p>
            <a:pPr algn="ctr" eaLnBrk="0" hangingPunct="0">
              <a:lnSpc>
                <a:spcPct val="106000"/>
              </a:lnSpc>
            </a:pPr>
            <a:r>
              <a:rPr lang="en-US" altLang="ko-KR" sz="1400" b="1" dirty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Planning </a:t>
            </a:r>
            <a:r>
              <a:rPr lang="ko-KR" altLang="en-US" sz="1400" b="1" dirty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통합 </a:t>
            </a:r>
            <a:r>
              <a:rPr lang="en-US" altLang="ko-KR" sz="1400" b="1" dirty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Scheduling </a:t>
            </a:r>
          </a:p>
        </p:txBody>
      </p:sp>
      <p:sp>
        <p:nvSpPr>
          <p:cNvPr id="165" name="직사각형 1094"/>
          <p:cNvSpPr>
            <a:spLocks noChangeArrowheads="1"/>
          </p:cNvSpPr>
          <p:nvPr/>
        </p:nvSpPr>
        <p:spPr bwMode="auto">
          <a:xfrm>
            <a:off x="559880" y="5732895"/>
            <a:ext cx="1657496" cy="323740"/>
          </a:xfrm>
          <a:prstGeom prst="rect">
            <a:avLst/>
          </a:prstGeom>
          <a:solidFill>
            <a:srgbClr val="D5E3FF"/>
          </a:solidFill>
          <a:ln w="9525">
            <a:solidFill>
              <a:srgbClr val="B1C1E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lnSpc>
                <a:spcPct val="106000"/>
              </a:lnSpc>
            </a:pPr>
            <a:r>
              <a:rPr lang="en-US" altLang="ko-KR" sz="1400" b="1" i="1" dirty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APS </a:t>
            </a:r>
            <a:r>
              <a:rPr lang="ko-KR" altLang="en-US" sz="1400" b="1" i="1" dirty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추진방향</a:t>
            </a:r>
          </a:p>
        </p:txBody>
      </p:sp>
      <p:sp>
        <p:nvSpPr>
          <p:cNvPr id="166" name="모서리가 둥근 직사각형 1096"/>
          <p:cNvSpPr>
            <a:spLocks noChangeArrowheads="1"/>
          </p:cNvSpPr>
          <p:nvPr/>
        </p:nvSpPr>
        <p:spPr bwMode="auto">
          <a:xfrm>
            <a:off x="2501924" y="5732895"/>
            <a:ext cx="6795617" cy="324216"/>
          </a:xfrm>
          <a:prstGeom prst="roundRect">
            <a:avLst>
              <a:gd name="adj" fmla="val 3454"/>
            </a:avLst>
          </a:prstGeom>
          <a:noFill/>
          <a:ln w="3175">
            <a:solidFill>
              <a:srgbClr val="00206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 latinLnBrk="0">
              <a:lnSpc>
                <a:spcPct val="106000"/>
              </a:lnSpc>
              <a:spcBef>
                <a:spcPts val="0"/>
              </a:spcBef>
              <a:spcAft>
                <a:spcPct val="15000"/>
              </a:spcAft>
              <a:buClr>
                <a:srgbClr val="000000"/>
              </a:buClr>
              <a:tabLst>
                <a:tab pos="914400" algn="l"/>
                <a:tab pos="7315200" algn="r"/>
              </a:tabLst>
              <a:defRPr/>
            </a:pPr>
            <a:r>
              <a:rPr lang="ko-KR" altLang="en-US" sz="1400" b="1" kern="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생산계획</a:t>
            </a:r>
            <a:r>
              <a:rPr lang="en-US" altLang="ko-KR" sz="1400" b="1" kern="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b="1" kern="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표준 프로세스 </a:t>
            </a:r>
            <a:r>
              <a:rPr lang="en-US" altLang="ko-KR" sz="1400" b="1" kern="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&amp; </a:t>
            </a:r>
            <a:r>
              <a:rPr lang="ko-KR" altLang="en-US" sz="1400" b="1" kern="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시스템 관리를 위한 운영체계 정립</a:t>
            </a:r>
            <a:endParaRPr lang="en-US" altLang="ko-KR" sz="1400" b="1" kern="0" dirty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67" name="직선 화살표 연결선 166"/>
          <p:cNvCxnSpPr/>
          <p:nvPr/>
        </p:nvCxnSpPr>
        <p:spPr bwMode="auto">
          <a:xfrm>
            <a:off x="3500952" y="3198019"/>
            <a:ext cx="0" cy="1198153"/>
          </a:xfrm>
          <a:prstGeom prst="straightConnector1">
            <a:avLst/>
          </a:prstGeom>
          <a:solidFill>
            <a:srgbClr val="1C324C"/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168" name="그룹 718"/>
          <p:cNvGrpSpPr>
            <a:grpSpLocks/>
          </p:cNvGrpSpPr>
          <p:nvPr/>
        </p:nvGrpSpPr>
        <p:grpSpPr bwMode="auto">
          <a:xfrm>
            <a:off x="1336318" y="2542255"/>
            <a:ext cx="973223" cy="463392"/>
            <a:chOff x="1197806" y="2230283"/>
            <a:chExt cx="958132" cy="398953"/>
          </a:xfrm>
        </p:grpSpPr>
        <p:sp>
          <p:nvSpPr>
            <p:cNvPr id="169" name="직사각형 721"/>
            <p:cNvSpPr>
              <a:spLocks noChangeArrowheads="1"/>
            </p:cNvSpPr>
            <p:nvPr/>
          </p:nvSpPr>
          <p:spPr bwMode="auto">
            <a:xfrm>
              <a:off x="1197806" y="2230283"/>
              <a:ext cx="958132" cy="39895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0206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indent="4763" algn="ctr" eaLnBrk="0" latinLnBrk="0" hangingPunct="0">
                <a:lnSpc>
                  <a:spcPct val="106000"/>
                </a:lnSpc>
                <a:spcBef>
                  <a:spcPct val="30000"/>
                </a:spcBef>
              </a:pPr>
              <a:endParaRPr lang="ko-KR" altLang="en-US" sz="90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170" name="직선 화살표 연결선 169"/>
            <p:cNvCxnSpPr>
              <a:stCxn id="173" idx="0"/>
            </p:cNvCxnSpPr>
            <p:nvPr/>
          </p:nvCxnSpPr>
          <p:spPr bwMode="auto">
            <a:xfrm flipV="1">
              <a:off x="1480713" y="2410632"/>
              <a:ext cx="117226" cy="83342"/>
            </a:xfrm>
            <a:prstGeom prst="straightConnector1">
              <a:avLst/>
            </a:prstGeom>
            <a:solidFill>
              <a:srgbClr val="1C324C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oval" w="sm" len="sm"/>
              <a:tailEnd type="triangle" w="sm" len="sm"/>
            </a:ln>
            <a:effectLst/>
          </p:spPr>
        </p:cxnSp>
        <p:cxnSp>
          <p:nvCxnSpPr>
            <p:cNvPr id="171" name="직선 화살표 연결선 170"/>
            <p:cNvCxnSpPr>
              <a:endCxn id="174" idx="0"/>
            </p:cNvCxnSpPr>
            <p:nvPr/>
          </p:nvCxnSpPr>
          <p:spPr bwMode="auto">
            <a:xfrm>
              <a:off x="1726107" y="2410632"/>
              <a:ext cx="153176" cy="83342"/>
            </a:xfrm>
            <a:prstGeom prst="straightConnector1">
              <a:avLst/>
            </a:prstGeom>
            <a:solidFill>
              <a:srgbClr val="1C324C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oval" w="sm" len="sm"/>
              <a:tailEnd type="triangle" w="sm" len="sm"/>
            </a:ln>
            <a:effectLst/>
          </p:spPr>
        </p:cxnSp>
        <p:grpSp>
          <p:nvGrpSpPr>
            <p:cNvPr id="172" name="그룹 724"/>
            <p:cNvGrpSpPr>
              <a:grpSpLocks/>
            </p:cNvGrpSpPr>
            <p:nvPr/>
          </p:nvGrpSpPr>
          <p:grpSpPr bwMode="auto">
            <a:xfrm>
              <a:off x="1298182" y="2287805"/>
              <a:ext cx="775801" cy="144376"/>
              <a:chOff x="6359037" y="0"/>
              <a:chExt cx="1571740" cy="332656"/>
            </a:xfrm>
          </p:grpSpPr>
          <p:sp>
            <p:nvSpPr>
              <p:cNvPr id="175" name="직사각형 174"/>
              <p:cNvSpPr/>
              <p:nvPr/>
            </p:nvSpPr>
            <p:spPr>
              <a:xfrm>
                <a:off x="6358343" y="-319"/>
                <a:ext cx="303995" cy="33369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  <a:prstDash val="solid"/>
                <a:headEnd w="sm" len="sm"/>
                <a:tailEnd w="sm" len="sm"/>
              </a:ln>
            </p:spPr>
            <p:txBody>
              <a:bodyPr anchor="ctr"/>
              <a:lstStyle/>
              <a:p>
                <a:pPr indent="4763" algn="ctr" eaLnBrk="0" latinLnBrk="0" hangingPunct="0">
                  <a:lnSpc>
                    <a:spcPct val="106000"/>
                  </a:lnSpc>
                  <a:spcBef>
                    <a:spcPct val="30000"/>
                  </a:spcBef>
                  <a:defRPr/>
                </a:pPr>
                <a:endParaRPr lang="ko-KR" altLang="en-US" sz="90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76" name="십자형 175"/>
              <p:cNvSpPr/>
              <p:nvPr/>
            </p:nvSpPr>
            <p:spPr>
              <a:xfrm>
                <a:off x="7548990" y="-319"/>
                <a:ext cx="383161" cy="333691"/>
              </a:xfrm>
              <a:prstGeom prst="plus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  <a:prstDash val="solid"/>
                <a:headEnd w="sm" len="sm"/>
                <a:tailEnd w="sm" len="sm"/>
              </a:ln>
            </p:spPr>
            <p:txBody>
              <a:bodyPr anchor="ctr"/>
              <a:lstStyle/>
              <a:p>
                <a:pPr indent="4763" algn="ctr" eaLnBrk="0" latinLnBrk="0" hangingPunct="0">
                  <a:lnSpc>
                    <a:spcPct val="106000"/>
                  </a:lnSpc>
                  <a:spcBef>
                    <a:spcPct val="30000"/>
                  </a:spcBef>
                  <a:defRPr/>
                </a:pPr>
                <a:endParaRPr lang="ko-KR" altLang="en-US" sz="90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cxnSp>
            <p:nvCxnSpPr>
              <p:cNvPr id="177" name="직선 화살표 연결선 176"/>
              <p:cNvCxnSpPr>
                <a:stCxn id="175" idx="3"/>
              </p:cNvCxnSpPr>
              <p:nvPr/>
            </p:nvCxnSpPr>
            <p:spPr bwMode="auto">
              <a:xfrm>
                <a:off x="6662338" y="166525"/>
                <a:ext cx="250164" cy="0"/>
              </a:xfrm>
              <a:prstGeom prst="straightConnector1">
                <a:avLst/>
              </a:prstGeom>
              <a:solidFill>
                <a:srgbClr val="1C324C"/>
              </a:solidFill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oval" w="sm" len="sm"/>
                <a:tailEnd type="triangle" w="sm" len="sm"/>
              </a:ln>
              <a:effectLst/>
            </p:spPr>
          </p:cxnSp>
          <p:cxnSp>
            <p:nvCxnSpPr>
              <p:cNvPr id="178" name="직선 화살표 연결선 177"/>
              <p:cNvCxnSpPr/>
              <p:nvPr/>
            </p:nvCxnSpPr>
            <p:spPr bwMode="auto">
              <a:xfrm>
                <a:off x="7279829" y="166525"/>
                <a:ext cx="269161" cy="0"/>
              </a:xfrm>
              <a:prstGeom prst="straightConnector1">
                <a:avLst/>
              </a:prstGeom>
              <a:solidFill>
                <a:srgbClr val="1C324C"/>
              </a:solidFill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oval" w="sm" len="sm"/>
                <a:tailEnd type="triangle" w="sm" len="sm"/>
              </a:ln>
              <a:effectLst/>
            </p:spPr>
          </p:cxnSp>
          <p:sp>
            <p:nvSpPr>
              <p:cNvPr id="179" name="원형 178"/>
              <p:cNvSpPr/>
              <p:nvPr/>
            </p:nvSpPr>
            <p:spPr>
              <a:xfrm>
                <a:off x="6912501" y="-319"/>
                <a:ext cx="367327" cy="333691"/>
              </a:xfrm>
              <a:prstGeom prst="pie">
                <a:avLst/>
              </a:prstGeom>
              <a:solidFill>
                <a:srgbClr val="002060"/>
              </a:solidFill>
              <a:ln>
                <a:solidFill>
                  <a:schemeClr val="bg1">
                    <a:lumMod val="65000"/>
                  </a:schemeClr>
                </a:solidFill>
                <a:prstDash val="solid"/>
                <a:headEnd w="sm" len="sm"/>
                <a:tailEnd w="sm" len="sm"/>
              </a:ln>
            </p:spPr>
            <p:txBody>
              <a:bodyPr anchor="ctr"/>
              <a:lstStyle/>
              <a:p>
                <a:pPr indent="4763" algn="ctr" eaLnBrk="0" latinLnBrk="0" hangingPunct="0">
                  <a:lnSpc>
                    <a:spcPct val="106000"/>
                  </a:lnSpc>
                  <a:spcBef>
                    <a:spcPct val="30000"/>
                  </a:spcBef>
                  <a:defRPr/>
                </a:pPr>
                <a:endParaRPr lang="ko-KR" altLang="en-US" sz="90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173" name="직사각형 725"/>
            <p:cNvSpPr>
              <a:spLocks noChangeArrowheads="1"/>
            </p:cNvSpPr>
            <p:nvPr/>
          </p:nvSpPr>
          <p:spPr bwMode="auto">
            <a:xfrm>
              <a:off x="1298903" y="2494001"/>
              <a:ext cx="362960" cy="84882"/>
            </a:xfrm>
            <a:prstGeom prst="rect">
              <a:avLst/>
            </a:prstGeom>
            <a:solidFill>
              <a:srgbClr val="FF9393"/>
            </a:solidFill>
            <a:ln w="952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 indent="4763" algn="ctr" eaLnBrk="0" latinLnBrk="0" hangingPunct="0">
                <a:lnSpc>
                  <a:spcPct val="106000"/>
                </a:lnSpc>
                <a:spcBef>
                  <a:spcPct val="30000"/>
                </a:spcBef>
              </a:pPr>
              <a:endParaRPr lang="ko-KR" altLang="en-US" sz="90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4" name="직사각형 726"/>
            <p:cNvSpPr>
              <a:spLocks noChangeArrowheads="1"/>
            </p:cNvSpPr>
            <p:nvPr/>
          </p:nvSpPr>
          <p:spPr bwMode="auto">
            <a:xfrm>
              <a:off x="1697673" y="2494001"/>
              <a:ext cx="362960" cy="84882"/>
            </a:xfrm>
            <a:prstGeom prst="rect">
              <a:avLst/>
            </a:prstGeom>
            <a:solidFill>
              <a:srgbClr val="FF9393"/>
            </a:solidFill>
            <a:ln w="952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 indent="4763" algn="ctr" eaLnBrk="0" latinLnBrk="0" hangingPunct="0">
                <a:lnSpc>
                  <a:spcPct val="106000"/>
                </a:lnSpc>
                <a:spcBef>
                  <a:spcPct val="30000"/>
                </a:spcBef>
              </a:pPr>
              <a:endParaRPr lang="ko-KR" altLang="en-US" sz="90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0" name="Freeform 7"/>
          <p:cNvSpPr>
            <a:spLocks/>
          </p:cNvSpPr>
          <p:nvPr/>
        </p:nvSpPr>
        <p:spPr bwMode="auto">
          <a:xfrm>
            <a:off x="1864545" y="2321870"/>
            <a:ext cx="1435233" cy="13330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lnSpc>
                <a:spcPct val="106000"/>
              </a:lnSpc>
              <a:defRPr/>
            </a:pPr>
            <a:r>
              <a:rPr lang="ko-KR" altLang="en-US" sz="1400" b="1" dirty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본 공장</a:t>
            </a:r>
            <a:endParaRPr lang="en-GB" altLang="ko-KR" sz="1400" b="1" dirty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81" name="다이어그램 180"/>
          <p:cNvGraphicFramePr/>
          <p:nvPr>
            <p:extLst>
              <p:ext uri="{D42A27DB-BD31-4B8C-83A1-F6EECF244321}">
                <p14:modId xmlns:p14="http://schemas.microsoft.com/office/powerpoint/2010/main" val="1166001090"/>
              </p:ext>
            </p:extLst>
          </p:nvPr>
        </p:nvGraphicFramePr>
        <p:xfrm>
          <a:off x="5097017" y="2388795"/>
          <a:ext cx="4136009" cy="3056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82" name="Rectangle 60"/>
          <p:cNvSpPr>
            <a:spLocks noChangeArrowheads="1"/>
          </p:cNvSpPr>
          <p:nvPr/>
        </p:nvSpPr>
        <p:spPr bwMode="auto">
          <a:xfrm>
            <a:off x="7087861" y="3688284"/>
            <a:ext cx="184731" cy="2308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algn="l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900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3" name="TextBox 38"/>
          <p:cNvSpPr txBox="1">
            <a:spLocks noChangeArrowheads="1"/>
          </p:cNvSpPr>
          <p:nvPr/>
        </p:nvSpPr>
        <p:spPr bwMode="auto">
          <a:xfrm>
            <a:off x="7217531" y="3195171"/>
            <a:ext cx="41549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9pPr>
          </a:lstStyle>
          <a:p>
            <a:pPr algn="l" eaLnBrk="1" hangingPunct="1"/>
            <a:r>
              <a:rPr lang="ko-KR" altLang="en-US" sz="9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납기</a:t>
            </a:r>
          </a:p>
        </p:txBody>
      </p:sp>
      <p:sp>
        <p:nvSpPr>
          <p:cNvPr id="184" name="TextBox 39"/>
          <p:cNvSpPr txBox="1">
            <a:spLocks noChangeArrowheads="1"/>
          </p:cNvSpPr>
          <p:nvPr/>
        </p:nvSpPr>
        <p:spPr bwMode="auto">
          <a:xfrm>
            <a:off x="7221946" y="4303096"/>
            <a:ext cx="415498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9pPr>
          </a:lstStyle>
          <a:p>
            <a:pPr algn="l" eaLnBrk="1" hangingPunct="1"/>
            <a:r>
              <a:rPr lang="ko-KR" altLang="en-US" sz="9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납기</a:t>
            </a:r>
            <a:endParaRPr lang="en-US" altLang="ko-KR" sz="9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 eaLnBrk="1" hangingPunct="1"/>
            <a:r>
              <a:rPr lang="ko-KR" altLang="en-US" sz="9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정보</a:t>
            </a:r>
          </a:p>
        </p:txBody>
      </p:sp>
      <p:sp>
        <p:nvSpPr>
          <p:cNvPr id="185" name="TextBox 40"/>
          <p:cNvSpPr txBox="1">
            <a:spLocks noChangeArrowheads="1"/>
          </p:cNvSpPr>
          <p:nvPr/>
        </p:nvSpPr>
        <p:spPr bwMode="auto">
          <a:xfrm>
            <a:off x="6254693" y="4071463"/>
            <a:ext cx="64633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9pPr>
          </a:lstStyle>
          <a:p>
            <a:pPr algn="l" eaLnBrk="1" hangingPunct="1"/>
            <a:r>
              <a:rPr lang="ko-KR" altLang="en-US" sz="9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소요계획</a:t>
            </a:r>
          </a:p>
        </p:txBody>
      </p:sp>
      <p:sp>
        <p:nvSpPr>
          <p:cNvPr id="186" name="TextBox 41"/>
          <p:cNvSpPr txBox="1">
            <a:spLocks noChangeArrowheads="1"/>
          </p:cNvSpPr>
          <p:nvPr/>
        </p:nvSpPr>
        <p:spPr bwMode="auto">
          <a:xfrm>
            <a:off x="7377216" y="2636916"/>
            <a:ext cx="19682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71438" eaLnBrk="0" hangingPunct="0"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9pPr>
          </a:lstStyle>
          <a:p>
            <a:pPr algn="l" eaLnBrk="1" hangingPunct="1">
              <a:buFont typeface="Arial" pitchFamily="34" charset="0"/>
              <a:buChar char="•"/>
            </a:pPr>
            <a:r>
              <a:rPr lang="ko-KR" altLang="en-US" sz="1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고객 납기 회신</a:t>
            </a:r>
            <a:endParaRPr lang="en-US" altLang="ko-KR" sz="10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 eaLnBrk="1" hangingPunct="1">
              <a:buFont typeface="Arial" pitchFamily="34" charset="0"/>
              <a:buChar char="•"/>
            </a:pPr>
            <a:r>
              <a:rPr lang="ko-KR" altLang="en-US" sz="1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납기 차질 사전 점검</a:t>
            </a:r>
            <a:endParaRPr lang="en-US" altLang="ko-KR" sz="10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7" name="TextBox 42"/>
          <p:cNvSpPr txBox="1">
            <a:spLocks noChangeArrowheads="1"/>
          </p:cNvSpPr>
          <p:nvPr/>
        </p:nvSpPr>
        <p:spPr bwMode="auto">
          <a:xfrm>
            <a:off x="5457058" y="4787480"/>
            <a:ext cx="154880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9pPr>
          </a:lstStyle>
          <a:p>
            <a:pPr algn="l" eaLnBrk="1" hangingPunct="1">
              <a:buFont typeface="Arial" pitchFamily="34" charset="0"/>
              <a:buChar char="•"/>
            </a:pPr>
            <a:r>
              <a:rPr lang="en-US" altLang="ko-KR" sz="1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원활한 계획수립</a:t>
            </a:r>
            <a:endParaRPr lang="en-US" altLang="ko-KR" sz="10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 eaLnBrk="1" hangingPunct="1">
              <a:buFont typeface="Arial" pitchFamily="34" charset="0"/>
              <a:buChar char="•"/>
            </a:pPr>
            <a:r>
              <a:rPr lang="en-US" altLang="ko-KR" sz="10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신속한 납기차질 대응</a:t>
            </a:r>
            <a:endParaRPr lang="en-US" altLang="ko-KR" sz="1000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 eaLnBrk="1" hangingPunct="1">
              <a:buFont typeface="Arial" pitchFamily="34" charset="0"/>
              <a:buChar char="•"/>
            </a:pPr>
            <a:r>
              <a:rPr lang="en-US" altLang="ko-KR" sz="10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공장 연동 관리 </a:t>
            </a:r>
            <a:endParaRPr lang="en-US" altLang="ko-KR" sz="10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8" name="TextBox 43"/>
          <p:cNvSpPr txBox="1">
            <a:spLocks noChangeArrowheads="1"/>
          </p:cNvSpPr>
          <p:nvPr/>
        </p:nvSpPr>
        <p:spPr bwMode="auto">
          <a:xfrm>
            <a:off x="5097018" y="3388934"/>
            <a:ext cx="139796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71438" eaLnBrk="0" hangingPunct="0"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9pPr>
          </a:lstStyle>
          <a:p>
            <a:pPr algn="l" eaLnBrk="1" hangingPunct="1">
              <a:buFont typeface="Arial" pitchFamily="34" charset="0"/>
              <a:buChar char="•"/>
            </a:pPr>
            <a:r>
              <a:rPr lang="ko-KR" altLang="en-US" sz="1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필요 소요량 정보</a:t>
            </a:r>
            <a:endParaRPr lang="en-US" altLang="ko-KR" sz="10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 eaLnBrk="1" hangingPunct="1">
              <a:buFont typeface="Arial" pitchFamily="34" charset="0"/>
              <a:buChar char="•"/>
            </a:pPr>
            <a:r>
              <a:rPr lang="ko-KR" altLang="en-US" sz="1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원활한 구매 지원</a:t>
            </a:r>
            <a:endParaRPr lang="en-US" altLang="ko-KR" sz="10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9" name="TextBox 45"/>
          <p:cNvSpPr txBox="1">
            <a:spLocks noChangeArrowheads="1"/>
          </p:cNvSpPr>
          <p:nvPr/>
        </p:nvSpPr>
        <p:spPr bwMode="auto">
          <a:xfrm>
            <a:off x="6374398" y="3531631"/>
            <a:ext cx="415498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9pPr>
          </a:lstStyle>
          <a:p>
            <a:pPr algn="l" eaLnBrk="1" hangingPunct="1"/>
            <a:r>
              <a:rPr lang="ko-KR" altLang="en-US" sz="9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입고</a:t>
            </a:r>
            <a:endParaRPr lang="en-US" altLang="ko-KR" sz="9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 eaLnBrk="1" hangingPunct="1"/>
            <a:r>
              <a:rPr lang="ko-KR" altLang="en-US" sz="9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계획</a:t>
            </a:r>
          </a:p>
        </p:txBody>
      </p:sp>
      <p:sp>
        <p:nvSpPr>
          <p:cNvPr id="190" name="TextBox 46"/>
          <p:cNvSpPr txBox="1">
            <a:spLocks noChangeArrowheads="1"/>
          </p:cNvSpPr>
          <p:nvPr/>
        </p:nvSpPr>
        <p:spPr bwMode="auto">
          <a:xfrm>
            <a:off x="6734440" y="3180883"/>
            <a:ext cx="41549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9pPr>
          </a:lstStyle>
          <a:p>
            <a:pPr algn="l" eaLnBrk="1" hangingPunct="1"/>
            <a:r>
              <a:rPr lang="ko-KR" altLang="en-US" sz="9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오더</a:t>
            </a:r>
          </a:p>
        </p:txBody>
      </p:sp>
      <p:sp>
        <p:nvSpPr>
          <p:cNvPr id="191" name="TextBox 47"/>
          <p:cNvSpPr txBox="1">
            <a:spLocks noChangeArrowheads="1"/>
          </p:cNvSpPr>
          <p:nvPr/>
        </p:nvSpPr>
        <p:spPr bwMode="auto">
          <a:xfrm>
            <a:off x="7514854" y="3575039"/>
            <a:ext cx="41549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9pPr>
          </a:lstStyle>
          <a:p>
            <a:pPr algn="l" eaLnBrk="1" hangingPunct="1"/>
            <a:r>
              <a:rPr lang="ko-KR" altLang="en-US" sz="9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실적</a:t>
            </a:r>
          </a:p>
        </p:txBody>
      </p:sp>
      <p:cxnSp>
        <p:nvCxnSpPr>
          <p:cNvPr id="192" name="직선 화살표 연결선 48"/>
          <p:cNvCxnSpPr>
            <a:cxnSpLocks noChangeShapeType="1"/>
          </p:cNvCxnSpPr>
          <p:nvPr/>
        </p:nvCxnSpPr>
        <p:spPr bwMode="auto">
          <a:xfrm>
            <a:off x="7138326" y="3180883"/>
            <a:ext cx="0" cy="360040"/>
          </a:xfrm>
          <a:prstGeom prst="straightConnector1">
            <a:avLst/>
          </a:prstGeom>
          <a:noFill/>
          <a:ln w="28575" algn="ctr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3" name="직선 화살표 연결선 49"/>
          <p:cNvCxnSpPr>
            <a:cxnSpLocks noChangeShapeType="1"/>
          </p:cNvCxnSpPr>
          <p:nvPr/>
        </p:nvCxnSpPr>
        <p:spPr bwMode="auto">
          <a:xfrm flipH="1" flipV="1">
            <a:off x="7221948" y="3170489"/>
            <a:ext cx="3461" cy="370434"/>
          </a:xfrm>
          <a:prstGeom prst="straightConnector1">
            <a:avLst/>
          </a:prstGeom>
          <a:noFill/>
          <a:ln w="28575" algn="ctr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" name="직선 화살표 연결선 50"/>
          <p:cNvCxnSpPr>
            <a:cxnSpLocks noChangeShapeType="1"/>
          </p:cNvCxnSpPr>
          <p:nvPr/>
        </p:nvCxnSpPr>
        <p:spPr bwMode="auto">
          <a:xfrm flipV="1">
            <a:off x="6422281" y="3950033"/>
            <a:ext cx="383520" cy="2"/>
          </a:xfrm>
          <a:prstGeom prst="straightConnector1">
            <a:avLst/>
          </a:prstGeom>
          <a:noFill/>
          <a:ln w="28575" algn="ctr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" name="직선 화살표 연결선 51"/>
          <p:cNvCxnSpPr>
            <a:cxnSpLocks noChangeShapeType="1"/>
          </p:cNvCxnSpPr>
          <p:nvPr/>
        </p:nvCxnSpPr>
        <p:spPr bwMode="auto">
          <a:xfrm flipH="1">
            <a:off x="6406382" y="4060526"/>
            <a:ext cx="383516" cy="0"/>
          </a:xfrm>
          <a:prstGeom prst="straightConnector1">
            <a:avLst/>
          </a:prstGeom>
          <a:noFill/>
          <a:ln w="28575" algn="ctr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6" name="직선 화살표 연결선 52"/>
          <p:cNvCxnSpPr>
            <a:cxnSpLocks noChangeShapeType="1"/>
          </p:cNvCxnSpPr>
          <p:nvPr/>
        </p:nvCxnSpPr>
        <p:spPr bwMode="auto">
          <a:xfrm>
            <a:off x="7560780" y="3972971"/>
            <a:ext cx="366133" cy="0"/>
          </a:xfrm>
          <a:prstGeom prst="straightConnector1">
            <a:avLst/>
          </a:prstGeom>
          <a:noFill/>
          <a:ln w="28575" algn="ctr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7" name="직선 화살표 연결선 53"/>
          <p:cNvCxnSpPr>
            <a:cxnSpLocks noChangeShapeType="1"/>
          </p:cNvCxnSpPr>
          <p:nvPr/>
        </p:nvCxnSpPr>
        <p:spPr bwMode="auto">
          <a:xfrm flipV="1">
            <a:off x="7221948" y="4333011"/>
            <a:ext cx="1730" cy="336188"/>
          </a:xfrm>
          <a:prstGeom prst="straightConnector1">
            <a:avLst/>
          </a:prstGeom>
          <a:noFill/>
          <a:ln w="28575" algn="ctr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8" name="TextBox 39"/>
          <p:cNvSpPr txBox="1">
            <a:spLocks noChangeArrowheads="1"/>
          </p:cNvSpPr>
          <p:nvPr/>
        </p:nvSpPr>
        <p:spPr bwMode="auto">
          <a:xfrm>
            <a:off x="7495511" y="3989523"/>
            <a:ext cx="415498" cy="40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9pPr>
          </a:lstStyle>
          <a:p>
            <a:pPr algn="l" eaLnBrk="1" hangingPunct="1">
              <a:lnSpc>
                <a:spcPts val="1100"/>
              </a:lnSpc>
            </a:pPr>
            <a:r>
              <a:rPr lang="ko-KR" altLang="en-US" sz="9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생산</a:t>
            </a:r>
            <a:endParaRPr lang="en-US" altLang="ko-KR" sz="9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 eaLnBrk="1" hangingPunct="1">
              <a:lnSpc>
                <a:spcPts val="1100"/>
              </a:lnSpc>
            </a:pPr>
            <a:r>
              <a:rPr lang="ko-KR" altLang="en-US" sz="9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지시</a:t>
            </a:r>
          </a:p>
        </p:txBody>
      </p:sp>
      <p:cxnSp>
        <p:nvCxnSpPr>
          <p:cNvPr id="199" name="직선 화살표 연결선 53"/>
          <p:cNvCxnSpPr>
            <a:cxnSpLocks noChangeShapeType="1"/>
          </p:cNvCxnSpPr>
          <p:nvPr/>
        </p:nvCxnSpPr>
        <p:spPr bwMode="auto">
          <a:xfrm flipH="1">
            <a:off x="7541784" y="3887250"/>
            <a:ext cx="374507" cy="0"/>
          </a:xfrm>
          <a:prstGeom prst="straightConnector1">
            <a:avLst/>
          </a:prstGeom>
          <a:noFill/>
          <a:ln w="28575" algn="ctr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0" name="직선 화살표 연결선 49"/>
          <p:cNvCxnSpPr>
            <a:cxnSpLocks noChangeShapeType="1"/>
          </p:cNvCxnSpPr>
          <p:nvPr/>
        </p:nvCxnSpPr>
        <p:spPr bwMode="auto">
          <a:xfrm>
            <a:off x="7146476" y="4333011"/>
            <a:ext cx="0" cy="360040"/>
          </a:xfrm>
          <a:prstGeom prst="straightConnector1">
            <a:avLst/>
          </a:prstGeom>
          <a:noFill/>
          <a:ln w="28575" algn="ctr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1" name="TextBox 39"/>
          <p:cNvSpPr txBox="1">
            <a:spLocks noChangeArrowheads="1"/>
          </p:cNvSpPr>
          <p:nvPr/>
        </p:nvSpPr>
        <p:spPr bwMode="auto">
          <a:xfrm>
            <a:off x="6751625" y="4333011"/>
            <a:ext cx="415498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9pPr>
          </a:lstStyle>
          <a:p>
            <a:pPr algn="l" eaLnBrk="1" hangingPunct="1"/>
            <a:r>
              <a:rPr lang="ko-KR" altLang="en-US" sz="9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생산</a:t>
            </a:r>
            <a:endParaRPr lang="en-US" altLang="ko-KR" sz="9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 eaLnBrk="1" hangingPunct="1"/>
            <a:r>
              <a:rPr lang="ko-KR" altLang="en-US" sz="9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계획</a:t>
            </a:r>
          </a:p>
        </p:txBody>
      </p:sp>
      <p:sp>
        <p:nvSpPr>
          <p:cNvPr id="202" name="TextBox 42"/>
          <p:cNvSpPr txBox="1">
            <a:spLocks noChangeArrowheads="1"/>
          </p:cNvSpPr>
          <p:nvPr/>
        </p:nvSpPr>
        <p:spPr bwMode="auto">
          <a:xfrm>
            <a:off x="8012707" y="4005068"/>
            <a:ext cx="154880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9pPr>
          </a:lstStyle>
          <a:p>
            <a:pPr algn="l" eaLnBrk="1" hangingPunct="1">
              <a:buFont typeface="Arial" pitchFamily="34" charset="0"/>
              <a:buChar char="•"/>
            </a:pPr>
            <a:r>
              <a:rPr lang="en-US" altLang="ko-KR" sz="1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생산수요예측</a:t>
            </a:r>
            <a:endParaRPr lang="en-US" altLang="ko-KR" sz="10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 eaLnBrk="1" hangingPunct="1">
              <a:buFont typeface="Arial" pitchFamily="34" charset="0"/>
              <a:buChar char="•"/>
            </a:pPr>
            <a:r>
              <a:rPr lang="en-US" altLang="ko-KR" sz="1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명확한 작업지시</a:t>
            </a:r>
            <a:endParaRPr lang="en-US" altLang="ko-KR" sz="10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 eaLnBrk="1" hangingPunct="1">
              <a:buFont typeface="Arial" pitchFamily="34" charset="0"/>
              <a:buChar char="•"/>
            </a:pPr>
            <a:r>
              <a:rPr lang="en-US" altLang="ko-KR" sz="10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품질향상</a:t>
            </a:r>
            <a:r>
              <a:rPr lang="en-US" altLang="ko-KR" sz="10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현장개선  </a:t>
            </a:r>
            <a:endParaRPr lang="en-US" altLang="ko-KR" sz="1000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5385049" y="2115466"/>
            <a:ext cx="3744416" cy="4154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0" latinLnBrk="0" hangingPunct="0">
              <a:defRPr/>
            </a:pPr>
            <a:r>
              <a:rPr lang="en-US" altLang="ko-KR" sz="105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“</a:t>
            </a:r>
            <a:r>
              <a:rPr lang="ko-KR" altLang="en-US" sz="105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기존시스템과 </a:t>
            </a:r>
            <a:r>
              <a:rPr lang="en-US" altLang="ko-KR" sz="105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APS </a:t>
            </a:r>
            <a:r>
              <a:rPr lang="ko-KR" altLang="en-US" sz="105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시스템간의 명확한 </a:t>
            </a:r>
            <a:r>
              <a:rPr lang="en-US" altLang="ko-KR" sz="105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R&amp;R</a:t>
            </a:r>
            <a:r>
              <a:rPr lang="ko-KR" altLang="en-US" sz="105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을 통한 분산시스템 구성 및 단일시스템 통합</a:t>
            </a:r>
            <a:r>
              <a:rPr lang="en-US" altLang="ko-KR" sz="105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”</a:t>
            </a:r>
          </a:p>
        </p:txBody>
      </p:sp>
      <p:sp>
        <p:nvSpPr>
          <p:cNvPr id="204" name="TextBox 203"/>
          <p:cNvSpPr txBox="1"/>
          <p:nvPr/>
        </p:nvSpPr>
        <p:spPr>
          <a:xfrm>
            <a:off x="3197673" y="3492633"/>
            <a:ext cx="1461891" cy="44781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0" latinLnBrk="0" hangingPunct="0">
              <a:defRPr/>
            </a:pPr>
            <a:r>
              <a:rPr lang="ko-KR" altLang="en-US" sz="105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작업지시</a:t>
            </a:r>
            <a:endParaRPr lang="en-US" altLang="ko-KR" sz="1050" dirty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  <a:p>
            <a:pPr eaLnBrk="0" latinLnBrk="0" hangingPunct="0">
              <a:defRPr/>
            </a:pPr>
            <a:r>
              <a:rPr lang="en-US" altLang="ko-KR" sz="105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05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공장간이고</a:t>
            </a:r>
            <a:r>
              <a:rPr lang="en-US" altLang="ko-KR" sz="105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cxnSp>
        <p:nvCxnSpPr>
          <p:cNvPr id="238" name="직선 화살표 연결선 237"/>
          <p:cNvCxnSpPr/>
          <p:nvPr/>
        </p:nvCxnSpPr>
        <p:spPr bwMode="auto">
          <a:xfrm>
            <a:off x="1550902" y="3166237"/>
            <a:ext cx="0" cy="1198153"/>
          </a:xfrm>
          <a:prstGeom prst="straightConnector1">
            <a:avLst/>
          </a:prstGeom>
          <a:solidFill>
            <a:srgbClr val="1C324C"/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239" name="TextBox 238"/>
          <p:cNvSpPr txBox="1"/>
          <p:nvPr/>
        </p:nvSpPr>
        <p:spPr>
          <a:xfrm>
            <a:off x="559881" y="3501420"/>
            <a:ext cx="1461891" cy="25391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 eaLnBrk="0" latinLnBrk="0" hangingPunct="0">
              <a:defRPr/>
            </a:pPr>
            <a:r>
              <a:rPr lang="en-US" altLang="ko-KR" sz="105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“</a:t>
            </a:r>
            <a:r>
              <a:rPr lang="ko-KR" altLang="en-US" sz="105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납기예정일</a:t>
            </a:r>
            <a:r>
              <a:rPr lang="en-US" altLang="ko-KR" sz="105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＂</a:t>
            </a:r>
          </a:p>
        </p:txBody>
      </p:sp>
      <p:sp>
        <p:nvSpPr>
          <p:cNvPr id="257" name="모서리가 둥근 직사각형 256"/>
          <p:cNvSpPr/>
          <p:nvPr/>
        </p:nvSpPr>
        <p:spPr>
          <a:xfrm>
            <a:off x="1207445" y="4498593"/>
            <a:ext cx="2796425" cy="707784"/>
          </a:xfrm>
          <a:prstGeom prst="roundRect">
            <a:avLst>
              <a:gd name="adj" fmla="val 8249"/>
            </a:avLst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txBody>
          <a:bodyPr anchor="ctr"/>
          <a:lstStyle/>
          <a:p>
            <a:pPr indent="4763" algn="ctr" eaLnBrk="0" latinLnBrk="0" hangingPunct="0">
              <a:lnSpc>
                <a:spcPct val="106000"/>
              </a:lnSpc>
              <a:spcBef>
                <a:spcPct val="30000"/>
              </a:spcBef>
              <a:defRPr/>
            </a:pPr>
            <a:endParaRPr lang="ko-KR" altLang="en-US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58" name="그룹 718"/>
          <p:cNvGrpSpPr>
            <a:grpSpLocks/>
          </p:cNvGrpSpPr>
          <p:nvPr/>
        </p:nvGrpSpPr>
        <p:grpSpPr bwMode="auto">
          <a:xfrm>
            <a:off x="2772704" y="4631860"/>
            <a:ext cx="973223" cy="463392"/>
            <a:chOff x="1197806" y="2230283"/>
            <a:chExt cx="958132" cy="398953"/>
          </a:xfrm>
        </p:grpSpPr>
        <p:sp>
          <p:nvSpPr>
            <p:cNvPr id="259" name="직사각형 721"/>
            <p:cNvSpPr>
              <a:spLocks noChangeArrowheads="1"/>
            </p:cNvSpPr>
            <p:nvPr/>
          </p:nvSpPr>
          <p:spPr bwMode="auto">
            <a:xfrm>
              <a:off x="1197806" y="2230283"/>
              <a:ext cx="958132" cy="39895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0206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indent="4763" algn="ctr" eaLnBrk="0" latinLnBrk="0" hangingPunct="0">
                <a:lnSpc>
                  <a:spcPct val="106000"/>
                </a:lnSpc>
                <a:spcBef>
                  <a:spcPct val="30000"/>
                </a:spcBef>
              </a:pPr>
              <a:endParaRPr lang="ko-KR" altLang="en-US" sz="90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260" name="직선 화살표 연결선 259"/>
            <p:cNvCxnSpPr>
              <a:stCxn id="263" idx="0"/>
            </p:cNvCxnSpPr>
            <p:nvPr/>
          </p:nvCxnSpPr>
          <p:spPr bwMode="auto">
            <a:xfrm flipV="1">
              <a:off x="1480713" y="2410632"/>
              <a:ext cx="117226" cy="83342"/>
            </a:xfrm>
            <a:prstGeom prst="straightConnector1">
              <a:avLst/>
            </a:prstGeom>
            <a:solidFill>
              <a:srgbClr val="1C324C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oval" w="sm" len="sm"/>
              <a:tailEnd type="triangle" w="sm" len="sm"/>
            </a:ln>
            <a:effectLst/>
          </p:spPr>
        </p:cxnSp>
        <p:cxnSp>
          <p:nvCxnSpPr>
            <p:cNvPr id="261" name="직선 화살표 연결선 260"/>
            <p:cNvCxnSpPr>
              <a:endCxn id="264" idx="0"/>
            </p:cNvCxnSpPr>
            <p:nvPr/>
          </p:nvCxnSpPr>
          <p:spPr bwMode="auto">
            <a:xfrm>
              <a:off x="1726107" y="2410632"/>
              <a:ext cx="153176" cy="83342"/>
            </a:xfrm>
            <a:prstGeom prst="straightConnector1">
              <a:avLst/>
            </a:prstGeom>
            <a:solidFill>
              <a:srgbClr val="1C324C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oval" w="sm" len="sm"/>
              <a:tailEnd type="triangle" w="sm" len="sm"/>
            </a:ln>
            <a:effectLst/>
          </p:spPr>
        </p:cxnSp>
        <p:grpSp>
          <p:nvGrpSpPr>
            <p:cNvPr id="262" name="그룹 724"/>
            <p:cNvGrpSpPr>
              <a:grpSpLocks/>
            </p:cNvGrpSpPr>
            <p:nvPr/>
          </p:nvGrpSpPr>
          <p:grpSpPr bwMode="auto">
            <a:xfrm>
              <a:off x="1298182" y="2287805"/>
              <a:ext cx="775801" cy="144376"/>
              <a:chOff x="6359037" y="0"/>
              <a:chExt cx="1571740" cy="332656"/>
            </a:xfrm>
          </p:grpSpPr>
          <p:sp>
            <p:nvSpPr>
              <p:cNvPr id="265" name="직사각형 264"/>
              <p:cNvSpPr/>
              <p:nvPr/>
            </p:nvSpPr>
            <p:spPr>
              <a:xfrm>
                <a:off x="6358343" y="-319"/>
                <a:ext cx="303995" cy="33369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  <a:prstDash val="solid"/>
                <a:headEnd w="sm" len="sm"/>
                <a:tailEnd w="sm" len="sm"/>
              </a:ln>
            </p:spPr>
            <p:txBody>
              <a:bodyPr anchor="ctr"/>
              <a:lstStyle/>
              <a:p>
                <a:pPr indent="4763" algn="ctr" eaLnBrk="0" latinLnBrk="0" hangingPunct="0">
                  <a:lnSpc>
                    <a:spcPct val="106000"/>
                  </a:lnSpc>
                  <a:spcBef>
                    <a:spcPct val="30000"/>
                  </a:spcBef>
                  <a:defRPr/>
                </a:pPr>
                <a:endParaRPr lang="ko-KR" altLang="en-US" sz="90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66" name="십자형 265"/>
              <p:cNvSpPr/>
              <p:nvPr/>
            </p:nvSpPr>
            <p:spPr>
              <a:xfrm>
                <a:off x="7548990" y="-319"/>
                <a:ext cx="383161" cy="333691"/>
              </a:xfrm>
              <a:prstGeom prst="plus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  <a:prstDash val="solid"/>
                <a:headEnd w="sm" len="sm"/>
                <a:tailEnd w="sm" len="sm"/>
              </a:ln>
            </p:spPr>
            <p:txBody>
              <a:bodyPr anchor="ctr"/>
              <a:lstStyle/>
              <a:p>
                <a:pPr indent="4763" algn="ctr" eaLnBrk="0" latinLnBrk="0" hangingPunct="0">
                  <a:lnSpc>
                    <a:spcPct val="106000"/>
                  </a:lnSpc>
                  <a:spcBef>
                    <a:spcPct val="30000"/>
                  </a:spcBef>
                  <a:defRPr/>
                </a:pPr>
                <a:endParaRPr lang="ko-KR" altLang="en-US" sz="90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cxnSp>
            <p:nvCxnSpPr>
              <p:cNvPr id="267" name="직선 화살표 연결선 266"/>
              <p:cNvCxnSpPr>
                <a:stCxn id="265" idx="3"/>
              </p:cNvCxnSpPr>
              <p:nvPr/>
            </p:nvCxnSpPr>
            <p:spPr bwMode="auto">
              <a:xfrm>
                <a:off x="6662338" y="166525"/>
                <a:ext cx="250164" cy="0"/>
              </a:xfrm>
              <a:prstGeom prst="straightConnector1">
                <a:avLst/>
              </a:prstGeom>
              <a:solidFill>
                <a:srgbClr val="1C324C"/>
              </a:solidFill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oval" w="sm" len="sm"/>
                <a:tailEnd type="triangle" w="sm" len="sm"/>
              </a:ln>
              <a:effectLst/>
            </p:spPr>
          </p:cxnSp>
          <p:cxnSp>
            <p:nvCxnSpPr>
              <p:cNvPr id="268" name="직선 화살표 연결선 267"/>
              <p:cNvCxnSpPr/>
              <p:nvPr/>
            </p:nvCxnSpPr>
            <p:spPr bwMode="auto">
              <a:xfrm>
                <a:off x="7279829" y="166525"/>
                <a:ext cx="269161" cy="0"/>
              </a:xfrm>
              <a:prstGeom prst="straightConnector1">
                <a:avLst/>
              </a:prstGeom>
              <a:solidFill>
                <a:srgbClr val="1C324C"/>
              </a:solidFill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oval" w="sm" len="sm"/>
                <a:tailEnd type="triangle" w="sm" len="sm"/>
              </a:ln>
              <a:effectLst/>
            </p:spPr>
          </p:cxnSp>
          <p:sp>
            <p:nvSpPr>
              <p:cNvPr id="269" name="원형 268"/>
              <p:cNvSpPr/>
              <p:nvPr/>
            </p:nvSpPr>
            <p:spPr>
              <a:xfrm>
                <a:off x="6912501" y="-319"/>
                <a:ext cx="367327" cy="333691"/>
              </a:xfrm>
              <a:prstGeom prst="pie">
                <a:avLst/>
              </a:prstGeom>
              <a:solidFill>
                <a:srgbClr val="002060"/>
              </a:solidFill>
              <a:ln>
                <a:solidFill>
                  <a:schemeClr val="bg1">
                    <a:lumMod val="65000"/>
                  </a:schemeClr>
                </a:solidFill>
                <a:prstDash val="solid"/>
                <a:headEnd w="sm" len="sm"/>
                <a:tailEnd w="sm" len="sm"/>
              </a:ln>
            </p:spPr>
            <p:txBody>
              <a:bodyPr anchor="ctr"/>
              <a:lstStyle/>
              <a:p>
                <a:pPr indent="4763" algn="ctr" eaLnBrk="0" latinLnBrk="0" hangingPunct="0">
                  <a:lnSpc>
                    <a:spcPct val="106000"/>
                  </a:lnSpc>
                  <a:spcBef>
                    <a:spcPct val="30000"/>
                  </a:spcBef>
                  <a:defRPr/>
                </a:pPr>
                <a:endParaRPr lang="ko-KR" altLang="en-US" sz="90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263" name="직사각형 725"/>
            <p:cNvSpPr>
              <a:spLocks noChangeArrowheads="1"/>
            </p:cNvSpPr>
            <p:nvPr/>
          </p:nvSpPr>
          <p:spPr bwMode="auto">
            <a:xfrm>
              <a:off x="1298903" y="2494001"/>
              <a:ext cx="362960" cy="84882"/>
            </a:xfrm>
            <a:prstGeom prst="rect">
              <a:avLst/>
            </a:prstGeom>
            <a:solidFill>
              <a:srgbClr val="FF9393"/>
            </a:solidFill>
            <a:ln w="952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 indent="4763" algn="ctr" eaLnBrk="0" latinLnBrk="0" hangingPunct="0">
                <a:lnSpc>
                  <a:spcPct val="106000"/>
                </a:lnSpc>
                <a:spcBef>
                  <a:spcPct val="30000"/>
                </a:spcBef>
              </a:pPr>
              <a:endParaRPr lang="ko-KR" altLang="en-US" sz="90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64" name="직사각형 726"/>
            <p:cNvSpPr>
              <a:spLocks noChangeArrowheads="1"/>
            </p:cNvSpPr>
            <p:nvPr/>
          </p:nvSpPr>
          <p:spPr bwMode="auto">
            <a:xfrm>
              <a:off x="1697673" y="2494001"/>
              <a:ext cx="362960" cy="84882"/>
            </a:xfrm>
            <a:prstGeom prst="rect">
              <a:avLst/>
            </a:prstGeom>
            <a:solidFill>
              <a:srgbClr val="FF9393"/>
            </a:solidFill>
            <a:ln w="952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 indent="4763" algn="ctr" eaLnBrk="0" latinLnBrk="0" hangingPunct="0">
                <a:lnSpc>
                  <a:spcPct val="106000"/>
                </a:lnSpc>
                <a:spcBef>
                  <a:spcPct val="30000"/>
                </a:spcBef>
              </a:pPr>
              <a:endParaRPr lang="ko-KR" altLang="en-US" sz="90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271" name="그룹 718"/>
          <p:cNvGrpSpPr>
            <a:grpSpLocks/>
          </p:cNvGrpSpPr>
          <p:nvPr/>
        </p:nvGrpSpPr>
        <p:grpSpPr bwMode="auto">
          <a:xfrm>
            <a:off x="1441672" y="4630683"/>
            <a:ext cx="973223" cy="463392"/>
            <a:chOff x="1197806" y="2230283"/>
            <a:chExt cx="958132" cy="398953"/>
          </a:xfrm>
        </p:grpSpPr>
        <p:sp>
          <p:nvSpPr>
            <p:cNvPr id="272" name="직사각형 721"/>
            <p:cNvSpPr>
              <a:spLocks noChangeArrowheads="1"/>
            </p:cNvSpPr>
            <p:nvPr/>
          </p:nvSpPr>
          <p:spPr bwMode="auto">
            <a:xfrm>
              <a:off x="1197806" y="2230283"/>
              <a:ext cx="958132" cy="39895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0206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indent="4763" algn="ctr" eaLnBrk="0" latinLnBrk="0" hangingPunct="0">
                <a:lnSpc>
                  <a:spcPct val="106000"/>
                </a:lnSpc>
                <a:spcBef>
                  <a:spcPct val="30000"/>
                </a:spcBef>
              </a:pPr>
              <a:endParaRPr lang="ko-KR" altLang="en-US" sz="90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273" name="직선 화살표 연결선 272"/>
            <p:cNvCxnSpPr>
              <a:stCxn id="276" idx="0"/>
            </p:cNvCxnSpPr>
            <p:nvPr/>
          </p:nvCxnSpPr>
          <p:spPr bwMode="auto">
            <a:xfrm flipV="1">
              <a:off x="1480713" y="2410632"/>
              <a:ext cx="117226" cy="83342"/>
            </a:xfrm>
            <a:prstGeom prst="straightConnector1">
              <a:avLst/>
            </a:prstGeom>
            <a:solidFill>
              <a:srgbClr val="1C324C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oval" w="sm" len="sm"/>
              <a:tailEnd type="triangle" w="sm" len="sm"/>
            </a:ln>
            <a:effectLst/>
          </p:spPr>
        </p:cxnSp>
        <p:cxnSp>
          <p:nvCxnSpPr>
            <p:cNvPr id="274" name="직선 화살표 연결선 273"/>
            <p:cNvCxnSpPr>
              <a:endCxn id="277" idx="0"/>
            </p:cNvCxnSpPr>
            <p:nvPr/>
          </p:nvCxnSpPr>
          <p:spPr bwMode="auto">
            <a:xfrm>
              <a:off x="1726107" y="2410632"/>
              <a:ext cx="153176" cy="83342"/>
            </a:xfrm>
            <a:prstGeom prst="straightConnector1">
              <a:avLst/>
            </a:prstGeom>
            <a:solidFill>
              <a:srgbClr val="1C324C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oval" w="sm" len="sm"/>
              <a:tailEnd type="triangle" w="sm" len="sm"/>
            </a:ln>
            <a:effectLst/>
          </p:spPr>
        </p:cxnSp>
        <p:grpSp>
          <p:nvGrpSpPr>
            <p:cNvPr id="275" name="그룹 724"/>
            <p:cNvGrpSpPr>
              <a:grpSpLocks/>
            </p:cNvGrpSpPr>
            <p:nvPr/>
          </p:nvGrpSpPr>
          <p:grpSpPr bwMode="auto">
            <a:xfrm>
              <a:off x="1298182" y="2287805"/>
              <a:ext cx="775801" cy="144376"/>
              <a:chOff x="6359037" y="0"/>
              <a:chExt cx="1571740" cy="332656"/>
            </a:xfrm>
          </p:grpSpPr>
          <p:sp>
            <p:nvSpPr>
              <p:cNvPr id="297" name="직사각형 296"/>
              <p:cNvSpPr/>
              <p:nvPr/>
            </p:nvSpPr>
            <p:spPr>
              <a:xfrm>
                <a:off x="6358343" y="-319"/>
                <a:ext cx="303995" cy="33369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  <a:prstDash val="solid"/>
                <a:headEnd w="sm" len="sm"/>
                <a:tailEnd w="sm" len="sm"/>
              </a:ln>
            </p:spPr>
            <p:txBody>
              <a:bodyPr anchor="ctr"/>
              <a:lstStyle/>
              <a:p>
                <a:pPr indent="4763" algn="ctr" eaLnBrk="0" latinLnBrk="0" hangingPunct="0">
                  <a:lnSpc>
                    <a:spcPct val="106000"/>
                  </a:lnSpc>
                  <a:spcBef>
                    <a:spcPct val="30000"/>
                  </a:spcBef>
                  <a:defRPr/>
                </a:pPr>
                <a:endParaRPr lang="ko-KR" altLang="en-US" sz="90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98" name="십자형 297"/>
              <p:cNvSpPr/>
              <p:nvPr/>
            </p:nvSpPr>
            <p:spPr>
              <a:xfrm>
                <a:off x="7548990" y="-319"/>
                <a:ext cx="383161" cy="333691"/>
              </a:xfrm>
              <a:prstGeom prst="plus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  <a:prstDash val="solid"/>
                <a:headEnd w="sm" len="sm"/>
                <a:tailEnd w="sm" len="sm"/>
              </a:ln>
            </p:spPr>
            <p:txBody>
              <a:bodyPr anchor="ctr"/>
              <a:lstStyle/>
              <a:p>
                <a:pPr indent="4763" algn="ctr" eaLnBrk="0" latinLnBrk="0" hangingPunct="0">
                  <a:lnSpc>
                    <a:spcPct val="106000"/>
                  </a:lnSpc>
                  <a:spcBef>
                    <a:spcPct val="30000"/>
                  </a:spcBef>
                  <a:defRPr/>
                </a:pPr>
                <a:endParaRPr lang="ko-KR" altLang="en-US" sz="90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cxnSp>
            <p:nvCxnSpPr>
              <p:cNvPr id="299" name="직선 화살표 연결선 298"/>
              <p:cNvCxnSpPr>
                <a:stCxn id="297" idx="3"/>
              </p:cNvCxnSpPr>
              <p:nvPr/>
            </p:nvCxnSpPr>
            <p:spPr bwMode="auto">
              <a:xfrm>
                <a:off x="6662338" y="166525"/>
                <a:ext cx="250164" cy="0"/>
              </a:xfrm>
              <a:prstGeom prst="straightConnector1">
                <a:avLst/>
              </a:prstGeom>
              <a:solidFill>
                <a:srgbClr val="1C324C"/>
              </a:solidFill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oval" w="sm" len="sm"/>
                <a:tailEnd type="triangle" w="sm" len="sm"/>
              </a:ln>
              <a:effectLst/>
            </p:spPr>
          </p:cxnSp>
          <p:cxnSp>
            <p:nvCxnSpPr>
              <p:cNvPr id="300" name="직선 화살표 연결선 299"/>
              <p:cNvCxnSpPr/>
              <p:nvPr/>
            </p:nvCxnSpPr>
            <p:spPr bwMode="auto">
              <a:xfrm>
                <a:off x="7279829" y="166525"/>
                <a:ext cx="269161" cy="0"/>
              </a:xfrm>
              <a:prstGeom prst="straightConnector1">
                <a:avLst/>
              </a:prstGeom>
              <a:solidFill>
                <a:srgbClr val="1C324C"/>
              </a:solidFill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oval" w="sm" len="sm"/>
                <a:tailEnd type="triangle" w="sm" len="sm"/>
              </a:ln>
              <a:effectLst/>
            </p:spPr>
          </p:cxnSp>
          <p:sp>
            <p:nvSpPr>
              <p:cNvPr id="301" name="원형 300"/>
              <p:cNvSpPr/>
              <p:nvPr/>
            </p:nvSpPr>
            <p:spPr>
              <a:xfrm>
                <a:off x="6912501" y="-319"/>
                <a:ext cx="367327" cy="333691"/>
              </a:xfrm>
              <a:prstGeom prst="pie">
                <a:avLst/>
              </a:prstGeom>
              <a:solidFill>
                <a:srgbClr val="002060"/>
              </a:solidFill>
              <a:ln>
                <a:solidFill>
                  <a:schemeClr val="bg1">
                    <a:lumMod val="65000"/>
                  </a:schemeClr>
                </a:solidFill>
                <a:prstDash val="solid"/>
                <a:headEnd w="sm" len="sm"/>
                <a:tailEnd w="sm" len="sm"/>
              </a:ln>
            </p:spPr>
            <p:txBody>
              <a:bodyPr anchor="ctr"/>
              <a:lstStyle/>
              <a:p>
                <a:pPr indent="4763" algn="ctr" eaLnBrk="0" latinLnBrk="0" hangingPunct="0">
                  <a:lnSpc>
                    <a:spcPct val="106000"/>
                  </a:lnSpc>
                  <a:spcBef>
                    <a:spcPct val="30000"/>
                  </a:spcBef>
                  <a:defRPr/>
                </a:pPr>
                <a:endParaRPr lang="ko-KR" altLang="en-US" sz="900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276" name="직사각형 725"/>
            <p:cNvSpPr>
              <a:spLocks noChangeArrowheads="1"/>
            </p:cNvSpPr>
            <p:nvPr/>
          </p:nvSpPr>
          <p:spPr bwMode="auto">
            <a:xfrm>
              <a:off x="1298903" y="2494001"/>
              <a:ext cx="362960" cy="84882"/>
            </a:xfrm>
            <a:prstGeom prst="rect">
              <a:avLst/>
            </a:prstGeom>
            <a:solidFill>
              <a:srgbClr val="FF9393"/>
            </a:solidFill>
            <a:ln w="952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 indent="4763" algn="ctr" eaLnBrk="0" latinLnBrk="0" hangingPunct="0">
                <a:lnSpc>
                  <a:spcPct val="106000"/>
                </a:lnSpc>
                <a:spcBef>
                  <a:spcPct val="30000"/>
                </a:spcBef>
              </a:pPr>
              <a:endParaRPr lang="ko-KR" altLang="en-US" sz="90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77" name="직사각형 726"/>
            <p:cNvSpPr>
              <a:spLocks noChangeArrowheads="1"/>
            </p:cNvSpPr>
            <p:nvPr/>
          </p:nvSpPr>
          <p:spPr bwMode="auto">
            <a:xfrm>
              <a:off x="1697673" y="2494001"/>
              <a:ext cx="362960" cy="84882"/>
            </a:xfrm>
            <a:prstGeom prst="rect">
              <a:avLst/>
            </a:prstGeom>
            <a:solidFill>
              <a:srgbClr val="FF9393"/>
            </a:solidFill>
            <a:ln w="952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 indent="4763" algn="ctr" eaLnBrk="0" latinLnBrk="0" hangingPunct="0">
                <a:lnSpc>
                  <a:spcPct val="106000"/>
                </a:lnSpc>
                <a:spcBef>
                  <a:spcPct val="30000"/>
                </a:spcBef>
              </a:pPr>
              <a:endParaRPr lang="ko-KR" altLang="en-US" sz="90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302" name="Freeform 7"/>
          <p:cNvSpPr>
            <a:spLocks/>
          </p:cNvSpPr>
          <p:nvPr/>
        </p:nvSpPr>
        <p:spPr bwMode="auto">
          <a:xfrm>
            <a:off x="1969902" y="4410298"/>
            <a:ext cx="1435233" cy="13330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lnSpc>
                <a:spcPct val="106000"/>
              </a:lnSpc>
              <a:defRPr/>
            </a:pPr>
            <a:r>
              <a:rPr lang="ko-KR" altLang="en-US" sz="1400" b="1" dirty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계열</a:t>
            </a:r>
            <a:r>
              <a:rPr lang="en-US" altLang="ko-KR" sz="1400" b="1" dirty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b="1" dirty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협력</a:t>
            </a:r>
            <a:r>
              <a:rPr lang="en-US" altLang="ko-KR" sz="1400" b="1" dirty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400" b="1" dirty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공장</a:t>
            </a:r>
            <a:endParaRPr lang="en-GB" altLang="ko-KR" sz="1400" b="1" dirty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4" name="Freeform 7"/>
          <p:cNvSpPr>
            <a:spLocks/>
          </p:cNvSpPr>
          <p:nvPr/>
        </p:nvSpPr>
        <p:spPr bwMode="auto">
          <a:xfrm>
            <a:off x="1524762" y="2908298"/>
            <a:ext cx="240385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l" eaLnBrk="0" hangingPunct="0">
              <a:lnSpc>
                <a:spcPct val="106000"/>
              </a:lnSpc>
            </a:pPr>
            <a:r>
              <a:rPr lang="ko-KR" altLang="en-US" b="1" dirty="0" err="1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공장별</a:t>
            </a:r>
            <a:r>
              <a:rPr lang="ko-KR" altLang="en-US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인 체계 </a:t>
            </a:r>
            <a:r>
              <a:rPr lang="en-US" altLang="ko-KR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or </a:t>
            </a:r>
            <a:r>
              <a:rPr lang="ko-KR" altLang="en-US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통합 체계</a:t>
            </a:r>
            <a:endParaRPr lang="en-GB" sz="1200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9404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AutoShape 161"/>
          <p:cNvSpPr>
            <a:spLocks noChangeArrowheads="1"/>
          </p:cNvSpPr>
          <p:nvPr/>
        </p:nvSpPr>
        <p:spPr bwMode="auto">
          <a:xfrm>
            <a:off x="231606" y="138615"/>
            <a:ext cx="4968000" cy="295751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l" eaLnBrk="1" fontAlgn="auto" latinLnBrk="1" hangingPunct="1">
              <a:spcBef>
                <a:spcPct val="0"/>
              </a:spcBef>
              <a:spcAft>
                <a:spcPts val="0"/>
              </a:spcAft>
              <a:tabLst>
                <a:tab pos="5648325" algn="l"/>
              </a:tabLst>
            </a:pPr>
            <a:r>
              <a:rPr lang="en-US" altLang="ko-KR" sz="18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3.5 </a:t>
            </a:r>
            <a:r>
              <a:rPr lang="ko-KR" altLang="en-US" sz="18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기대효과</a:t>
            </a:r>
          </a:p>
        </p:txBody>
      </p:sp>
      <p:grpSp>
        <p:nvGrpSpPr>
          <p:cNvPr id="2" name="그룹 198"/>
          <p:cNvGrpSpPr>
            <a:grpSpLocks/>
          </p:cNvGrpSpPr>
          <p:nvPr/>
        </p:nvGrpSpPr>
        <p:grpSpPr bwMode="auto">
          <a:xfrm>
            <a:off x="2" y="1531141"/>
            <a:ext cx="9864000" cy="215900"/>
            <a:chOff x="634928" y="2749548"/>
            <a:chExt cx="6271459" cy="216000"/>
          </a:xfrm>
        </p:grpSpPr>
        <p:sp>
          <p:nvSpPr>
            <p:cNvPr id="17" name="모서리가 둥근 직사각형 16"/>
            <p:cNvSpPr/>
            <p:nvPr/>
          </p:nvSpPr>
          <p:spPr>
            <a:xfrm>
              <a:off x="634928" y="2749548"/>
              <a:ext cx="6271459" cy="216000"/>
            </a:xfrm>
            <a:prstGeom prst="roundRect">
              <a:avLst>
                <a:gd name="adj" fmla="val 0"/>
              </a:avLst>
            </a:prstGeom>
            <a:solidFill>
              <a:srgbClr val="D7E3F1"/>
            </a:solidFill>
            <a:ln w="6350">
              <a:solidFill>
                <a:srgbClr val="8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anchor="ctr"/>
            <a:lstStyle/>
            <a:p>
              <a:pPr algn="l" defTabSz="1041400">
                <a:defRPr/>
              </a:pPr>
              <a:r>
                <a:rPr lang="ko-KR" altLang="en-US" dirty="0">
                  <a:solidFill>
                    <a:srgbClr val="13202F"/>
                  </a:solidFill>
                  <a:latin typeface="맑은 고딕" pitchFamily="50" charset="-127"/>
                  <a:ea typeface="맑은 고딕" pitchFamily="50" charset="-127"/>
                </a:rPr>
                <a:t>  </a:t>
              </a:r>
              <a:r>
                <a:rPr lang="ko-KR" altLang="en-US" sz="1400" b="1" dirty="0">
                  <a:solidFill>
                    <a:srgbClr val="13202F"/>
                  </a:solidFill>
                  <a:latin typeface="맑은 고딕" pitchFamily="50" charset="-127"/>
                  <a:ea typeface="맑은 고딕" pitchFamily="50" charset="-127"/>
                </a:rPr>
                <a:t>정량적 기대 효과</a:t>
              </a:r>
            </a:p>
          </p:txBody>
        </p:sp>
        <p:pic>
          <p:nvPicPr>
            <p:cNvPr id="18" name="Picture 2" descr="C:\Users\wslee\Desktop\Untitled-2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r="4230"/>
            <a:stretch>
              <a:fillRect/>
            </a:stretch>
          </p:blipFill>
          <p:spPr bwMode="auto">
            <a:xfrm>
              <a:off x="694874" y="2806776"/>
              <a:ext cx="66686" cy="101544"/>
            </a:xfrm>
            <a:prstGeom prst="rect">
              <a:avLst/>
            </a:prstGeom>
            <a:noFill/>
          </p:spPr>
        </p:pic>
      </p:grpSp>
      <p:sp>
        <p:nvSpPr>
          <p:cNvPr id="12" name="AutoShape 161"/>
          <p:cNvSpPr>
            <a:spLocks noChangeArrowheads="1"/>
          </p:cNvSpPr>
          <p:nvPr/>
        </p:nvSpPr>
        <p:spPr bwMode="auto">
          <a:xfrm>
            <a:off x="404622" y="713324"/>
            <a:ext cx="9265853" cy="591503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l" eaLnBrk="1" fontAlgn="ctr" latinLnBrk="1" hangingPunct="1">
              <a:defRPr/>
            </a:pPr>
            <a:r>
              <a:rPr lang="en-US" altLang="ja-JP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APS </a:t>
            </a:r>
            <a:r>
              <a:rPr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시스템 도입에 의해 적용 대상 업종</a:t>
            </a:r>
            <a:r>
              <a:rPr lang="en-US" altLang="ko-KR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, </a:t>
            </a:r>
            <a:r>
              <a:rPr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공장</a:t>
            </a:r>
            <a:r>
              <a:rPr lang="en-US" altLang="ko-KR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, </a:t>
            </a:r>
            <a:r>
              <a:rPr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공정의 상황</a:t>
            </a:r>
            <a:r>
              <a:rPr lang="en-US" altLang="ko-KR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, </a:t>
            </a:r>
            <a:r>
              <a:rPr lang="ko-KR" altLang="en-US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오더별로</a:t>
            </a:r>
            <a:r>
              <a:rPr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상세한 스케줄링이 가능하며</a:t>
            </a:r>
            <a:r>
              <a:rPr lang="en-US" altLang="ko-KR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, </a:t>
            </a:r>
            <a:r>
              <a:rPr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프로그램에 의해 표준기능 이외의 고객 고유의 기능 추가가 가능합니다</a:t>
            </a:r>
            <a:r>
              <a:rPr lang="en-US" altLang="ko-KR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 </a:t>
            </a:r>
            <a:r>
              <a:rPr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따라서  </a:t>
            </a:r>
            <a:r>
              <a:rPr lang="en-US" altLang="ko-KR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KPI </a:t>
            </a:r>
            <a:r>
              <a:rPr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목표달성이 현실적으로 가능합니다</a:t>
            </a:r>
            <a:r>
              <a:rPr lang="en-US" altLang="ko-KR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  </a:t>
            </a:r>
            <a:r>
              <a:rPr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생산 현장으로부터 성공적인 경영혁신이 효과적으로 실현 될 수 있습니다</a:t>
            </a:r>
            <a:r>
              <a:rPr lang="en-US" altLang="ko-KR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   </a:t>
            </a:r>
          </a:p>
        </p:txBody>
      </p:sp>
      <p:graphicFrame>
        <p:nvGraphicFramePr>
          <p:cNvPr id="57" name="표 56"/>
          <p:cNvGraphicFramePr>
            <a:graphicFrameLocks noGrp="1"/>
          </p:cNvGraphicFramePr>
          <p:nvPr/>
        </p:nvGraphicFramePr>
        <p:xfrm>
          <a:off x="4579228" y="2040836"/>
          <a:ext cx="5041851" cy="432020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915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2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74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4175">
                <a:tc>
                  <a:txBody>
                    <a:bodyPr/>
                    <a:lstStyle/>
                    <a:p>
                      <a:pPr algn="ctr" fontAlgn="ctr" latinLnBrk="1"/>
                      <a:r>
                        <a:rPr lang="ko-KR" altLang="en-US" sz="1300" b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구 분</a:t>
                      </a:r>
                      <a:endParaRPr lang="en-US" altLang="ko-KR" sz="13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99060" marR="990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1"/>
                      <a:r>
                        <a:rPr lang="ko-KR" altLang="en-US" sz="1300" b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목 표</a:t>
                      </a:r>
                    </a:p>
                  </a:txBody>
                  <a:tcPr marL="99060" marR="990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1"/>
                      <a:r>
                        <a:rPr lang="ko-KR" altLang="en-US" sz="1300" b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내 용</a:t>
                      </a:r>
                    </a:p>
                  </a:txBody>
                  <a:tcPr marL="99060" marR="990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8890">
                <a:tc>
                  <a:txBody>
                    <a:bodyPr/>
                    <a:lstStyle/>
                    <a:p>
                      <a:pPr marL="0" marR="0" lvl="1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제조 리드타임</a:t>
                      </a:r>
                      <a:endParaRPr lang="en-US" altLang="ko-KR" sz="1200" b="0" kern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marR="0" lvl="1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단축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marL="0" lvl="1" algn="ctr" defTabSz="914400" rtl="0" eaLnBrk="1" fontAlgn="ctr" latin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48325" algn="l"/>
                        </a:tabLst>
                        <a:defRPr/>
                      </a:pP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20~50% </a:t>
                      </a:r>
                    </a:p>
                    <a:p>
                      <a:pPr marL="0" lvl="1" algn="ctr" defTabSz="914400" rtl="0" eaLnBrk="1" fontAlgn="ctr" latin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48325" algn="l"/>
                        </a:tabLst>
                        <a:defRPr/>
                      </a:pP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단축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marL="0" lvl="1" algn="l" defTabSz="914400" rtl="0" eaLnBrk="1" fontAlgn="ctr" latinLnBrk="1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  <a:tabLst>
                          <a:tab pos="5648325" algn="l"/>
                        </a:tabLst>
                        <a:defRPr/>
                      </a:pP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 </a:t>
                      </a:r>
                      <a:r>
                        <a:rPr lang="ko-KR" altLang="en-US" sz="1200" b="0" kern="1200" dirty="0" err="1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납기준수율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 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95% 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이상 가능</a:t>
                      </a:r>
                      <a:endParaRPr lang="en-US" altLang="ko-KR" sz="1200" b="0" kern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lvl="1" algn="l" defTabSz="914400" rtl="0" eaLnBrk="1" fontAlgn="ctr" latinLnBrk="1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  <a:tabLst>
                          <a:tab pos="5648325" algn="l"/>
                        </a:tabLst>
                        <a:defRPr/>
                      </a:pP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 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신속한 납기회신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(50%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이상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)</a:t>
                      </a:r>
                    </a:p>
                    <a:p>
                      <a:pPr marL="0" lvl="1" algn="l" defTabSz="914400" rtl="0" eaLnBrk="1" fontAlgn="ctr" latinLnBrk="1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  <a:tabLst>
                          <a:tab pos="5648325" algn="l"/>
                        </a:tabLst>
                        <a:defRPr/>
                      </a:pP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 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갑작스런 계획변경 대응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(30%)</a:t>
                      </a:r>
                    </a:p>
                    <a:p>
                      <a:pPr marL="0" lvl="1" algn="l" defTabSz="914400" rtl="0" eaLnBrk="1" fontAlgn="ctr" latinLnBrk="1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  <a:tabLst>
                          <a:tab pos="5648325" algn="l"/>
                        </a:tabLst>
                        <a:defRPr/>
                      </a:pP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 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설비 </a:t>
                      </a:r>
                      <a:r>
                        <a:rPr lang="ko-KR" altLang="en-US" sz="1200" b="0" kern="1200" dirty="0" err="1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고장ㆍ교체에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 대응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(20%)</a:t>
                      </a:r>
                    </a:p>
                    <a:p>
                      <a:pPr marL="0" lvl="1" algn="l" defTabSz="914400" rtl="0" eaLnBrk="1" fontAlgn="ctr" latinLnBrk="1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  <a:tabLst>
                          <a:tab pos="5648325" algn="l"/>
                        </a:tabLst>
                        <a:defRPr/>
                      </a:pP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 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생산 품목변경에 대응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(20%)</a:t>
                      </a:r>
                    </a:p>
                  </a:txBody>
                  <a:tcPr marL="99060" marR="9906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0051">
                <a:tc>
                  <a:txBody>
                    <a:bodyPr/>
                    <a:lstStyle/>
                    <a:p>
                      <a:pPr marL="0" lvl="1" algn="ctr" defTabSz="914400" rtl="0" eaLnBrk="1" fontAlgn="ctr" latin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48325" algn="l"/>
                        </a:tabLst>
                        <a:defRPr/>
                      </a:pP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가시화</a:t>
                      </a:r>
                    </a:p>
                    <a:p>
                      <a:pPr marL="0" lvl="1" algn="ctr" defTabSz="914400" rtl="0" eaLnBrk="1" fontAlgn="ctr" latin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48325" algn="l"/>
                        </a:tabLst>
                        <a:defRPr/>
                      </a:pP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(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눈으로 보는</a:t>
                      </a:r>
                    </a:p>
                    <a:p>
                      <a:pPr marL="0" lvl="1" algn="ctr" defTabSz="914400" rtl="0" eaLnBrk="1" fontAlgn="ctr" latin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48325" algn="l"/>
                        </a:tabLst>
                        <a:defRPr/>
                      </a:pP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생산계획관리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)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연장근무 </a:t>
                      </a:r>
                      <a:endParaRPr lang="en-US" altLang="ko-KR" sz="1200" b="0" kern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marR="0" lvl="1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30%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감축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marL="0" lvl="1" algn="l" defTabSz="914400" rtl="0" eaLnBrk="1" fontAlgn="ctr" latinLnBrk="1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  <a:tabLst>
                          <a:tab pos="5648325" algn="l"/>
                        </a:tabLst>
                        <a:defRPr/>
                      </a:pP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 전체 공정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, 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공정 </a:t>
                      </a:r>
                      <a:r>
                        <a:rPr lang="ko-KR" altLang="en-US" sz="1200" b="0" kern="1200" dirty="0" err="1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조업도관리</a:t>
                      </a:r>
                      <a:endParaRPr lang="ko-KR" altLang="en-US" sz="1200" b="0" kern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lvl="1" algn="l" defTabSz="914400" rtl="0" eaLnBrk="1" fontAlgn="ctr" latinLnBrk="1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  <a:tabLst>
                          <a:tab pos="5648325" algn="l"/>
                        </a:tabLst>
                        <a:defRPr/>
                      </a:pP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 </a:t>
                      </a:r>
                      <a:r>
                        <a:rPr lang="ko-KR" altLang="en-US" sz="1200" b="0" kern="1200" dirty="0" err="1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부하조정된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 </a:t>
                      </a:r>
                      <a:r>
                        <a:rPr lang="ko-KR" altLang="en-US" sz="1200" b="0" kern="1200" dirty="0" err="1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실현가능한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 공정계획</a:t>
                      </a:r>
                    </a:p>
                    <a:p>
                      <a:pPr marL="0" lvl="1" algn="l" defTabSz="914400" rtl="0" eaLnBrk="1" fontAlgn="ctr" latinLnBrk="1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  <a:tabLst>
                          <a:tab pos="5648325" algn="l"/>
                        </a:tabLst>
                        <a:defRPr/>
                      </a:pP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  설비 </a:t>
                      </a:r>
                      <a:r>
                        <a:rPr lang="ko-KR" altLang="en-US" sz="1200" b="0" kern="1200" dirty="0" err="1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가동율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 향상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(30%)</a:t>
                      </a:r>
                    </a:p>
                    <a:p>
                      <a:pPr marL="0" lvl="1" algn="l" defTabSz="914400" rtl="0" eaLnBrk="1" fontAlgn="ctr" latinLnBrk="1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  <a:tabLst>
                          <a:tab pos="5648325" algn="l"/>
                        </a:tabLst>
                        <a:defRPr/>
                      </a:pP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 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생산계획 노하우의 공유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(50%)</a:t>
                      </a:r>
                    </a:p>
                  </a:txBody>
                  <a:tcPr marL="99060" marR="9906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7706">
                <a:tc>
                  <a:txBody>
                    <a:bodyPr/>
                    <a:lstStyle/>
                    <a:p>
                      <a:pPr marL="0" marR="0" lvl="1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재고 감소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20~50% </a:t>
                      </a:r>
                    </a:p>
                    <a:p>
                      <a:pPr marL="0" marR="0" lvl="1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감축</a:t>
                      </a:r>
                    </a:p>
                    <a:p>
                      <a:pPr marL="0" algn="ctr" defTabSz="914400" rtl="0" eaLnBrk="1" fontAlgn="ctr" latinLnBrk="1" hangingPunct="1"/>
                      <a:endParaRPr lang="ko-KR" altLang="en-US" sz="1200" b="0" kern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marL="0" lvl="1" algn="l" defTabSz="914400" rtl="0" eaLnBrk="1" fontAlgn="ctr" latinLnBrk="1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  <a:tabLst>
                          <a:tab pos="5648325" algn="l"/>
                        </a:tabLst>
                        <a:defRPr/>
                      </a:pP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 원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,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부자재 재고의 삭감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(30%) </a:t>
                      </a:r>
                    </a:p>
                    <a:p>
                      <a:pPr marL="0" lvl="1" algn="l" defTabSz="914400" rtl="0" eaLnBrk="1" fontAlgn="ctr" latinLnBrk="1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  <a:tabLst>
                          <a:tab pos="5648325" algn="l"/>
                        </a:tabLst>
                        <a:defRPr/>
                      </a:pP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 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공정간의 </a:t>
                      </a:r>
                      <a:r>
                        <a:rPr lang="ko-KR" altLang="en-US" sz="1200" b="0" kern="1200" dirty="0" err="1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재공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 재고의 삭감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(50%)</a:t>
                      </a:r>
                    </a:p>
                    <a:p>
                      <a:pPr marL="0" lvl="1" algn="l" defTabSz="914400" rtl="0" eaLnBrk="1" fontAlgn="ctr" latinLnBrk="1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  <a:tabLst>
                          <a:tab pos="5648325" algn="l"/>
                        </a:tabLst>
                        <a:defRPr/>
                      </a:pP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 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완제품재고의 삭감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(20%)</a:t>
                      </a:r>
                    </a:p>
                  </a:txBody>
                  <a:tcPr marL="99060" marR="9906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9386">
                <a:tc>
                  <a:txBody>
                    <a:bodyPr/>
                    <a:lstStyle/>
                    <a:p>
                      <a:pPr marL="0" lvl="1" algn="ctr" defTabSz="914400" rtl="0" eaLnBrk="1" fontAlgn="ctr" latin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48325" algn="l"/>
                        </a:tabLst>
                        <a:defRPr/>
                      </a:pP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생산 계획 및</a:t>
                      </a:r>
                      <a:endParaRPr lang="en-US" altLang="ko-KR" sz="1200" b="0" kern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lvl="1" algn="ctr" defTabSz="914400" rtl="0" eaLnBrk="1" fontAlgn="ctr" latin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48325" algn="l"/>
                        </a:tabLst>
                        <a:defRPr/>
                      </a:pP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관리 비용 감소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50~80% </a:t>
                      </a:r>
                    </a:p>
                    <a:p>
                      <a:pPr marL="0" marR="0" lvl="1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감축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marL="0" lvl="1" algn="l" defTabSz="914400" rtl="0" eaLnBrk="1" fontAlgn="ctr" latinLnBrk="1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  <a:tabLst>
                          <a:tab pos="5648325" algn="l"/>
                        </a:tabLst>
                        <a:defRPr/>
                      </a:pP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 생산계획 관련 인원 감축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(70%) </a:t>
                      </a:r>
                    </a:p>
                    <a:p>
                      <a:pPr marL="0" lvl="1" algn="l" defTabSz="914400" rtl="0" eaLnBrk="1" fontAlgn="ctr" latinLnBrk="1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  <a:tabLst>
                          <a:tab pos="5648325" algn="l"/>
                        </a:tabLst>
                        <a:defRPr/>
                      </a:pP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 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간접 관리 업무의 감소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(80%)</a:t>
                      </a:r>
                    </a:p>
                  </a:txBody>
                  <a:tcPr marL="99060" marR="9906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" name="그룹 2"/>
          <p:cNvGrpSpPr/>
          <p:nvPr/>
        </p:nvGrpSpPr>
        <p:grpSpPr>
          <a:xfrm>
            <a:off x="272482" y="2224586"/>
            <a:ext cx="4135747" cy="4149640"/>
            <a:chOff x="272480" y="1166427"/>
            <a:chExt cx="6273587" cy="5202201"/>
          </a:xfrm>
        </p:grpSpPr>
        <p:pic>
          <p:nvPicPr>
            <p:cNvPr id="82" name="Picture 4"/>
            <p:cNvPicPr>
              <a:picLocks noChangeAspect="1" noChangeArrowheads="1"/>
            </p:cNvPicPr>
            <p:nvPr/>
          </p:nvPicPr>
          <p:blipFill>
            <a:blip r:embed="rId4" cstate="print">
              <a:lum bright="16000" contrast="18000"/>
            </a:blip>
            <a:srcRect/>
            <a:stretch>
              <a:fillRect/>
            </a:stretch>
          </p:blipFill>
          <p:spPr bwMode="auto">
            <a:xfrm>
              <a:off x="314552" y="2736150"/>
              <a:ext cx="6192403" cy="522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" name="Picture 5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rgbClr val="EEECE1">
                  <a:shade val="45000"/>
                  <a:satMod val="135000"/>
                </a:srgbClr>
                <a:prstClr val="white"/>
              </a:duotone>
            </a:blip>
            <a:srcRect/>
            <a:stretch>
              <a:fillRect/>
            </a:stretch>
          </p:blipFill>
          <p:spPr bwMode="auto">
            <a:xfrm rot="10800000">
              <a:off x="816283" y="2909172"/>
              <a:ext cx="5135309" cy="2510560"/>
            </a:xfrm>
            <a:prstGeom prst="rect">
              <a:avLst/>
            </a:prstGeom>
            <a:gradFill flip="none" rotWithShape="1">
              <a:gsLst>
                <a:gs pos="0">
                  <a:srgbClr val="4F81BD">
                    <a:lumMod val="20000"/>
                    <a:lumOff val="80000"/>
                  </a:srgbClr>
                </a:gs>
                <a:gs pos="100000">
                  <a:srgbClr val="EAEAEA">
                    <a:alpha val="0"/>
                  </a:srgbClr>
                </a:gs>
              </a:gsLst>
              <a:lin ang="5400000" scaled="1"/>
              <a:tileRect/>
            </a:gradFill>
            <a:ln w="9525">
              <a:noFill/>
              <a:miter lim="800000"/>
              <a:headEnd/>
              <a:tailEnd/>
            </a:ln>
          </p:spPr>
        </p:pic>
        <p:pic>
          <p:nvPicPr>
            <p:cNvPr id="90" name="Picture 4"/>
            <p:cNvPicPr>
              <a:picLocks noChangeAspect="1" noChangeArrowheads="1"/>
            </p:cNvPicPr>
            <p:nvPr/>
          </p:nvPicPr>
          <p:blipFill>
            <a:blip r:embed="rId4" cstate="print">
              <a:lum bright="16000" contrast="18000"/>
            </a:blip>
            <a:srcRect/>
            <a:stretch>
              <a:fillRect/>
            </a:stretch>
          </p:blipFill>
          <p:spPr bwMode="auto">
            <a:xfrm rot="10800000">
              <a:off x="272480" y="3049584"/>
              <a:ext cx="6192403" cy="522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3" name="그룹 60"/>
            <p:cNvGrpSpPr/>
            <p:nvPr/>
          </p:nvGrpSpPr>
          <p:grpSpPr>
            <a:xfrm>
              <a:off x="5310656" y="1166427"/>
              <a:ext cx="477048" cy="1928336"/>
              <a:chOff x="3020188" y="3133906"/>
              <a:chExt cx="493712" cy="1977856"/>
            </a:xfrm>
          </p:grpSpPr>
          <p:pic>
            <p:nvPicPr>
              <p:cNvPr id="94" name="Picture 33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lum bright="4000" contrast="32000"/>
              </a:blip>
              <a:srcRect t="52021"/>
              <a:stretch>
                <a:fillRect/>
              </a:stretch>
            </p:blipFill>
            <p:spPr bwMode="auto">
              <a:xfrm>
                <a:off x="3020188" y="4848225"/>
                <a:ext cx="493712" cy="2635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5" name="Picture 33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lum bright="4000" contrast="32000"/>
              </a:blip>
              <a:srcRect b="61852"/>
              <a:stretch>
                <a:fillRect/>
              </a:stretch>
            </p:blipFill>
            <p:spPr bwMode="auto">
              <a:xfrm>
                <a:off x="3020188" y="3133906"/>
                <a:ext cx="493712" cy="209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6" name="Picture 33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lum bright="4000" contrast="32000"/>
              </a:blip>
              <a:srcRect t="35547" b="31505"/>
              <a:stretch>
                <a:fillRect/>
              </a:stretch>
            </p:blipFill>
            <p:spPr bwMode="auto">
              <a:xfrm>
                <a:off x="3020188" y="3337231"/>
                <a:ext cx="493712" cy="15167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97" name="그룹 67"/>
            <p:cNvGrpSpPr/>
            <p:nvPr/>
          </p:nvGrpSpPr>
          <p:grpSpPr>
            <a:xfrm>
              <a:off x="4587014" y="2277875"/>
              <a:ext cx="477048" cy="816888"/>
              <a:chOff x="3020188" y="4273896"/>
              <a:chExt cx="493712" cy="837866"/>
            </a:xfrm>
          </p:grpSpPr>
          <p:pic>
            <p:nvPicPr>
              <p:cNvPr id="98" name="Picture 33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lum bright="4000" contrast="32000"/>
              </a:blip>
              <a:srcRect t="52021"/>
              <a:stretch>
                <a:fillRect/>
              </a:stretch>
            </p:blipFill>
            <p:spPr bwMode="auto">
              <a:xfrm>
                <a:off x="3020188" y="4848225"/>
                <a:ext cx="493712" cy="2635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9" name="Picture 33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lum bright="4000" contrast="32000"/>
              </a:blip>
              <a:srcRect b="61852"/>
              <a:stretch>
                <a:fillRect/>
              </a:stretch>
            </p:blipFill>
            <p:spPr bwMode="auto">
              <a:xfrm>
                <a:off x="3020188" y="4273896"/>
                <a:ext cx="493712" cy="209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0" name="Picture 33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lum bright="4000" contrast="32000"/>
              </a:blip>
              <a:srcRect t="35547" b="31505"/>
              <a:stretch>
                <a:fillRect/>
              </a:stretch>
            </p:blipFill>
            <p:spPr bwMode="auto">
              <a:xfrm>
                <a:off x="3020188" y="4489920"/>
                <a:ext cx="493712" cy="3640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1" name="그룹 75"/>
            <p:cNvGrpSpPr/>
            <p:nvPr/>
          </p:nvGrpSpPr>
          <p:grpSpPr>
            <a:xfrm rot="10800000">
              <a:off x="968799" y="3189994"/>
              <a:ext cx="3371621" cy="1245535"/>
              <a:chOff x="805564" y="2413844"/>
              <a:chExt cx="3489396" cy="1277520"/>
            </a:xfrm>
          </p:grpSpPr>
          <p:grpSp>
            <p:nvGrpSpPr>
              <p:cNvPr id="102" name="그룹 116"/>
              <p:cNvGrpSpPr/>
              <p:nvPr/>
            </p:nvGrpSpPr>
            <p:grpSpPr>
              <a:xfrm>
                <a:off x="3801248" y="2413844"/>
                <a:ext cx="493712" cy="1277520"/>
                <a:chOff x="3020188" y="3834242"/>
                <a:chExt cx="493712" cy="1277520"/>
              </a:xfrm>
            </p:grpSpPr>
            <p:pic>
              <p:nvPicPr>
                <p:cNvPr id="122" name="Picture 3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duotone>
                    <a:srgbClr val="4BACC6">
                      <a:shade val="45000"/>
                      <a:satMod val="135000"/>
                    </a:srgbClr>
                    <a:prstClr val="white"/>
                  </a:duotone>
                  <a:lum bright="-2000" contrast="16000"/>
                </a:blip>
                <a:srcRect t="52021"/>
                <a:stretch>
                  <a:fillRect/>
                </a:stretch>
              </p:blipFill>
              <p:spPr bwMode="auto">
                <a:xfrm>
                  <a:off x="3020188" y="4848225"/>
                  <a:ext cx="493712" cy="2635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3" name="Picture 3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duotone>
                    <a:srgbClr val="4BACC6">
                      <a:shade val="45000"/>
                      <a:satMod val="135000"/>
                    </a:srgbClr>
                    <a:prstClr val="white"/>
                  </a:duotone>
                  <a:lum bright="-2000" contrast="16000"/>
                </a:blip>
                <a:srcRect b="61852"/>
                <a:stretch>
                  <a:fillRect/>
                </a:stretch>
              </p:blipFill>
              <p:spPr bwMode="auto">
                <a:xfrm>
                  <a:off x="3020188" y="3834242"/>
                  <a:ext cx="493712" cy="2095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4" name="Picture 3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duotone>
                    <a:srgbClr val="4BACC6">
                      <a:shade val="45000"/>
                      <a:satMod val="135000"/>
                    </a:srgbClr>
                    <a:prstClr val="white"/>
                  </a:duotone>
                  <a:lum bright="-2000" contrast="16000"/>
                </a:blip>
                <a:srcRect t="35547" b="31505"/>
                <a:stretch>
                  <a:fillRect/>
                </a:stretch>
              </p:blipFill>
              <p:spPr bwMode="auto">
                <a:xfrm>
                  <a:off x="3020188" y="4031080"/>
                  <a:ext cx="493712" cy="8228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04" name="그룹 120"/>
              <p:cNvGrpSpPr/>
              <p:nvPr/>
            </p:nvGrpSpPr>
            <p:grpSpPr>
              <a:xfrm>
                <a:off x="3052327" y="2773884"/>
                <a:ext cx="493712" cy="917480"/>
                <a:chOff x="3020188" y="4194282"/>
                <a:chExt cx="493712" cy="917480"/>
              </a:xfrm>
            </p:grpSpPr>
            <p:pic>
              <p:nvPicPr>
                <p:cNvPr id="119" name="Picture 3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duotone>
                    <a:srgbClr val="4BACC6">
                      <a:shade val="45000"/>
                      <a:satMod val="135000"/>
                    </a:srgbClr>
                    <a:prstClr val="white"/>
                  </a:duotone>
                  <a:lum bright="-2000" contrast="16000"/>
                </a:blip>
                <a:srcRect t="52021"/>
                <a:stretch>
                  <a:fillRect/>
                </a:stretch>
              </p:blipFill>
              <p:spPr bwMode="auto">
                <a:xfrm>
                  <a:off x="3020188" y="4848225"/>
                  <a:ext cx="493712" cy="2635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0" name="Picture 3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duotone>
                    <a:srgbClr val="4BACC6">
                      <a:shade val="45000"/>
                      <a:satMod val="135000"/>
                    </a:srgbClr>
                    <a:prstClr val="white"/>
                  </a:duotone>
                  <a:lum bright="-2000" contrast="16000"/>
                </a:blip>
                <a:srcRect b="61852"/>
                <a:stretch>
                  <a:fillRect/>
                </a:stretch>
              </p:blipFill>
              <p:spPr bwMode="auto">
                <a:xfrm>
                  <a:off x="3020188" y="4194282"/>
                  <a:ext cx="493712" cy="2095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1" name="Picture 3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duotone>
                    <a:srgbClr val="4BACC6">
                      <a:shade val="45000"/>
                      <a:satMod val="135000"/>
                    </a:srgbClr>
                    <a:prstClr val="white"/>
                  </a:duotone>
                  <a:lum bright="-2000" contrast="16000"/>
                </a:blip>
                <a:srcRect t="35547" b="31505"/>
                <a:stretch>
                  <a:fillRect/>
                </a:stretch>
              </p:blipFill>
              <p:spPr bwMode="auto">
                <a:xfrm>
                  <a:off x="3020188" y="4391120"/>
                  <a:ext cx="493712" cy="4628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05" name="그룹 124"/>
              <p:cNvGrpSpPr/>
              <p:nvPr/>
            </p:nvGrpSpPr>
            <p:grpSpPr>
              <a:xfrm>
                <a:off x="2303406" y="3063730"/>
                <a:ext cx="493712" cy="627634"/>
                <a:chOff x="3020188" y="4484128"/>
                <a:chExt cx="493712" cy="627634"/>
              </a:xfrm>
            </p:grpSpPr>
            <p:pic>
              <p:nvPicPr>
                <p:cNvPr id="116" name="Picture 3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duotone>
                    <a:srgbClr val="4BACC6">
                      <a:shade val="45000"/>
                      <a:satMod val="135000"/>
                    </a:srgbClr>
                    <a:prstClr val="white"/>
                  </a:duotone>
                  <a:lum bright="-2000" contrast="16000"/>
                </a:blip>
                <a:srcRect t="52021"/>
                <a:stretch>
                  <a:fillRect/>
                </a:stretch>
              </p:blipFill>
              <p:spPr bwMode="auto">
                <a:xfrm>
                  <a:off x="3020188" y="4848225"/>
                  <a:ext cx="493712" cy="2635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7" name="Picture 3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duotone>
                    <a:srgbClr val="4BACC6">
                      <a:shade val="45000"/>
                      <a:satMod val="135000"/>
                    </a:srgbClr>
                    <a:prstClr val="white"/>
                  </a:duotone>
                  <a:lum bright="-2000" contrast="16000"/>
                </a:blip>
                <a:srcRect b="61852"/>
                <a:stretch>
                  <a:fillRect/>
                </a:stretch>
              </p:blipFill>
              <p:spPr bwMode="auto">
                <a:xfrm>
                  <a:off x="3020188" y="4484128"/>
                  <a:ext cx="493712" cy="2095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8" name="Picture 3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duotone>
                    <a:srgbClr val="4BACC6">
                      <a:shade val="45000"/>
                      <a:satMod val="135000"/>
                    </a:srgbClr>
                    <a:prstClr val="white"/>
                  </a:duotone>
                  <a:lum bright="-2000" contrast="16000"/>
                </a:blip>
                <a:srcRect t="35547" b="31505"/>
                <a:stretch>
                  <a:fillRect/>
                </a:stretch>
              </p:blipFill>
              <p:spPr bwMode="auto">
                <a:xfrm>
                  <a:off x="3020188" y="4679152"/>
                  <a:ext cx="493712" cy="1747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06" name="그룹 128"/>
              <p:cNvGrpSpPr/>
              <p:nvPr/>
            </p:nvGrpSpPr>
            <p:grpSpPr>
              <a:xfrm>
                <a:off x="1554485" y="2773884"/>
                <a:ext cx="493712" cy="917480"/>
                <a:chOff x="3020188" y="4194282"/>
                <a:chExt cx="493712" cy="917480"/>
              </a:xfrm>
            </p:grpSpPr>
            <p:pic>
              <p:nvPicPr>
                <p:cNvPr id="111" name="Picture 3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duotone>
                    <a:srgbClr val="4BACC6">
                      <a:shade val="45000"/>
                      <a:satMod val="135000"/>
                    </a:srgbClr>
                    <a:prstClr val="white"/>
                  </a:duotone>
                  <a:lum bright="-2000" contrast="16000"/>
                </a:blip>
                <a:srcRect t="52021"/>
                <a:stretch>
                  <a:fillRect/>
                </a:stretch>
              </p:blipFill>
              <p:spPr bwMode="auto">
                <a:xfrm>
                  <a:off x="3020188" y="4848225"/>
                  <a:ext cx="493712" cy="2635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2" name="Picture 3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duotone>
                    <a:srgbClr val="4BACC6">
                      <a:shade val="45000"/>
                      <a:satMod val="135000"/>
                    </a:srgbClr>
                    <a:prstClr val="white"/>
                  </a:duotone>
                  <a:lum bright="-2000" contrast="16000"/>
                </a:blip>
                <a:srcRect b="61852"/>
                <a:stretch>
                  <a:fillRect/>
                </a:stretch>
              </p:blipFill>
              <p:spPr bwMode="auto">
                <a:xfrm>
                  <a:off x="3020188" y="4194282"/>
                  <a:ext cx="493712" cy="2095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3" name="Picture 3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duotone>
                    <a:srgbClr val="4BACC6">
                      <a:shade val="45000"/>
                      <a:satMod val="135000"/>
                    </a:srgbClr>
                    <a:prstClr val="white"/>
                  </a:duotone>
                  <a:lum bright="-2000" contrast="16000"/>
                </a:blip>
                <a:srcRect t="35547" b="31505"/>
                <a:stretch>
                  <a:fillRect/>
                </a:stretch>
              </p:blipFill>
              <p:spPr bwMode="auto">
                <a:xfrm>
                  <a:off x="3020188" y="4391120"/>
                  <a:ext cx="493712" cy="4628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07" name="그룹 132"/>
              <p:cNvGrpSpPr/>
              <p:nvPr/>
            </p:nvGrpSpPr>
            <p:grpSpPr>
              <a:xfrm>
                <a:off x="805564" y="2413844"/>
                <a:ext cx="493712" cy="1277520"/>
                <a:chOff x="3020188" y="3834242"/>
                <a:chExt cx="493712" cy="1277520"/>
              </a:xfrm>
            </p:grpSpPr>
            <p:pic>
              <p:nvPicPr>
                <p:cNvPr id="108" name="Picture 3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duotone>
                    <a:srgbClr val="4BACC6">
                      <a:shade val="45000"/>
                      <a:satMod val="135000"/>
                    </a:srgbClr>
                    <a:prstClr val="white"/>
                  </a:duotone>
                  <a:lum bright="-2000" contrast="16000"/>
                </a:blip>
                <a:srcRect t="52021"/>
                <a:stretch>
                  <a:fillRect/>
                </a:stretch>
              </p:blipFill>
              <p:spPr bwMode="auto">
                <a:xfrm>
                  <a:off x="3020188" y="4848225"/>
                  <a:ext cx="493712" cy="2635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9" name="Picture 3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duotone>
                    <a:srgbClr val="4BACC6">
                      <a:shade val="45000"/>
                      <a:satMod val="135000"/>
                    </a:srgbClr>
                    <a:prstClr val="white"/>
                  </a:duotone>
                  <a:lum bright="-2000" contrast="16000"/>
                </a:blip>
                <a:srcRect b="61852"/>
                <a:stretch>
                  <a:fillRect/>
                </a:stretch>
              </p:blipFill>
              <p:spPr bwMode="auto">
                <a:xfrm>
                  <a:off x="3020188" y="3834242"/>
                  <a:ext cx="493712" cy="2095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0" name="Picture 3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duotone>
                    <a:srgbClr val="4BACC6">
                      <a:shade val="45000"/>
                      <a:satMod val="135000"/>
                    </a:srgbClr>
                    <a:prstClr val="white"/>
                  </a:duotone>
                  <a:lum bright="-2000" contrast="16000"/>
                </a:blip>
                <a:srcRect t="35547" b="31505"/>
                <a:stretch>
                  <a:fillRect/>
                </a:stretch>
              </p:blipFill>
              <p:spPr bwMode="auto">
                <a:xfrm>
                  <a:off x="3020188" y="4031080"/>
                  <a:ext cx="493712" cy="8228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125" name="Text Box 8"/>
            <p:cNvSpPr txBox="1">
              <a:spLocks noChangeArrowheads="1"/>
            </p:cNvSpPr>
            <p:nvPr/>
          </p:nvSpPr>
          <p:spPr bwMode="auto">
            <a:xfrm>
              <a:off x="3777832" y="3677453"/>
              <a:ext cx="732371" cy="3472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1429" tIns="45714" rIns="91429" bIns="45714">
              <a:spAutoFit/>
              <a:scene3d>
                <a:camera prst="orthographicFront"/>
                <a:lightRig rig="threePt" dir="t"/>
              </a:scene3d>
              <a:sp3d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50%</a:t>
              </a:r>
            </a:p>
          </p:txBody>
        </p:sp>
        <p:sp>
          <p:nvSpPr>
            <p:cNvPr id="126" name="Text Box 11"/>
            <p:cNvSpPr txBox="1">
              <a:spLocks noChangeArrowheads="1"/>
            </p:cNvSpPr>
            <p:nvPr/>
          </p:nvSpPr>
          <p:spPr bwMode="auto">
            <a:xfrm>
              <a:off x="3025656" y="3456280"/>
              <a:ext cx="732371" cy="3472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1429" tIns="45714" rIns="91429" bIns="45714">
              <a:spAutoFit/>
              <a:scene3d>
                <a:camera prst="orthographicFront"/>
                <a:lightRig rig="threePt" dir="t"/>
              </a:scene3d>
              <a:sp3d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30%</a:t>
              </a:r>
            </a:p>
          </p:txBody>
        </p:sp>
        <p:sp>
          <p:nvSpPr>
            <p:cNvPr id="127" name="Text Box 14"/>
            <p:cNvSpPr txBox="1">
              <a:spLocks noChangeArrowheads="1"/>
            </p:cNvSpPr>
            <p:nvPr/>
          </p:nvSpPr>
          <p:spPr bwMode="auto">
            <a:xfrm>
              <a:off x="2382059" y="3345103"/>
              <a:ext cx="603495" cy="3472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1429" tIns="45714" rIns="91429" bIns="45714">
              <a:spAutoFit/>
              <a:scene3d>
                <a:camera prst="orthographicFront"/>
                <a:lightRig rig="threePt" dir="t"/>
              </a:scene3d>
              <a:sp3d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5%</a:t>
              </a:r>
            </a:p>
          </p:txBody>
        </p:sp>
        <p:sp>
          <p:nvSpPr>
            <p:cNvPr id="128" name="Text Box 17"/>
            <p:cNvSpPr txBox="1">
              <a:spLocks noChangeArrowheads="1"/>
            </p:cNvSpPr>
            <p:nvPr/>
          </p:nvSpPr>
          <p:spPr bwMode="auto">
            <a:xfrm>
              <a:off x="1588858" y="3456796"/>
              <a:ext cx="732371" cy="3472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1429" tIns="45714" rIns="91429" bIns="45714">
              <a:spAutoFit/>
              <a:scene3d>
                <a:camera prst="orthographicFront"/>
                <a:lightRig rig="threePt" dir="t"/>
              </a:scene3d>
              <a:sp3d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30%</a:t>
              </a:r>
            </a:p>
          </p:txBody>
        </p:sp>
        <p:sp>
          <p:nvSpPr>
            <p:cNvPr id="129" name="Text Box 20"/>
            <p:cNvSpPr txBox="1">
              <a:spLocks noChangeArrowheads="1"/>
            </p:cNvSpPr>
            <p:nvPr/>
          </p:nvSpPr>
          <p:spPr bwMode="auto">
            <a:xfrm>
              <a:off x="883318" y="3677033"/>
              <a:ext cx="732371" cy="3472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1429" tIns="45714" rIns="91429" bIns="45714">
              <a:spAutoFit/>
              <a:scene3d>
                <a:camera prst="orthographicFront"/>
                <a:lightRig rig="threePt" dir="t"/>
              </a:scene3d>
              <a:sp3d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50%</a:t>
              </a:r>
            </a:p>
          </p:txBody>
        </p:sp>
        <p:sp>
          <p:nvSpPr>
            <p:cNvPr id="130" name="Text Box 36"/>
            <p:cNvSpPr txBox="1">
              <a:spLocks noChangeArrowheads="1"/>
            </p:cNvSpPr>
            <p:nvPr/>
          </p:nvSpPr>
          <p:spPr bwMode="auto">
            <a:xfrm>
              <a:off x="5187453" y="1913248"/>
              <a:ext cx="732371" cy="3472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1429" tIns="45714" rIns="91429" bIns="45714">
              <a:spAutoFit/>
              <a:scene3d>
                <a:camera prst="orthographicFront"/>
                <a:lightRig rig="threePt" dir="t"/>
              </a:scene3d>
              <a:sp3d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99%</a:t>
              </a:r>
            </a:p>
          </p:txBody>
        </p:sp>
        <p:sp>
          <p:nvSpPr>
            <p:cNvPr id="131" name="Text Box 39"/>
            <p:cNvSpPr txBox="1">
              <a:spLocks noChangeArrowheads="1"/>
            </p:cNvSpPr>
            <p:nvPr/>
          </p:nvSpPr>
          <p:spPr bwMode="auto">
            <a:xfrm>
              <a:off x="4473307" y="2474340"/>
              <a:ext cx="732371" cy="3472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1429" tIns="45714" rIns="91429" bIns="45714">
              <a:spAutoFit/>
              <a:scene3d>
                <a:camera prst="orthographicFront"/>
                <a:lightRig rig="threePt" dir="t"/>
              </a:scene3d>
              <a:sp3d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25%</a:t>
              </a:r>
            </a:p>
          </p:txBody>
        </p:sp>
        <p:sp>
          <p:nvSpPr>
            <p:cNvPr id="147" name="AutoShape 161"/>
            <p:cNvSpPr>
              <a:spLocks noChangeArrowheads="1"/>
            </p:cNvSpPr>
            <p:nvPr/>
          </p:nvSpPr>
          <p:spPr bwMode="auto">
            <a:xfrm>
              <a:off x="991447" y="1296103"/>
              <a:ext cx="1462551" cy="247180"/>
            </a:xfrm>
            <a:prstGeom prst="roundRect">
              <a:avLst>
                <a:gd name="adj" fmla="val 11819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  <a:scene3d>
                <a:camera prst="orthographicFront"/>
                <a:lightRig rig="harsh" dir="tl"/>
              </a:scene3d>
              <a:sp3d contourW="38100" prstMaterial="flat">
                <a:extrusionClr>
                  <a:schemeClr val="bg1"/>
                </a:extrusionClr>
                <a:contourClr>
                  <a:schemeClr val="bg1"/>
                </a:contourClr>
              </a:sp3d>
            </a:bodyPr>
            <a:lstStyle/>
            <a:p>
              <a:pPr marL="0" marR="0" lvl="0" indent="0" algn="r" defTabSz="7620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5648325" algn="l"/>
                </a:tabLst>
                <a:defRPr/>
              </a:pPr>
              <a:r>
                <a:rPr kumimoji="0" lang="ko-KR" altLang="en-US" i="0" u="none" strike="noStrike" kern="0" cap="none" spc="-80" normalizeH="0" baseline="0" noProof="0" dirty="0">
                  <a:ln w="11430"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고객서비스</a:t>
              </a:r>
            </a:p>
          </p:txBody>
        </p:sp>
        <p:sp>
          <p:nvSpPr>
            <p:cNvPr id="148" name="AutoShape 161"/>
            <p:cNvSpPr>
              <a:spLocks noChangeArrowheads="1"/>
            </p:cNvSpPr>
            <p:nvPr/>
          </p:nvSpPr>
          <p:spPr bwMode="auto">
            <a:xfrm>
              <a:off x="972951" y="1786720"/>
              <a:ext cx="1520120" cy="247180"/>
            </a:xfrm>
            <a:prstGeom prst="roundRect">
              <a:avLst>
                <a:gd name="adj" fmla="val 11819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  <a:scene3d>
                <a:camera prst="orthographicFront"/>
                <a:lightRig rig="harsh" dir="tl"/>
              </a:scene3d>
              <a:sp3d contourW="38100" prstMaterial="flat">
                <a:extrusionClr>
                  <a:schemeClr val="bg1"/>
                </a:extrusionClr>
                <a:contourClr>
                  <a:schemeClr val="bg1"/>
                </a:contourClr>
              </a:sp3d>
            </a:bodyPr>
            <a:lstStyle/>
            <a:p>
              <a:pPr marL="0" marR="0" lvl="0" indent="0" algn="r" defTabSz="7620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5648325" algn="l"/>
                </a:tabLst>
                <a:defRPr/>
              </a:pPr>
              <a:r>
                <a:rPr kumimoji="0" lang="ko-KR" altLang="en-US" i="0" u="none" strike="noStrike" kern="0" cap="none" spc="-80" normalizeH="0" baseline="0" noProof="0" dirty="0" err="1">
                  <a:ln w="11430"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설비가동율</a:t>
              </a:r>
              <a:endParaRPr kumimoji="0" lang="ko-KR" altLang="en-US" i="0" u="none" strike="noStrike" kern="0" cap="none" spc="-80" normalizeH="0" baseline="0" noProof="0" dirty="0">
                <a:ln w="11430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endParaRPr>
            </a:p>
          </p:txBody>
        </p:sp>
        <p:sp>
          <p:nvSpPr>
            <p:cNvPr id="149" name="AutoShape 161"/>
            <p:cNvSpPr>
              <a:spLocks noChangeArrowheads="1"/>
            </p:cNvSpPr>
            <p:nvPr/>
          </p:nvSpPr>
          <p:spPr bwMode="auto">
            <a:xfrm>
              <a:off x="4679648" y="3745655"/>
              <a:ext cx="1866419" cy="247180"/>
            </a:xfrm>
            <a:prstGeom prst="roundRect">
              <a:avLst>
                <a:gd name="adj" fmla="val 11819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  <a:scene3d>
                <a:camera prst="orthographicFront"/>
                <a:lightRig rig="harsh" dir="tl"/>
              </a:scene3d>
              <a:sp3d contourW="38100" prstMaterial="flat">
                <a:extrusionClr>
                  <a:schemeClr val="bg1"/>
                </a:extrusionClr>
                <a:contourClr>
                  <a:schemeClr val="bg1"/>
                </a:contourClr>
              </a:sp3d>
            </a:bodyPr>
            <a:lstStyle/>
            <a:p>
              <a:pPr marL="0" marR="0" lvl="0" indent="0" algn="l" defTabSz="7620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5648325" algn="l"/>
                </a:tabLst>
                <a:defRPr/>
              </a:pPr>
              <a:r>
                <a:rPr kumimoji="0" lang="ko-KR" altLang="en-US" i="0" u="none" strike="noStrike" kern="0" cap="none" spc="-80" normalizeH="0" baseline="0" noProof="0" dirty="0" err="1">
                  <a:ln w="11430"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재공</a:t>
              </a:r>
              <a:r>
                <a:rPr kumimoji="0" lang="en-US" altLang="ko-KR" i="0" u="none" strike="noStrike" kern="0" cap="none" spc="-80" normalizeH="0" baseline="0" noProof="0" dirty="0">
                  <a:ln w="11430"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(WIP) </a:t>
              </a:r>
              <a:r>
                <a:rPr kumimoji="0" lang="ko-KR" altLang="en-US" i="0" u="none" strike="noStrike" kern="0" cap="none" spc="-80" normalizeH="0" baseline="0" noProof="0" dirty="0">
                  <a:ln w="11430"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재고</a:t>
              </a:r>
            </a:p>
          </p:txBody>
        </p:sp>
        <p:sp>
          <p:nvSpPr>
            <p:cNvPr id="150" name="AutoShape 161"/>
            <p:cNvSpPr>
              <a:spLocks noChangeArrowheads="1"/>
            </p:cNvSpPr>
            <p:nvPr/>
          </p:nvSpPr>
          <p:spPr bwMode="auto">
            <a:xfrm>
              <a:off x="4553227" y="4363446"/>
              <a:ext cx="1866419" cy="247180"/>
            </a:xfrm>
            <a:prstGeom prst="roundRect">
              <a:avLst>
                <a:gd name="adj" fmla="val 11819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  <a:scene3d>
                <a:camera prst="orthographicFront"/>
                <a:lightRig rig="harsh" dir="tl"/>
              </a:scene3d>
              <a:sp3d contourW="38100" prstMaterial="flat">
                <a:extrusionClr>
                  <a:schemeClr val="bg1"/>
                </a:extrusionClr>
                <a:contourClr>
                  <a:schemeClr val="bg1"/>
                </a:contourClr>
              </a:sp3d>
            </a:bodyPr>
            <a:lstStyle/>
            <a:p>
              <a:pPr marL="0" marR="0" lvl="0" indent="0" algn="l" defTabSz="7620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5648325" algn="l"/>
                </a:tabLst>
                <a:defRPr/>
              </a:pPr>
              <a:r>
                <a:rPr kumimoji="0" lang="ko-KR" altLang="en-US" i="0" u="none" strike="noStrike" kern="0" cap="none" spc="-80" normalizeH="0" baseline="0" noProof="0" dirty="0">
                  <a:ln w="11430"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원</a:t>
              </a:r>
              <a:r>
                <a:rPr kumimoji="0" lang="en-US" altLang="ko-KR" i="0" u="none" strike="noStrike" kern="0" cap="none" spc="-80" normalizeH="0" baseline="0" noProof="0" dirty="0">
                  <a:ln w="11430"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/</a:t>
              </a:r>
              <a:r>
                <a:rPr kumimoji="0" lang="ko-KR" altLang="en-US" i="0" u="none" strike="noStrike" kern="0" cap="none" spc="-80" normalizeH="0" baseline="0" noProof="0" dirty="0">
                  <a:ln w="11430"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부자재 재고</a:t>
              </a:r>
            </a:p>
          </p:txBody>
        </p:sp>
        <p:sp>
          <p:nvSpPr>
            <p:cNvPr id="151" name="AutoShape 161"/>
            <p:cNvSpPr>
              <a:spLocks noChangeArrowheads="1"/>
            </p:cNvSpPr>
            <p:nvPr/>
          </p:nvSpPr>
          <p:spPr bwMode="auto">
            <a:xfrm>
              <a:off x="4526853" y="4865801"/>
              <a:ext cx="1866419" cy="247180"/>
            </a:xfrm>
            <a:prstGeom prst="roundRect">
              <a:avLst>
                <a:gd name="adj" fmla="val 11819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  <a:scene3d>
                <a:camera prst="orthographicFront"/>
                <a:lightRig rig="harsh" dir="tl"/>
              </a:scene3d>
              <a:sp3d contourW="38100" prstMaterial="flat">
                <a:extrusionClr>
                  <a:schemeClr val="bg1"/>
                </a:extrusionClr>
                <a:contourClr>
                  <a:schemeClr val="bg1"/>
                </a:contourClr>
              </a:sp3d>
            </a:bodyPr>
            <a:lstStyle/>
            <a:p>
              <a:pPr marL="0" marR="0" lvl="0" indent="0" algn="l" defTabSz="7620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5648325" algn="l"/>
                </a:tabLst>
                <a:defRPr/>
              </a:pPr>
              <a:r>
                <a:rPr kumimoji="0" lang="ko-KR" altLang="en-US" i="0" u="none" strike="noStrike" kern="0" cap="none" spc="-80" normalizeH="0" baseline="0" noProof="0" dirty="0">
                  <a:ln w="11430"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완제품 재고</a:t>
              </a:r>
            </a:p>
          </p:txBody>
        </p:sp>
        <p:sp>
          <p:nvSpPr>
            <p:cNvPr id="152" name="AutoShape 161"/>
            <p:cNvSpPr>
              <a:spLocks noChangeArrowheads="1"/>
            </p:cNvSpPr>
            <p:nvPr/>
          </p:nvSpPr>
          <p:spPr bwMode="auto">
            <a:xfrm>
              <a:off x="3702557" y="5311766"/>
              <a:ext cx="2822449" cy="247180"/>
            </a:xfrm>
            <a:prstGeom prst="roundRect">
              <a:avLst>
                <a:gd name="adj" fmla="val 11819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  <a:scene3d>
                <a:camera prst="orthographicFront"/>
                <a:lightRig rig="harsh" dir="tl"/>
              </a:scene3d>
              <a:sp3d contourW="38100" prstMaterial="flat">
                <a:extrusionClr>
                  <a:schemeClr val="bg1"/>
                </a:extrusionClr>
                <a:contourClr>
                  <a:schemeClr val="bg1"/>
                </a:contourClr>
              </a:sp3d>
            </a:bodyPr>
            <a:lstStyle/>
            <a:p>
              <a:pPr marL="0" marR="0" lvl="0" indent="0" algn="l" defTabSz="7620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5648325" algn="l"/>
                </a:tabLst>
                <a:defRPr/>
              </a:pPr>
              <a:r>
                <a:rPr kumimoji="0" lang="ko-KR" altLang="en-US" i="0" u="none" strike="noStrike" kern="0" cap="none" spc="-80" normalizeH="0" baseline="0" noProof="0" dirty="0">
                  <a:ln w="11430"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준비 비용</a:t>
              </a:r>
              <a:r>
                <a:rPr kumimoji="0" lang="en-US" altLang="ko-KR" i="0" u="none" strike="noStrike" kern="0" cap="none" spc="-80" normalizeH="0" baseline="0" noProof="0" dirty="0">
                  <a:ln w="11430"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(Setup Cost)</a:t>
              </a:r>
            </a:p>
          </p:txBody>
        </p:sp>
        <p:sp>
          <p:nvSpPr>
            <p:cNvPr id="153" name="AutoShape 161"/>
            <p:cNvSpPr>
              <a:spLocks noChangeArrowheads="1"/>
            </p:cNvSpPr>
            <p:nvPr/>
          </p:nvSpPr>
          <p:spPr bwMode="auto">
            <a:xfrm>
              <a:off x="1823434" y="5608014"/>
              <a:ext cx="1866419" cy="247180"/>
            </a:xfrm>
            <a:prstGeom prst="roundRect">
              <a:avLst>
                <a:gd name="adj" fmla="val 11819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  <a:scene3d>
                <a:camera prst="orthographicFront"/>
                <a:lightRig rig="harsh" dir="tl"/>
              </a:scene3d>
              <a:sp3d contourW="38100" prstMaterial="flat">
                <a:extrusionClr>
                  <a:schemeClr val="bg1"/>
                </a:extrusionClr>
                <a:contourClr>
                  <a:schemeClr val="bg1"/>
                </a:contourClr>
              </a:sp3d>
            </a:bodyPr>
            <a:lstStyle/>
            <a:p>
              <a:pPr marL="0" marR="0" lvl="0" indent="0" algn="l" defTabSz="7620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5648325" algn="l"/>
                </a:tabLst>
                <a:defRPr/>
              </a:pPr>
              <a:r>
                <a:rPr kumimoji="0" lang="ko-KR" altLang="en-US" i="0" u="none" strike="noStrike" kern="0" cap="none" spc="-80" normalizeH="0" baseline="0" noProof="0" dirty="0">
                  <a:ln w="11430"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생산 </a:t>
              </a:r>
              <a:r>
                <a:rPr kumimoji="0" lang="en-US" altLang="ko-KR" i="0" u="none" strike="noStrike" kern="0" cap="none" spc="-80" normalizeH="0" baseline="0" noProof="0" dirty="0">
                  <a:ln w="11430"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Lead Time</a:t>
              </a:r>
            </a:p>
          </p:txBody>
        </p:sp>
        <p:cxnSp>
          <p:nvCxnSpPr>
            <p:cNvPr id="154" name="꺾인 연결선 67"/>
            <p:cNvCxnSpPr>
              <a:endCxn id="99" idx="0"/>
            </p:cNvCxnSpPr>
            <p:nvPr/>
          </p:nvCxnSpPr>
          <p:spPr bwMode="auto">
            <a:xfrm>
              <a:off x="2532635" y="1990145"/>
              <a:ext cx="2292904" cy="287730"/>
            </a:xfrm>
            <a:prstGeom prst="bentConnector2">
              <a:avLst/>
            </a:prstGeom>
            <a:noFill/>
            <a:ln w="25400" cap="flat" cmpd="sng" algn="ctr">
              <a:solidFill>
                <a:srgbClr val="F79646">
                  <a:lumMod val="75000"/>
                </a:srgbClr>
              </a:solidFill>
              <a:prstDash val="sysDot"/>
              <a:headEnd type="none" w="sm" len="med"/>
              <a:tailEnd type="triangle" w="lg" len="med"/>
            </a:ln>
            <a:effectLst/>
          </p:spPr>
        </p:cxnSp>
        <p:cxnSp>
          <p:nvCxnSpPr>
            <p:cNvPr id="155" name="꺾인 연결선 67"/>
            <p:cNvCxnSpPr>
              <a:stCxn id="147" idx="3"/>
            </p:cNvCxnSpPr>
            <p:nvPr/>
          </p:nvCxnSpPr>
          <p:spPr bwMode="auto">
            <a:xfrm>
              <a:off x="2453998" y="1419693"/>
              <a:ext cx="2800280" cy="6557"/>
            </a:xfrm>
            <a:prstGeom prst="bentConnector3">
              <a:avLst>
                <a:gd name="adj1" fmla="val 50000"/>
              </a:avLst>
            </a:prstGeom>
            <a:noFill/>
            <a:ln w="25400" cap="flat" cmpd="sng" algn="ctr">
              <a:solidFill>
                <a:srgbClr val="F79646">
                  <a:lumMod val="75000"/>
                </a:srgbClr>
              </a:solidFill>
              <a:prstDash val="sysDot"/>
              <a:headEnd type="none" w="sm" len="med"/>
              <a:tailEnd type="triangle" w="lg" len="med"/>
            </a:ln>
            <a:effectLst/>
          </p:spPr>
        </p:cxnSp>
        <p:cxnSp>
          <p:nvCxnSpPr>
            <p:cNvPr id="156" name="꺾인 연결선 67"/>
            <p:cNvCxnSpPr>
              <a:stCxn id="149" idx="0"/>
            </p:cNvCxnSpPr>
            <p:nvPr/>
          </p:nvCxnSpPr>
          <p:spPr bwMode="auto">
            <a:xfrm rot="16200000" flipV="1">
              <a:off x="4903363" y="3036161"/>
              <a:ext cx="150511" cy="1268478"/>
            </a:xfrm>
            <a:prstGeom prst="bentConnector2">
              <a:avLst/>
            </a:prstGeom>
            <a:noFill/>
            <a:ln w="25400" cap="flat" cmpd="sng" algn="ctr">
              <a:solidFill>
                <a:srgbClr val="F79646">
                  <a:lumMod val="75000"/>
                </a:srgbClr>
              </a:solidFill>
              <a:prstDash val="sysDot"/>
              <a:headEnd type="none" w="sm" len="med"/>
              <a:tailEnd type="triangle" w="lg" len="med"/>
            </a:ln>
            <a:effectLst/>
          </p:spPr>
        </p:cxnSp>
        <p:cxnSp>
          <p:nvCxnSpPr>
            <p:cNvPr id="157" name="꺾인 연결선 67"/>
            <p:cNvCxnSpPr>
              <a:endCxn id="112" idx="0"/>
            </p:cNvCxnSpPr>
            <p:nvPr/>
          </p:nvCxnSpPr>
          <p:spPr bwMode="auto">
            <a:xfrm rot="10800000">
              <a:off x="3378252" y="4084504"/>
              <a:ext cx="1084799" cy="388836"/>
            </a:xfrm>
            <a:prstGeom prst="bentConnector2">
              <a:avLst/>
            </a:prstGeom>
            <a:noFill/>
            <a:ln w="25400" cap="flat" cmpd="sng" algn="ctr">
              <a:solidFill>
                <a:srgbClr val="F79646">
                  <a:lumMod val="75000"/>
                </a:srgbClr>
              </a:solidFill>
              <a:prstDash val="sysDot"/>
              <a:headEnd type="none" w="sm" len="med"/>
              <a:tailEnd type="triangle" w="lg" len="med"/>
            </a:ln>
            <a:effectLst/>
          </p:spPr>
        </p:cxnSp>
        <p:cxnSp>
          <p:nvCxnSpPr>
            <p:cNvPr id="158" name="꺾인 연결선 67"/>
            <p:cNvCxnSpPr>
              <a:stCxn id="151" idx="1"/>
              <a:endCxn id="117" idx="0"/>
            </p:cNvCxnSpPr>
            <p:nvPr/>
          </p:nvCxnSpPr>
          <p:spPr bwMode="auto">
            <a:xfrm rot="10800000">
              <a:off x="2654611" y="3801915"/>
              <a:ext cx="1872244" cy="1187477"/>
            </a:xfrm>
            <a:prstGeom prst="bentConnector2">
              <a:avLst/>
            </a:prstGeom>
            <a:noFill/>
            <a:ln w="25400" cap="flat" cmpd="sng" algn="ctr">
              <a:solidFill>
                <a:srgbClr val="F79646">
                  <a:lumMod val="75000"/>
                </a:srgbClr>
              </a:solidFill>
              <a:prstDash val="sysDot"/>
              <a:headEnd type="none" w="sm" len="med"/>
              <a:tailEnd type="triangle" w="lg" len="med"/>
            </a:ln>
            <a:effectLst/>
          </p:spPr>
        </p:cxnSp>
        <p:cxnSp>
          <p:nvCxnSpPr>
            <p:cNvPr id="159" name="꺾인 연결선 67"/>
            <p:cNvCxnSpPr>
              <a:stCxn id="152" idx="1"/>
              <a:endCxn id="120" idx="0"/>
            </p:cNvCxnSpPr>
            <p:nvPr/>
          </p:nvCxnSpPr>
          <p:spPr bwMode="auto">
            <a:xfrm rot="10800000">
              <a:off x="1930965" y="4084505"/>
              <a:ext cx="1771592" cy="1350853"/>
            </a:xfrm>
            <a:prstGeom prst="bentConnector2">
              <a:avLst/>
            </a:prstGeom>
            <a:noFill/>
            <a:ln w="25400" cap="flat" cmpd="sng" algn="ctr">
              <a:solidFill>
                <a:srgbClr val="F79646">
                  <a:lumMod val="75000"/>
                </a:srgbClr>
              </a:solidFill>
              <a:prstDash val="sysDot"/>
              <a:headEnd type="none" w="sm" len="med"/>
              <a:tailEnd type="triangle" w="lg" len="med"/>
            </a:ln>
            <a:effectLst/>
          </p:spPr>
        </p:cxnSp>
        <p:cxnSp>
          <p:nvCxnSpPr>
            <p:cNvPr id="160" name="꺾인 연결선 67"/>
            <p:cNvCxnSpPr>
              <a:stCxn id="153" idx="1"/>
              <a:endCxn id="123" idx="0"/>
            </p:cNvCxnSpPr>
            <p:nvPr/>
          </p:nvCxnSpPr>
          <p:spPr bwMode="auto">
            <a:xfrm rot="10800000">
              <a:off x="1207324" y="4435529"/>
              <a:ext cx="616111" cy="1296075"/>
            </a:xfrm>
            <a:prstGeom prst="bentConnector2">
              <a:avLst/>
            </a:prstGeom>
            <a:noFill/>
            <a:ln w="25400" cap="flat" cmpd="sng" algn="ctr">
              <a:solidFill>
                <a:srgbClr val="F79646">
                  <a:lumMod val="75000"/>
                </a:srgbClr>
              </a:solidFill>
              <a:prstDash val="sysDot"/>
              <a:headEnd type="none" w="sm" len="med"/>
              <a:tailEnd type="triangle" w="lg" len="med"/>
            </a:ln>
            <a:effectLst/>
          </p:spPr>
        </p:cxnSp>
        <p:sp>
          <p:nvSpPr>
            <p:cNvPr id="161" name="AutoShape 161"/>
            <p:cNvSpPr>
              <a:spLocks noChangeArrowheads="1"/>
            </p:cNvSpPr>
            <p:nvPr/>
          </p:nvSpPr>
          <p:spPr bwMode="auto">
            <a:xfrm>
              <a:off x="974559" y="6121448"/>
              <a:ext cx="3354374" cy="247180"/>
            </a:xfrm>
            <a:prstGeom prst="roundRect">
              <a:avLst>
                <a:gd name="adj" fmla="val 11819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  <a:scene3d>
                <a:camera prst="orthographicFront"/>
                <a:lightRig rig="harsh" dir="tl"/>
              </a:scene3d>
              <a:sp3d contourW="38100" prstMaterial="flat">
                <a:extrusionClr>
                  <a:schemeClr val="bg1"/>
                </a:extrusionClr>
                <a:contourClr>
                  <a:schemeClr val="bg1"/>
                </a:contourClr>
              </a:sp3d>
            </a:bodyPr>
            <a:lstStyle/>
            <a:p>
              <a:pPr marL="0" marR="0" lvl="0" indent="0" defTabSz="7620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5648325" algn="l"/>
                </a:tabLst>
                <a:defRPr/>
              </a:pPr>
              <a:r>
                <a:rPr kumimoji="0" lang="ko-KR" altLang="en-US" i="0" u="none" strike="noStrike" kern="0" cap="none" spc="-80" normalizeH="0" baseline="0" noProof="0" dirty="0">
                  <a:ln w="11430"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출처 </a:t>
              </a:r>
              <a:r>
                <a:rPr kumimoji="0" lang="en-US" altLang="ko-KR" i="0" u="none" strike="noStrike" kern="0" cap="none" spc="-80" normalizeH="0" baseline="0" noProof="0" dirty="0">
                  <a:ln w="11430"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: </a:t>
              </a:r>
              <a:r>
                <a:rPr kumimoji="0" lang="ko-KR" altLang="en-US" i="0" u="none" strike="noStrike" kern="0" cap="none" spc="-80" normalizeH="0" baseline="0" noProof="0" dirty="0">
                  <a:ln w="11430"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미국 </a:t>
              </a:r>
              <a:r>
                <a:rPr kumimoji="0" lang="en-US" altLang="ko-KR" i="0" u="none" strike="noStrike" kern="0" cap="none" spc="-80" normalizeH="0" baseline="0" noProof="0" dirty="0">
                  <a:ln w="11430"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MESA</a:t>
              </a:r>
              <a:r>
                <a:rPr kumimoji="0" lang="ko-KR" altLang="en-US" i="0" u="none" strike="noStrike" kern="0" cap="none" spc="-80" normalizeH="0" baseline="0" noProof="0" dirty="0">
                  <a:ln w="11430"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자료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15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모서리가 둥근 직사각형 9"/>
          <p:cNvSpPr/>
          <p:nvPr/>
        </p:nvSpPr>
        <p:spPr bwMode="auto">
          <a:xfrm>
            <a:off x="3173481" y="1872235"/>
            <a:ext cx="3717723" cy="360000"/>
          </a:xfrm>
          <a:prstGeom prst="roundRect">
            <a:avLst/>
          </a:prstGeom>
          <a:gradFill flip="none" rotWithShape="1">
            <a:gsLst>
              <a:gs pos="88000">
                <a:srgbClr val="FFFFFF"/>
              </a:gs>
              <a:gs pos="99000">
                <a:srgbClr val="F5F5F5"/>
              </a:gs>
            </a:gsLst>
            <a:lin ang="10800000" scaled="1"/>
            <a:tileRect/>
          </a:gradFill>
          <a:ln w="12700" cap="flat" cmpd="sng" algn="ctr">
            <a:solidFill>
              <a:schemeClr val="bg1">
                <a:lumMod val="65000"/>
              </a:schemeClr>
            </a:solidFill>
            <a:prstDash val="solid"/>
          </a:ln>
          <a:effectLst>
            <a:outerShdw blurRad="50800" dist="12700" dir="5400000" algn="t" rotWithShape="0">
              <a:sysClr val="window" lastClr="FFFFFF">
                <a:lumMod val="50000"/>
                <a:alpha val="40000"/>
              </a:sysClr>
            </a:outerShdw>
          </a:effectLst>
        </p:spPr>
        <p:txBody>
          <a:bodyPr anchor="ctr"/>
          <a:lstStyle/>
          <a:p>
            <a:pPr algn="l"/>
            <a:r>
              <a:rPr lang="en-US" altLang="ko-KR" sz="1600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2     </a:t>
            </a:r>
            <a:r>
              <a:rPr lang="ko-KR" altLang="en-US" sz="1600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회사 소개 </a:t>
            </a:r>
            <a:r>
              <a:rPr lang="en-US" altLang="ko-KR" sz="1600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en-US" altLang="ko-KR" sz="1600" b="1" kern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EGiT</a:t>
            </a:r>
            <a:r>
              <a:rPr lang="en-US" altLang="ko-KR" sz="1600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600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</p:txBody>
      </p:sp>
      <p:cxnSp>
        <p:nvCxnSpPr>
          <p:cNvPr id="11" name="직선 연결선 10"/>
          <p:cNvCxnSpPr/>
          <p:nvPr/>
        </p:nvCxnSpPr>
        <p:spPr bwMode="auto">
          <a:xfrm rot="5400000">
            <a:off x="3480517" y="2052235"/>
            <a:ext cx="214790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</p:cxnSp>
      <p:sp>
        <p:nvSpPr>
          <p:cNvPr id="12" name="모서리가 둥근 직사각형 11"/>
          <p:cNvSpPr/>
          <p:nvPr/>
        </p:nvSpPr>
        <p:spPr bwMode="auto">
          <a:xfrm>
            <a:off x="3173481" y="1324776"/>
            <a:ext cx="3717723" cy="360000"/>
          </a:xfrm>
          <a:prstGeom prst="roundRect">
            <a:avLst/>
          </a:prstGeom>
          <a:gradFill flip="none" rotWithShape="1">
            <a:gsLst>
              <a:gs pos="88000">
                <a:srgbClr val="FFFFFF"/>
              </a:gs>
              <a:gs pos="99000">
                <a:srgbClr val="F5F5F5"/>
              </a:gs>
            </a:gsLst>
            <a:lin ang="10800000" scaled="1"/>
            <a:tileRect/>
          </a:gradFill>
          <a:ln w="12700" cap="flat" cmpd="sng" algn="ctr">
            <a:solidFill>
              <a:schemeClr val="bg1">
                <a:lumMod val="65000"/>
              </a:schemeClr>
            </a:solidFill>
            <a:prstDash val="solid"/>
          </a:ln>
          <a:effectLst>
            <a:outerShdw blurRad="50800" dist="12700" dir="5400000" algn="t" rotWithShape="0">
              <a:sysClr val="window" lastClr="FFFFFF">
                <a:lumMod val="50000"/>
                <a:alpha val="40000"/>
              </a:sysClr>
            </a:outerShdw>
          </a:effectLst>
        </p:spPr>
        <p:txBody>
          <a:bodyPr anchor="ctr"/>
          <a:lstStyle/>
          <a:p>
            <a:pPr algn="l"/>
            <a:r>
              <a:rPr lang="en-US" altLang="ko-KR" sz="1600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1     APS </a:t>
            </a:r>
            <a:r>
              <a:rPr lang="ko-KR" altLang="en-US" sz="1600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개요</a:t>
            </a:r>
          </a:p>
        </p:txBody>
      </p:sp>
      <p:cxnSp>
        <p:nvCxnSpPr>
          <p:cNvPr id="13" name="직선 연결선 12"/>
          <p:cNvCxnSpPr/>
          <p:nvPr/>
        </p:nvCxnSpPr>
        <p:spPr bwMode="auto">
          <a:xfrm rot="5400000">
            <a:off x="3480517" y="1504776"/>
            <a:ext cx="214790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</p:cxnSp>
      <p:sp>
        <p:nvSpPr>
          <p:cNvPr id="14" name="모서리가 둥근 직사각형 13"/>
          <p:cNvSpPr/>
          <p:nvPr/>
        </p:nvSpPr>
        <p:spPr bwMode="auto">
          <a:xfrm>
            <a:off x="3173481" y="3499874"/>
            <a:ext cx="3717723" cy="360000"/>
          </a:xfrm>
          <a:prstGeom prst="roundRect">
            <a:avLst/>
          </a:prstGeom>
          <a:gradFill flip="none" rotWithShape="1">
            <a:gsLst>
              <a:gs pos="88000">
                <a:srgbClr val="FFFFFF"/>
              </a:gs>
              <a:gs pos="99000">
                <a:srgbClr val="F5F5F5"/>
              </a:gs>
            </a:gsLst>
            <a:lin ang="10800000" scaled="1"/>
            <a:tileRect/>
          </a:gradFill>
          <a:ln w="12700" cap="flat" cmpd="sng" algn="ctr">
            <a:solidFill>
              <a:schemeClr val="bg1">
                <a:lumMod val="65000"/>
              </a:schemeClr>
            </a:solidFill>
            <a:prstDash val="solid"/>
          </a:ln>
          <a:effectLst>
            <a:outerShdw blurRad="50800" dist="12700" dir="5400000" algn="t" rotWithShape="0">
              <a:sysClr val="window" lastClr="FFFFFF">
                <a:lumMod val="50000"/>
                <a:alpha val="40000"/>
              </a:sysClr>
            </a:outerShdw>
          </a:effectLst>
        </p:spPr>
        <p:txBody>
          <a:bodyPr anchor="ctr"/>
          <a:lstStyle/>
          <a:p>
            <a:pPr marL="0" lvl="1" algn="l">
              <a:defRPr/>
            </a:pPr>
            <a:r>
              <a:rPr lang="en-US" altLang="ko-KR" sz="1600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5     </a:t>
            </a:r>
            <a:r>
              <a:rPr lang="ko-KR" altLang="en-US" sz="1600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시스템 구축 방안</a:t>
            </a:r>
            <a:endParaRPr lang="en-US" altLang="ko-KR" sz="1600" b="1" kern="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5" name="직선 연결선 14"/>
          <p:cNvCxnSpPr/>
          <p:nvPr/>
        </p:nvCxnSpPr>
        <p:spPr bwMode="auto">
          <a:xfrm rot="5400000">
            <a:off x="3480517" y="3679874"/>
            <a:ext cx="214790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</p:cxnSp>
      <p:sp>
        <p:nvSpPr>
          <p:cNvPr id="16" name="모서리가 둥근 직사각형 15"/>
          <p:cNvSpPr/>
          <p:nvPr/>
        </p:nvSpPr>
        <p:spPr bwMode="auto">
          <a:xfrm>
            <a:off x="3173481" y="2404936"/>
            <a:ext cx="3717723" cy="360000"/>
          </a:xfrm>
          <a:prstGeom prst="roundRect">
            <a:avLst/>
          </a:prstGeom>
          <a:gradFill flip="none" rotWithShape="1">
            <a:gsLst>
              <a:gs pos="88000">
                <a:srgbClr val="FFFFFF"/>
              </a:gs>
              <a:gs pos="99000">
                <a:srgbClr val="F5F5F5"/>
              </a:gs>
            </a:gsLst>
            <a:lin ang="10800000" scaled="1"/>
            <a:tileRect/>
          </a:gradFill>
          <a:ln w="12700" cap="flat" cmpd="sng" algn="ctr">
            <a:solidFill>
              <a:schemeClr val="bg1">
                <a:lumMod val="65000"/>
              </a:schemeClr>
            </a:solidFill>
            <a:prstDash val="solid"/>
          </a:ln>
          <a:effectLst>
            <a:outerShdw blurRad="50800" dist="12700" dir="5400000" algn="t" rotWithShape="0">
              <a:sysClr val="window" lastClr="FFFFFF">
                <a:lumMod val="50000"/>
                <a:alpha val="40000"/>
              </a:sysClr>
            </a:outerShdw>
          </a:effectLst>
        </p:spPr>
        <p:txBody>
          <a:bodyPr anchor="ctr"/>
          <a:lstStyle/>
          <a:p>
            <a:pPr algn="l" latinLnBrk="0"/>
            <a:r>
              <a:rPr lang="en-US" altLang="ko-KR" sz="1600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3     APS </a:t>
            </a:r>
            <a:r>
              <a:rPr lang="ko-KR" altLang="en-US" sz="1600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범위 및 구현 방향</a:t>
            </a:r>
          </a:p>
        </p:txBody>
      </p:sp>
      <p:cxnSp>
        <p:nvCxnSpPr>
          <p:cNvPr id="17" name="직선 연결선 16"/>
          <p:cNvCxnSpPr/>
          <p:nvPr/>
        </p:nvCxnSpPr>
        <p:spPr bwMode="auto">
          <a:xfrm rot="5400000">
            <a:off x="3480517" y="2584936"/>
            <a:ext cx="214790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</p:cxnSp>
      <p:sp>
        <p:nvSpPr>
          <p:cNvPr id="18" name="모서리가 둥근 직사각형 17"/>
          <p:cNvSpPr/>
          <p:nvPr/>
        </p:nvSpPr>
        <p:spPr bwMode="auto">
          <a:xfrm>
            <a:off x="3173481" y="2952385"/>
            <a:ext cx="3717723" cy="360000"/>
          </a:xfrm>
          <a:prstGeom prst="roundRect">
            <a:avLst/>
          </a:prstGeom>
          <a:gradFill flip="none" rotWithShape="1">
            <a:gsLst>
              <a:gs pos="88000">
                <a:srgbClr val="FFFFFF"/>
              </a:gs>
              <a:gs pos="99000">
                <a:srgbClr val="F5F5F5"/>
              </a:gs>
            </a:gsLst>
            <a:lin ang="10800000" scaled="1"/>
            <a:tileRect/>
          </a:gradFill>
          <a:ln w="12700" cap="flat" cmpd="sng" algn="ctr">
            <a:solidFill>
              <a:schemeClr val="bg1">
                <a:lumMod val="65000"/>
              </a:schemeClr>
            </a:solidFill>
            <a:prstDash val="solid"/>
          </a:ln>
          <a:effectLst>
            <a:outerShdw blurRad="50800" dist="12700" dir="5400000" algn="t" rotWithShape="0">
              <a:sysClr val="window" lastClr="FFFFFF">
                <a:lumMod val="50000"/>
                <a:alpha val="40000"/>
              </a:sysClr>
            </a:outerShdw>
          </a:effectLst>
        </p:spPr>
        <p:txBody>
          <a:bodyPr anchor="ctr"/>
          <a:lstStyle/>
          <a:p>
            <a:pPr algn="l" latinLnBrk="0"/>
            <a:r>
              <a:rPr lang="en-US" altLang="ko-KR" sz="1600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4     </a:t>
            </a:r>
            <a:r>
              <a:rPr kumimoji="1"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APS </a:t>
            </a:r>
            <a:r>
              <a:rPr kumimoji="1"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솔루션 소개</a:t>
            </a:r>
            <a:endParaRPr lang="ko-KR" altLang="en-US" sz="1600" b="1" kern="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9" name="직선 연결선 18"/>
          <p:cNvCxnSpPr/>
          <p:nvPr/>
        </p:nvCxnSpPr>
        <p:spPr bwMode="auto">
          <a:xfrm rot="5400000">
            <a:off x="3480517" y="3132385"/>
            <a:ext cx="214790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6237749" y="2834588"/>
            <a:ext cx="3668253" cy="20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lnSpc>
                <a:spcPct val="150000"/>
              </a:lnSpc>
            </a:pPr>
            <a:r>
              <a:rPr lang="en-US" altLang="ko-KR" sz="13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 </a:t>
            </a:r>
            <a:endParaRPr kumimoji="1" lang="en-US" altLang="ko-KR" sz="1300" b="1" dirty="0">
              <a:latin typeface="맑은 고딕" panose="020B0503020000020004" pitchFamily="50" charset="-127"/>
              <a:ea typeface="맑은 고딕" panose="020B0503020000020004" pitchFamily="50" charset="-127"/>
              <a:cs typeface="Arial" charset="0"/>
            </a:endParaRPr>
          </a:p>
          <a:p>
            <a:pPr algn="l" eaLnBrk="1" hangingPunct="1">
              <a:lnSpc>
                <a:spcPct val="150000"/>
              </a:lnSpc>
            </a:pPr>
            <a:r>
              <a:rPr lang="en-US" altLang="ko-KR" sz="13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       4-1.  FLEXSCHE </a:t>
            </a:r>
            <a:r>
              <a:rPr lang="ko-KR" altLang="en-US" sz="13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소개</a:t>
            </a:r>
            <a:endParaRPr lang="en-US" altLang="ko-KR" sz="1300" b="1" dirty="0">
              <a:latin typeface="맑은 고딕" panose="020B0503020000020004" pitchFamily="50" charset="-127"/>
              <a:ea typeface="맑은 고딕" panose="020B0503020000020004" pitchFamily="50" charset="-127"/>
              <a:cs typeface="Arial" charset="0"/>
            </a:endParaRPr>
          </a:p>
          <a:p>
            <a:pPr algn="l" eaLnBrk="1" hangingPunct="1">
              <a:lnSpc>
                <a:spcPct val="150000"/>
              </a:lnSpc>
            </a:pPr>
            <a:r>
              <a:rPr lang="en-US" altLang="ko-KR" sz="13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       4-2.  </a:t>
            </a:r>
            <a:r>
              <a:rPr lang="ko-KR" altLang="en-US" sz="13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특징 및 장점</a:t>
            </a:r>
            <a:endParaRPr lang="en-US" altLang="ko-KR" sz="1300" b="1" dirty="0">
              <a:latin typeface="맑은 고딕" panose="020B0503020000020004" pitchFamily="50" charset="-127"/>
              <a:ea typeface="맑은 고딕" panose="020B0503020000020004" pitchFamily="50" charset="-127"/>
              <a:cs typeface="Arial" charset="0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altLang="ko-KR" sz="13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      4-3.  </a:t>
            </a:r>
            <a:r>
              <a:rPr lang="ko-KR" altLang="en-US" sz="13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기본 모듈의 구성 및 기능</a:t>
            </a:r>
            <a:endParaRPr lang="en-US" altLang="ko-KR" sz="13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altLang="ko-KR" sz="13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      4-4.   </a:t>
            </a:r>
            <a:r>
              <a:rPr lang="ko-KR" altLang="en-US" sz="13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확장 모듈의 구성 및 기능</a:t>
            </a:r>
            <a:endParaRPr lang="en-US" altLang="ko-KR" sz="13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altLang="ko-KR" sz="13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      4-5.   </a:t>
            </a:r>
            <a:r>
              <a:rPr lang="ko-KR" altLang="en-US" sz="13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차트 화면 예</a:t>
            </a:r>
            <a:endParaRPr lang="en-US" altLang="ko-KR" sz="13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cxnSp>
        <p:nvCxnSpPr>
          <p:cNvPr id="28" name="꺾인 연결선 27"/>
          <p:cNvCxnSpPr/>
          <p:nvPr/>
        </p:nvCxnSpPr>
        <p:spPr>
          <a:xfrm rot="16200000" flipH="1">
            <a:off x="6023198" y="3533198"/>
            <a:ext cx="757946" cy="359438"/>
          </a:xfrm>
          <a:prstGeom prst="bentConnector3">
            <a:avLst>
              <a:gd name="adj1" fmla="val -417"/>
            </a:avLst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모서리가 둥근 직사각형 34"/>
          <p:cNvSpPr/>
          <p:nvPr/>
        </p:nvSpPr>
        <p:spPr bwMode="auto">
          <a:xfrm>
            <a:off x="2504729" y="2636952"/>
            <a:ext cx="3717723" cy="360000"/>
          </a:xfrm>
          <a:prstGeom prst="roundRect">
            <a:avLst/>
          </a:prstGeom>
          <a:gradFill flip="none" rotWithShape="1">
            <a:gsLst>
              <a:gs pos="88000">
                <a:srgbClr val="FFFFFF"/>
              </a:gs>
              <a:gs pos="99000">
                <a:srgbClr val="F5F5F5"/>
              </a:gs>
            </a:gsLst>
            <a:lin ang="10800000" scaled="1"/>
            <a:tileRect/>
          </a:gradFill>
          <a:ln w="12700" cap="flat" cmpd="sng" algn="ctr">
            <a:solidFill>
              <a:schemeClr val="bg1">
                <a:lumMod val="65000"/>
              </a:schemeClr>
            </a:solidFill>
            <a:prstDash val="solid"/>
          </a:ln>
          <a:effectLst>
            <a:outerShdw blurRad="50800" dist="12700" dir="5400000" algn="t" rotWithShape="0">
              <a:sysClr val="window" lastClr="FFFFFF">
                <a:lumMod val="50000"/>
                <a:alpha val="40000"/>
              </a:sysClr>
            </a:outerShdw>
          </a:effectLst>
        </p:spPr>
        <p:txBody>
          <a:bodyPr anchor="ctr"/>
          <a:lstStyle/>
          <a:p>
            <a:pPr algn="l"/>
            <a:r>
              <a:rPr lang="en-US" altLang="ko-KR" sz="1600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3     APS </a:t>
            </a:r>
            <a:r>
              <a:rPr lang="ko-KR" altLang="en-US" sz="1600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범위 및 구현 방향</a:t>
            </a:r>
          </a:p>
        </p:txBody>
      </p:sp>
      <p:cxnSp>
        <p:nvCxnSpPr>
          <p:cNvPr id="36" name="직선 연결선 35"/>
          <p:cNvCxnSpPr/>
          <p:nvPr/>
        </p:nvCxnSpPr>
        <p:spPr bwMode="auto">
          <a:xfrm rot="5400000">
            <a:off x="2811765" y="2816952"/>
            <a:ext cx="214790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</p:cxnSp>
      <p:sp>
        <p:nvSpPr>
          <p:cNvPr id="37" name="모서리가 둥근 직사각형 36"/>
          <p:cNvSpPr/>
          <p:nvPr/>
        </p:nvSpPr>
        <p:spPr bwMode="auto">
          <a:xfrm>
            <a:off x="2504729" y="3731890"/>
            <a:ext cx="3717723" cy="360000"/>
          </a:xfrm>
          <a:prstGeom prst="roundRect">
            <a:avLst/>
          </a:prstGeom>
          <a:gradFill flip="none" rotWithShape="1">
            <a:gsLst>
              <a:gs pos="88000">
                <a:srgbClr val="FFFFFF"/>
              </a:gs>
              <a:gs pos="99000">
                <a:srgbClr val="F5F5F5"/>
              </a:gs>
            </a:gsLst>
            <a:lin ang="10800000" scaled="1"/>
            <a:tileRect/>
          </a:gradFill>
          <a:ln w="12700" cap="flat" cmpd="sng" algn="ctr">
            <a:solidFill>
              <a:schemeClr val="bg1">
                <a:lumMod val="65000"/>
              </a:schemeClr>
            </a:solidFill>
            <a:prstDash val="solid"/>
          </a:ln>
          <a:effectLst>
            <a:outerShdw blurRad="50800" dist="12700" dir="5400000" algn="t" rotWithShape="0">
              <a:sysClr val="window" lastClr="FFFFFF">
                <a:lumMod val="50000"/>
                <a:alpha val="40000"/>
              </a:sysClr>
            </a:outerShdw>
          </a:effectLst>
        </p:spPr>
        <p:txBody>
          <a:bodyPr anchor="ctr"/>
          <a:lstStyle/>
          <a:p>
            <a:pPr marL="0" lvl="1" algn="l">
              <a:defRPr/>
            </a:pPr>
            <a:r>
              <a:rPr lang="en-US" altLang="ko-KR" sz="1600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5     </a:t>
            </a:r>
            <a:r>
              <a:rPr lang="ko-KR" altLang="en-US" sz="1600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시스템 구축 방안</a:t>
            </a:r>
            <a:endParaRPr lang="en-US" altLang="ko-KR" sz="1600" b="1" kern="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38" name="직선 연결선 37"/>
          <p:cNvCxnSpPr/>
          <p:nvPr/>
        </p:nvCxnSpPr>
        <p:spPr bwMode="auto">
          <a:xfrm rot="5400000">
            <a:off x="2811765" y="3911890"/>
            <a:ext cx="214790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</p:cxnSp>
      <p:sp>
        <p:nvSpPr>
          <p:cNvPr id="39" name="모서리가 둥근 직사각형 38"/>
          <p:cNvSpPr/>
          <p:nvPr/>
        </p:nvSpPr>
        <p:spPr bwMode="auto">
          <a:xfrm>
            <a:off x="2504729" y="3184401"/>
            <a:ext cx="3717723" cy="360000"/>
          </a:xfrm>
          <a:prstGeom prst="roundRect">
            <a:avLst/>
          </a:prstGeom>
          <a:gradFill flip="none" rotWithShape="1">
            <a:gsLst>
              <a:gs pos="88000">
                <a:srgbClr val="FFFFFF"/>
              </a:gs>
              <a:gs pos="99000">
                <a:srgbClr val="F5F5F5"/>
              </a:gs>
            </a:gsLst>
            <a:lin ang="10800000" scaled="1"/>
            <a:tileRect/>
          </a:gradFill>
          <a:ln w="38100" cap="flat" cmpd="sng" algn="ctr">
            <a:solidFill>
              <a:schemeClr val="accent5">
                <a:lumMod val="90000"/>
              </a:schemeClr>
            </a:solidFill>
            <a:prstDash val="solid"/>
          </a:ln>
          <a:effectLst>
            <a:outerShdw blurRad="50800" dist="12700" dir="5400000" algn="t" rotWithShape="0">
              <a:sysClr val="window" lastClr="FFFFFF">
                <a:lumMod val="50000"/>
                <a:alpha val="40000"/>
              </a:sysClr>
            </a:outerShdw>
          </a:effectLst>
        </p:spPr>
        <p:txBody>
          <a:bodyPr anchor="ctr"/>
          <a:lstStyle/>
          <a:p>
            <a:pPr algn="l"/>
            <a:r>
              <a:rPr lang="en-US" altLang="ko-KR" sz="1600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4     APS </a:t>
            </a:r>
            <a:r>
              <a:rPr lang="ko-KR" altLang="en-US" sz="1600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솔루션 소개</a:t>
            </a:r>
          </a:p>
        </p:txBody>
      </p:sp>
      <p:cxnSp>
        <p:nvCxnSpPr>
          <p:cNvPr id="40" name="직선 연결선 39"/>
          <p:cNvCxnSpPr/>
          <p:nvPr/>
        </p:nvCxnSpPr>
        <p:spPr bwMode="auto">
          <a:xfrm rot="5400000">
            <a:off x="2811765" y="3364401"/>
            <a:ext cx="214790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</p:cxnSp>
      <p:sp>
        <p:nvSpPr>
          <p:cNvPr id="20" name="모서리가 둥근 직사각형 19"/>
          <p:cNvSpPr/>
          <p:nvPr/>
        </p:nvSpPr>
        <p:spPr bwMode="auto">
          <a:xfrm>
            <a:off x="2504729" y="2104251"/>
            <a:ext cx="3717723" cy="360000"/>
          </a:xfrm>
          <a:prstGeom prst="roundRect">
            <a:avLst/>
          </a:prstGeom>
          <a:gradFill flip="none" rotWithShape="1">
            <a:gsLst>
              <a:gs pos="88000">
                <a:srgbClr val="FFFFFF"/>
              </a:gs>
              <a:gs pos="99000">
                <a:srgbClr val="F5F5F5"/>
              </a:gs>
            </a:gsLst>
            <a:lin ang="10800000" scaled="1"/>
            <a:tileRect/>
          </a:gradFill>
          <a:ln w="12700" cap="flat" cmpd="sng" algn="ctr">
            <a:solidFill>
              <a:schemeClr val="bg1">
                <a:lumMod val="65000"/>
              </a:schemeClr>
            </a:solidFill>
            <a:prstDash val="solid"/>
          </a:ln>
          <a:effectLst>
            <a:outerShdw blurRad="50800" dist="12700" dir="5400000" algn="t" rotWithShape="0">
              <a:sysClr val="window" lastClr="FFFFFF">
                <a:lumMod val="50000"/>
                <a:alpha val="40000"/>
              </a:sysClr>
            </a:outerShdw>
          </a:effectLst>
        </p:spPr>
        <p:txBody>
          <a:bodyPr anchor="ctr"/>
          <a:lstStyle/>
          <a:p>
            <a:pPr algn="l"/>
            <a:r>
              <a:rPr lang="en-US" altLang="ko-KR" sz="1600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2     </a:t>
            </a:r>
            <a:r>
              <a:rPr lang="ko-KR" altLang="en-US" sz="1600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회사 소개 </a:t>
            </a:r>
            <a:r>
              <a:rPr lang="en-US" altLang="ko-KR" sz="1600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en-US" altLang="ko-KR" sz="1600" b="1" kern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EGiT</a:t>
            </a:r>
            <a:r>
              <a:rPr lang="en-US" altLang="ko-KR" sz="1600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endParaRPr lang="ko-KR" altLang="en-US" sz="1600" b="1" kern="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1" name="직선 연결선 20"/>
          <p:cNvCxnSpPr/>
          <p:nvPr/>
        </p:nvCxnSpPr>
        <p:spPr bwMode="auto">
          <a:xfrm rot="5400000">
            <a:off x="2811765" y="2284251"/>
            <a:ext cx="214790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</p:cxnSp>
      <p:sp>
        <p:nvSpPr>
          <p:cNvPr id="22" name="모서리가 둥근 직사각형 21"/>
          <p:cNvSpPr/>
          <p:nvPr/>
        </p:nvSpPr>
        <p:spPr bwMode="auto">
          <a:xfrm>
            <a:off x="2504729" y="1556792"/>
            <a:ext cx="3717723" cy="360000"/>
          </a:xfrm>
          <a:prstGeom prst="roundRect">
            <a:avLst/>
          </a:prstGeom>
          <a:gradFill flip="none" rotWithShape="1">
            <a:gsLst>
              <a:gs pos="88000">
                <a:srgbClr val="FFFFFF"/>
              </a:gs>
              <a:gs pos="99000">
                <a:srgbClr val="F5F5F5"/>
              </a:gs>
            </a:gsLst>
            <a:lin ang="10800000" scaled="1"/>
            <a:tileRect/>
          </a:gradFill>
          <a:ln w="12700" cap="flat" cmpd="sng" algn="ctr">
            <a:solidFill>
              <a:schemeClr val="bg1">
                <a:lumMod val="65000"/>
              </a:schemeClr>
            </a:solidFill>
            <a:prstDash val="solid"/>
          </a:ln>
          <a:effectLst>
            <a:outerShdw blurRad="50800" dist="12700" dir="5400000" algn="t" rotWithShape="0">
              <a:sysClr val="window" lastClr="FFFFFF">
                <a:lumMod val="50000"/>
                <a:alpha val="40000"/>
              </a:sysClr>
            </a:outerShdw>
          </a:effectLst>
        </p:spPr>
        <p:txBody>
          <a:bodyPr anchor="ctr"/>
          <a:lstStyle/>
          <a:p>
            <a:pPr algn="l"/>
            <a:r>
              <a:rPr lang="en-US" altLang="ko-KR" sz="1600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1     APS</a:t>
            </a:r>
            <a:r>
              <a:rPr lang="ko-KR" altLang="en-US" sz="1600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개요</a:t>
            </a:r>
          </a:p>
        </p:txBody>
      </p:sp>
      <p:cxnSp>
        <p:nvCxnSpPr>
          <p:cNvPr id="23" name="직선 연결선 22"/>
          <p:cNvCxnSpPr/>
          <p:nvPr/>
        </p:nvCxnSpPr>
        <p:spPr bwMode="auto">
          <a:xfrm rot="5400000">
            <a:off x="2811765" y="1736792"/>
            <a:ext cx="214790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15981966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AutoShape 161"/>
          <p:cNvSpPr>
            <a:spLocks noChangeArrowheads="1"/>
          </p:cNvSpPr>
          <p:nvPr/>
        </p:nvSpPr>
        <p:spPr bwMode="auto">
          <a:xfrm>
            <a:off x="231606" y="138615"/>
            <a:ext cx="4968000" cy="295751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l" eaLnBrk="1" fontAlgn="auto" latinLnBrk="1" hangingPunct="1">
              <a:spcBef>
                <a:spcPct val="0"/>
              </a:spcBef>
              <a:spcAft>
                <a:spcPts val="0"/>
              </a:spcAft>
              <a:tabLst>
                <a:tab pos="5648325" algn="l"/>
              </a:tabLst>
            </a:pPr>
            <a:r>
              <a:rPr lang="en-US" altLang="ko-KR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4.1 FLEXSCHE </a:t>
            </a:r>
            <a:r>
              <a:rPr lang="ko-KR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소개</a:t>
            </a:r>
          </a:p>
        </p:txBody>
      </p:sp>
      <p:pic>
        <p:nvPicPr>
          <p:cNvPr id="54" name="그림 199" descr="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779" y="1697712"/>
            <a:ext cx="9442450" cy="481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TextBox 57"/>
          <p:cNvSpPr txBox="1"/>
          <p:nvPr/>
        </p:nvSpPr>
        <p:spPr bwMode="auto">
          <a:xfrm>
            <a:off x="4109174" y="2102943"/>
            <a:ext cx="1775394" cy="6340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>
              <a:defRPr/>
            </a:pPr>
            <a:r>
              <a:rPr lang="en-US" altLang="ko-KR" sz="1600" b="1" dirty="0">
                <a:gradFill flip="none" rotWithShape="1">
                  <a:gsLst>
                    <a:gs pos="100000">
                      <a:srgbClr val="2A62A6"/>
                    </a:gs>
                    <a:gs pos="0">
                      <a:srgbClr val="163460"/>
                    </a:gs>
                  </a:gsLst>
                  <a:lin ang="16200000" scaled="1"/>
                  <a:tileRect/>
                </a:gradFill>
                <a:effectLst>
                  <a:glow rad="127000">
                    <a:schemeClr val="bg1">
                      <a:alpha val="5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</a:rPr>
              <a:t>Why</a:t>
            </a:r>
            <a:r>
              <a:rPr lang="ko-KR" altLang="en-US" sz="1600" b="1" dirty="0">
                <a:gradFill flip="none" rotWithShape="1">
                  <a:gsLst>
                    <a:gs pos="100000">
                      <a:srgbClr val="2A62A6"/>
                    </a:gs>
                    <a:gs pos="0">
                      <a:srgbClr val="163460"/>
                    </a:gs>
                  </a:gsLst>
                  <a:lin ang="16200000" scaled="1"/>
                  <a:tileRect/>
                </a:gradFill>
                <a:effectLst>
                  <a:glow rad="127000">
                    <a:schemeClr val="bg1">
                      <a:alpha val="5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600" b="1" dirty="0">
              <a:gradFill flip="none" rotWithShape="1">
                <a:gsLst>
                  <a:gs pos="100000">
                    <a:srgbClr val="2A62A6"/>
                  </a:gs>
                  <a:gs pos="0">
                    <a:srgbClr val="163460"/>
                  </a:gs>
                </a:gsLst>
                <a:lin ang="16200000" scaled="1"/>
                <a:tileRect/>
              </a:gradFill>
              <a:effectLst>
                <a:glow rad="127000">
                  <a:schemeClr val="bg1">
                    <a:alpha val="50000"/>
                  </a:schemeClr>
                </a:glow>
              </a:effectLst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r>
              <a:rPr lang="en-US" altLang="ko-KR" sz="1600" b="1" dirty="0">
                <a:gradFill flip="none" rotWithShape="1">
                  <a:gsLst>
                    <a:gs pos="100000">
                      <a:srgbClr val="2A62A6"/>
                    </a:gs>
                    <a:gs pos="0">
                      <a:srgbClr val="163460"/>
                    </a:gs>
                  </a:gsLst>
                  <a:lin ang="16200000" scaled="1"/>
                  <a:tileRect/>
                </a:gradFill>
                <a:effectLst>
                  <a:glow rad="127000">
                    <a:schemeClr val="bg1">
                      <a:alpha val="5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</a:rPr>
              <a:t>FLEXSCHE?</a:t>
            </a:r>
            <a:r>
              <a:rPr lang="ko-KR" altLang="en-US" sz="1600" b="1" dirty="0">
                <a:gradFill flip="none" rotWithShape="1">
                  <a:gsLst>
                    <a:gs pos="100000">
                      <a:srgbClr val="2A62A6"/>
                    </a:gs>
                    <a:gs pos="0">
                      <a:srgbClr val="163460"/>
                    </a:gs>
                  </a:gsLst>
                  <a:lin ang="16200000" scaled="1"/>
                  <a:tileRect/>
                </a:gradFill>
                <a:effectLst>
                  <a:glow rad="127000">
                    <a:schemeClr val="bg1">
                      <a:alpha val="5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</a:rPr>
              <a:t> </a:t>
            </a:r>
          </a:p>
        </p:txBody>
      </p:sp>
      <p:sp>
        <p:nvSpPr>
          <p:cNvPr id="60" name="TextBox 59"/>
          <p:cNvSpPr txBox="1"/>
          <p:nvPr/>
        </p:nvSpPr>
        <p:spPr bwMode="auto">
          <a:xfrm>
            <a:off x="6474700" y="3020968"/>
            <a:ext cx="302099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defPPr>
              <a:defRPr lang="en-US"/>
            </a:defPPr>
            <a:lvl1pPr algn="l">
              <a:lnSpc>
                <a:spcPct val="90000"/>
              </a:lnSpc>
              <a:tabLst>
                <a:tab pos="5648325" algn="l"/>
              </a:tabLst>
              <a:defRPr spc="-60">
                <a:effectLst>
                  <a:outerShdw blurRad="12700" dist="25400" dir="2700000" algn="tl" rotWithShape="0">
                    <a:prstClr val="white"/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defRPr>
            </a:lvl1pPr>
          </a:lstStyle>
          <a:p>
            <a:r>
              <a:rPr lang="ko-KR" altLang="en-US" dirty="0">
                <a:effectLst/>
              </a:rPr>
              <a:t>① 조건에 따른 선택적 </a:t>
            </a:r>
            <a:r>
              <a:rPr lang="ko-KR" altLang="en-US" dirty="0" err="1">
                <a:effectLst/>
              </a:rPr>
              <a:t>라우팅</a:t>
            </a:r>
            <a:r>
              <a:rPr lang="ko-KR" altLang="en-US" dirty="0">
                <a:effectLst/>
              </a:rPr>
              <a:t> 사용</a:t>
            </a:r>
          </a:p>
          <a:p>
            <a:r>
              <a:rPr lang="ko-KR" altLang="en-US" dirty="0">
                <a:effectLst/>
              </a:rPr>
              <a:t>② </a:t>
            </a:r>
            <a:r>
              <a:rPr lang="en-US" altLang="ko-KR" dirty="0">
                <a:effectLst/>
              </a:rPr>
              <a:t>Excel </a:t>
            </a:r>
            <a:r>
              <a:rPr lang="ko-KR" altLang="en-US" dirty="0">
                <a:effectLst/>
              </a:rPr>
              <a:t>형태 수식을 사용</a:t>
            </a:r>
            <a:endParaRPr lang="en-US" altLang="ko-KR" dirty="0">
              <a:effectLst/>
            </a:endParaRPr>
          </a:p>
          <a:p>
            <a:r>
              <a:rPr lang="en-US" altLang="ko-KR" dirty="0">
                <a:effectLst/>
              </a:rPr>
              <a:t>    -</a:t>
            </a:r>
            <a:r>
              <a:rPr lang="ko-KR" altLang="en-US" dirty="0">
                <a:effectLst/>
              </a:rPr>
              <a:t>비선형 제조시간</a:t>
            </a:r>
            <a:r>
              <a:rPr lang="en-US" altLang="ko-KR" dirty="0">
                <a:effectLst/>
              </a:rPr>
              <a:t>/</a:t>
            </a:r>
            <a:r>
              <a:rPr lang="ko-KR" altLang="en-US" dirty="0">
                <a:effectLst/>
              </a:rPr>
              <a:t>자재소요 계산</a:t>
            </a:r>
          </a:p>
          <a:p>
            <a:r>
              <a:rPr lang="ko-KR" altLang="en-US" dirty="0">
                <a:effectLst/>
              </a:rPr>
              <a:t>    </a:t>
            </a:r>
            <a:r>
              <a:rPr lang="en-US" altLang="ko-KR" dirty="0">
                <a:effectLst/>
              </a:rPr>
              <a:t>-</a:t>
            </a:r>
            <a:r>
              <a:rPr lang="ko-KR" altLang="en-US" dirty="0">
                <a:effectLst/>
              </a:rPr>
              <a:t>각종 테이블 참조로 데이터 생성</a:t>
            </a:r>
          </a:p>
          <a:p>
            <a:r>
              <a:rPr lang="ko-KR" altLang="en-US" dirty="0">
                <a:effectLst/>
              </a:rPr>
              <a:t>③ 임의의 테이블</a:t>
            </a:r>
            <a:r>
              <a:rPr lang="en-US" altLang="ko-KR" dirty="0">
                <a:effectLst/>
              </a:rPr>
              <a:t>/</a:t>
            </a:r>
            <a:r>
              <a:rPr lang="ko-KR" altLang="en-US" dirty="0">
                <a:effectLst/>
              </a:rPr>
              <a:t>속성 자유자재 추가</a:t>
            </a:r>
          </a:p>
          <a:p>
            <a:r>
              <a:rPr lang="ko-KR" altLang="en-US" dirty="0">
                <a:effectLst/>
              </a:rPr>
              <a:t>④ 공정특성을 감안한 </a:t>
            </a:r>
            <a:r>
              <a:rPr lang="ko-KR" altLang="en-US" dirty="0" err="1">
                <a:effectLst/>
              </a:rPr>
              <a:t>공정별</a:t>
            </a:r>
            <a:r>
              <a:rPr lang="en-US" altLang="ko-KR" dirty="0">
                <a:effectLst/>
              </a:rPr>
              <a:t>, </a:t>
            </a:r>
            <a:r>
              <a:rPr lang="ko-KR" altLang="en-US" dirty="0" err="1">
                <a:effectLst/>
              </a:rPr>
              <a:t>공장별</a:t>
            </a:r>
            <a:endParaRPr lang="en-US" altLang="ko-KR" dirty="0">
              <a:effectLst/>
            </a:endParaRPr>
          </a:p>
          <a:p>
            <a:r>
              <a:rPr lang="en-US" altLang="ko-KR" dirty="0">
                <a:effectLst/>
              </a:rPr>
              <a:t>   </a:t>
            </a:r>
            <a:r>
              <a:rPr lang="ko-KR" altLang="en-US" dirty="0">
                <a:effectLst/>
              </a:rPr>
              <a:t> 스케줄링 룰을 자유 자재로 구현</a:t>
            </a:r>
          </a:p>
        </p:txBody>
      </p:sp>
      <p:sp>
        <p:nvSpPr>
          <p:cNvPr id="63" name="TextBox 62"/>
          <p:cNvSpPr txBox="1"/>
          <p:nvPr/>
        </p:nvSpPr>
        <p:spPr bwMode="auto">
          <a:xfrm>
            <a:off x="6475486" y="4640091"/>
            <a:ext cx="3203091" cy="168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defPPr>
              <a:defRPr lang="en-US"/>
            </a:defPPr>
            <a:lvl1pPr algn="l">
              <a:lnSpc>
                <a:spcPct val="90000"/>
              </a:lnSpc>
              <a:tabLst>
                <a:tab pos="5648325" algn="l"/>
              </a:tabLst>
              <a:defRPr spc="-60">
                <a:effectLst>
                  <a:outerShdw blurRad="12700" dist="25400" dir="2700000" algn="tl" rotWithShape="0">
                    <a:prstClr val="white"/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defRPr>
            </a:lvl1pPr>
          </a:lstStyle>
          <a:p>
            <a:r>
              <a:rPr lang="ko-KR" altLang="en-US" dirty="0">
                <a:effectLst/>
              </a:rPr>
              <a:t>① 임의추가 테이블 속성의 </a:t>
            </a:r>
            <a:r>
              <a:rPr lang="en-US" altLang="ko-KR" dirty="0">
                <a:effectLst/>
              </a:rPr>
              <a:t>DB</a:t>
            </a:r>
            <a:r>
              <a:rPr lang="ko-KR" altLang="en-US" dirty="0">
                <a:effectLst/>
              </a:rPr>
              <a:t>연동과 </a:t>
            </a:r>
            <a:endParaRPr lang="en-US" altLang="ko-KR" dirty="0">
              <a:effectLst/>
            </a:endParaRPr>
          </a:p>
          <a:p>
            <a:r>
              <a:rPr lang="en-US" altLang="ko-KR" dirty="0">
                <a:effectLst/>
              </a:rPr>
              <a:t>    </a:t>
            </a:r>
            <a:r>
              <a:rPr lang="ko-KR" altLang="en-US" dirty="0">
                <a:effectLst/>
              </a:rPr>
              <a:t>입출력 </a:t>
            </a:r>
            <a:r>
              <a:rPr lang="en-US" altLang="ko-KR" dirty="0">
                <a:effectLst/>
              </a:rPr>
              <a:t>Filter </a:t>
            </a:r>
            <a:r>
              <a:rPr lang="ko-KR" altLang="en-US" dirty="0">
                <a:effectLst/>
              </a:rPr>
              <a:t>자유자재</a:t>
            </a:r>
          </a:p>
          <a:p>
            <a:r>
              <a:rPr lang="ko-KR" altLang="en-US" dirty="0">
                <a:effectLst/>
              </a:rPr>
              <a:t>② </a:t>
            </a:r>
            <a:r>
              <a:rPr lang="ko-KR" altLang="en-US" dirty="0" err="1">
                <a:effectLst/>
              </a:rPr>
              <a:t>그래픽컬</a:t>
            </a:r>
            <a:r>
              <a:rPr lang="ko-KR" altLang="en-US" dirty="0">
                <a:effectLst/>
              </a:rPr>
              <a:t> 에디터에서 공정변경 추가</a:t>
            </a:r>
            <a:r>
              <a:rPr lang="en-US" altLang="ko-KR" dirty="0">
                <a:effectLst/>
              </a:rPr>
              <a:t>/</a:t>
            </a:r>
            <a:r>
              <a:rPr lang="ko-KR" altLang="en-US" dirty="0">
                <a:effectLst/>
              </a:rPr>
              <a:t>삭제</a:t>
            </a:r>
          </a:p>
          <a:p>
            <a:r>
              <a:rPr lang="ko-KR" altLang="en-US" dirty="0">
                <a:effectLst/>
              </a:rPr>
              <a:t>③ 엑셀처럼 데이터 편집</a:t>
            </a:r>
            <a:endParaRPr lang="en-US" altLang="ko-KR" dirty="0">
              <a:effectLst/>
            </a:endParaRPr>
          </a:p>
          <a:p>
            <a:r>
              <a:rPr lang="ko-KR" altLang="en-US" dirty="0">
                <a:effectLst/>
              </a:rPr>
              <a:t>④ 임의의 조건으로 각종 테이블</a:t>
            </a:r>
            <a:r>
              <a:rPr lang="en-US" altLang="ko-KR" dirty="0">
                <a:effectLst/>
              </a:rPr>
              <a:t>, </a:t>
            </a:r>
            <a:r>
              <a:rPr lang="ko-KR" altLang="en-US" dirty="0" err="1">
                <a:effectLst/>
              </a:rPr>
              <a:t>오더간트</a:t>
            </a:r>
            <a:r>
              <a:rPr lang="en-US" altLang="ko-KR" dirty="0">
                <a:effectLst/>
              </a:rPr>
              <a:t>,</a:t>
            </a:r>
          </a:p>
          <a:p>
            <a:r>
              <a:rPr lang="en-US" altLang="ko-KR" dirty="0">
                <a:effectLst/>
              </a:rPr>
              <a:t>    </a:t>
            </a:r>
            <a:r>
              <a:rPr lang="ko-KR" altLang="en-US" dirty="0" err="1">
                <a:effectLst/>
              </a:rPr>
              <a:t>자원간트차트</a:t>
            </a:r>
            <a:r>
              <a:rPr lang="ko-KR" altLang="en-US" dirty="0">
                <a:effectLst/>
              </a:rPr>
              <a:t> 필터표시</a:t>
            </a:r>
          </a:p>
          <a:p>
            <a:r>
              <a:rPr lang="ko-KR" altLang="en-US" dirty="0">
                <a:effectLst/>
              </a:rPr>
              <a:t>⑤ 각종 형태의 테이블</a:t>
            </a:r>
            <a:r>
              <a:rPr lang="en-US" altLang="ko-KR" dirty="0">
                <a:effectLst/>
              </a:rPr>
              <a:t>, </a:t>
            </a:r>
            <a:r>
              <a:rPr lang="ko-KR" altLang="en-US" dirty="0" err="1">
                <a:effectLst/>
              </a:rPr>
              <a:t>간트차트를</a:t>
            </a:r>
            <a:r>
              <a:rPr lang="ko-KR" altLang="en-US" dirty="0">
                <a:effectLst/>
              </a:rPr>
              <a:t> 스타일을</a:t>
            </a:r>
            <a:endParaRPr lang="en-US" altLang="ko-KR" dirty="0">
              <a:effectLst/>
            </a:endParaRPr>
          </a:p>
          <a:p>
            <a:r>
              <a:rPr lang="en-US" altLang="ko-KR" dirty="0">
                <a:effectLst/>
              </a:rPr>
              <a:t>    </a:t>
            </a:r>
            <a:r>
              <a:rPr lang="ko-KR" altLang="en-US" dirty="0">
                <a:effectLst/>
              </a:rPr>
              <a:t>보존해 즉시 원하는 형식으로 표시</a:t>
            </a:r>
          </a:p>
        </p:txBody>
      </p:sp>
      <p:sp>
        <p:nvSpPr>
          <p:cNvPr id="67" name="TextBox 66"/>
          <p:cNvSpPr txBox="1"/>
          <p:nvPr/>
        </p:nvSpPr>
        <p:spPr bwMode="auto">
          <a:xfrm>
            <a:off x="607354" y="1794085"/>
            <a:ext cx="2830835" cy="3385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algn="ctr">
              <a:defRPr/>
            </a:pPr>
            <a:r>
              <a:rPr lang="ko-KR" altLang="en-US" sz="1600" b="1" dirty="0">
                <a:effectLst>
                  <a:glow rad="127000">
                    <a:schemeClr val="bg1">
                      <a:alpha val="5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</a:rPr>
              <a:t>시스템구축의 유연성</a:t>
            </a:r>
          </a:p>
        </p:txBody>
      </p:sp>
      <p:pic>
        <p:nvPicPr>
          <p:cNvPr id="69" name="그림 174" descr="Untitled-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70" y="2173056"/>
            <a:ext cx="3244850" cy="9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2" name="그룹 67"/>
          <p:cNvGrpSpPr>
            <a:grpSpLocks/>
          </p:cNvGrpSpPr>
          <p:nvPr/>
        </p:nvGrpSpPr>
        <p:grpSpPr bwMode="auto">
          <a:xfrm>
            <a:off x="329661" y="3192303"/>
            <a:ext cx="720725" cy="572330"/>
            <a:chOff x="-2373720" y="3745264"/>
            <a:chExt cx="720725" cy="720725"/>
          </a:xfrm>
        </p:grpSpPr>
        <p:pic>
          <p:nvPicPr>
            <p:cNvPr id="73" name="그림 72" descr="base01.png"/>
            <p:cNvPicPr preferRelativeResize="0">
              <a:picLocks/>
            </p:cNvPicPr>
            <p:nvPr/>
          </p:nvPicPr>
          <p:blipFill>
            <a:blip r:embed="rId5" cstate="print"/>
            <a:srcRect l="19968" t="32596" r="35913" b="22740"/>
            <a:stretch>
              <a:fillRect/>
            </a:stretch>
          </p:blipFill>
          <p:spPr bwMode="auto">
            <a:xfrm>
              <a:off x="-2373720" y="3745264"/>
              <a:ext cx="720725" cy="720725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74" name="TextBox 222"/>
            <p:cNvSpPr txBox="1">
              <a:spLocks noChangeArrowheads="1"/>
            </p:cNvSpPr>
            <p:nvPr/>
          </p:nvSpPr>
          <p:spPr bwMode="auto">
            <a:xfrm>
              <a:off x="-2018042" y="3902987"/>
              <a:ext cx="274434" cy="348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1" dirty="0">
                  <a:latin typeface="맑은 고딕" pitchFamily="50" charset="-127"/>
                  <a:ea typeface="맑은 고딕" pitchFamily="50" charset="-127"/>
                </a:rPr>
                <a:t>1</a:t>
              </a:r>
              <a:endParaRPr lang="ko-KR" altLang="en-US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75" name="그룹 84"/>
          <p:cNvGrpSpPr>
            <a:grpSpLocks/>
          </p:cNvGrpSpPr>
          <p:nvPr/>
        </p:nvGrpSpPr>
        <p:grpSpPr bwMode="auto">
          <a:xfrm>
            <a:off x="329661" y="3682182"/>
            <a:ext cx="720725" cy="572330"/>
            <a:chOff x="3685366" y="2635237"/>
            <a:chExt cx="720725" cy="720725"/>
          </a:xfrm>
        </p:grpSpPr>
        <p:pic>
          <p:nvPicPr>
            <p:cNvPr id="76" name="그림 75" descr="base01.png"/>
            <p:cNvPicPr preferRelativeResize="0">
              <a:picLocks/>
            </p:cNvPicPr>
            <p:nvPr/>
          </p:nvPicPr>
          <p:blipFill>
            <a:blip r:embed="rId5" cstate="print"/>
            <a:srcRect l="19968" t="32596" r="35913" b="22740"/>
            <a:stretch>
              <a:fillRect/>
            </a:stretch>
          </p:blipFill>
          <p:spPr bwMode="auto">
            <a:xfrm>
              <a:off x="3685366" y="2635237"/>
              <a:ext cx="720725" cy="720725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77" name="TextBox 231"/>
            <p:cNvSpPr txBox="1">
              <a:spLocks noChangeArrowheads="1"/>
            </p:cNvSpPr>
            <p:nvPr/>
          </p:nvSpPr>
          <p:spPr bwMode="auto">
            <a:xfrm>
              <a:off x="4055886" y="2789339"/>
              <a:ext cx="274434" cy="348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1">
                  <a:latin typeface="맑은 고딕" pitchFamily="50" charset="-127"/>
                  <a:ea typeface="맑은 고딕" pitchFamily="50" charset="-127"/>
                </a:rPr>
                <a:t>2</a:t>
              </a:r>
            </a:p>
          </p:txBody>
        </p:sp>
      </p:grpSp>
      <p:grpSp>
        <p:nvGrpSpPr>
          <p:cNvPr id="78" name="그룹 86"/>
          <p:cNvGrpSpPr>
            <a:grpSpLocks/>
          </p:cNvGrpSpPr>
          <p:nvPr/>
        </p:nvGrpSpPr>
        <p:grpSpPr bwMode="auto">
          <a:xfrm>
            <a:off x="322870" y="4178150"/>
            <a:ext cx="719138" cy="572330"/>
            <a:chOff x="2929376" y="3435129"/>
            <a:chExt cx="719138" cy="720725"/>
          </a:xfrm>
        </p:grpSpPr>
        <p:pic>
          <p:nvPicPr>
            <p:cNvPr id="79" name="그림 78" descr="base01.png"/>
            <p:cNvPicPr preferRelativeResize="0">
              <a:picLocks/>
            </p:cNvPicPr>
            <p:nvPr/>
          </p:nvPicPr>
          <p:blipFill>
            <a:blip r:embed="rId6" cstate="print"/>
            <a:srcRect l="19968" t="32596" r="35913" b="22740"/>
            <a:stretch>
              <a:fillRect/>
            </a:stretch>
          </p:blipFill>
          <p:spPr bwMode="auto">
            <a:xfrm>
              <a:off x="2929376" y="3435129"/>
              <a:ext cx="719138" cy="720725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80" name="TextBox 240"/>
            <p:cNvSpPr txBox="1">
              <a:spLocks noChangeArrowheads="1"/>
            </p:cNvSpPr>
            <p:nvPr/>
          </p:nvSpPr>
          <p:spPr bwMode="auto">
            <a:xfrm>
              <a:off x="3299373" y="3581181"/>
              <a:ext cx="274434" cy="348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1" dirty="0">
                  <a:latin typeface="맑은 고딕" pitchFamily="50" charset="-127"/>
                  <a:ea typeface="맑은 고딕" pitchFamily="50" charset="-127"/>
                </a:rPr>
                <a:t>3</a:t>
              </a:r>
            </a:p>
          </p:txBody>
        </p:sp>
      </p:grpSp>
      <p:sp>
        <p:nvSpPr>
          <p:cNvPr id="81" name="AutoShape 161"/>
          <p:cNvSpPr>
            <a:spLocks noChangeArrowheads="1"/>
          </p:cNvSpPr>
          <p:nvPr/>
        </p:nvSpPr>
        <p:spPr bwMode="auto">
          <a:xfrm>
            <a:off x="1394068" y="3300617"/>
            <a:ext cx="1542537" cy="213598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l" defTabSz="762000" eaLnBrk="0" fontAlgn="auto" hangingPunct="0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ko-KR" altLang="en-US" sz="1300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높은 신뢰성</a:t>
            </a:r>
          </a:p>
        </p:txBody>
      </p:sp>
      <p:sp>
        <p:nvSpPr>
          <p:cNvPr id="82" name="AutoShape 161"/>
          <p:cNvSpPr>
            <a:spLocks noChangeArrowheads="1"/>
          </p:cNvSpPr>
          <p:nvPr/>
        </p:nvSpPr>
        <p:spPr bwMode="auto">
          <a:xfrm>
            <a:off x="1394068" y="3735405"/>
            <a:ext cx="2373345" cy="427196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l" defTabSz="762000" eaLnBrk="0" fontAlgn="auto" hangingPunct="0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ko-KR" altLang="en-US" sz="1300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사용자 요구의 유연한 </a:t>
            </a:r>
            <a:endParaRPr lang="en-US" altLang="ko-KR" sz="1300" b="1" spc="-80" dirty="0">
              <a:ln w="11430"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  <a:p>
            <a:pPr algn="l" defTabSz="762000" eaLnBrk="0" fontAlgn="auto" hangingPunct="0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ko-KR" altLang="en-US" sz="1300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대응가능</a:t>
            </a:r>
          </a:p>
        </p:txBody>
      </p:sp>
      <p:sp>
        <p:nvSpPr>
          <p:cNvPr id="83" name="AutoShape 161"/>
          <p:cNvSpPr>
            <a:spLocks noChangeArrowheads="1"/>
          </p:cNvSpPr>
          <p:nvPr/>
        </p:nvSpPr>
        <p:spPr bwMode="auto">
          <a:xfrm>
            <a:off x="1383574" y="4338932"/>
            <a:ext cx="929436" cy="213598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l" defTabSz="762000" eaLnBrk="0" fontAlgn="auto" hangingPunct="0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ko-KR" altLang="en-US" sz="1300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비용절감</a:t>
            </a:r>
          </a:p>
        </p:txBody>
      </p:sp>
      <p:grpSp>
        <p:nvGrpSpPr>
          <p:cNvPr id="84" name="그룹 87"/>
          <p:cNvGrpSpPr>
            <a:grpSpLocks/>
          </p:cNvGrpSpPr>
          <p:nvPr/>
        </p:nvGrpSpPr>
        <p:grpSpPr bwMode="auto">
          <a:xfrm>
            <a:off x="321285" y="4698840"/>
            <a:ext cx="720725" cy="572330"/>
            <a:chOff x="-2373719" y="3744571"/>
            <a:chExt cx="720725" cy="720725"/>
          </a:xfrm>
        </p:grpSpPr>
        <p:pic>
          <p:nvPicPr>
            <p:cNvPr id="85" name="그림 84" descr="base01.png"/>
            <p:cNvPicPr preferRelativeResize="0">
              <a:picLocks/>
            </p:cNvPicPr>
            <p:nvPr/>
          </p:nvPicPr>
          <p:blipFill>
            <a:blip r:embed="rId5" cstate="print"/>
            <a:srcRect l="19968" t="32596" r="35913" b="22740"/>
            <a:stretch>
              <a:fillRect/>
            </a:stretch>
          </p:blipFill>
          <p:spPr bwMode="auto">
            <a:xfrm>
              <a:off x="-2373719" y="3744571"/>
              <a:ext cx="720725" cy="720725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86" name="TextBox 222"/>
            <p:cNvSpPr txBox="1">
              <a:spLocks noChangeArrowheads="1"/>
            </p:cNvSpPr>
            <p:nvPr/>
          </p:nvSpPr>
          <p:spPr bwMode="auto">
            <a:xfrm>
              <a:off x="-2018042" y="3902987"/>
              <a:ext cx="274434" cy="348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1">
                  <a:latin typeface="맑은 고딕" pitchFamily="50" charset="-127"/>
                  <a:ea typeface="맑은 고딕" pitchFamily="50" charset="-127"/>
                </a:rPr>
                <a:t>4</a:t>
              </a:r>
              <a:endParaRPr lang="ko-KR" altLang="en-US" b="1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87" name="그룹 92"/>
          <p:cNvGrpSpPr>
            <a:grpSpLocks/>
          </p:cNvGrpSpPr>
          <p:nvPr/>
        </p:nvGrpSpPr>
        <p:grpSpPr bwMode="auto">
          <a:xfrm>
            <a:off x="322872" y="5189378"/>
            <a:ext cx="720725" cy="572330"/>
            <a:chOff x="3684688" y="2635982"/>
            <a:chExt cx="720725" cy="720725"/>
          </a:xfrm>
        </p:grpSpPr>
        <p:pic>
          <p:nvPicPr>
            <p:cNvPr id="88" name="그림 87" descr="base01.png"/>
            <p:cNvPicPr preferRelativeResize="0">
              <a:picLocks/>
            </p:cNvPicPr>
            <p:nvPr/>
          </p:nvPicPr>
          <p:blipFill>
            <a:blip r:embed="rId5" cstate="print"/>
            <a:srcRect l="19968" t="32596" r="35913" b="22740"/>
            <a:stretch>
              <a:fillRect/>
            </a:stretch>
          </p:blipFill>
          <p:spPr bwMode="auto">
            <a:xfrm>
              <a:off x="3684688" y="2635982"/>
              <a:ext cx="720725" cy="720725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89" name="TextBox 231"/>
            <p:cNvSpPr txBox="1">
              <a:spLocks noChangeArrowheads="1"/>
            </p:cNvSpPr>
            <p:nvPr/>
          </p:nvSpPr>
          <p:spPr bwMode="auto">
            <a:xfrm>
              <a:off x="4055886" y="2789339"/>
              <a:ext cx="274434" cy="348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1">
                  <a:latin typeface="맑은 고딕" pitchFamily="50" charset="-127"/>
                  <a:ea typeface="맑은 고딕" pitchFamily="50" charset="-127"/>
                </a:rPr>
                <a:t>5</a:t>
              </a:r>
            </a:p>
          </p:txBody>
        </p:sp>
      </p:grpSp>
      <p:grpSp>
        <p:nvGrpSpPr>
          <p:cNvPr id="90" name="그룹 96"/>
          <p:cNvGrpSpPr>
            <a:grpSpLocks/>
          </p:cNvGrpSpPr>
          <p:nvPr/>
        </p:nvGrpSpPr>
        <p:grpSpPr bwMode="auto">
          <a:xfrm>
            <a:off x="322653" y="5681671"/>
            <a:ext cx="720725" cy="572330"/>
            <a:chOff x="2928346" y="3520051"/>
            <a:chExt cx="720725" cy="720725"/>
          </a:xfrm>
        </p:grpSpPr>
        <p:pic>
          <p:nvPicPr>
            <p:cNvPr id="91" name="그림 90" descr="base01.png"/>
            <p:cNvPicPr preferRelativeResize="0">
              <a:picLocks/>
            </p:cNvPicPr>
            <p:nvPr/>
          </p:nvPicPr>
          <p:blipFill>
            <a:blip r:embed="rId7" cstate="print"/>
            <a:srcRect l="19968" t="32596" r="35913" b="22740"/>
            <a:stretch>
              <a:fillRect/>
            </a:stretch>
          </p:blipFill>
          <p:spPr bwMode="auto">
            <a:xfrm>
              <a:off x="2928346" y="3520051"/>
              <a:ext cx="720725" cy="720725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92" name="TextBox 240"/>
            <p:cNvSpPr txBox="1">
              <a:spLocks noChangeArrowheads="1"/>
            </p:cNvSpPr>
            <p:nvPr/>
          </p:nvSpPr>
          <p:spPr bwMode="auto">
            <a:xfrm>
              <a:off x="3299373" y="3683186"/>
              <a:ext cx="274434" cy="348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1">
                  <a:latin typeface="맑은 고딕" pitchFamily="50" charset="-127"/>
                  <a:ea typeface="맑은 고딕" pitchFamily="50" charset="-127"/>
                </a:rPr>
                <a:t>6</a:t>
              </a:r>
            </a:p>
          </p:txBody>
        </p:sp>
      </p:grpSp>
      <p:sp>
        <p:nvSpPr>
          <p:cNvPr id="93" name="AutoShape 161"/>
          <p:cNvSpPr>
            <a:spLocks noChangeArrowheads="1"/>
          </p:cNvSpPr>
          <p:nvPr/>
        </p:nvSpPr>
        <p:spPr bwMode="auto">
          <a:xfrm>
            <a:off x="1394066" y="4807847"/>
            <a:ext cx="2575161" cy="213598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l" defTabSz="762000" eaLnBrk="0" fontAlgn="auto" hangingPunct="0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ko-KR" altLang="en-US" sz="1300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단기간 시스템 구축 가능</a:t>
            </a:r>
          </a:p>
        </p:txBody>
      </p:sp>
      <p:sp>
        <p:nvSpPr>
          <p:cNvPr id="94" name="AutoShape 161"/>
          <p:cNvSpPr>
            <a:spLocks noChangeArrowheads="1"/>
          </p:cNvSpPr>
          <p:nvPr/>
        </p:nvSpPr>
        <p:spPr bwMode="auto">
          <a:xfrm>
            <a:off x="1394066" y="5284060"/>
            <a:ext cx="2590156" cy="427196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l" defTabSz="762000" eaLnBrk="0" fontAlgn="auto" hangingPunct="0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ko-KR" altLang="en-US" sz="1300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표준기능에 관하여 </a:t>
            </a:r>
            <a:endParaRPr lang="en-US" altLang="ko-KR" sz="1300" b="1" spc="-80" dirty="0">
              <a:ln w="11430"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  <a:p>
            <a:pPr algn="l" defTabSz="762000" eaLnBrk="0" fontAlgn="auto" hangingPunct="0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en-US" altLang="ko-KR" sz="1300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vendor</a:t>
            </a:r>
            <a:r>
              <a:rPr lang="ko-KR" altLang="en-US" sz="1300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가 유지보수</a:t>
            </a:r>
          </a:p>
        </p:txBody>
      </p:sp>
      <p:sp>
        <p:nvSpPr>
          <p:cNvPr id="95" name="AutoShape 161"/>
          <p:cNvSpPr>
            <a:spLocks noChangeArrowheads="1"/>
          </p:cNvSpPr>
          <p:nvPr/>
        </p:nvSpPr>
        <p:spPr bwMode="auto">
          <a:xfrm>
            <a:off x="1394066" y="5854842"/>
            <a:ext cx="2230178" cy="213598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l" defTabSz="762000" eaLnBrk="0" fontAlgn="auto" hangingPunct="0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en-US" altLang="ko-KR" sz="1300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version up</a:t>
            </a:r>
            <a:r>
              <a:rPr lang="ko-KR" altLang="en-US" sz="1300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기능확장</a:t>
            </a:r>
          </a:p>
        </p:txBody>
      </p:sp>
      <p:sp>
        <p:nvSpPr>
          <p:cNvPr id="96" name="직사각형 95"/>
          <p:cNvSpPr/>
          <p:nvPr/>
        </p:nvSpPr>
        <p:spPr bwMode="auto">
          <a:xfrm>
            <a:off x="534929" y="2386712"/>
            <a:ext cx="1261231" cy="690747"/>
          </a:xfrm>
          <a:prstGeom prst="rect">
            <a:avLst/>
          </a:prstGeom>
          <a:solidFill>
            <a:schemeClr val="accent2"/>
          </a:solidFill>
          <a:ln w="12700" cmpd="sng">
            <a:solidFill>
              <a:schemeClr val="accent1"/>
            </a:solidFill>
          </a:ln>
          <a:effectLst/>
          <a:scene3d>
            <a:camera prst="orthographicFront"/>
            <a:lightRig rig="threePt" dir="t">
              <a:rot lat="0" lon="0" rev="0"/>
            </a:lightRig>
          </a:scene3d>
          <a:sp3d prstMaterial="softEdge">
            <a:bevelT w="69850" h="1270" prst="artDeco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defTabSz="762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en-US" altLang="ko-KR" sz="1400" b="1" spc="-80" dirty="0">
                <a:ln w="11430">
                  <a:noFill/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Package </a:t>
            </a:r>
          </a:p>
          <a:p>
            <a:pPr defTabSz="762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ko-KR" altLang="en-US" sz="1400" b="1" spc="-80" dirty="0">
                <a:ln w="11430">
                  <a:noFill/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장점</a:t>
            </a:r>
          </a:p>
        </p:txBody>
      </p:sp>
      <p:sp>
        <p:nvSpPr>
          <p:cNvPr id="97" name="직사각형 96"/>
          <p:cNvSpPr/>
          <p:nvPr/>
        </p:nvSpPr>
        <p:spPr bwMode="auto">
          <a:xfrm>
            <a:off x="2194738" y="2386674"/>
            <a:ext cx="1261231" cy="690747"/>
          </a:xfrm>
          <a:prstGeom prst="rect">
            <a:avLst/>
          </a:prstGeom>
          <a:solidFill>
            <a:schemeClr val="accent2"/>
          </a:solidFill>
          <a:ln w="12700" cmpd="sng">
            <a:solidFill>
              <a:schemeClr val="accent1"/>
            </a:solidFill>
          </a:ln>
          <a:effectLst/>
          <a:scene3d>
            <a:camera prst="orthographicFront"/>
            <a:lightRig rig="threePt" dir="t">
              <a:rot lat="0" lon="0" rev="0"/>
            </a:lightRig>
          </a:scene3d>
          <a:sp3d prstMaterial="softEdge">
            <a:bevelT w="69850" h="1270" prst="artDeco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defTabSz="762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en-US" altLang="ko-KR" sz="1400" b="1" spc="-80" dirty="0">
                <a:ln w="11430">
                  <a:noFill/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Custom made</a:t>
            </a:r>
          </a:p>
          <a:p>
            <a:pPr defTabSz="762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en-US" altLang="ko-KR" sz="1400" b="1" spc="-80" dirty="0">
                <a:ln w="11430">
                  <a:noFill/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</a:t>
            </a:r>
            <a:r>
              <a:rPr lang="ko-KR" altLang="en-US" sz="1400" b="1" spc="-80" dirty="0">
                <a:ln w="11430">
                  <a:noFill/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장점</a:t>
            </a:r>
          </a:p>
        </p:txBody>
      </p:sp>
      <p:sp>
        <p:nvSpPr>
          <p:cNvPr id="108" name="TextBox 107"/>
          <p:cNvSpPr txBox="1"/>
          <p:nvPr/>
        </p:nvSpPr>
        <p:spPr bwMode="auto">
          <a:xfrm>
            <a:off x="5983103" y="1873639"/>
            <a:ext cx="3611066" cy="941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defPPr>
              <a:defRPr lang="en-US"/>
            </a:defPPr>
            <a:lvl1pPr algn="l">
              <a:lnSpc>
                <a:spcPct val="90000"/>
              </a:lnSpc>
              <a:tabLst>
                <a:tab pos="5648325" algn="l"/>
              </a:tabLst>
              <a:defRPr spc="-60">
                <a:effectLst>
                  <a:outerShdw blurRad="12700" dist="25400" dir="2700000" algn="tl" rotWithShape="0">
                    <a:prstClr val="white"/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defRPr>
            </a:lvl1pPr>
          </a:lstStyle>
          <a:p>
            <a:pPr lvl="1" algn="l"/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① </a:t>
            </a:r>
            <a:r>
              <a:rPr lang="ko-KR" altLang="en-US" dirty="0" err="1">
                <a:latin typeface="맑은 고딕" pitchFamily="50" charset="-127"/>
                <a:ea typeface="맑은 고딕" pitchFamily="50" charset="-127"/>
              </a:rPr>
              <a:t>작업수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 증가에 따른 선형적 증가 </a:t>
            </a: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  <a:p>
            <a:pPr lvl="1" algn="l"/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② 자체 초고속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MRP,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스케줄링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실행</a:t>
            </a: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  <a:p>
            <a:pPr lvl="1" algn="l"/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    (400</a:t>
            </a:r>
            <a:r>
              <a:rPr lang="ko-KR" altLang="en-US" dirty="0" err="1">
                <a:latin typeface="맑은 고딕" pitchFamily="50" charset="-127"/>
                <a:ea typeface="맑은 고딕" pitchFamily="50" charset="-127"/>
              </a:rPr>
              <a:t>만건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10</a:t>
            </a:r>
            <a:r>
              <a:rPr lang="ko-KR" altLang="en-US" dirty="0" err="1">
                <a:latin typeface="맑은 고딕" pitchFamily="50" charset="-127"/>
                <a:ea typeface="맑은 고딕" pitchFamily="50" charset="-127"/>
              </a:rPr>
              <a:t>분이내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  <a:p>
            <a:pPr lvl="1" algn="l"/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③ </a:t>
            </a:r>
            <a:r>
              <a:rPr lang="ko-KR" altLang="en-US" dirty="0" err="1">
                <a:latin typeface="맑은 고딕" pitchFamily="50" charset="-127"/>
                <a:ea typeface="맑은 고딕" pitchFamily="50" charset="-127"/>
              </a:rPr>
              <a:t>보충오더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 err="1">
                <a:latin typeface="맑은 고딕" pitchFamily="50" charset="-127"/>
                <a:ea typeface="맑은 고딕" pitchFamily="50" charset="-127"/>
              </a:rPr>
              <a:t>구매오더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 자동생성 기능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4733924" y="3750655"/>
            <a:ext cx="4016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+</a:t>
            </a:r>
            <a:endParaRPr lang="ko-KR" altLang="en-US" sz="1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4733924" y="4809536"/>
            <a:ext cx="4016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+</a:t>
            </a:r>
            <a:endParaRPr lang="ko-KR" altLang="en-US" sz="1400" b="1" dirty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11" name="그룹 198"/>
          <p:cNvGrpSpPr>
            <a:grpSpLocks/>
          </p:cNvGrpSpPr>
          <p:nvPr/>
        </p:nvGrpSpPr>
        <p:grpSpPr bwMode="auto">
          <a:xfrm>
            <a:off x="-1587" y="1360637"/>
            <a:ext cx="9900001" cy="215900"/>
            <a:chOff x="634928" y="2749548"/>
            <a:chExt cx="6271459" cy="216000"/>
          </a:xfrm>
        </p:grpSpPr>
        <p:sp>
          <p:nvSpPr>
            <p:cNvPr id="112" name="모서리가 둥근 직사각형 111"/>
            <p:cNvSpPr/>
            <p:nvPr/>
          </p:nvSpPr>
          <p:spPr>
            <a:xfrm>
              <a:off x="634928" y="2749548"/>
              <a:ext cx="6271459" cy="216000"/>
            </a:xfrm>
            <a:prstGeom prst="roundRect">
              <a:avLst>
                <a:gd name="adj" fmla="val 0"/>
              </a:avLst>
            </a:prstGeom>
            <a:solidFill>
              <a:srgbClr val="D7E3F1"/>
            </a:solidFill>
            <a:ln w="6350">
              <a:solidFill>
                <a:srgbClr val="8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anchor="ctr"/>
            <a:lstStyle/>
            <a:p>
              <a:pPr algn="l" defTabSz="1041400" latinLnBrk="0">
                <a:defRPr/>
              </a:pPr>
              <a:r>
                <a:rPr kumimoji="0" lang="en-US" altLang="ko-KR" sz="1400" b="1" dirty="0">
                  <a:solidFill>
                    <a:srgbClr val="13202F"/>
                  </a:solidFill>
                  <a:latin typeface="맑은 고딕" pitchFamily="50" charset="-127"/>
                  <a:ea typeface="맑은 고딕" pitchFamily="50" charset="-127"/>
                </a:rPr>
                <a:t>   FLEXSCHE </a:t>
              </a:r>
              <a:r>
                <a:rPr kumimoji="0" lang="ko-KR" altLang="en-US" sz="1400" b="1" dirty="0">
                  <a:solidFill>
                    <a:srgbClr val="13202F"/>
                  </a:solidFill>
                  <a:latin typeface="맑은 고딕" pitchFamily="50" charset="-127"/>
                  <a:ea typeface="맑은 고딕" pitchFamily="50" charset="-127"/>
                </a:rPr>
                <a:t>소개</a:t>
              </a:r>
              <a:r>
                <a:rPr kumimoji="0" lang="en-US" altLang="ko-KR" sz="1400" b="1" dirty="0">
                  <a:solidFill>
                    <a:srgbClr val="13202F"/>
                  </a:solidFill>
                  <a:latin typeface="맑은 고딕" pitchFamily="50" charset="-127"/>
                  <a:ea typeface="맑은 고딕" pitchFamily="50" charset="-127"/>
                </a:rPr>
                <a:t>  </a:t>
              </a:r>
              <a:endParaRPr lang="ko-KR" altLang="en-US" sz="1400" b="1" dirty="0">
                <a:solidFill>
                  <a:srgbClr val="13202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113" name="Picture 2" descr="C:\Users\wslee\Desktop\Untitled-2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r="4230"/>
            <a:stretch>
              <a:fillRect/>
            </a:stretch>
          </p:blipFill>
          <p:spPr bwMode="auto">
            <a:xfrm>
              <a:off x="694874" y="2806776"/>
              <a:ext cx="66686" cy="101544"/>
            </a:xfrm>
            <a:prstGeom prst="rect">
              <a:avLst/>
            </a:prstGeom>
            <a:noFill/>
          </p:spPr>
        </p:pic>
      </p:grpSp>
      <p:sp>
        <p:nvSpPr>
          <p:cNvPr id="114" name="제목 29"/>
          <p:cNvSpPr txBox="1">
            <a:spLocks/>
          </p:cNvSpPr>
          <p:nvPr/>
        </p:nvSpPr>
        <p:spPr>
          <a:xfrm>
            <a:off x="307938" y="645961"/>
            <a:ext cx="939919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defPPr>
              <a:defRPr lang="en-US"/>
            </a:defPPr>
            <a:lvl1pPr algn="l" defTabSz="936743">
              <a:defRPr spc="-60">
                <a:latin typeface="맑은 고딕" pitchFamily="50" charset="-127"/>
                <a:ea typeface="맑은 고딕" pitchFamily="50" charset="-127"/>
                <a:cs typeface="Arial" pitchFamily="34" charset="0"/>
              </a:defRPr>
            </a:lvl1pPr>
          </a:lstStyle>
          <a:p>
            <a:r>
              <a:rPr lang="en-US" altLang="ko-KR" dirty="0">
                <a:sym typeface="Monotype Sorts"/>
              </a:rPr>
              <a:t>FLEXSCHE </a:t>
            </a:r>
            <a:r>
              <a:rPr lang="ko-KR" altLang="en-US" dirty="0">
                <a:sym typeface="Monotype Sorts"/>
              </a:rPr>
              <a:t>는 일본의 </a:t>
            </a:r>
            <a:r>
              <a:rPr lang="en-US" altLang="ko-KR" dirty="0">
                <a:sym typeface="Monotype Sorts"/>
              </a:rPr>
              <a:t>FLEXSCHE</a:t>
            </a:r>
            <a:r>
              <a:rPr lang="ko-KR" altLang="en-US" dirty="0">
                <a:sym typeface="Monotype Sorts"/>
              </a:rPr>
              <a:t>社가 개발한 공장스케줄링 시스템으로 기존의 </a:t>
            </a:r>
            <a:r>
              <a:rPr lang="en-US" altLang="ko-KR" dirty="0">
                <a:sym typeface="Monotype Sorts"/>
              </a:rPr>
              <a:t>APS Package</a:t>
            </a:r>
            <a:r>
              <a:rPr lang="ko-KR" altLang="en-US" dirty="0">
                <a:sym typeface="Monotype Sorts"/>
              </a:rPr>
              <a:t>에서 나타나는 여러가지 문제점을 보완하여 개발된 새로운 개념의 솔루션 입니다 </a:t>
            </a:r>
            <a:r>
              <a:rPr lang="en-US" altLang="ko-KR" dirty="0">
                <a:sym typeface="Monotype Sorts"/>
              </a:rPr>
              <a:t>. </a:t>
            </a:r>
            <a:r>
              <a:rPr lang="ko-KR" altLang="en-US" dirty="0">
                <a:sym typeface="Monotype Sorts"/>
              </a:rPr>
              <a:t> </a:t>
            </a:r>
            <a:r>
              <a:rPr lang="en-US" altLang="ko-KR" dirty="0">
                <a:sym typeface="Monotype Sorts"/>
              </a:rPr>
              <a:t>2007</a:t>
            </a:r>
            <a:r>
              <a:rPr lang="ko-KR" altLang="en-US" dirty="0">
                <a:sym typeface="Monotype Sorts"/>
              </a:rPr>
              <a:t>년 이후</a:t>
            </a:r>
            <a:r>
              <a:rPr lang="en-US" altLang="ko-KR" dirty="0">
                <a:sym typeface="Monotype Sorts"/>
              </a:rPr>
              <a:t>, </a:t>
            </a:r>
            <a:r>
              <a:rPr lang="ko-KR" altLang="en-US" dirty="0">
                <a:sym typeface="Monotype Sorts"/>
              </a:rPr>
              <a:t> 일본 국내 시장 점유율 </a:t>
            </a:r>
            <a:r>
              <a:rPr lang="en-US" altLang="ko-KR" dirty="0">
                <a:sym typeface="Monotype Sorts"/>
              </a:rPr>
              <a:t>1 </a:t>
            </a:r>
            <a:r>
              <a:rPr lang="ko-KR" altLang="en-US" dirty="0">
                <a:sym typeface="Monotype Sorts"/>
              </a:rPr>
              <a:t>위를  선점한  제품입니다</a:t>
            </a:r>
            <a:r>
              <a:rPr lang="en-US" altLang="ko-KR" dirty="0">
                <a:sym typeface="Monotype Sorts"/>
              </a:rPr>
              <a:t>. </a:t>
            </a:r>
            <a:r>
              <a:rPr lang="ko-KR" altLang="en-US" dirty="0">
                <a:sym typeface="Monotype Sorts"/>
              </a:rPr>
              <a:t>해외로 전개하는 제조업의 요구에 대응하기 위해 각국의  총 대리점을 통해 판매 및 기술 지원을 하고 있으며</a:t>
            </a:r>
            <a:r>
              <a:rPr lang="en-US" altLang="ko-KR" dirty="0">
                <a:sym typeface="Monotype Sorts"/>
              </a:rPr>
              <a:t>, </a:t>
            </a:r>
            <a:r>
              <a:rPr lang="ko-KR" altLang="en-US" dirty="0">
                <a:sym typeface="Monotype Sorts"/>
              </a:rPr>
              <a:t> </a:t>
            </a:r>
            <a:r>
              <a:rPr lang="en-US" altLang="ko-KR" dirty="0">
                <a:sym typeface="Monotype Sorts"/>
              </a:rPr>
              <a:t>APS </a:t>
            </a:r>
            <a:r>
              <a:rPr lang="ko-KR" altLang="en-US" dirty="0">
                <a:sym typeface="Monotype Sorts"/>
              </a:rPr>
              <a:t>만 연구</a:t>
            </a:r>
            <a:r>
              <a:rPr lang="en-US" altLang="ko-KR" dirty="0">
                <a:sym typeface="Monotype Sorts"/>
              </a:rPr>
              <a:t>/</a:t>
            </a:r>
            <a:r>
              <a:rPr lang="ko-KR" altLang="en-US" dirty="0">
                <a:sym typeface="Monotype Sorts"/>
              </a:rPr>
              <a:t>개발</a:t>
            </a:r>
            <a:r>
              <a:rPr lang="en-US" altLang="ko-KR" dirty="0">
                <a:sym typeface="Monotype Sorts"/>
              </a:rPr>
              <a:t>/</a:t>
            </a:r>
            <a:r>
              <a:rPr lang="ko-KR" altLang="en-US" dirty="0">
                <a:sym typeface="Monotype Sorts"/>
              </a:rPr>
              <a:t>판매하는  전세계에서  유일한 회사입니다</a:t>
            </a:r>
            <a:r>
              <a:rPr lang="en-US" altLang="ko-KR" dirty="0">
                <a:sym typeface="Monotype Sorts"/>
              </a:rPr>
              <a:t>.</a:t>
            </a:r>
          </a:p>
        </p:txBody>
      </p:sp>
      <p:cxnSp>
        <p:nvCxnSpPr>
          <p:cNvPr id="115" name="직선 연결선 114"/>
          <p:cNvCxnSpPr/>
          <p:nvPr/>
        </p:nvCxnSpPr>
        <p:spPr bwMode="auto">
          <a:xfrm>
            <a:off x="6386732" y="2854680"/>
            <a:ext cx="3179298" cy="1588"/>
          </a:xfrm>
          <a:prstGeom prst="line">
            <a:avLst/>
          </a:prstGeom>
          <a:noFill/>
          <a:ln w="952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직선 연결선 115"/>
          <p:cNvCxnSpPr/>
          <p:nvPr/>
        </p:nvCxnSpPr>
        <p:spPr bwMode="auto">
          <a:xfrm>
            <a:off x="6398453" y="4512323"/>
            <a:ext cx="3179298" cy="1588"/>
          </a:xfrm>
          <a:prstGeom prst="line">
            <a:avLst/>
          </a:prstGeom>
          <a:noFill/>
          <a:ln w="952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7" name="TextBox 116"/>
          <p:cNvSpPr txBox="1"/>
          <p:nvPr/>
        </p:nvSpPr>
        <p:spPr>
          <a:xfrm>
            <a:off x="1856937" y="2488920"/>
            <a:ext cx="28135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Arial"/>
                <a:ea typeface="굴림"/>
              </a:rPr>
              <a:t>+</a:t>
            </a:r>
            <a:endParaRPr lang="ko-KR" altLang="en-US" sz="2400" b="1" dirty="0">
              <a:latin typeface="Arial"/>
              <a:ea typeface="굴림"/>
            </a:endParaRPr>
          </a:p>
        </p:txBody>
      </p:sp>
      <p:sp>
        <p:nvSpPr>
          <p:cNvPr id="51" name="타원 50"/>
          <p:cNvSpPr/>
          <p:nvPr/>
        </p:nvSpPr>
        <p:spPr bwMode="auto">
          <a:xfrm>
            <a:off x="4475019" y="2937170"/>
            <a:ext cx="858982" cy="83127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marL="90488" marR="0" indent="-90488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</a:pPr>
            <a:endParaRPr kumimoji="0" lang="ko-KR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52" name="AutoShape 161"/>
          <p:cNvSpPr>
            <a:spLocks noChangeArrowheads="1"/>
          </p:cNvSpPr>
          <p:nvPr/>
        </p:nvSpPr>
        <p:spPr bwMode="auto">
          <a:xfrm>
            <a:off x="4378036" y="3135578"/>
            <a:ext cx="1095378" cy="690086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 defTabSz="762000" eaLnBrk="0" fontAlgn="auto" hangingPunct="0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ko-KR" altLang="en-US" sz="1400" b="1" spc="-80" dirty="0" err="1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페키지</a:t>
            </a:r>
            <a:endParaRPr lang="en-US" altLang="ko-KR" sz="1400" b="1" spc="-80" dirty="0">
              <a:ln w="11430"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  <a:p>
            <a:pPr algn="ctr" defTabSz="762000" eaLnBrk="0" fontAlgn="auto" hangingPunct="0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ko-KR" altLang="en-US" sz="1400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장점</a:t>
            </a:r>
            <a:endParaRPr lang="en-US" altLang="ko-KR" sz="1400" b="1" spc="-80" dirty="0">
              <a:ln w="11430"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  <a:p>
            <a:pPr algn="ctr" defTabSz="762000" eaLnBrk="0" fontAlgn="auto" hangingPunct="0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endParaRPr lang="ko-KR" altLang="en-US" sz="1400" b="1" spc="-80" dirty="0">
              <a:ln w="11430">
                <a:noFill/>
              </a:ln>
              <a:effectLst>
                <a:glow rad="101600">
                  <a:schemeClr val="bg1">
                    <a:alpha val="6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53" name="타원 52"/>
          <p:cNvSpPr/>
          <p:nvPr/>
        </p:nvSpPr>
        <p:spPr bwMode="auto">
          <a:xfrm>
            <a:off x="4516583" y="4017824"/>
            <a:ext cx="858982" cy="83127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marL="90488" marR="0" indent="-90488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</a:pPr>
            <a:endParaRPr kumimoji="0" lang="ko-KR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55" name="타원 54"/>
          <p:cNvSpPr/>
          <p:nvPr/>
        </p:nvSpPr>
        <p:spPr bwMode="auto">
          <a:xfrm>
            <a:off x="4530437" y="5112333"/>
            <a:ext cx="858982" cy="83127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marL="90488" marR="0" indent="-90488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</a:pPr>
            <a:endParaRPr kumimoji="0" lang="ko-KR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56" name="AutoShape 161"/>
          <p:cNvSpPr>
            <a:spLocks noChangeArrowheads="1"/>
          </p:cNvSpPr>
          <p:nvPr/>
        </p:nvSpPr>
        <p:spPr bwMode="auto">
          <a:xfrm>
            <a:off x="4433454" y="4167050"/>
            <a:ext cx="1095378" cy="460058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 defTabSz="762000" eaLnBrk="0" fontAlgn="auto" hangingPunct="0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ko-KR" altLang="en-US" sz="1400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개발</a:t>
            </a:r>
            <a:endParaRPr lang="en-US" altLang="ko-KR" sz="1400" b="1" spc="-80" dirty="0">
              <a:ln w="11430"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  <a:p>
            <a:pPr algn="ctr" defTabSz="762000" eaLnBrk="0" fontAlgn="auto" hangingPunct="0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ko-KR" altLang="en-US" sz="1400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유연성</a:t>
            </a:r>
          </a:p>
        </p:txBody>
      </p:sp>
      <p:sp>
        <p:nvSpPr>
          <p:cNvPr id="57" name="AutoShape 161"/>
          <p:cNvSpPr>
            <a:spLocks noChangeArrowheads="1"/>
          </p:cNvSpPr>
          <p:nvPr/>
        </p:nvSpPr>
        <p:spPr bwMode="auto">
          <a:xfrm>
            <a:off x="4433454" y="5274996"/>
            <a:ext cx="1095378" cy="460058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 defTabSz="762000" eaLnBrk="0" fontAlgn="auto" hangingPunct="0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ko-KR" altLang="en-US" sz="1400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사용</a:t>
            </a:r>
            <a:endParaRPr lang="en-US" altLang="ko-KR" sz="1400" b="1" spc="-80" dirty="0">
              <a:ln w="11430"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  <a:p>
            <a:pPr algn="ctr" defTabSz="762000" eaLnBrk="0" fontAlgn="auto" hangingPunct="0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ko-KR" altLang="en-US" sz="1400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편의성</a:t>
            </a:r>
          </a:p>
        </p:txBody>
      </p:sp>
    </p:spTree>
    <p:extLst>
      <p:ext uri="{BB962C8B-B14F-4D97-AF65-F5344CB8AC3E}">
        <p14:creationId xmlns:p14="http://schemas.microsoft.com/office/powerpoint/2010/main" val="409016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AutoShape 161"/>
          <p:cNvSpPr>
            <a:spLocks noChangeArrowheads="1"/>
          </p:cNvSpPr>
          <p:nvPr/>
        </p:nvSpPr>
        <p:spPr bwMode="auto">
          <a:xfrm>
            <a:off x="231606" y="138611"/>
            <a:ext cx="4968000" cy="295751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lvl="0" algn="l" eaLnBrk="1" fontAlgn="auto" latinLnBrk="1" hangingPunct="1">
              <a:spcBef>
                <a:spcPct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4.2 </a:t>
            </a:r>
            <a:r>
              <a:rPr lang="ko-KR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특징 및 장점</a:t>
            </a:r>
            <a:endParaRPr kumimoji="0" lang="ko-KR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grpSp>
        <p:nvGrpSpPr>
          <p:cNvPr id="2" name="그룹 198"/>
          <p:cNvGrpSpPr>
            <a:grpSpLocks/>
          </p:cNvGrpSpPr>
          <p:nvPr/>
        </p:nvGrpSpPr>
        <p:grpSpPr bwMode="auto">
          <a:xfrm>
            <a:off x="-1588" y="1191821"/>
            <a:ext cx="9900000" cy="215900"/>
            <a:chOff x="634928" y="2749548"/>
            <a:chExt cx="6271459" cy="216000"/>
          </a:xfrm>
        </p:grpSpPr>
        <p:sp>
          <p:nvSpPr>
            <p:cNvPr id="100" name="모서리가 둥근 직사각형 99"/>
            <p:cNvSpPr/>
            <p:nvPr/>
          </p:nvSpPr>
          <p:spPr>
            <a:xfrm>
              <a:off x="634928" y="2749548"/>
              <a:ext cx="6271459" cy="216000"/>
            </a:xfrm>
            <a:prstGeom prst="roundRect">
              <a:avLst>
                <a:gd name="adj" fmla="val 0"/>
              </a:avLst>
            </a:prstGeom>
            <a:solidFill>
              <a:srgbClr val="D7E3F1"/>
            </a:solidFill>
            <a:ln w="6350">
              <a:solidFill>
                <a:srgbClr val="8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anchor="ctr"/>
            <a:lstStyle/>
            <a:p>
              <a:pPr marL="0" marR="0" lvl="0" indent="0" algn="l" defTabSz="1041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100000"/>
                <a:buFont typeface="Wingdings" pitchFamily="2" charset="2"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13202F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  <a:cs typeface="+mn-cs"/>
                </a:rPr>
                <a:t> </a:t>
              </a:r>
              <a:r>
                <a:rPr kumimoji="0" lang="en-US" altLang="ko-K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13202F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4.2.1 FLEXSCHE</a:t>
              </a:r>
              <a:r>
                <a:rPr kumimoji="0" lang="ko-KR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13202F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의 기본 화면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3202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endParaRPr>
            </a:p>
          </p:txBody>
        </p:sp>
        <p:pic>
          <p:nvPicPr>
            <p:cNvPr id="101" name="Picture 2" descr="C:\Users\wslee\Desktop\Untitled-2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r="4230"/>
            <a:stretch>
              <a:fillRect/>
            </a:stretch>
          </p:blipFill>
          <p:spPr bwMode="auto">
            <a:xfrm>
              <a:off x="694874" y="2806776"/>
              <a:ext cx="66686" cy="101544"/>
            </a:xfrm>
            <a:prstGeom prst="rect">
              <a:avLst/>
            </a:prstGeom>
            <a:noFill/>
          </p:spPr>
        </p:pic>
      </p:grpSp>
      <p:sp>
        <p:nvSpPr>
          <p:cNvPr id="102" name="제목 29"/>
          <p:cNvSpPr txBox="1">
            <a:spLocks/>
          </p:cNvSpPr>
          <p:nvPr/>
        </p:nvSpPr>
        <p:spPr>
          <a:xfrm>
            <a:off x="335646" y="646174"/>
            <a:ext cx="92106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defPPr>
              <a:defRPr lang="en-US"/>
            </a:defPPr>
            <a:lvl1pPr algn="l" defTabSz="936743">
              <a:defRPr spc="-60">
                <a:latin typeface="맑은 고딕" pitchFamily="50" charset="-127"/>
                <a:ea typeface="맑은 고딕" pitchFamily="50" charset="-127"/>
                <a:cs typeface="Arial" pitchFamily="34" charset="0"/>
              </a:defRPr>
            </a:lvl1pPr>
          </a:lstStyle>
          <a:p>
            <a:pPr marL="0" marR="0" lvl="0" indent="0" algn="l" defTabSz="93674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ko-KR" altLang="en-US" sz="1200" b="0" i="0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편의성을 극대화한 다양한 차트</a:t>
            </a:r>
            <a:r>
              <a:rPr kumimoji="0" lang="en-US" altLang="ko-KR" sz="1200" b="0" i="0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, </a:t>
            </a:r>
            <a:r>
              <a:rPr kumimoji="0" lang="ko-KR" altLang="en-US" sz="1200" b="0" i="0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패널</a:t>
            </a:r>
            <a:r>
              <a:rPr kumimoji="0" lang="en-US" altLang="ko-KR" sz="1200" b="0" i="0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, </a:t>
            </a:r>
            <a:r>
              <a:rPr kumimoji="0" lang="ko-KR" altLang="en-US" sz="1200" b="0" i="0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뷰어</a:t>
            </a:r>
            <a:r>
              <a:rPr kumimoji="0" lang="en-US" altLang="ko-KR" sz="1200" b="0" i="0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, </a:t>
            </a:r>
            <a:r>
              <a:rPr kumimoji="0" lang="ko-KR" altLang="en-US" sz="1200" b="0" i="0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분석 툴을 제공합니다</a:t>
            </a:r>
            <a:r>
              <a:rPr kumimoji="0" lang="en-US" altLang="ko-KR" sz="1200" b="0" i="0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</a:t>
            </a:r>
            <a:endParaRPr kumimoji="0" lang="en-US" altLang="ko-KR" sz="1200" b="0" i="0" u="none" strike="noStrike" kern="1200" cap="none" spc="-6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Arial" pitchFamily="34" charset="0"/>
              <a:sym typeface="Monotype Sorts"/>
            </a:endParaRPr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A6670338-9096-420D-BB8A-15A4A4B059C2}"/>
              </a:ext>
            </a:extLst>
          </p:cNvPr>
          <p:cNvGrpSpPr/>
          <p:nvPr/>
        </p:nvGrpSpPr>
        <p:grpSpPr>
          <a:xfrm>
            <a:off x="273050" y="1640919"/>
            <a:ext cx="9432319" cy="4784910"/>
            <a:chOff x="335646" y="1640918"/>
            <a:chExt cx="9297304" cy="4713407"/>
          </a:xfrm>
        </p:grpSpPr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id="{F6679E6F-408F-40C3-BD4B-2FBED09E3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5646" y="1640918"/>
              <a:ext cx="9212372" cy="4704647"/>
            </a:xfrm>
            <a:prstGeom prst="rect">
              <a:avLst/>
            </a:prstGeom>
            <a:ln>
              <a:solidFill>
                <a:srgbClr val="0066FF">
                  <a:shade val="50000"/>
                </a:srgbClr>
              </a:solidFill>
            </a:ln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0F93ABA-DE00-432E-A6AF-44E1F1A4E649}"/>
                </a:ext>
              </a:extLst>
            </p:cNvPr>
            <p:cNvSpPr txBox="1"/>
            <p:nvPr/>
          </p:nvSpPr>
          <p:spPr>
            <a:xfrm>
              <a:off x="452500" y="3015195"/>
              <a:ext cx="1260140" cy="3031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7620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 typeface="Wingdings" pitchFamily="2" charset="2"/>
                <a:buNone/>
                <a:tabLst>
                  <a:tab pos="5648325" algn="l"/>
                </a:tabLst>
                <a:defRPr/>
              </a:pPr>
              <a:r>
                <a:rPr kumimoji="0" lang="ko-KR" altLang="en-US" sz="1400" b="0" i="0" u="none" strike="noStrike" kern="1200" cap="none" spc="-80" normalizeH="0" baseline="0" noProof="0" dirty="0">
                  <a:ln w="11430">
                    <a:noFill/>
                  </a:ln>
                  <a:solidFill>
                    <a:srgbClr val="000000"/>
                  </a:solidFill>
                  <a:effectLst>
                    <a:glow rad="101600">
                      <a:srgbClr val="FFFFFF">
                        <a:alpha val="60000"/>
                      </a:srgbClr>
                    </a:glow>
                  </a:effectLst>
                  <a:uLnTx/>
                  <a:uFillTx/>
                  <a:latin typeface="현대하모니 L" panose="02020603020101020101" pitchFamily="18" charset="-127"/>
                  <a:ea typeface="현대하모니 M" panose="02020603020101020101"/>
                  <a:cs typeface="Arial" pitchFamily="34" charset="0"/>
                </a:rPr>
                <a:t>프로젝트패널</a:t>
              </a:r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64B7255E-3F50-4742-859B-9A87A1666BE6}"/>
                </a:ext>
              </a:extLst>
            </p:cNvPr>
            <p:cNvSpPr/>
            <p:nvPr/>
          </p:nvSpPr>
          <p:spPr bwMode="auto">
            <a:xfrm>
              <a:off x="452499" y="2070090"/>
              <a:ext cx="1260140" cy="1283659"/>
            </a:xfrm>
            <a:prstGeom prst="rect">
              <a:avLst/>
            </a:prstGeom>
            <a:noFill/>
            <a:ln w="50800" cap="flat" cmpd="sng" algn="ctr">
              <a:solidFill>
                <a:srgbClr val="FF00FF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 contourW="12700" prstMaterial="matte">
              <a:contourClr>
                <a:srgbClr val="FFFFFF"/>
              </a:contourClr>
            </a:sp3d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현대하모니 L" panose="02020603020101020101" pitchFamily="18" charset="-127"/>
                <a:ea typeface="현대하모니 L" panose="02020603020101020101" pitchFamily="18" charset="-127"/>
                <a:cs typeface="+mn-cs"/>
              </a:endParaRPr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472F7F16-DE10-445D-83AC-961564D7D2D4}"/>
                </a:ext>
              </a:extLst>
            </p:cNvPr>
            <p:cNvSpPr/>
            <p:nvPr/>
          </p:nvSpPr>
          <p:spPr bwMode="auto">
            <a:xfrm>
              <a:off x="452499" y="3353750"/>
              <a:ext cx="1260140" cy="741566"/>
            </a:xfrm>
            <a:prstGeom prst="rect">
              <a:avLst/>
            </a:prstGeom>
            <a:noFill/>
            <a:ln w="50800" cap="flat" cmpd="sng" algn="ctr">
              <a:solidFill>
                <a:srgbClr val="FF00FF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 contourW="12700" prstMaterial="matte">
              <a:contourClr>
                <a:srgbClr val="FFFFFF"/>
              </a:contourClr>
            </a:sp3d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현대하모니 L" panose="02020603020101020101" pitchFamily="18" charset="-127"/>
                <a:ea typeface="현대하모니 L" panose="02020603020101020101" pitchFamily="18" charset="-127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88A2292-3BE6-443D-8B84-F3F470BC455A}"/>
                </a:ext>
              </a:extLst>
            </p:cNvPr>
            <p:cNvSpPr txBox="1"/>
            <p:nvPr/>
          </p:nvSpPr>
          <p:spPr>
            <a:xfrm>
              <a:off x="452500" y="3801766"/>
              <a:ext cx="1260140" cy="5760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defTabSz="762000" fontAlgn="auto">
                <a:spcBef>
                  <a:spcPts val="0"/>
                </a:spcBef>
                <a:spcAft>
                  <a:spcPts val="0"/>
                </a:spcAft>
                <a:tabLst>
                  <a:tab pos="5648325" algn="l"/>
                </a:tabLst>
                <a:defRPr sz="1400" spc="-80">
                  <a:ln w="11430">
                    <a:noFill/>
                  </a:ln>
                  <a:solidFill>
                    <a:srgbClr val="000000"/>
                  </a:solidFill>
                  <a:effectLst>
                    <a:glow rad="101600">
                      <a:srgbClr val="FFFFFF">
                        <a:alpha val="60000"/>
                      </a:srgbClr>
                    </a:glow>
                  </a:effectLst>
                  <a:latin typeface="현대하모니 L" panose="02020603020101020101" pitchFamily="18" charset="-127"/>
                  <a:ea typeface="현대하모니 M" panose="02020603020101020101"/>
                  <a:cs typeface="Arial" pitchFamily="34" charset="0"/>
                </a:defRPr>
              </a:lvl1pPr>
            </a:lstStyle>
            <a:p>
              <a:pPr marL="0" marR="0" lvl="0" indent="0" algn="ctr" defTabSz="7620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 typeface="Wingdings" pitchFamily="2" charset="2"/>
                <a:buNone/>
                <a:tabLst>
                  <a:tab pos="5648325" algn="l"/>
                </a:tabLst>
                <a:defRPr/>
              </a:pPr>
              <a:r>
                <a:rPr kumimoji="0" lang="ko-KR" altLang="en-US" sz="1400" b="0" i="0" u="none" strike="noStrike" kern="1200" cap="none" spc="-80" normalizeH="0" baseline="0" noProof="0" dirty="0">
                  <a:ln w="11430">
                    <a:noFill/>
                  </a:ln>
                  <a:solidFill>
                    <a:srgbClr val="000000"/>
                  </a:solidFill>
                  <a:effectLst>
                    <a:glow rad="101600">
                      <a:srgbClr val="FFFFFF">
                        <a:alpha val="60000"/>
                      </a:srgbClr>
                    </a:glow>
                  </a:effectLst>
                  <a:uLnTx/>
                  <a:uFillTx/>
                  <a:cs typeface="Arial" pitchFamily="34" charset="0"/>
                </a:rPr>
                <a:t>스케줄링패널</a:t>
              </a:r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774385C7-8A38-4215-B914-E3AAF68C96B8}"/>
                </a:ext>
              </a:extLst>
            </p:cNvPr>
            <p:cNvSpPr/>
            <p:nvPr/>
          </p:nvSpPr>
          <p:spPr bwMode="auto">
            <a:xfrm>
              <a:off x="452499" y="4118835"/>
              <a:ext cx="1260140" cy="741566"/>
            </a:xfrm>
            <a:prstGeom prst="rect">
              <a:avLst/>
            </a:prstGeom>
            <a:noFill/>
            <a:ln w="50800" cap="flat" cmpd="sng" algn="ctr">
              <a:solidFill>
                <a:srgbClr val="FF00FF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 contourW="12700" prstMaterial="matte">
              <a:contourClr>
                <a:srgbClr val="FFFFFF"/>
              </a:contourClr>
            </a:sp3d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현대하모니 L" panose="02020603020101020101" pitchFamily="18" charset="-127"/>
                <a:ea typeface="현대하모니 L" panose="02020603020101020101" pitchFamily="18" charset="-127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D9A75B6-C3C6-44EF-9453-28C446626058}"/>
                </a:ext>
              </a:extLst>
            </p:cNvPr>
            <p:cNvSpPr txBox="1"/>
            <p:nvPr/>
          </p:nvSpPr>
          <p:spPr>
            <a:xfrm>
              <a:off x="452500" y="4566851"/>
              <a:ext cx="126014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defTabSz="762000" fontAlgn="auto">
                <a:spcBef>
                  <a:spcPts val="0"/>
                </a:spcBef>
                <a:spcAft>
                  <a:spcPts val="0"/>
                </a:spcAft>
                <a:tabLst>
                  <a:tab pos="5648325" algn="l"/>
                </a:tabLst>
                <a:defRPr sz="1400" spc="-80">
                  <a:ln w="11430">
                    <a:noFill/>
                  </a:ln>
                  <a:solidFill>
                    <a:srgbClr val="000000"/>
                  </a:solidFill>
                  <a:effectLst>
                    <a:glow rad="101600">
                      <a:srgbClr val="FFFFFF">
                        <a:alpha val="60000"/>
                      </a:srgbClr>
                    </a:glow>
                  </a:effectLst>
                  <a:latin typeface="현대하모니 L" panose="02020603020101020101" pitchFamily="18" charset="-127"/>
                  <a:ea typeface="현대하모니 M" panose="02020603020101020101"/>
                  <a:cs typeface="Arial" pitchFamily="34" charset="0"/>
                </a:defRPr>
              </a:lvl1pPr>
            </a:lstStyle>
            <a:p>
              <a:pPr marL="0" marR="0" lvl="0" indent="0" algn="ctr" defTabSz="7620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 typeface="Wingdings" pitchFamily="2" charset="2"/>
                <a:buNone/>
                <a:tabLst>
                  <a:tab pos="5648325" algn="l"/>
                </a:tabLst>
                <a:defRPr/>
              </a:pPr>
              <a:r>
                <a:rPr kumimoji="0" lang="ko-KR" altLang="en-US" sz="1400" b="0" i="0" u="none" strike="noStrike" kern="1200" cap="none" spc="-80" normalizeH="0" baseline="0" noProof="0" dirty="0">
                  <a:ln w="11430">
                    <a:noFill/>
                  </a:ln>
                  <a:solidFill>
                    <a:srgbClr val="000000"/>
                  </a:solidFill>
                  <a:effectLst>
                    <a:glow rad="101600">
                      <a:srgbClr val="FFFFFF">
                        <a:alpha val="60000"/>
                      </a:srgbClr>
                    </a:glow>
                  </a:effectLst>
                  <a:uLnTx/>
                  <a:uFillTx/>
                  <a:cs typeface="Arial" pitchFamily="34" charset="0"/>
                </a:rPr>
                <a:t>네비게이션</a:t>
              </a:r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5996ED25-D742-49C0-B2A5-71A216A42311}"/>
                </a:ext>
              </a:extLst>
            </p:cNvPr>
            <p:cNvSpPr/>
            <p:nvPr/>
          </p:nvSpPr>
          <p:spPr bwMode="auto">
            <a:xfrm>
              <a:off x="452500" y="4883920"/>
              <a:ext cx="1260140" cy="630069"/>
            </a:xfrm>
            <a:prstGeom prst="rect">
              <a:avLst/>
            </a:prstGeom>
            <a:noFill/>
            <a:ln w="50800" cap="flat" cmpd="sng" algn="ctr">
              <a:solidFill>
                <a:srgbClr val="FF00FF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 contourW="12700" prstMaterial="matte">
              <a:contourClr>
                <a:srgbClr val="FFFFFF"/>
              </a:contourClr>
            </a:sp3d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현대하모니 L" panose="02020603020101020101" pitchFamily="18" charset="-127"/>
                <a:ea typeface="현대하모니 L" panose="02020603020101020101" pitchFamily="18" charset="-127"/>
                <a:cs typeface="+mn-cs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6170ECA-394A-4C28-A215-973832416444}"/>
                </a:ext>
              </a:extLst>
            </p:cNvPr>
            <p:cNvSpPr txBox="1"/>
            <p:nvPr/>
          </p:nvSpPr>
          <p:spPr>
            <a:xfrm>
              <a:off x="452501" y="5175435"/>
              <a:ext cx="126014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defTabSz="762000" fontAlgn="auto">
                <a:spcBef>
                  <a:spcPts val="0"/>
                </a:spcBef>
                <a:spcAft>
                  <a:spcPts val="0"/>
                </a:spcAft>
                <a:tabLst>
                  <a:tab pos="5648325" algn="l"/>
                </a:tabLst>
                <a:defRPr sz="1400" spc="-80">
                  <a:ln w="11430">
                    <a:noFill/>
                  </a:ln>
                  <a:solidFill>
                    <a:srgbClr val="000000"/>
                  </a:solidFill>
                  <a:effectLst>
                    <a:glow rad="101600">
                      <a:srgbClr val="FFFFFF">
                        <a:alpha val="60000"/>
                      </a:srgbClr>
                    </a:glow>
                  </a:effectLst>
                  <a:latin typeface="현대하모니 L" panose="02020603020101020101" pitchFamily="18" charset="-127"/>
                  <a:ea typeface="현대하모니 M" panose="02020603020101020101"/>
                  <a:cs typeface="Arial" pitchFamily="34" charset="0"/>
                </a:defRPr>
              </a:lvl1pPr>
            </a:lstStyle>
            <a:p>
              <a:pPr marL="0" marR="0" lvl="0" indent="0" algn="ctr" defTabSz="7620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 typeface="Wingdings" pitchFamily="2" charset="2"/>
                <a:buNone/>
                <a:tabLst>
                  <a:tab pos="5648325" algn="l"/>
                </a:tabLst>
                <a:defRPr/>
              </a:pPr>
              <a:r>
                <a:rPr kumimoji="0" lang="ko-KR" altLang="en-US" sz="1400" b="0" i="0" u="none" strike="noStrike" kern="1200" cap="none" spc="-80" normalizeH="0" baseline="0" noProof="0" dirty="0">
                  <a:ln w="11430">
                    <a:noFill/>
                  </a:ln>
                  <a:solidFill>
                    <a:srgbClr val="000000"/>
                  </a:solidFill>
                  <a:effectLst>
                    <a:glow rad="101600">
                      <a:srgbClr val="FFFFFF">
                        <a:alpha val="60000"/>
                      </a:srgbClr>
                    </a:glow>
                  </a:effectLst>
                  <a:uLnTx/>
                  <a:uFillTx/>
                  <a:cs typeface="Arial" pitchFamily="34" charset="0"/>
                </a:rPr>
                <a:t>메시지 패널</a:t>
              </a:r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301D38F4-2823-435A-B520-86DE23091BB2}"/>
                </a:ext>
              </a:extLst>
            </p:cNvPr>
            <p:cNvSpPr/>
            <p:nvPr/>
          </p:nvSpPr>
          <p:spPr bwMode="auto">
            <a:xfrm>
              <a:off x="452499" y="5535477"/>
              <a:ext cx="2655296" cy="810088"/>
            </a:xfrm>
            <a:prstGeom prst="rect">
              <a:avLst/>
            </a:prstGeom>
            <a:noFill/>
            <a:ln w="50800" cap="flat" cmpd="sng" algn="ctr">
              <a:solidFill>
                <a:srgbClr val="FF00FF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 contourW="12700" prstMaterial="matte">
              <a:contourClr>
                <a:srgbClr val="FFFFFF"/>
              </a:contourClr>
            </a:sp3d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현대하모니 L" panose="02020603020101020101" pitchFamily="18" charset="-127"/>
                <a:ea typeface="현대하모니 L" panose="02020603020101020101" pitchFamily="18" charset="-127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CE09365-5DEA-4337-B200-B5506025A742}"/>
                </a:ext>
              </a:extLst>
            </p:cNvPr>
            <p:cNvSpPr txBox="1"/>
            <p:nvPr/>
          </p:nvSpPr>
          <p:spPr>
            <a:xfrm>
              <a:off x="1952413" y="6015771"/>
              <a:ext cx="126014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defTabSz="762000" fontAlgn="auto">
                <a:spcBef>
                  <a:spcPts val="0"/>
                </a:spcBef>
                <a:spcAft>
                  <a:spcPts val="0"/>
                </a:spcAft>
                <a:tabLst>
                  <a:tab pos="5648325" algn="l"/>
                </a:tabLst>
                <a:defRPr sz="1400" spc="-80">
                  <a:ln w="11430">
                    <a:noFill/>
                  </a:ln>
                  <a:solidFill>
                    <a:srgbClr val="000000"/>
                  </a:solidFill>
                  <a:effectLst>
                    <a:glow rad="101600">
                      <a:srgbClr val="FFFFFF">
                        <a:alpha val="60000"/>
                      </a:srgbClr>
                    </a:glow>
                  </a:effectLst>
                  <a:latin typeface="현대하모니 L" panose="02020603020101020101" pitchFamily="18" charset="-127"/>
                  <a:ea typeface="현대하모니 M" panose="02020603020101020101"/>
                  <a:cs typeface="Arial" pitchFamily="34" charset="0"/>
                </a:defRPr>
              </a:lvl1pPr>
            </a:lstStyle>
            <a:p>
              <a:pPr marL="0" marR="0" lvl="0" indent="0" algn="ctr" defTabSz="7620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 typeface="Wingdings" pitchFamily="2" charset="2"/>
                <a:buNone/>
                <a:tabLst>
                  <a:tab pos="5648325" algn="l"/>
                </a:tabLst>
                <a:defRPr/>
              </a:pPr>
              <a:r>
                <a:rPr kumimoji="0" lang="ko-KR" altLang="en-US" sz="1400" b="0" i="0" u="none" strike="noStrike" kern="1200" cap="none" spc="-80" normalizeH="0" baseline="0" noProof="0" dirty="0">
                  <a:ln w="11430">
                    <a:noFill/>
                  </a:ln>
                  <a:solidFill>
                    <a:srgbClr val="000000"/>
                  </a:solidFill>
                  <a:effectLst>
                    <a:glow rad="101600">
                      <a:srgbClr val="FFFFFF">
                        <a:alpha val="60000"/>
                      </a:srgbClr>
                    </a:glow>
                  </a:effectLst>
                  <a:uLnTx/>
                  <a:uFillTx/>
                  <a:cs typeface="Arial" pitchFamily="34" charset="0"/>
                </a:rPr>
                <a:t>작업 뷰어</a:t>
              </a:r>
            </a:p>
          </p:txBody>
        </p:sp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5443A228-5837-4B92-BAD1-1A30B2F5DA41}"/>
                </a:ext>
              </a:extLst>
            </p:cNvPr>
            <p:cNvSpPr/>
            <p:nvPr/>
          </p:nvSpPr>
          <p:spPr bwMode="auto">
            <a:xfrm>
              <a:off x="3107794" y="5526717"/>
              <a:ext cx="3015335" cy="810088"/>
            </a:xfrm>
            <a:prstGeom prst="rect">
              <a:avLst/>
            </a:prstGeom>
            <a:noFill/>
            <a:ln w="50800" cap="flat" cmpd="sng" algn="ctr">
              <a:solidFill>
                <a:srgbClr val="FF00FF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 contourW="12700" prstMaterial="matte">
              <a:contourClr>
                <a:srgbClr val="FFFFFF"/>
              </a:contourClr>
            </a:sp3d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현대하모니 L" panose="02020603020101020101" pitchFamily="18" charset="-127"/>
                <a:ea typeface="현대하모니 L" panose="02020603020101020101" pitchFamily="18" charset="-127"/>
                <a:cs typeface="+mn-cs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1EB5B78-F68E-485B-9082-1BC89AFBF1EA}"/>
                </a:ext>
              </a:extLst>
            </p:cNvPr>
            <p:cNvSpPr txBox="1"/>
            <p:nvPr/>
          </p:nvSpPr>
          <p:spPr>
            <a:xfrm>
              <a:off x="4607709" y="6007011"/>
              <a:ext cx="1431006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defTabSz="762000" fontAlgn="auto">
                <a:spcBef>
                  <a:spcPts val="0"/>
                </a:spcBef>
                <a:spcAft>
                  <a:spcPts val="0"/>
                </a:spcAft>
                <a:tabLst>
                  <a:tab pos="5648325" algn="l"/>
                </a:tabLst>
                <a:defRPr sz="1400" spc="-80">
                  <a:ln w="11430">
                    <a:noFill/>
                  </a:ln>
                  <a:solidFill>
                    <a:srgbClr val="000000"/>
                  </a:solidFill>
                  <a:effectLst>
                    <a:glow rad="101600">
                      <a:srgbClr val="FFFFFF">
                        <a:alpha val="60000"/>
                      </a:srgbClr>
                    </a:glow>
                  </a:effectLst>
                  <a:latin typeface="현대하모니 L" panose="02020603020101020101" pitchFamily="18" charset="-127"/>
                  <a:ea typeface="현대하모니 M" panose="02020603020101020101"/>
                  <a:cs typeface="Arial" pitchFamily="34" charset="0"/>
                </a:defRPr>
              </a:lvl1pPr>
            </a:lstStyle>
            <a:p>
              <a:pPr marL="0" marR="0" lvl="0" indent="0" algn="ctr" defTabSz="7620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 typeface="Wingdings" pitchFamily="2" charset="2"/>
                <a:buNone/>
                <a:tabLst>
                  <a:tab pos="5648325" algn="l"/>
                </a:tabLst>
                <a:defRPr/>
              </a:pPr>
              <a:r>
                <a:rPr kumimoji="0" lang="ko-KR" altLang="en-US" sz="1400" b="0" i="0" u="none" strike="noStrike" kern="1200" cap="none" spc="-80" normalizeH="0" baseline="0" noProof="0" dirty="0">
                  <a:ln w="11430">
                    <a:noFill/>
                  </a:ln>
                  <a:solidFill>
                    <a:srgbClr val="000000"/>
                  </a:solidFill>
                  <a:effectLst>
                    <a:glow rad="101600">
                      <a:srgbClr val="FFFFFF">
                        <a:alpha val="60000"/>
                      </a:srgbClr>
                    </a:glow>
                  </a:effectLst>
                  <a:uLnTx/>
                  <a:uFillTx/>
                  <a:cs typeface="Arial" pitchFamily="34" charset="0"/>
                </a:rPr>
                <a:t>작업 패널</a:t>
              </a:r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05452BB7-E0A9-41C6-86C9-28AC5325891F}"/>
                </a:ext>
              </a:extLst>
            </p:cNvPr>
            <p:cNvSpPr/>
            <p:nvPr/>
          </p:nvSpPr>
          <p:spPr bwMode="auto">
            <a:xfrm>
              <a:off x="6123327" y="5406219"/>
              <a:ext cx="3422994" cy="939345"/>
            </a:xfrm>
            <a:prstGeom prst="rect">
              <a:avLst/>
            </a:prstGeom>
            <a:noFill/>
            <a:ln w="50800" cap="flat" cmpd="sng" algn="ctr">
              <a:solidFill>
                <a:srgbClr val="FF00FF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 contourW="12700" prstMaterial="matte">
              <a:contourClr>
                <a:srgbClr val="FFFFFF"/>
              </a:contourClr>
            </a:sp3d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현대하모니 L" panose="02020603020101020101" pitchFamily="18" charset="-127"/>
                <a:ea typeface="현대하모니 L" panose="02020603020101020101" pitchFamily="18" charset="-127"/>
                <a:cs typeface="+mn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E512E01-0915-4A47-BD6A-078941817E15}"/>
                </a:ext>
              </a:extLst>
            </p:cNvPr>
            <p:cNvSpPr txBox="1"/>
            <p:nvPr/>
          </p:nvSpPr>
          <p:spPr>
            <a:xfrm>
              <a:off x="8201944" y="5988765"/>
              <a:ext cx="1431006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defTabSz="762000" fontAlgn="auto">
                <a:spcBef>
                  <a:spcPts val="0"/>
                </a:spcBef>
                <a:spcAft>
                  <a:spcPts val="0"/>
                </a:spcAft>
                <a:tabLst>
                  <a:tab pos="5648325" algn="l"/>
                </a:tabLst>
                <a:defRPr sz="1400" spc="-80">
                  <a:ln w="11430">
                    <a:noFill/>
                  </a:ln>
                  <a:solidFill>
                    <a:srgbClr val="000000"/>
                  </a:solidFill>
                  <a:effectLst>
                    <a:glow rad="101600">
                      <a:srgbClr val="FFFFFF">
                        <a:alpha val="60000"/>
                      </a:srgbClr>
                    </a:glow>
                  </a:effectLst>
                  <a:latin typeface="현대하모니 L" panose="02020603020101020101" pitchFamily="18" charset="-127"/>
                  <a:ea typeface="현대하모니 M" panose="02020603020101020101"/>
                  <a:cs typeface="Arial" pitchFamily="34" charset="0"/>
                </a:defRPr>
              </a:lvl1pPr>
            </a:lstStyle>
            <a:p>
              <a:pPr marL="0" marR="0" lvl="0" indent="0" algn="ctr" defTabSz="7620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 typeface="Wingdings" pitchFamily="2" charset="2"/>
                <a:buNone/>
                <a:tabLst>
                  <a:tab pos="5648325" algn="l"/>
                </a:tabLst>
                <a:defRPr/>
              </a:pPr>
              <a:r>
                <a:rPr kumimoji="0" lang="ko-KR" altLang="en-US" sz="1400" b="0" i="0" u="none" strike="noStrike" kern="1200" cap="none" spc="-80" normalizeH="0" baseline="0" noProof="0" dirty="0">
                  <a:ln w="11430">
                    <a:noFill/>
                  </a:ln>
                  <a:solidFill>
                    <a:srgbClr val="000000"/>
                  </a:solidFill>
                  <a:effectLst>
                    <a:glow rad="101600">
                      <a:srgbClr val="FFFFFF">
                        <a:alpha val="60000"/>
                      </a:srgbClr>
                    </a:glow>
                  </a:effectLst>
                  <a:uLnTx/>
                  <a:uFillTx/>
                  <a:cs typeface="Arial" pitchFamily="34" charset="0"/>
                </a:rPr>
                <a:t>가용 자원</a:t>
              </a:r>
            </a:p>
          </p:txBody>
        </p:sp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513C1896-7352-464F-A978-72E421D272FC}"/>
                </a:ext>
              </a:extLst>
            </p:cNvPr>
            <p:cNvSpPr/>
            <p:nvPr/>
          </p:nvSpPr>
          <p:spPr bwMode="auto">
            <a:xfrm>
              <a:off x="1712639" y="2222490"/>
              <a:ext cx="7833682" cy="3152280"/>
            </a:xfrm>
            <a:prstGeom prst="rect">
              <a:avLst/>
            </a:prstGeom>
            <a:noFill/>
            <a:ln w="50800" cap="flat" cmpd="sng" algn="ctr">
              <a:solidFill>
                <a:srgbClr val="FF00FF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 contourW="12700" prstMaterial="matte">
              <a:contourClr>
                <a:srgbClr val="FFFFFF"/>
              </a:contourClr>
            </a:sp3d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현대하모니 L" panose="02020603020101020101" pitchFamily="18" charset="-127"/>
                <a:ea typeface="현대하모니 L" panose="02020603020101020101" pitchFamily="18" charset="-127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9D813AE-0218-4D90-89D7-08B0D4550383}"/>
                </a:ext>
              </a:extLst>
            </p:cNvPr>
            <p:cNvSpPr txBox="1"/>
            <p:nvPr/>
          </p:nvSpPr>
          <p:spPr>
            <a:xfrm>
              <a:off x="4602114" y="3340973"/>
              <a:ext cx="1431006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7620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 typeface="Wingdings" pitchFamily="2" charset="2"/>
                <a:buNone/>
                <a:tabLst>
                  <a:tab pos="5648325" algn="l"/>
                </a:tabLst>
                <a:defRPr/>
              </a:pPr>
              <a:r>
                <a:rPr kumimoji="0" lang="ko-KR" altLang="en-US" sz="1600" b="0" i="0" u="none" strike="noStrike" kern="1200" cap="none" spc="-80" normalizeH="0" baseline="0" noProof="0" dirty="0">
                  <a:ln w="11430">
                    <a:noFill/>
                  </a:ln>
                  <a:solidFill>
                    <a:srgbClr val="000000"/>
                  </a:solidFill>
                  <a:effectLst>
                    <a:glow rad="101600">
                      <a:srgbClr val="FFFFFF">
                        <a:alpha val="60000"/>
                      </a:srgbClr>
                    </a:glow>
                  </a:effectLst>
                  <a:uLnTx/>
                  <a:uFillTx/>
                  <a:latin typeface="현대하모니 L" panose="02020603020101020101" pitchFamily="18" charset="-127"/>
                  <a:ea typeface="현대하모니 L" panose="02020603020101020101" pitchFamily="18" charset="-127"/>
                  <a:cs typeface="Arial" pitchFamily="34" charset="0"/>
                </a:rPr>
                <a:t>다양한</a:t>
              </a:r>
              <a:r>
                <a:rPr kumimoji="0" lang="en-US" altLang="ko-KR" sz="1600" b="0" i="0" u="none" strike="noStrike" kern="1200" cap="none" spc="-80" normalizeH="0" baseline="0" noProof="0" dirty="0">
                  <a:ln w="11430">
                    <a:noFill/>
                  </a:ln>
                  <a:solidFill>
                    <a:srgbClr val="000000"/>
                  </a:solidFill>
                  <a:effectLst>
                    <a:glow rad="101600">
                      <a:srgbClr val="FFFFFF">
                        <a:alpha val="60000"/>
                      </a:srgbClr>
                    </a:glow>
                  </a:effectLst>
                  <a:uLnTx/>
                  <a:uFillTx/>
                  <a:latin typeface="현대하모니 L" panose="02020603020101020101" pitchFamily="18" charset="-127"/>
                  <a:ea typeface="현대하모니 L" panose="02020603020101020101" pitchFamily="18" charset="-127"/>
                  <a:cs typeface="Arial" pitchFamily="34" charset="0"/>
                </a:rPr>
                <a:t> </a:t>
              </a:r>
              <a:r>
                <a:rPr kumimoji="0" lang="ko-KR" altLang="en-US" sz="1600" b="0" i="0" u="none" strike="noStrike" kern="1200" cap="none" spc="-80" normalizeH="0" baseline="0" noProof="0" dirty="0">
                  <a:ln w="11430">
                    <a:noFill/>
                  </a:ln>
                  <a:solidFill>
                    <a:srgbClr val="000000"/>
                  </a:solidFill>
                  <a:effectLst>
                    <a:glow rad="101600">
                      <a:srgbClr val="FFFFFF">
                        <a:alpha val="60000"/>
                      </a:srgbClr>
                    </a:glow>
                  </a:effectLst>
                  <a:uLnTx/>
                  <a:uFillTx/>
                  <a:latin typeface="현대하모니 L" panose="02020603020101020101" pitchFamily="18" charset="-127"/>
                  <a:ea typeface="현대하모니 L" panose="02020603020101020101" pitchFamily="18" charset="-127"/>
                  <a:cs typeface="Arial" pitchFamily="34" charset="0"/>
                </a:rPr>
                <a:t>차트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5E50633-A5BC-419B-998B-A37803129646}"/>
                </a:ext>
              </a:extLst>
            </p:cNvPr>
            <p:cNvSpPr txBox="1"/>
            <p:nvPr/>
          </p:nvSpPr>
          <p:spPr>
            <a:xfrm>
              <a:off x="7563290" y="2542642"/>
              <a:ext cx="1431006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defTabSz="762000" fontAlgn="auto">
                <a:spcBef>
                  <a:spcPts val="0"/>
                </a:spcBef>
                <a:spcAft>
                  <a:spcPts val="0"/>
                </a:spcAft>
                <a:tabLst>
                  <a:tab pos="5648325" algn="l"/>
                </a:tabLst>
                <a:defRPr sz="1400" spc="-80">
                  <a:ln w="11430">
                    <a:noFill/>
                  </a:ln>
                  <a:solidFill>
                    <a:srgbClr val="000000"/>
                  </a:solidFill>
                  <a:effectLst>
                    <a:glow rad="101600">
                      <a:srgbClr val="FFFFFF">
                        <a:alpha val="60000"/>
                      </a:srgbClr>
                    </a:glow>
                  </a:effectLst>
                  <a:latin typeface="현대하모니 L" panose="02020603020101020101" pitchFamily="18" charset="-127"/>
                  <a:ea typeface="현대하모니 M" panose="02020603020101020101"/>
                  <a:cs typeface="Arial" pitchFamily="34" charset="0"/>
                </a:defRPr>
              </a:lvl1pPr>
            </a:lstStyle>
            <a:p>
              <a:pPr marL="0" marR="0" lvl="0" indent="0" algn="ctr" defTabSz="7620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 typeface="Wingdings" pitchFamily="2" charset="2"/>
                <a:buNone/>
                <a:tabLst>
                  <a:tab pos="5648325" algn="l"/>
                </a:tabLst>
                <a:defRPr/>
              </a:pPr>
              <a:r>
                <a:rPr kumimoji="0" lang="ko-KR" altLang="en-US" sz="1400" b="0" i="0" u="none" strike="noStrike" kern="1200" cap="none" spc="-80" normalizeH="0" baseline="0" noProof="0" dirty="0">
                  <a:ln w="11430">
                    <a:noFill/>
                  </a:ln>
                  <a:solidFill>
                    <a:srgbClr val="000000"/>
                  </a:solidFill>
                  <a:effectLst>
                    <a:glow rad="101600">
                      <a:srgbClr val="FFFFFF">
                        <a:alpha val="60000"/>
                      </a:srgbClr>
                    </a:glow>
                  </a:effectLst>
                  <a:uLnTx/>
                  <a:uFillTx/>
                  <a:cs typeface="Arial" pitchFamily="34" charset="0"/>
                </a:rPr>
                <a:t>분석 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39342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직사각형 40"/>
          <p:cNvSpPr/>
          <p:nvPr/>
        </p:nvSpPr>
        <p:spPr bwMode="auto">
          <a:xfrm>
            <a:off x="3532901" y="1967346"/>
            <a:ext cx="6096009" cy="4114945"/>
          </a:xfrm>
          <a:prstGeom prst="rect">
            <a:avLst/>
          </a:prstGeom>
          <a:gradFill flip="none" rotWithShape="1">
            <a:gsLst>
              <a:gs pos="92000">
                <a:schemeClr val="bg1">
                  <a:alpha val="10000"/>
                </a:schemeClr>
              </a:gs>
              <a:gs pos="100000">
                <a:schemeClr val="bg1">
                  <a:alpha val="2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8100" dir="2700000" algn="t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190500"/>
          </a:sp3d>
        </p:spPr>
        <p:txBody>
          <a:bodyPr wrap="none" lIns="0" tIns="0" rIns="0" bIns="0" anchor="ctr"/>
          <a:lstStyle/>
          <a:p>
            <a:pPr algn="ctr" eaLnBrk="0" latinLnBrk="0" hangingPunct="0">
              <a:defRPr/>
            </a:pPr>
            <a:endParaRPr lang="ko-KR" altLang="en-US" b="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03" name="AutoShape 161"/>
          <p:cNvSpPr>
            <a:spLocks noChangeArrowheads="1"/>
          </p:cNvSpPr>
          <p:nvPr/>
        </p:nvSpPr>
        <p:spPr bwMode="auto">
          <a:xfrm>
            <a:off x="231606" y="138611"/>
            <a:ext cx="4968000" cy="295751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l" eaLnBrk="1" fontAlgn="auto" latinLnBrk="1" hangingPunct="1">
              <a:spcBef>
                <a:spcPct val="0"/>
              </a:spcBef>
              <a:spcAft>
                <a:spcPts val="0"/>
              </a:spcAft>
              <a:tabLst>
                <a:tab pos="5648325" algn="l"/>
              </a:tabLst>
            </a:pPr>
            <a:r>
              <a:rPr lang="en-US" altLang="ko-KR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4.2 </a:t>
            </a:r>
            <a:r>
              <a:rPr lang="ko-KR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특징 및 장점  </a:t>
            </a:r>
            <a:r>
              <a:rPr lang="en-US" altLang="ko-KR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</a:t>
            </a:r>
            <a:endParaRPr lang="ko-KR" altLang="en-US" sz="18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grpSp>
        <p:nvGrpSpPr>
          <p:cNvPr id="2" name="그룹 198"/>
          <p:cNvGrpSpPr>
            <a:grpSpLocks/>
          </p:cNvGrpSpPr>
          <p:nvPr/>
        </p:nvGrpSpPr>
        <p:grpSpPr bwMode="auto">
          <a:xfrm>
            <a:off x="-1588" y="1191821"/>
            <a:ext cx="9900000" cy="215900"/>
            <a:chOff x="634928" y="2749548"/>
            <a:chExt cx="6271459" cy="216000"/>
          </a:xfrm>
        </p:grpSpPr>
        <p:sp>
          <p:nvSpPr>
            <p:cNvPr id="100" name="모서리가 둥근 직사각형 99"/>
            <p:cNvSpPr/>
            <p:nvPr/>
          </p:nvSpPr>
          <p:spPr>
            <a:xfrm>
              <a:off x="634928" y="2749548"/>
              <a:ext cx="6271459" cy="216000"/>
            </a:xfrm>
            <a:prstGeom prst="roundRect">
              <a:avLst>
                <a:gd name="adj" fmla="val 0"/>
              </a:avLst>
            </a:prstGeom>
            <a:solidFill>
              <a:srgbClr val="D7E3F1"/>
            </a:solidFill>
            <a:ln w="6350">
              <a:solidFill>
                <a:srgbClr val="8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anchor="ctr"/>
            <a:lstStyle/>
            <a:p>
              <a:pPr algn="l" defTabSz="1041400" latinLnBrk="0">
                <a:defRPr/>
              </a:pPr>
              <a:r>
                <a:rPr kumimoji="0" lang="en-US" altLang="ko-KR" sz="1400" b="1" dirty="0">
                  <a:solidFill>
                    <a:srgbClr val="13202F"/>
                  </a:solidFill>
                  <a:latin typeface="맑은 고딕" pitchFamily="50" charset="-127"/>
                  <a:ea typeface="맑은 고딕" pitchFamily="50" charset="-127"/>
                </a:rPr>
                <a:t>  </a:t>
              </a:r>
              <a:r>
                <a:rPr kumimoji="0" lang="ko-KR" altLang="en-US" sz="1400" b="1" dirty="0">
                  <a:solidFill>
                    <a:srgbClr val="13202F"/>
                  </a:solidFill>
                  <a:latin typeface="맑은 고딕" pitchFamily="50" charset="-127"/>
                  <a:ea typeface="맑은 고딕" pitchFamily="50" charset="-127"/>
                </a:rPr>
                <a:t>기능특징 </a:t>
              </a:r>
              <a:r>
                <a:rPr kumimoji="0" lang="en-US" altLang="ko-KR" sz="1400" b="1" dirty="0">
                  <a:solidFill>
                    <a:srgbClr val="13202F"/>
                  </a:solidFill>
                  <a:latin typeface="맑은 고딕" pitchFamily="50" charset="-127"/>
                  <a:ea typeface="맑은 고딕" pitchFamily="50" charset="-127"/>
                </a:rPr>
                <a:t>(1/4)</a:t>
              </a:r>
              <a:endParaRPr kumimoji="0" lang="ko-KR" altLang="en-US" sz="1400" b="1" dirty="0">
                <a:solidFill>
                  <a:srgbClr val="13202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101" name="Picture 2" descr="C:\Users\wslee\Desktop\Untitled-2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r="4230"/>
            <a:stretch>
              <a:fillRect/>
            </a:stretch>
          </p:blipFill>
          <p:spPr bwMode="auto">
            <a:xfrm>
              <a:off x="694874" y="2806776"/>
              <a:ext cx="66686" cy="101544"/>
            </a:xfrm>
            <a:prstGeom prst="rect">
              <a:avLst/>
            </a:prstGeom>
            <a:noFill/>
          </p:spPr>
        </p:pic>
      </p:grpSp>
      <p:sp>
        <p:nvSpPr>
          <p:cNvPr id="102" name="제목 29"/>
          <p:cNvSpPr txBox="1">
            <a:spLocks/>
          </p:cNvSpPr>
          <p:nvPr/>
        </p:nvSpPr>
        <p:spPr>
          <a:xfrm>
            <a:off x="335646" y="646174"/>
            <a:ext cx="92106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defPPr>
              <a:defRPr lang="en-US"/>
            </a:defPPr>
            <a:lvl1pPr algn="l" defTabSz="936743">
              <a:defRPr spc="-60">
                <a:latin typeface="맑은 고딕" pitchFamily="50" charset="-127"/>
                <a:ea typeface="맑은 고딕" pitchFamily="50" charset="-127"/>
                <a:cs typeface="Arial" pitchFamily="34" charset="0"/>
              </a:defRPr>
            </a:lvl1pPr>
          </a:lstStyle>
          <a:p>
            <a:r>
              <a:rPr lang="en-US" altLang="ko-KR" dirty="0"/>
              <a:t>FLEXSCHE</a:t>
            </a:r>
            <a:r>
              <a:rPr lang="ko-KR" altLang="en-US" dirty="0"/>
              <a:t>는 빠른 스케줄링 속도로 다양한 변수의 시뮬레이션이 가능하여</a:t>
            </a:r>
            <a:r>
              <a:rPr lang="en-US" altLang="ko-KR" dirty="0"/>
              <a:t>, </a:t>
            </a:r>
            <a:r>
              <a:rPr lang="ko-KR" altLang="en-US" dirty="0"/>
              <a:t>납기 준수 율과 신규수주에 대한  납기예측 요구즉답 등 고객서비스</a:t>
            </a:r>
            <a:endParaRPr lang="en-US" altLang="ko-KR" dirty="0"/>
          </a:p>
          <a:p>
            <a:r>
              <a:rPr lang="ko-KR" altLang="en-US" dirty="0"/>
              <a:t> 수준향상과</a:t>
            </a:r>
            <a:r>
              <a:rPr lang="en-US" altLang="ko-KR" dirty="0"/>
              <a:t>, </a:t>
            </a:r>
            <a:r>
              <a:rPr lang="ko-KR" altLang="en-US" dirty="0"/>
              <a:t>생산 현장기능 중심으로 생산성 향상에 기여합니다</a:t>
            </a:r>
            <a:r>
              <a:rPr lang="en-US" altLang="ko-KR" dirty="0"/>
              <a:t>.</a:t>
            </a:r>
          </a:p>
        </p:txBody>
      </p:sp>
      <p:grpSp>
        <p:nvGrpSpPr>
          <p:cNvPr id="181" name="그룹 161"/>
          <p:cNvGrpSpPr/>
          <p:nvPr/>
        </p:nvGrpSpPr>
        <p:grpSpPr>
          <a:xfrm>
            <a:off x="501016" y="1926218"/>
            <a:ext cx="1168416" cy="1190281"/>
            <a:chOff x="279336" y="2976195"/>
            <a:chExt cx="1168416" cy="1190281"/>
          </a:xfrm>
        </p:grpSpPr>
        <p:grpSp>
          <p:nvGrpSpPr>
            <p:cNvPr id="182" name="그룹 158"/>
            <p:cNvGrpSpPr>
              <a:grpSpLocks/>
            </p:cNvGrpSpPr>
            <p:nvPr/>
          </p:nvGrpSpPr>
          <p:grpSpPr bwMode="auto">
            <a:xfrm>
              <a:off x="426376" y="3632965"/>
              <a:ext cx="1021376" cy="533511"/>
              <a:chOff x="2505330" y="2875415"/>
              <a:chExt cx="2525712" cy="542499"/>
            </a:xfrm>
          </p:grpSpPr>
          <p:pic>
            <p:nvPicPr>
              <p:cNvPr id="186" name="그림 159" descr="Untitled-1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05330" y="2875415"/>
                <a:ext cx="2525712" cy="542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7" name="모서리가 둥근 직사각형 186"/>
              <p:cNvSpPr/>
              <p:nvPr/>
            </p:nvSpPr>
            <p:spPr>
              <a:xfrm>
                <a:off x="2555777" y="2964039"/>
                <a:ext cx="2420863" cy="5323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/>
                  </a:gs>
                  <a:gs pos="50000">
                    <a:schemeClr val="bg1">
                      <a:lumMod val="85000"/>
                    </a:schemeClr>
                  </a:gs>
                  <a:gs pos="77000">
                    <a:schemeClr val="bg1">
                      <a:lumMod val="65000"/>
                    </a:schemeClr>
                  </a:gs>
                  <a:gs pos="81000">
                    <a:schemeClr val="bg1">
                      <a:lumMod val="5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l">
                  <a:defRPr/>
                </a:pPr>
                <a:endParaRPr lang="ko-KR" altLang="en-US" sz="1400" b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88" name="자유형 187"/>
              <p:cNvSpPr/>
              <p:nvPr/>
            </p:nvSpPr>
            <p:spPr>
              <a:xfrm>
                <a:off x="2567866" y="2903803"/>
                <a:ext cx="2378551" cy="57434"/>
              </a:xfrm>
              <a:custGeom>
                <a:avLst/>
                <a:gdLst>
                  <a:gd name="connsiteX0" fmla="*/ 0 w 5391151"/>
                  <a:gd name="connsiteY0" fmla="*/ 45719 h 45719"/>
                  <a:gd name="connsiteX1" fmla="*/ 88956 w 5391151"/>
                  <a:gd name="connsiteY1" fmla="*/ 0 h 45719"/>
                  <a:gd name="connsiteX2" fmla="*/ 5302195 w 5391151"/>
                  <a:gd name="connsiteY2" fmla="*/ 0 h 45719"/>
                  <a:gd name="connsiteX3" fmla="*/ 5391151 w 5391151"/>
                  <a:gd name="connsiteY3" fmla="*/ 45719 h 45719"/>
                  <a:gd name="connsiteX4" fmla="*/ 0 w 5391151"/>
                  <a:gd name="connsiteY4" fmla="*/ 45719 h 45719"/>
                  <a:gd name="connsiteX0" fmla="*/ 0 w 5391151"/>
                  <a:gd name="connsiteY0" fmla="*/ 45719 h 45719"/>
                  <a:gd name="connsiteX1" fmla="*/ 304195 w 5391151"/>
                  <a:gd name="connsiteY1" fmla="*/ 9716 h 45719"/>
                  <a:gd name="connsiteX2" fmla="*/ 5302195 w 5391151"/>
                  <a:gd name="connsiteY2" fmla="*/ 0 h 45719"/>
                  <a:gd name="connsiteX3" fmla="*/ 5391151 w 5391151"/>
                  <a:gd name="connsiteY3" fmla="*/ 45719 h 45719"/>
                  <a:gd name="connsiteX4" fmla="*/ 0 w 5391151"/>
                  <a:gd name="connsiteY4" fmla="*/ 45719 h 45719"/>
                  <a:gd name="connsiteX0" fmla="*/ 0 w 5391151"/>
                  <a:gd name="connsiteY0" fmla="*/ 36003 h 36003"/>
                  <a:gd name="connsiteX1" fmla="*/ 304195 w 5391151"/>
                  <a:gd name="connsiteY1" fmla="*/ 0 h 36003"/>
                  <a:gd name="connsiteX2" fmla="*/ 5056723 w 5391151"/>
                  <a:gd name="connsiteY2" fmla="*/ 0 h 36003"/>
                  <a:gd name="connsiteX3" fmla="*/ 5391151 w 5391151"/>
                  <a:gd name="connsiteY3" fmla="*/ 36003 h 36003"/>
                  <a:gd name="connsiteX4" fmla="*/ 0 w 5391151"/>
                  <a:gd name="connsiteY4" fmla="*/ 36003 h 36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51" h="36003">
                    <a:moveTo>
                      <a:pt x="0" y="36003"/>
                    </a:moveTo>
                    <a:lnTo>
                      <a:pt x="304195" y="0"/>
                    </a:lnTo>
                    <a:lnTo>
                      <a:pt x="5056723" y="0"/>
                    </a:lnTo>
                    <a:lnTo>
                      <a:pt x="5391151" y="36003"/>
                    </a:lnTo>
                    <a:lnTo>
                      <a:pt x="0" y="36003"/>
                    </a:lnTo>
                    <a:close/>
                  </a:path>
                </a:pathLst>
              </a:custGeom>
              <a:gradFill>
                <a:gsLst>
                  <a:gs pos="1000">
                    <a:schemeClr val="bg1">
                      <a:lumMod val="95000"/>
                    </a:schemeClr>
                  </a:gs>
                  <a:gs pos="13000">
                    <a:schemeClr val="bg1"/>
                  </a:gs>
                  <a:gs pos="85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l">
                  <a:defRPr/>
                </a:pPr>
                <a:endParaRPr lang="ko-KR" altLang="en-US" sz="1400" b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pic>
          <p:nvPicPr>
            <p:cNvPr id="183" name="그림 182" descr="base01.png"/>
            <p:cNvPicPr>
              <a:picLocks noChangeAspect="1"/>
            </p:cNvPicPr>
            <p:nvPr/>
          </p:nvPicPr>
          <p:blipFill>
            <a:blip r:embed="rId5" cstate="print"/>
            <a:srcRect l="19968" t="32596" r="35913" b="22740"/>
            <a:stretch>
              <a:fillRect/>
            </a:stretch>
          </p:blipFill>
          <p:spPr bwMode="auto">
            <a:xfrm>
              <a:off x="279336" y="2976195"/>
              <a:ext cx="1148861" cy="960216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84" name="TextBox 162"/>
            <p:cNvSpPr txBox="1">
              <a:spLocks noChangeArrowheads="1"/>
            </p:cNvSpPr>
            <p:nvPr/>
          </p:nvSpPr>
          <p:spPr bwMode="auto">
            <a:xfrm>
              <a:off x="918460" y="3186194"/>
              <a:ext cx="28405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ko-KR" sz="1400" b="0" dirty="0">
                  <a:latin typeface="맑은 고딕" pitchFamily="50" charset="-127"/>
                  <a:ea typeface="맑은 고딕" pitchFamily="50" charset="-127"/>
                </a:rPr>
                <a:t>1</a:t>
              </a:r>
              <a:endParaRPr lang="ko-KR" altLang="en-US" sz="1400" b="0" dirty="0"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185" name="그림 18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452887" y="3279276"/>
              <a:ext cx="322659" cy="438090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189" name="그룹 165"/>
          <p:cNvGrpSpPr/>
          <p:nvPr/>
        </p:nvGrpSpPr>
        <p:grpSpPr>
          <a:xfrm>
            <a:off x="501016" y="3404130"/>
            <a:ext cx="1168416" cy="1190281"/>
            <a:chOff x="279336" y="4250512"/>
            <a:chExt cx="1168416" cy="1190281"/>
          </a:xfrm>
        </p:grpSpPr>
        <p:grpSp>
          <p:nvGrpSpPr>
            <p:cNvPr id="190" name="그룹 184"/>
            <p:cNvGrpSpPr>
              <a:grpSpLocks/>
            </p:cNvGrpSpPr>
            <p:nvPr/>
          </p:nvGrpSpPr>
          <p:grpSpPr bwMode="auto">
            <a:xfrm>
              <a:off x="426376" y="4907282"/>
              <a:ext cx="1021376" cy="533511"/>
              <a:chOff x="2505330" y="2875415"/>
              <a:chExt cx="2525712" cy="542499"/>
            </a:xfrm>
          </p:grpSpPr>
          <p:pic>
            <p:nvPicPr>
              <p:cNvPr id="194" name="그림 187" descr="Untitled-1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05330" y="2875415"/>
                <a:ext cx="2525712" cy="542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5" name="모서리가 둥근 직사각형 194"/>
              <p:cNvSpPr/>
              <p:nvPr/>
            </p:nvSpPr>
            <p:spPr>
              <a:xfrm>
                <a:off x="2555777" y="2964039"/>
                <a:ext cx="2420863" cy="5323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/>
                  </a:gs>
                  <a:gs pos="50000">
                    <a:schemeClr val="bg1">
                      <a:lumMod val="85000"/>
                    </a:schemeClr>
                  </a:gs>
                  <a:gs pos="77000">
                    <a:schemeClr val="bg1">
                      <a:lumMod val="65000"/>
                    </a:schemeClr>
                  </a:gs>
                  <a:gs pos="81000">
                    <a:schemeClr val="bg1">
                      <a:lumMod val="5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l">
                  <a:defRPr/>
                </a:pPr>
                <a:endParaRPr lang="ko-KR" altLang="en-US" sz="1400" b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96" name="자유형 195"/>
              <p:cNvSpPr/>
              <p:nvPr/>
            </p:nvSpPr>
            <p:spPr>
              <a:xfrm>
                <a:off x="2567866" y="2903803"/>
                <a:ext cx="2378551" cy="57435"/>
              </a:xfrm>
              <a:custGeom>
                <a:avLst/>
                <a:gdLst>
                  <a:gd name="connsiteX0" fmla="*/ 0 w 5391151"/>
                  <a:gd name="connsiteY0" fmla="*/ 45719 h 45719"/>
                  <a:gd name="connsiteX1" fmla="*/ 88956 w 5391151"/>
                  <a:gd name="connsiteY1" fmla="*/ 0 h 45719"/>
                  <a:gd name="connsiteX2" fmla="*/ 5302195 w 5391151"/>
                  <a:gd name="connsiteY2" fmla="*/ 0 h 45719"/>
                  <a:gd name="connsiteX3" fmla="*/ 5391151 w 5391151"/>
                  <a:gd name="connsiteY3" fmla="*/ 45719 h 45719"/>
                  <a:gd name="connsiteX4" fmla="*/ 0 w 5391151"/>
                  <a:gd name="connsiteY4" fmla="*/ 45719 h 45719"/>
                  <a:gd name="connsiteX0" fmla="*/ 0 w 5391151"/>
                  <a:gd name="connsiteY0" fmla="*/ 45719 h 45719"/>
                  <a:gd name="connsiteX1" fmla="*/ 304195 w 5391151"/>
                  <a:gd name="connsiteY1" fmla="*/ 9716 h 45719"/>
                  <a:gd name="connsiteX2" fmla="*/ 5302195 w 5391151"/>
                  <a:gd name="connsiteY2" fmla="*/ 0 h 45719"/>
                  <a:gd name="connsiteX3" fmla="*/ 5391151 w 5391151"/>
                  <a:gd name="connsiteY3" fmla="*/ 45719 h 45719"/>
                  <a:gd name="connsiteX4" fmla="*/ 0 w 5391151"/>
                  <a:gd name="connsiteY4" fmla="*/ 45719 h 45719"/>
                  <a:gd name="connsiteX0" fmla="*/ 0 w 5391151"/>
                  <a:gd name="connsiteY0" fmla="*/ 36003 h 36003"/>
                  <a:gd name="connsiteX1" fmla="*/ 304195 w 5391151"/>
                  <a:gd name="connsiteY1" fmla="*/ 0 h 36003"/>
                  <a:gd name="connsiteX2" fmla="*/ 5056723 w 5391151"/>
                  <a:gd name="connsiteY2" fmla="*/ 0 h 36003"/>
                  <a:gd name="connsiteX3" fmla="*/ 5391151 w 5391151"/>
                  <a:gd name="connsiteY3" fmla="*/ 36003 h 36003"/>
                  <a:gd name="connsiteX4" fmla="*/ 0 w 5391151"/>
                  <a:gd name="connsiteY4" fmla="*/ 36003 h 36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51" h="36003">
                    <a:moveTo>
                      <a:pt x="0" y="36003"/>
                    </a:moveTo>
                    <a:lnTo>
                      <a:pt x="304195" y="0"/>
                    </a:lnTo>
                    <a:lnTo>
                      <a:pt x="5056723" y="0"/>
                    </a:lnTo>
                    <a:lnTo>
                      <a:pt x="5391151" y="36003"/>
                    </a:lnTo>
                    <a:lnTo>
                      <a:pt x="0" y="36003"/>
                    </a:lnTo>
                    <a:close/>
                  </a:path>
                </a:pathLst>
              </a:custGeom>
              <a:gradFill>
                <a:gsLst>
                  <a:gs pos="1000">
                    <a:schemeClr val="bg1">
                      <a:lumMod val="95000"/>
                    </a:schemeClr>
                  </a:gs>
                  <a:gs pos="13000">
                    <a:schemeClr val="bg1"/>
                  </a:gs>
                  <a:gs pos="85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l">
                  <a:defRPr/>
                </a:pPr>
                <a:endParaRPr lang="ko-KR" altLang="en-US" sz="1400" b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pic>
          <p:nvPicPr>
            <p:cNvPr id="191" name="그림 190" descr="base01.png"/>
            <p:cNvPicPr>
              <a:picLocks noChangeAspect="1"/>
            </p:cNvPicPr>
            <p:nvPr/>
          </p:nvPicPr>
          <p:blipFill>
            <a:blip r:embed="rId5" cstate="print"/>
            <a:srcRect l="19968" t="32596" r="35913" b="22740"/>
            <a:stretch>
              <a:fillRect/>
            </a:stretch>
          </p:blipFill>
          <p:spPr bwMode="auto">
            <a:xfrm>
              <a:off x="279336" y="4250512"/>
              <a:ext cx="1148861" cy="960215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92" name="TextBox 186"/>
            <p:cNvSpPr txBox="1">
              <a:spLocks noChangeArrowheads="1"/>
            </p:cNvSpPr>
            <p:nvPr/>
          </p:nvSpPr>
          <p:spPr bwMode="auto">
            <a:xfrm>
              <a:off x="916490" y="4479123"/>
              <a:ext cx="28405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ko-KR" sz="1400" b="0" dirty="0">
                  <a:latin typeface="맑은 고딕" pitchFamily="50" charset="-127"/>
                  <a:ea typeface="맑은 고딕" pitchFamily="50" charset="-127"/>
                </a:rPr>
                <a:t>2</a:t>
              </a:r>
            </a:p>
          </p:txBody>
        </p:sp>
        <p:pic>
          <p:nvPicPr>
            <p:cNvPr id="193" name="그림 192" descr="Untitled-5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 flipH="1">
              <a:off x="502998" y="4509508"/>
              <a:ext cx="235883" cy="471153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197" name="그룹 162"/>
          <p:cNvGrpSpPr/>
          <p:nvPr/>
        </p:nvGrpSpPr>
        <p:grpSpPr>
          <a:xfrm>
            <a:off x="464503" y="4867655"/>
            <a:ext cx="1168416" cy="1190281"/>
            <a:chOff x="279336" y="5524829"/>
            <a:chExt cx="1168416" cy="1190281"/>
          </a:xfrm>
        </p:grpSpPr>
        <p:pic>
          <p:nvPicPr>
            <p:cNvPr id="198" name="그림 77" descr="b.pn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80773" y="6264419"/>
              <a:ext cx="83095" cy="70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99" name="그룹 194"/>
            <p:cNvGrpSpPr>
              <a:grpSpLocks/>
            </p:cNvGrpSpPr>
            <p:nvPr/>
          </p:nvGrpSpPr>
          <p:grpSpPr bwMode="auto">
            <a:xfrm>
              <a:off x="426376" y="6181599"/>
              <a:ext cx="1021376" cy="533511"/>
              <a:chOff x="2505330" y="2875415"/>
              <a:chExt cx="2525712" cy="542499"/>
            </a:xfrm>
          </p:grpSpPr>
          <p:pic>
            <p:nvPicPr>
              <p:cNvPr id="203" name="그림 197" descr="Untitled-1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05330" y="2875415"/>
                <a:ext cx="2525712" cy="542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4" name="모서리가 둥근 직사각형 203"/>
              <p:cNvSpPr/>
              <p:nvPr/>
            </p:nvSpPr>
            <p:spPr>
              <a:xfrm>
                <a:off x="2555777" y="2964039"/>
                <a:ext cx="2420863" cy="5323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/>
                  </a:gs>
                  <a:gs pos="50000">
                    <a:schemeClr val="bg1">
                      <a:lumMod val="85000"/>
                    </a:schemeClr>
                  </a:gs>
                  <a:gs pos="77000">
                    <a:schemeClr val="bg1">
                      <a:lumMod val="65000"/>
                    </a:schemeClr>
                  </a:gs>
                  <a:gs pos="81000">
                    <a:schemeClr val="bg1">
                      <a:lumMod val="5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l">
                  <a:defRPr/>
                </a:pPr>
                <a:endParaRPr lang="ko-KR" altLang="en-US" sz="1400" b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05" name="자유형 204"/>
              <p:cNvSpPr/>
              <p:nvPr/>
            </p:nvSpPr>
            <p:spPr>
              <a:xfrm>
                <a:off x="2567866" y="2903803"/>
                <a:ext cx="2378551" cy="57434"/>
              </a:xfrm>
              <a:custGeom>
                <a:avLst/>
                <a:gdLst>
                  <a:gd name="connsiteX0" fmla="*/ 0 w 5391151"/>
                  <a:gd name="connsiteY0" fmla="*/ 45719 h 45719"/>
                  <a:gd name="connsiteX1" fmla="*/ 88956 w 5391151"/>
                  <a:gd name="connsiteY1" fmla="*/ 0 h 45719"/>
                  <a:gd name="connsiteX2" fmla="*/ 5302195 w 5391151"/>
                  <a:gd name="connsiteY2" fmla="*/ 0 h 45719"/>
                  <a:gd name="connsiteX3" fmla="*/ 5391151 w 5391151"/>
                  <a:gd name="connsiteY3" fmla="*/ 45719 h 45719"/>
                  <a:gd name="connsiteX4" fmla="*/ 0 w 5391151"/>
                  <a:gd name="connsiteY4" fmla="*/ 45719 h 45719"/>
                  <a:gd name="connsiteX0" fmla="*/ 0 w 5391151"/>
                  <a:gd name="connsiteY0" fmla="*/ 45719 h 45719"/>
                  <a:gd name="connsiteX1" fmla="*/ 304195 w 5391151"/>
                  <a:gd name="connsiteY1" fmla="*/ 9716 h 45719"/>
                  <a:gd name="connsiteX2" fmla="*/ 5302195 w 5391151"/>
                  <a:gd name="connsiteY2" fmla="*/ 0 h 45719"/>
                  <a:gd name="connsiteX3" fmla="*/ 5391151 w 5391151"/>
                  <a:gd name="connsiteY3" fmla="*/ 45719 h 45719"/>
                  <a:gd name="connsiteX4" fmla="*/ 0 w 5391151"/>
                  <a:gd name="connsiteY4" fmla="*/ 45719 h 45719"/>
                  <a:gd name="connsiteX0" fmla="*/ 0 w 5391151"/>
                  <a:gd name="connsiteY0" fmla="*/ 36003 h 36003"/>
                  <a:gd name="connsiteX1" fmla="*/ 304195 w 5391151"/>
                  <a:gd name="connsiteY1" fmla="*/ 0 h 36003"/>
                  <a:gd name="connsiteX2" fmla="*/ 5056723 w 5391151"/>
                  <a:gd name="connsiteY2" fmla="*/ 0 h 36003"/>
                  <a:gd name="connsiteX3" fmla="*/ 5391151 w 5391151"/>
                  <a:gd name="connsiteY3" fmla="*/ 36003 h 36003"/>
                  <a:gd name="connsiteX4" fmla="*/ 0 w 5391151"/>
                  <a:gd name="connsiteY4" fmla="*/ 36003 h 36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51" h="36003">
                    <a:moveTo>
                      <a:pt x="0" y="36003"/>
                    </a:moveTo>
                    <a:lnTo>
                      <a:pt x="304195" y="0"/>
                    </a:lnTo>
                    <a:lnTo>
                      <a:pt x="5056723" y="0"/>
                    </a:lnTo>
                    <a:lnTo>
                      <a:pt x="5391151" y="36003"/>
                    </a:lnTo>
                    <a:lnTo>
                      <a:pt x="0" y="36003"/>
                    </a:lnTo>
                    <a:close/>
                  </a:path>
                </a:pathLst>
              </a:custGeom>
              <a:gradFill>
                <a:gsLst>
                  <a:gs pos="1000">
                    <a:schemeClr val="bg1">
                      <a:lumMod val="95000"/>
                    </a:schemeClr>
                  </a:gs>
                  <a:gs pos="13000">
                    <a:schemeClr val="bg1"/>
                  </a:gs>
                  <a:gs pos="85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l">
                  <a:defRPr/>
                </a:pPr>
                <a:endParaRPr lang="ko-KR" altLang="en-US" sz="1400" b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pic>
          <p:nvPicPr>
            <p:cNvPr id="200" name="그림 199" descr="base01.png"/>
            <p:cNvPicPr>
              <a:picLocks noChangeAspect="1"/>
            </p:cNvPicPr>
            <p:nvPr/>
          </p:nvPicPr>
          <p:blipFill>
            <a:blip r:embed="rId5" cstate="print"/>
            <a:srcRect l="19968" t="32596" r="35913" b="22740"/>
            <a:stretch>
              <a:fillRect/>
            </a:stretch>
          </p:blipFill>
          <p:spPr bwMode="auto">
            <a:xfrm>
              <a:off x="279336" y="5524829"/>
              <a:ext cx="1148861" cy="960216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201" name="TextBox 196"/>
            <p:cNvSpPr txBox="1">
              <a:spLocks noChangeArrowheads="1"/>
            </p:cNvSpPr>
            <p:nvPr/>
          </p:nvSpPr>
          <p:spPr bwMode="auto">
            <a:xfrm>
              <a:off x="909903" y="5725686"/>
              <a:ext cx="28405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ko-KR" sz="1400" b="0" dirty="0">
                  <a:latin typeface="맑은 고딕" pitchFamily="50" charset="-127"/>
                  <a:ea typeface="맑은 고딕" pitchFamily="50" charset="-127"/>
                </a:rPr>
                <a:t>3</a:t>
              </a:r>
            </a:p>
          </p:txBody>
        </p:sp>
        <p:pic>
          <p:nvPicPr>
            <p:cNvPr id="202" name="그림 201" descr="Untitled-3.png"/>
            <p:cNvPicPr>
              <a:picLocks noChangeAspect="1"/>
            </p:cNvPicPr>
            <p:nvPr/>
          </p:nvPicPr>
          <p:blipFill>
            <a:blip r:embed="rId9" cstate="print"/>
            <a:srcRect l="14329" t="2188" r="19964"/>
            <a:stretch>
              <a:fillRect/>
            </a:stretch>
          </p:blipFill>
          <p:spPr bwMode="auto">
            <a:xfrm>
              <a:off x="484664" y="5827910"/>
              <a:ext cx="290882" cy="436712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206" name="AutoShape 161"/>
          <p:cNvSpPr>
            <a:spLocks noChangeArrowheads="1"/>
          </p:cNvSpPr>
          <p:nvPr/>
        </p:nvSpPr>
        <p:spPr bwMode="auto">
          <a:xfrm>
            <a:off x="1807089" y="2206557"/>
            <a:ext cx="2033635" cy="460058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l" defTabSz="762000" eaLnBrk="0" fontAlgn="auto" hangingPunct="0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ko-KR" altLang="en-US" sz="1400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사용자가 스케줄링 </a:t>
            </a:r>
          </a:p>
          <a:p>
            <a:pPr algn="l" defTabSz="762000" eaLnBrk="0" fontAlgn="auto" hangingPunct="0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en-US" altLang="ko-KR" sz="1400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Rule</a:t>
            </a:r>
            <a:r>
              <a:rPr lang="ko-KR" altLang="en-US" sz="1400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을 직접 정의</a:t>
            </a:r>
          </a:p>
        </p:txBody>
      </p:sp>
      <p:sp>
        <p:nvSpPr>
          <p:cNvPr id="207" name="AutoShape 161"/>
          <p:cNvSpPr>
            <a:spLocks noChangeArrowheads="1"/>
          </p:cNvSpPr>
          <p:nvPr/>
        </p:nvSpPr>
        <p:spPr bwMode="auto">
          <a:xfrm>
            <a:off x="1821157" y="3765613"/>
            <a:ext cx="2033635" cy="230029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l" defTabSz="762000" fontAlgn="auto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ko-KR" altLang="en-US" sz="1400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시스템의 유연성</a:t>
            </a:r>
          </a:p>
        </p:txBody>
      </p:sp>
      <p:sp>
        <p:nvSpPr>
          <p:cNvPr id="208" name="AutoShape 161"/>
          <p:cNvSpPr>
            <a:spLocks noChangeArrowheads="1"/>
          </p:cNvSpPr>
          <p:nvPr/>
        </p:nvSpPr>
        <p:spPr bwMode="auto">
          <a:xfrm>
            <a:off x="1793021" y="5192625"/>
            <a:ext cx="2033635" cy="230029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l" defTabSz="762000" fontAlgn="auto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ko-KR" altLang="en-US" sz="1400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시스템의 </a:t>
            </a:r>
            <a:r>
              <a:rPr lang="ko-KR" altLang="en-US" sz="1400" b="1" spc="-80" dirty="0" err="1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확장성</a:t>
            </a:r>
            <a:endParaRPr lang="ko-KR" altLang="en-US" sz="1400" b="1" spc="-80" dirty="0">
              <a:ln w="11430"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209" name="AutoShape 161"/>
          <p:cNvSpPr>
            <a:spLocks noChangeArrowheads="1"/>
          </p:cNvSpPr>
          <p:nvPr/>
        </p:nvSpPr>
        <p:spPr bwMode="auto">
          <a:xfrm>
            <a:off x="3816346" y="2178862"/>
            <a:ext cx="5735617" cy="870823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l" defTabSz="762000" eaLnBrk="0" fontAlgn="auto" hangingPunct="0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ko-KR" altLang="en-US" sz="1300" b="1" spc="-6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사용이 편리하고 여러 가지 </a:t>
            </a:r>
            <a:r>
              <a:rPr lang="ko-KR" altLang="en-US" sz="1400" b="1" spc="-60" dirty="0" err="1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스케줄링메소드</a:t>
            </a:r>
            <a:r>
              <a:rPr lang="ko-KR" altLang="en-US" sz="1300" b="1" spc="-6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를</a:t>
            </a:r>
            <a:r>
              <a:rPr lang="ko-KR" altLang="en-US" sz="1300" b="1" spc="-6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조합해 복잡한 룰을 자유 </a:t>
            </a:r>
            <a:r>
              <a:rPr lang="ko-KR" altLang="en-US" sz="1300" b="1" spc="-6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롭게</a:t>
            </a:r>
            <a:r>
              <a:rPr lang="ko-KR" altLang="en-US" sz="1300" b="1" spc="-6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정의합니다</a:t>
            </a:r>
            <a:r>
              <a:rPr lang="en-US" altLang="ko-KR" sz="1300" b="1" spc="-6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</a:t>
            </a:r>
            <a:r>
              <a:rPr lang="ko-KR" altLang="en-US" sz="1300" b="1" spc="-6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제공되는 </a:t>
            </a:r>
            <a:r>
              <a:rPr lang="ko-KR" altLang="en-US" sz="1300" b="1" spc="-6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여러가지</a:t>
            </a:r>
            <a:r>
              <a:rPr lang="ko-KR" altLang="en-US" sz="1300" b="1" spc="-6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</a:t>
            </a:r>
            <a:r>
              <a:rPr lang="ko-KR" altLang="en-US" sz="1300" b="1" spc="-6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메소드를</a:t>
            </a:r>
            <a:r>
              <a:rPr lang="ko-KR" altLang="en-US" sz="1300" b="1" spc="-6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조합하고</a:t>
            </a:r>
            <a:r>
              <a:rPr lang="en-US" altLang="ko-KR" sz="1300" b="1" spc="-6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, excel</a:t>
            </a:r>
            <a:r>
              <a:rPr lang="ko-KR" altLang="en-US" sz="1300" b="1" spc="-6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의 </a:t>
            </a:r>
            <a:r>
              <a:rPr lang="en-US" altLang="ko-KR" sz="1300" b="1" spc="-6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macro </a:t>
            </a:r>
            <a:r>
              <a:rPr lang="ko-KR" altLang="en-US" sz="1300" b="1" spc="-6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기능을 사용하여 쉽게 정의</a:t>
            </a:r>
            <a:endParaRPr lang="en-US" altLang="ko-KR" sz="1300" b="1" spc="-60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  <a:p>
            <a:pPr algn="l" defTabSz="762000" eaLnBrk="0" fontAlgn="auto" hangingPunct="0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endParaRPr lang="ko-KR" altLang="en-US" sz="1300" b="1" spc="-80" dirty="0">
              <a:ln w="11430"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210" name="AutoShape 161"/>
          <p:cNvSpPr>
            <a:spLocks noChangeArrowheads="1"/>
          </p:cNvSpPr>
          <p:nvPr/>
        </p:nvSpPr>
        <p:spPr bwMode="auto">
          <a:xfrm>
            <a:off x="3816347" y="3374893"/>
            <a:ext cx="5707482" cy="657225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l" defTabSz="762000" eaLnBrk="0" fontAlgn="auto" hangingPunct="0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ko-KR" altLang="en-US" sz="1300" b="1" spc="-6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각 기능은 옵션설정에 의한 세밀한 조정과 개개의 「스케줄링 </a:t>
            </a:r>
            <a:r>
              <a:rPr lang="ko-KR" altLang="en-US" sz="1300" b="1" spc="-6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메소드</a:t>
            </a:r>
            <a:r>
              <a:rPr lang="ko-KR" altLang="en-US" sz="1300" b="1" spc="-6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」</a:t>
            </a:r>
            <a:r>
              <a:rPr lang="ko-KR" altLang="en-US" sz="1300" b="1" spc="-6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를</a:t>
            </a:r>
            <a:r>
              <a:rPr lang="ko-KR" altLang="en-US" sz="1300" b="1" spc="-6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조합해  </a:t>
            </a:r>
            <a:r>
              <a:rPr lang="ko-KR" altLang="en-US" sz="1400" b="1" spc="-6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독자적인 스케줄링 알고리즘</a:t>
            </a:r>
            <a:r>
              <a:rPr lang="ko-KR" altLang="en-US" sz="1300" b="1" spc="-6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</a:t>
            </a:r>
            <a:r>
              <a:rPr lang="ko-KR" altLang="en-US" sz="1300" b="1" spc="-6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으로</a:t>
            </a:r>
            <a:r>
              <a:rPr lang="ko-KR" altLang="en-US" sz="1300" b="1" spc="-6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공장 고유의 요구에 완벽하게 대응할 수가 있습니다</a:t>
            </a:r>
            <a:r>
              <a:rPr lang="en-US" altLang="ko-KR" sz="1300" b="1" spc="-6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</a:t>
            </a:r>
            <a:r>
              <a:rPr lang="ko-KR" altLang="en-US" sz="1300" b="1" spc="-6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 공장 전체 최적화 및  각 </a:t>
            </a:r>
            <a:r>
              <a:rPr lang="ko-KR" altLang="en-US" sz="1300" b="1" spc="-6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공정별</a:t>
            </a:r>
            <a:r>
              <a:rPr lang="ko-KR" altLang="en-US" sz="1300" b="1" spc="-6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부분 최적화 구현 가능</a:t>
            </a:r>
          </a:p>
        </p:txBody>
      </p:sp>
      <p:sp>
        <p:nvSpPr>
          <p:cNvPr id="211" name="AutoShape 161"/>
          <p:cNvSpPr>
            <a:spLocks noChangeArrowheads="1"/>
          </p:cNvSpPr>
          <p:nvPr/>
        </p:nvSpPr>
        <p:spPr bwMode="auto">
          <a:xfrm>
            <a:off x="3816345" y="4871284"/>
            <a:ext cx="5721549" cy="887254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l" defTabSz="762000" eaLnBrk="0" fontAlgn="auto" hangingPunct="0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en-US" altLang="ko-KR" sz="1300" b="1" spc="-6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FlexscheGP</a:t>
            </a:r>
            <a:r>
              <a:rPr lang="ko-KR" altLang="en-US" sz="1300" b="1" spc="-6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는 생산 스케줄링  플랫폼 </a:t>
            </a:r>
            <a:r>
              <a:rPr lang="en-US" altLang="ko-KR" sz="1300" b="1" spc="-6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FLEXSCHE </a:t>
            </a:r>
            <a:r>
              <a:rPr lang="ko-KR" altLang="en-US" sz="1300" b="1" spc="-6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컴포넌트를 베이스로 개발</a:t>
            </a:r>
            <a:r>
              <a:rPr lang="en-US" altLang="ko-KR" sz="1300" b="1" spc="-6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,</a:t>
            </a:r>
            <a:r>
              <a:rPr lang="ko-KR" altLang="en-US" sz="1300" b="1" spc="-6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인터페이스의 공개로 개발자가 기능추가와 </a:t>
            </a:r>
            <a:r>
              <a:rPr lang="ko-KR" altLang="en-US" sz="1400" b="1" spc="-6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확장을 할 수 있도록 툴을 제공 </a:t>
            </a:r>
            <a:r>
              <a:rPr lang="ko-KR" altLang="en-US" sz="1300" b="1" spc="-6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하므로 </a:t>
            </a:r>
            <a:r>
              <a:rPr lang="ko-KR" altLang="en-US" sz="1300" b="1" spc="-6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확장성이</a:t>
            </a:r>
            <a:r>
              <a:rPr lang="ko-KR" altLang="en-US" sz="1300" b="1" spc="-6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뛰어납니다 </a:t>
            </a:r>
            <a:r>
              <a:rPr lang="en-US" altLang="ko-KR" sz="1300" b="1" spc="-6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, </a:t>
            </a:r>
            <a:r>
              <a:rPr lang="ko-KR" altLang="en-US" sz="1300" b="1" spc="-6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고객의 애로점은 당사</a:t>
            </a:r>
            <a:r>
              <a:rPr lang="en-US" altLang="ko-KR" sz="1300" b="1" spc="-6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/</a:t>
            </a:r>
            <a:r>
              <a:rPr lang="ko-KR" altLang="en-US" sz="1300" b="1" spc="-6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본사 </a:t>
            </a:r>
            <a:r>
              <a:rPr lang="en-US" altLang="ko-KR" sz="1300" b="1" spc="-6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R&amp;D </a:t>
            </a:r>
            <a:r>
              <a:rPr lang="ko-KR" altLang="en-US" sz="1300" b="1" spc="-6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에서 개발을 지원합니다</a:t>
            </a:r>
          </a:p>
        </p:txBody>
      </p:sp>
      <p:sp>
        <p:nvSpPr>
          <p:cNvPr id="40" name="직사각형 39"/>
          <p:cNvSpPr/>
          <p:nvPr/>
        </p:nvSpPr>
        <p:spPr bwMode="auto">
          <a:xfrm>
            <a:off x="369819" y="1797463"/>
            <a:ext cx="3152775" cy="4451082"/>
          </a:xfrm>
          <a:prstGeom prst="rect">
            <a:avLst/>
          </a:prstGeom>
          <a:gradFill flip="none" rotWithShape="1">
            <a:gsLst>
              <a:gs pos="92000">
                <a:schemeClr val="bg1">
                  <a:alpha val="10000"/>
                </a:schemeClr>
              </a:gs>
              <a:gs pos="100000">
                <a:schemeClr val="bg1">
                  <a:alpha val="2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8100" dir="2700000" algn="t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190500"/>
          </a:sp3d>
        </p:spPr>
        <p:txBody>
          <a:bodyPr wrap="none" lIns="0" tIns="0" rIns="0" bIns="0" anchor="ctr"/>
          <a:lstStyle/>
          <a:p>
            <a:pPr algn="ctr" eaLnBrk="0" latinLnBrk="0" hangingPunct="0">
              <a:defRPr/>
            </a:pPr>
            <a:endParaRPr lang="ko-KR" altLang="en-US" b="0" dirty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920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AutoShape 161"/>
          <p:cNvSpPr>
            <a:spLocks noChangeArrowheads="1"/>
          </p:cNvSpPr>
          <p:nvPr/>
        </p:nvSpPr>
        <p:spPr bwMode="auto">
          <a:xfrm>
            <a:off x="231606" y="138611"/>
            <a:ext cx="4968000" cy="295751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l" eaLnBrk="1" fontAlgn="auto" latinLnBrk="1" hangingPunct="1">
              <a:spcBef>
                <a:spcPct val="0"/>
              </a:spcBef>
              <a:spcAft>
                <a:spcPts val="0"/>
              </a:spcAft>
              <a:tabLst>
                <a:tab pos="5648325" algn="l"/>
              </a:tabLst>
            </a:pPr>
            <a:r>
              <a:rPr lang="en-US" altLang="ko-KR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4.2  </a:t>
            </a:r>
            <a:r>
              <a:rPr lang="ko-KR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특징 및 장점</a:t>
            </a:r>
          </a:p>
        </p:txBody>
      </p:sp>
      <p:grpSp>
        <p:nvGrpSpPr>
          <p:cNvPr id="2" name="그룹 198"/>
          <p:cNvGrpSpPr>
            <a:grpSpLocks/>
          </p:cNvGrpSpPr>
          <p:nvPr/>
        </p:nvGrpSpPr>
        <p:grpSpPr bwMode="auto">
          <a:xfrm>
            <a:off x="-1588" y="1191821"/>
            <a:ext cx="9900000" cy="215900"/>
            <a:chOff x="634928" y="2749548"/>
            <a:chExt cx="6271459" cy="216000"/>
          </a:xfrm>
        </p:grpSpPr>
        <p:sp>
          <p:nvSpPr>
            <p:cNvPr id="100" name="모서리가 둥근 직사각형 99"/>
            <p:cNvSpPr/>
            <p:nvPr/>
          </p:nvSpPr>
          <p:spPr>
            <a:xfrm>
              <a:off x="634928" y="2749548"/>
              <a:ext cx="6271459" cy="216000"/>
            </a:xfrm>
            <a:prstGeom prst="roundRect">
              <a:avLst>
                <a:gd name="adj" fmla="val 0"/>
              </a:avLst>
            </a:prstGeom>
            <a:solidFill>
              <a:srgbClr val="D7E3F1"/>
            </a:solidFill>
            <a:ln w="6350">
              <a:solidFill>
                <a:srgbClr val="8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anchor="ctr"/>
            <a:lstStyle/>
            <a:p>
              <a:pPr algn="l" defTabSz="1041400" latinLnBrk="0">
                <a:defRPr/>
              </a:pPr>
              <a:r>
                <a:rPr kumimoji="0" lang="en-US" altLang="ko-KR" sz="1400" b="1" dirty="0">
                  <a:solidFill>
                    <a:srgbClr val="13202F"/>
                  </a:solidFill>
                  <a:latin typeface="맑은 고딕" pitchFamily="50" charset="-127"/>
                  <a:ea typeface="맑은 고딕" pitchFamily="50" charset="-127"/>
                </a:rPr>
                <a:t>  </a:t>
              </a:r>
              <a:r>
                <a:rPr kumimoji="0" lang="ko-KR" altLang="en-US" sz="1400" b="1" dirty="0">
                  <a:solidFill>
                    <a:srgbClr val="13202F"/>
                  </a:solidFill>
                  <a:latin typeface="맑은 고딕" pitchFamily="50" charset="-127"/>
                  <a:ea typeface="맑은 고딕" pitchFamily="50" charset="-127"/>
                </a:rPr>
                <a:t>기능특징 </a:t>
              </a:r>
              <a:r>
                <a:rPr kumimoji="0" lang="en-US" altLang="ko-KR" sz="1400" b="1" dirty="0">
                  <a:solidFill>
                    <a:srgbClr val="13202F"/>
                  </a:solidFill>
                  <a:latin typeface="맑은 고딕" pitchFamily="50" charset="-127"/>
                  <a:ea typeface="맑은 고딕" pitchFamily="50" charset="-127"/>
                </a:rPr>
                <a:t>(2/4)</a:t>
              </a:r>
              <a:endParaRPr kumimoji="0" lang="ko-KR" altLang="en-US" sz="1400" b="1" dirty="0">
                <a:solidFill>
                  <a:srgbClr val="13202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101" name="Picture 2" descr="C:\Users\wslee\Desktop\Untitled-2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r="4230"/>
            <a:stretch>
              <a:fillRect/>
            </a:stretch>
          </p:blipFill>
          <p:spPr bwMode="auto">
            <a:xfrm>
              <a:off x="694874" y="2806776"/>
              <a:ext cx="66686" cy="101544"/>
            </a:xfrm>
            <a:prstGeom prst="rect">
              <a:avLst/>
            </a:prstGeom>
            <a:noFill/>
          </p:spPr>
        </p:pic>
      </p:grpSp>
      <p:sp>
        <p:nvSpPr>
          <p:cNvPr id="102" name="제목 29"/>
          <p:cNvSpPr txBox="1">
            <a:spLocks/>
          </p:cNvSpPr>
          <p:nvPr/>
        </p:nvSpPr>
        <p:spPr>
          <a:xfrm>
            <a:off x="335646" y="646174"/>
            <a:ext cx="92106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defPPr>
              <a:defRPr lang="en-US"/>
            </a:defPPr>
            <a:lvl1pPr algn="l" defTabSz="936743">
              <a:defRPr spc="-60">
                <a:latin typeface="맑은 고딕" pitchFamily="50" charset="-127"/>
                <a:ea typeface="맑은 고딕" pitchFamily="50" charset="-127"/>
                <a:cs typeface="Arial" pitchFamily="34" charset="0"/>
              </a:defRPr>
            </a:lvl1pPr>
          </a:lstStyle>
          <a:p>
            <a:r>
              <a:rPr lang="ko-KR" altLang="en-US" dirty="0"/>
              <a:t> </a:t>
            </a:r>
            <a:r>
              <a:rPr lang="en-US" altLang="ko-KR" dirty="0"/>
              <a:t>APS</a:t>
            </a:r>
            <a:r>
              <a:rPr lang="ko-KR" altLang="en-US" dirty="0"/>
              <a:t>의 복잡한 로직은 캡슐화되고 있으므로 귀사만의 특성을 고려하여 </a:t>
            </a:r>
            <a:r>
              <a:rPr lang="ko-KR" altLang="en-US" dirty="0" err="1"/>
              <a:t>로직</a:t>
            </a:r>
            <a:r>
              <a:rPr lang="ko-KR" altLang="en-US" dirty="0"/>
              <a:t> 추가가 가능합니다</a:t>
            </a:r>
            <a:r>
              <a:rPr lang="en-US" altLang="ko-KR" dirty="0"/>
              <a:t>. </a:t>
            </a:r>
            <a:r>
              <a:rPr lang="ko-KR" altLang="en-US" dirty="0"/>
              <a:t>또 인터페이스가  완전하게  공개 </a:t>
            </a:r>
            <a:r>
              <a:rPr lang="ko-KR" altLang="en-US" dirty="0" err="1"/>
              <a:t>되고있어</a:t>
            </a:r>
            <a:r>
              <a:rPr lang="ko-KR" altLang="en-US" dirty="0"/>
              <a:t> 제</a:t>
            </a:r>
            <a:r>
              <a:rPr lang="en-US" altLang="ko-KR" dirty="0"/>
              <a:t>3</a:t>
            </a:r>
            <a:r>
              <a:rPr lang="ko-KR" altLang="en-US" dirty="0"/>
              <a:t>의  독자적인 생산 스케줄러를 개발하는 것도  가능합니다</a:t>
            </a:r>
            <a:r>
              <a:rPr lang="en-US" altLang="ko-KR" dirty="0"/>
              <a:t>.  </a:t>
            </a:r>
            <a:r>
              <a:rPr lang="ko-KR" altLang="en-US" dirty="0"/>
              <a:t>따라서  </a:t>
            </a:r>
            <a:r>
              <a:rPr lang="en-US" altLang="ko-KR" dirty="0"/>
              <a:t>FLEXSCHE</a:t>
            </a:r>
            <a:r>
              <a:rPr lang="ko-KR" altLang="en-US" dirty="0"/>
              <a:t>는 무한하고 효율적으로 확장할 수가 있습니다</a:t>
            </a:r>
            <a:r>
              <a:rPr lang="en-US" altLang="ko-KR" dirty="0"/>
              <a:t>.</a:t>
            </a:r>
          </a:p>
        </p:txBody>
      </p:sp>
      <p:sp>
        <p:nvSpPr>
          <p:cNvPr id="46" name="AutoShape 161"/>
          <p:cNvSpPr>
            <a:spLocks noChangeArrowheads="1"/>
          </p:cNvSpPr>
          <p:nvPr/>
        </p:nvSpPr>
        <p:spPr bwMode="auto">
          <a:xfrm>
            <a:off x="395431" y="1808421"/>
            <a:ext cx="2896877" cy="230029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l" defTabSz="762000" eaLnBrk="0" fontAlgn="auto" hangingPunct="0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ko-KR" altLang="en-US" sz="1400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앙상블 모듈</a:t>
            </a:r>
            <a:r>
              <a:rPr lang="en-US" altLang="ko-KR" sz="1400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(</a:t>
            </a:r>
            <a:r>
              <a:rPr lang="ko-KR" altLang="en-US" sz="1400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기본</a:t>
            </a:r>
            <a:r>
              <a:rPr lang="en-US" altLang="ko-KR" sz="1400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)</a:t>
            </a:r>
            <a:endParaRPr lang="ko-KR" altLang="en-US" sz="1400" b="1" spc="-80" dirty="0">
              <a:ln w="11430"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47" name="AutoShape 161"/>
          <p:cNvSpPr>
            <a:spLocks noChangeArrowheads="1"/>
          </p:cNvSpPr>
          <p:nvPr/>
        </p:nvSpPr>
        <p:spPr bwMode="auto">
          <a:xfrm>
            <a:off x="334757" y="2190158"/>
            <a:ext cx="4902763" cy="867537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l" defTabSz="1042988" latinLnBrk="0">
              <a:defRPr/>
            </a:pPr>
            <a:r>
              <a:rPr lang="ko-KR" altLang="en-US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「데이터 로드＆저장」이나 「스케줄링」등의 생산 스케줄러의 </a:t>
            </a:r>
            <a:endParaRPr lang="en-US" altLang="ko-KR" b="1" spc="-80" dirty="0">
              <a:ln w="11430"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  <a:p>
            <a:pPr algn="l" defTabSz="1042988" latinLnBrk="0">
              <a:defRPr/>
            </a:pPr>
            <a:r>
              <a:rPr lang="ko-KR" altLang="en-US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기능을  실장 한 모듈로써</a:t>
            </a:r>
            <a:r>
              <a:rPr lang="en-US" altLang="ko-KR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, FLEXSCHE Components</a:t>
            </a:r>
            <a:r>
              <a:rPr lang="ko-KR" altLang="en-US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를 이용해 개발합니다</a:t>
            </a:r>
            <a:r>
              <a:rPr lang="en-US" altLang="ko-KR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  FLEXSCHE GP</a:t>
            </a:r>
            <a:r>
              <a:rPr lang="ko-KR" altLang="en-US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에서는 「</a:t>
            </a:r>
            <a:r>
              <a:rPr lang="en-US" altLang="ko-KR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GP</a:t>
            </a:r>
            <a:r>
              <a:rPr lang="ko-KR" altLang="en-US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앙상블」이라고 하는 </a:t>
            </a:r>
            <a:endParaRPr lang="en-US" altLang="ko-KR" b="1" spc="-80" dirty="0">
              <a:ln w="11430"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  <a:p>
            <a:pPr algn="l" defTabSz="1042988" latinLnBrk="0">
              <a:defRPr/>
            </a:pPr>
            <a:r>
              <a:rPr lang="ko-KR" altLang="en-US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모듈에 그러한 기능이 추가되고 있습니다</a:t>
            </a:r>
            <a:r>
              <a:rPr lang="en-US" altLang="ko-KR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</a:t>
            </a:r>
          </a:p>
        </p:txBody>
      </p:sp>
      <p:pic>
        <p:nvPicPr>
          <p:cNvPr id="48" name="Picture 33" descr="12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620" y="3250426"/>
            <a:ext cx="4457747" cy="14970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9" name="AutoShape 161"/>
          <p:cNvSpPr>
            <a:spLocks noChangeArrowheads="1"/>
          </p:cNvSpPr>
          <p:nvPr/>
        </p:nvSpPr>
        <p:spPr bwMode="auto">
          <a:xfrm>
            <a:off x="5342291" y="1881447"/>
            <a:ext cx="2896877" cy="230029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l" defTabSz="762000" eaLnBrk="0" fontAlgn="auto" hangingPunct="0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en-US" altLang="ko-KR" sz="1400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EDK(</a:t>
            </a:r>
            <a:r>
              <a:rPr lang="ko-KR" altLang="en-US" sz="1400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앙상블 개발 </a:t>
            </a:r>
            <a:r>
              <a:rPr lang="ko-KR" altLang="en-US" sz="1400" b="1" spc="-80" dirty="0" err="1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킷</a:t>
            </a:r>
            <a:r>
              <a:rPr lang="en-US" altLang="ko-KR" sz="1400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)</a:t>
            </a:r>
          </a:p>
        </p:txBody>
      </p:sp>
      <p:sp>
        <p:nvSpPr>
          <p:cNvPr id="50" name="AutoShape 161"/>
          <p:cNvSpPr>
            <a:spLocks noChangeArrowheads="1"/>
          </p:cNvSpPr>
          <p:nvPr/>
        </p:nvSpPr>
        <p:spPr bwMode="auto">
          <a:xfrm>
            <a:off x="5281617" y="2250238"/>
            <a:ext cx="4418073" cy="985838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l" defTabSz="1042988" latinLnBrk="0">
              <a:defRPr/>
            </a:pPr>
            <a:r>
              <a:rPr lang="ko-KR" altLang="en-US" b="1" spc="-8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앙상블 모듈을 효율적으로 개발하기 위한 클래스 라이브러리 및 개발 지원 환경입니다</a:t>
            </a:r>
            <a:r>
              <a:rPr lang="en-US" altLang="ko-KR" b="1" spc="-8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 GP</a:t>
            </a:r>
            <a:r>
              <a:rPr lang="ko-KR" altLang="en-US" b="1" spc="-8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앙상블 모듈의 원시 코드를 공개하고 있으며</a:t>
            </a:r>
            <a:r>
              <a:rPr lang="en-US" altLang="ko-KR" b="1" spc="-8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(</a:t>
            </a:r>
            <a:r>
              <a:rPr lang="ko-KR" altLang="en-US" b="1" spc="-8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일부 비공개</a:t>
            </a:r>
            <a:r>
              <a:rPr lang="en-US" altLang="ko-KR" b="1" spc="-8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), </a:t>
            </a:r>
            <a:r>
              <a:rPr lang="ko-KR" altLang="en-US" b="1" spc="-8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스케줄링 로직이나 데이터 소스 인터페이스를 자유자재로 커스터마이즈 할 수가 있습니다</a:t>
            </a:r>
            <a:r>
              <a:rPr lang="en-US" altLang="ko-KR" b="1" spc="-8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 </a:t>
            </a:r>
            <a:r>
              <a:rPr lang="ko-KR" altLang="en-US" b="1" spc="-8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개발에는 </a:t>
            </a:r>
            <a:r>
              <a:rPr lang="en-US" altLang="ko-KR" b="1" spc="-8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Microsoft Visual C++</a:t>
            </a:r>
            <a:r>
              <a:rPr lang="ko-KR" altLang="en-US" b="1" spc="-8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가 필요합니다</a:t>
            </a:r>
            <a:r>
              <a:rPr lang="en-US" altLang="ko-KR" b="1" spc="-8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</a:t>
            </a:r>
          </a:p>
        </p:txBody>
      </p:sp>
      <p:pic>
        <p:nvPicPr>
          <p:cNvPr id="51" name="Picture 35" descr="12-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76567" y="3339479"/>
            <a:ext cx="4357399" cy="1416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2" name="AutoShape 161"/>
          <p:cNvSpPr>
            <a:spLocks noChangeArrowheads="1"/>
          </p:cNvSpPr>
          <p:nvPr/>
        </p:nvSpPr>
        <p:spPr bwMode="auto">
          <a:xfrm>
            <a:off x="409286" y="5120243"/>
            <a:ext cx="2896877" cy="230029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l" defTabSz="762000" eaLnBrk="0" fontAlgn="auto" hangingPunct="0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ko-KR" altLang="en-US" sz="1400" b="1" spc="-80" dirty="0" err="1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애드</a:t>
            </a:r>
            <a:r>
              <a:rPr lang="ko-KR" altLang="en-US" sz="1400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인</a:t>
            </a:r>
            <a:r>
              <a:rPr lang="en-US" altLang="ko-KR" sz="1400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(Add In)</a:t>
            </a:r>
          </a:p>
        </p:txBody>
      </p:sp>
      <p:sp>
        <p:nvSpPr>
          <p:cNvPr id="53" name="AutoShape 161"/>
          <p:cNvSpPr>
            <a:spLocks noChangeArrowheads="1"/>
          </p:cNvSpPr>
          <p:nvPr/>
        </p:nvSpPr>
        <p:spPr bwMode="auto">
          <a:xfrm>
            <a:off x="348612" y="5489034"/>
            <a:ext cx="9237788" cy="591503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l" defTabSz="1042988" latinLnBrk="0">
              <a:defRPr/>
            </a:pPr>
            <a:r>
              <a:rPr lang="ko-KR" altLang="en-US" b="1" spc="-8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앙상블 모듈을 보조하는 모듈입니다</a:t>
            </a:r>
            <a:r>
              <a:rPr lang="en-US" altLang="ko-KR" b="1" spc="-8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 </a:t>
            </a:r>
            <a:r>
              <a:rPr lang="ko-KR" altLang="en-US" b="1" spc="-8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예를 들면 독자적인 유저 인터페이스를 추가해 그 중에 </a:t>
            </a:r>
            <a:r>
              <a:rPr lang="en-US" altLang="ko-KR" b="1" spc="-8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FLEXSCHE Components</a:t>
            </a:r>
            <a:r>
              <a:rPr lang="ko-KR" altLang="en-US" b="1" spc="-8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의 각 오브젝트를 액세스 해 상태를 표시하거나 작업의 할당 상태를 변경하는 처리가 가능합니다</a:t>
            </a:r>
            <a:r>
              <a:rPr lang="en-US" altLang="ko-KR" b="1" spc="-8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 </a:t>
            </a:r>
            <a:r>
              <a:rPr lang="ko-KR" altLang="en-US" b="1" spc="-8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옵션 제품의 </a:t>
            </a:r>
            <a:r>
              <a:rPr lang="en-US" altLang="ko-KR" b="1" spc="-8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FLEXSCHE GUI Plus</a:t>
            </a:r>
            <a:r>
              <a:rPr lang="ko-KR" altLang="en-US" b="1" spc="-8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나 </a:t>
            </a:r>
            <a:r>
              <a:rPr lang="en-US" altLang="ko-KR" b="1" spc="-8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FLEXSCHE Editor</a:t>
            </a:r>
            <a:r>
              <a:rPr lang="ko-KR" altLang="en-US" b="1" spc="-8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도 애드 인</a:t>
            </a:r>
            <a:r>
              <a:rPr lang="en-US" altLang="ko-KR" b="1" spc="-8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(Add In)</a:t>
            </a:r>
            <a:r>
              <a:rPr lang="ko-KR" altLang="en-US" b="1" spc="-8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의 일종입니다</a:t>
            </a:r>
            <a:r>
              <a:rPr lang="en-US" altLang="ko-KR" b="1" spc="-8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 Visual C++, Visual Basic, J Script </a:t>
            </a:r>
            <a:r>
              <a:rPr lang="ko-KR" altLang="en-US" b="1" spc="-8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등 </a:t>
            </a:r>
            <a:r>
              <a:rPr lang="en-US" altLang="ko-KR" b="1" spc="-8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COM </a:t>
            </a:r>
            <a:r>
              <a:rPr lang="ko-KR" altLang="en-US" b="1" spc="-8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인터페이스에 준한 모든 언어로 개발 할 수 있습니다</a:t>
            </a:r>
            <a:r>
              <a:rPr lang="en-US" altLang="ko-KR" b="1" spc="-8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370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AutoShape 161"/>
          <p:cNvSpPr>
            <a:spLocks noChangeArrowheads="1"/>
          </p:cNvSpPr>
          <p:nvPr/>
        </p:nvSpPr>
        <p:spPr bwMode="auto">
          <a:xfrm>
            <a:off x="231606" y="138611"/>
            <a:ext cx="4968000" cy="295751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l" eaLnBrk="1" fontAlgn="auto" latinLnBrk="1" hangingPunct="1">
              <a:spcBef>
                <a:spcPct val="0"/>
              </a:spcBef>
              <a:spcAft>
                <a:spcPts val="0"/>
              </a:spcAft>
              <a:tabLst>
                <a:tab pos="5648325" algn="l"/>
              </a:tabLst>
            </a:pPr>
            <a:r>
              <a:rPr lang="en-US" altLang="ko-KR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4.2 </a:t>
            </a:r>
            <a:r>
              <a:rPr lang="ko-KR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특징 및 장점</a:t>
            </a:r>
          </a:p>
        </p:txBody>
      </p:sp>
      <p:pic>
        <p:nvPicPr>
          <p:cNvPr id="27" name="Picture 73" descr="5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4475" y="1537857"/>
            <a:ext cx="2996067" cy="163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74" descr="5-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6040" y="1537855"/>
            <a:ext cx="2944112" cy="1639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AutoShape 161"/>
          <p:cNvSpPr>
            <a:spLocks noChangeArrowheads="1"/>
          </p:cNvSpPr>
          <p:nvPr/>
        </p:nvSpPr>
        <p:spPr bwMode="auto">
          <a:xfrm>
            <a:off x="3999079" y="2374987"/>
            <a:ext cx="2231876" cy="262890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 defTabSz="762000" eaLnBrk="0" fontAlgn="auto" hangingPunct="0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ko-KR" altLang="en-US" sz="1600" b="1" spc="-8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오더 </a:t>
            </a:r>
            <a:r>
              <a:rPr lang="en-US" altLang="ko-KR" sz="1600" b="1" spc="-8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Gantt Chart</a:t>
            </a:r>
          </a:p>
        </p:txBody>
      </p:sp>
      <p:sp>
        <p:nvSpPr>
          <p:cNvPr id="35" name="AutoShape 161"/>
          <p:cNvSpPr>
            <a:spLocks noChangeArrowheads="1"/>
          </p:cNvSpPr>
          <p:nvPr/>
        </p:nvSpPr>
        <p:spPr bwMode="auto">
          <a:xfrm>
            <a:off x="7029658" y="2363080"/>
            <a:ext cx="2231876" cy="262890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 defTabSz="762000" eaLnBrk="0" fontAlgn="auto" hangingPunct="0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ko-KR" altLang="en-US" sz="1600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재고</a:t>
            </a:r>
            <a:r>
              <a:rPr lang="en-US" altLang="ko-KR" sz="1600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Chart</a:t>
            </a:r>
          </a:p>
        </p:txBody>
      </p:sp>
      <p:sp>
        <p:nvSpPr>
          <p:cNvPr id="40" name="AutoShape 161"/>
          <p:cNvSpPr>
            <a:spLocks noChangeArrowheads="1"/>
          </p:cNvSpPr>
          <p:nvPr/>
        </p:nvSpPr>
        <p:spPr bwMode="auto">
          <a:xfrm>
            <a:off x="3466818" y="3221874"/>
            <a:ext cx="3238806" cy="630936"/>
          </a:xfrm>
          <a:prstGeom prst="roundRect">
            <a:avLst>
              <a:gd name="adj" fmla="val 11819"/>
            </a:avLst>
          </a:prstGeom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tabLst>
                <a:tab pos="5648325" algn="l"/>
              </a:tabLst>
            </a:pPr>
            <a:r>
              <a:rPr lang="ko-KR" altLang="en-US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오더에 관련된 모든 작업을 </a:t>
            </a:r>
            <a:r>
              <a:rPr lang="ko-KR" altLang="en-US" spc="-80" dirty="0" err="1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시계열</a:t>
            </a:r>
            <a:r>
              <a:rPr lang="ko-KR" altLang="en-US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차트</a:t>
            </a:r>
            <a:br>
              <a:rPr lang="ko-KR" altLang="en-US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</a:br>
            <a:r>
              <a:rPr lang="ko-KR" altLang="en-US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상에 일괄 표시합니다</a:t>
            </a:r>
            <a:r>
              <a:rPr lang="en-US" altLang="ko-KR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 </a:t>
            </a:r>
            <a:r>
              <a:rPr lang="ko-KR" altLang="en-US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공정간의 대기나 납기와의 관계를 한 눈에 파악합니다</a:t>
            </a:r>
          </a:p>
        </p:txBody>
      </p:sp>
      <p:sp>
        <p:nvSpPr>
          <p:cNvPr id="41" name="AutoShape 161"/>
          <p:cNvSpPr>
            <a:spLocks noChangeArrowheads="1"/>
          </p:cNvSpPr>
          <p:nvPr/>
        </p:nvSpPr>
        <p:spPr bwMode="auto">
          <a:xfrm>
            <a:off x="6523059" y="3198494"/>
            <a:ext cx="3382941" cy="630936"/>
          </a:xfrm>
          <a:prstGeom prst="roundRect">
            <a:avLst>
              <a:gd name="adj" fmla="val 11819"/>
            </a:avLst>
          </a:prstGeom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tabLst>
                <a:tab pos="5648325" algn="l"/>
              </a:tabLst>
            </a:pPr>
            <a:r>
              <a:rPr lang="ko-KR" altLang="en-US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품목의 이론 재고량의 추이나 단위시간당 집계 치를 표시합니다</a:t>
            </a:r>
            <a:r>
              <a:rPr lang="en-US" altLang="ko-KR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 </a:t>
            </a:r>
            <a:r>
              <a:rPr lang="ko-KR" altLang="en-US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복수의 품목에 대해 하나로  집계하여 표시 할 수 도 있습니다</a:t>
            </a:r>
            <a:r>
              <a:rPr lang="en-US" altLang="ko-KR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</a:t>
            </a:r>
          </a:p>
        </p:txBody>
      </p:sp>
      <p:grpSp>
        <p:nvGrpSpPr>
          <p:cNvPr id="44" name="그룹 198"/>
          <p:cNvGrpSpPr>
            <a:grpSpLocks/>
          </p:cNvGrpSpPr>
          <p:nvPr/>
        </p:nvGrpSpPr>
        <p:grpSpPr bwMode="auto">
          <a:xfrm>
            <a:off x="6000" y="1097520"/>
            <a:ext cx="9900000" cy="287936"/>
            <a:chOff x="634928" y="2749548"/>
            <a:chExt cx="6271459" cy="216000"/>
          </a:xfrm>
        </p:grpSpPr>
        <p:sp>
          <p:nvSpPr>
            <p:cNvPr id="45" name="모서리가 둥근 직사각형 44"/>
            <p:cNvSpPr/>
            <p:nvPr/>
          </p:nvSpPr>
          <p:spPr>
            <a:xfrm>
              <a:off x="634928" y="2749548"/>
              <a:ext cx="6271459" cy="216000"/>
            </a:xfrm>
            <a:prstGeom prst="roundRect">
              <a:avLst>
                <a:gd name="adj" fmla="val 0"/>
              </a:avLst>
            </a:prstGeom>
            <a:solidFill>
              <a:srgbClr val="D7E3F1"/>
            </a:solidFill>
            <a:ln w="6350">
              <a:solidFill>
                <a:srgbClr val="8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anchor="ctr"/>
            <a:lstStyle/>
            <a:p>
              <a:pPr algn="l" defTabSz="1041400">
                <a:lnSpc>
                  <a:spcPct val="90000"/>
                </a:lnSpc>
                <a:tabLst>
                  <a:tab pos="5648325" algn="l"/>
                </a:tabLst>
                <a:defRPr/>
              </a:pPr>
              <a:r>
                <a:rPr kumimoji="0" lang="en-US" altLang="ko-KR" sz="1400" b="1" dirty="0">
                  <a:solidFill>
                    <a:srgbClr val="13202F"/>
                  </a:solidFill>
                  <a:latin typeface="맑은 고딕" pitchFamily="50" charset="-127"/>
                  <a:ea typeface="맑은 고딕" pitchFamily="50" charset="-127"/>
                </a:rPr>
                <a:t>  </a:t>
              </a:r>
              <a:r>
                <a:rPr lang="ko-KR" altLang="en-US" sz="1400" b="1" dirty="0">
                  <a:solidFill>
                    <a:srgbClr val="13202F"/>
                  </a:solidFill>
                  <a:latin typeface="맑은 고딕" pitchFamily="50" charset="-127"/>
                  <a:ea typeface="맑은 고딕" pitchFamily="50" charset="-127"/>
                </a:rPr>
                <a:t>기능특징 </a:t>
              </a:r>
              <a:r>
                <a:rPr lang="en-US" altLang="ko-KR" sz="1400" b="1" dirty="0">
                  <a:solidFill>
                    <a:srgbClr val="13202F"/>
                  </a:solidFill>
                  <a:latin typeface="맑은 고딕" pitchFamily="50" charset="-127"/>
                  <a:ea typeface="맑은 고딕" pitchFamily="50" charset="-127"/>
                </a:rPr>
                <a:t>(3/4)      </a:t>
              </a:r>
              <a:r>
                <a:rPr kumimoji="0" lang="ko-KR" altLang="en-US" sz="1400" b="1" dirty="0">
                  <a:solidFill>
                    <a:srgbClr val="13202F"/>
                  </a:solidFill>
                  <a:latin typeface="맑은 고딕" pitchFamily="50" charset="-127"/>
                  <a:ea typeface="맑은 고딕" pitchFamily="50" charset="-127"/>
                </a:rPr>
                <a:t>각종 </a:t>
              </a:r>
              <a:r>
                <a:rPr lang="ko-KR" altLang="en-US" sz="1400" b="1" dirty="0">
                  <a:solidFill>
                    <a:srgbClr val="13202F"/>
                  </a:solidFill>
                  <a:latin typeface="맑은 고딕" pitchFamily="50" charset="-127"/>
                  <a:ea typeface="맑은 고딕" pitchFamily="50" charset="-127"/>
                </a:rPr>
                <a:t>차트를 활용한 편리한 스케줄링 시스템 구축</a:t>
              </a:r>
            </a:p>
          </p:txBody>
        </p:sp>
        <p:pic>
          <p:nvPicPr>
            <p:cNvPr id="46" name="Picture 2" descr="C:\Users\wslee\Desktop\Untitled-2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r="4230"/>
            <a:stretch>
              <a:fillRect/>
            </a:stretch>
          </p:blipFill>
          <p:spPr bwMode="auto">
            <a:xfrm>
              <a:off x="694874" y="2806776"/>
              <a:ext cx="66686" cy="101544"/>
            </a:xfrm>
            <a:prstGeom prst="rect">
              <a:avLst/>
            </a:prstGeom>
            <a:noFill/>
          </p:spPr>
        </p:pic>
      </p:grpSp>
      <p:sp>
        <p:nvSpPr>
          <p:cNvPr id="47" name="직사각형 46"/>
          <p:cNvSpPr/>
          <p:nvPr/>
        </p:nvSpPr>
        <p:spPr>
          <a:xfrm>
            <a:off x="313869" y="594665"/>
            <a:ext cx="93999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defTabSz="936743"/>
            <a:r>
              <a:rPr lang="ko-KR" altLang="en-US" spc="-6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정보가 방대하고 복잡할수록 친근한 유저 인터페이스의 우수함과 사용하기 쉬운 기능은 빼놓을 수 없는 아주 중요한 요소입니다</a:t>
            </a:r>
            <a:r>
              <a:rPr lang="en-US" altLang="ko-KR" spc="-6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 </a:t>
            </a:r>
            <a:r>
              <a:rPr lang="ko-KR" altLang="en-US" spc="-6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항상 수행하게 되는 업무 시스템으로 정착 되도록 최고 수준의  편리한 조작 환경을 제공하고 있습니다</a:t>
            </a:r>
            <a:r>
              <a:rPr lang="en-US" altLang="ko-KR" spc="-6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  </a:t>
            </a:r>
            <a:r>
              <a:rPr lang="ko-KR" altLang="en-US" spc="-6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또한  나만의  고유 차트를 생성 관리할 수 있습니다</a:t>
            </a:r>
            <a:r>
              <a:rPr lang="en-US" altLang="ko-KR" spc="-6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</a:t>
            </a:r>
          </a:p>
        </p:txBody>
      </p:sp>
      <p:pic>
        <p:nvPicPr>
          <p:cNvPr id="48" name="Picture 2">
            <a:extLst>
              <a:ext uri="{FF2B5EF4-FFF2-40B4-BE49-F238E27FC236}">
                <a16:creationId xmlns:a16="http://schemas.microsoft.com/office/drawing/2014/main" id="{F180775D-0153-4D54-89C1-C862BBB633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1" t="21822" r="3483" b="4380"/>
          <a:stretch/>
        </p:blipFill>
        <p:spPr bwMode="auto">
          <a:xfrm>
            <a:off x="3443457" y="4187079"/>
            <a:ext cx="3001291" cy="145259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9" name="AutoShape 161">
            <a:extLst>
              <a:ext uri="{FF2B5EF4-FFF2-40B4-BE49-F238E27FC236}">
                <a16:creationId xmlns:a16="http://schemas.microsoft.com/office/drawing/2014/main" id="{38D99D82-E662-4F81-A4F4-0EDADBA57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1104" y="4781931"/>
            <a:ext cx="2231876" cy="262890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 defTabSz="762000" eaLnBrk="0" fontAlgn="auto" hangingPunct="0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ko-KR" altLang="en-US" sz="1600" b="1" spc="-80" dirty="0" err="1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재공</a:t>
            </a:r>
            <a:r>
              <a:rPr lang="en-US" altLang="ko-KR" sz="1600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Chart</a:t>
            </a:r>
          </a:p>
        </p:txBody>
      </p:sp>
      <p:pic>
        <p:nvPicPr>
          <p:cNvPr id="50" name="Picture 2073" descr="6-2">
            <a:extLst>
              <a:ext uri="{FF2B5EF4-FFF2-40B4-BE49-F238E27FC236}">
                <a16:creationId xmlns:a16="http://schemas.microsoft.com/office/drawing/2014/main" id="{02A513D7-36B5-4B83-A74C-DD04D337A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98389" y="4182475"/>
            <a:ext cx="2939510" cy="148499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1" name="AutoShape 161">
            <a:extLst>
              <a:ext uri="{FF2B5EF4-FFF2-40B4-BE49-F238E27FC236}">
                <a16:creationId xmlns:a16="http://schemas.microsoft.com/office/drawing/2014/main" id="{3403E900-BDC7-4AE7-A2C9-9F159147A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2206" y="4793527"/>
            <a:ext cx="2231876" cy="262890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 defTabSz="762000" eaLnBrk="0" fontAlgn="auto" hangingPunct="0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ko-KR" altLang="en-US" sz="1600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작업 네트워크</a:t>
            </a:r>
          </a:p>
        </p:txBody>
      </p:sp>
      <p:sp>
        <p:nvSpPr>
          <p:cNvPr id="52" name="AutoShape 161">
            <a:extLst>
              <a:ext uri="{FF2B5EF4-FFF2-40B4-BE49-F238E27FC236}">
                <a16:creationId xmlns:a16="http://schemas.microsoft.com/office/drawing/2014/main" id="{70166F94-6980-4BDD-B5FD-D890B1EEA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3786" y="5608303"/>
            <a:ext cx="3084737" cy="903577"/>
          </a:xfrm>
          <a:prstGeom prst="roundRect">
            <a:avLst>
              <a:gd name="adj" fmla="val 28382"/>
            </a:avLst>
          </a:prstGeom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tabLst>
                <a:tab pos="5648325" algn="l"/>
              </a:tabLst>
            </a:pPr>
            <a:r>
              <a:rPr lang="ko-KR" altLang="en-US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오더가 요구하는 완성품은 여러 단계의 공정을 거쳐 만들어집니다</a:t>
            </a:r>
            <a:r>
              <a:rPr lang="en-US" altLang="ko-KR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 </a:t>
            </a:r>
            <a:r>
              <a:rPr lang="ko-KR" altLang="en-US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공정의 합류와 분기는 자유롭게 정의할 수 있고 작업의 연결은 일반적으로 네트워크로 표현됩니다</a:t>
            </a:r>
            <a:r>
              <a:rPr lang="en-US" altLang="ko-KR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</a:t>
            </a:r>
          </a:p>
        </p:txBody>
      </p:sp>
      <p:pic>
        <p:nvPicPr>
          <p:cNvPr id="53" name="Picture 71" descr="5-2">
            <a:extLst>
              <a:ext uri="{FF2B5EF4-FFF2-40B4-BE49-F238E27FC236}">
                <a16:creationId xmlns:a16="http://schemas.microsoft.com/office/drawing/2014/main" id="{9116D094-B371-4841-99E0-775A65090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1514" y="4168792"/>
            <a:ext cx="2978060" cy="1477655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4" name="AutoShape 161">
            <a:extLst>
              <a:ext uri="{FF2B5EF4-FFF2-40B4-BE49-F238E27FC236}">
                <a16:creationId xmlns:a16="http://schemas.microsoft.com/office/drawing/2014/main" id="{52FF1624-65F4-436E-9C13-E82F8D594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5840" y="4776174"/>
            <a:ext cx="1230912" cy="262890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 defTabSz="762000" eaLnBrk="0" fontAlgn="auto" hangingPunct="0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ko-KR" altLang="en-US" sz="1600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부하  </a:t>
            </a:r>
            <a:r>
              <a:rPr lang="en-US" altLang="ko-KR" sz="1600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Chart</a:t>
            </a:r>
            <a:endParaRPr lang="ko-KR" altLang="en-US" sz="1600" b="1" spc="-80" dirty="0">
              <a:ln w="11430"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55" name="AutoShape 161">
            <a:extLst>
              <a:ext uri="{FF2B5EF4-FFF2-40B4-BE49-F238E27FC236}">
                <a16:creationId xmlns:a16="http://schemas.microsoft.com/office/drawing/2014/main" id="{162D78CC-2CA9-4893-A501-9ABC94CB4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929" y="5721969"/>
            <a:ext cx="3135178" cy="630936"/>
          </a:xfrm>
          <a:prstGeom prst="roundRect">
            <a:avLst>
              <a:gd name="adj" fmla="val 11819"/>
            </a:avLst>
          </a:prstGeom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tabLst>
                <a:tab pos="5648325" algn="l"/>
              </a:tabLst>
            </a:pPr>
            <a:r>
              <a:rPr lang="ko-KR" altLang="en-US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자원의 단위시간 당의 </a:t>
            </a:r>
            <a:r>
              <a:rPr lang="ko-KR" altLang="en-US" spc="-80" dirty="0" err="1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부하율</a:t>
            </a:r>
            <a:r>
              <a:rPr lang="ko-KR" altLang="en-US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또는 </a:t>
            </a:r>
            <a:r>
              <a:rPr lang="ko-KR" altLang="en-US" spc="-80" dirty="0" err="1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부하량을</a:t>
            </a:r>
            <a:r>
              <a:rPr lang="ko-KR" altLang="en-US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표시합니다</a:t>
            </a:r>
            <a:r>
              <a:rPr lang="en-US" altLang="ko-KR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 </a:t>
            </a:r>
            <a:r>
              <a:rPr lang="ko-KR" altLang="en-US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복수의 자원에 대해서도 집계할 수도 있습니다</a:t>
            </a:r>
            <a:r>
              <a:rPr lang="en-US" altLang="ko-KR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</a:t>
            </a:r>
          </a:p>
        </p:txBody>
      </p:sp>
      <p:sp>
        <p:nvSpPr>
          <p:cNvPr id="56" name="AutoShape 161">
            <a:extLst>
              <a:ext uri="{FF2B5EF4-FFF2-40B4-BE49-F238E27FC236}">
                <a16:creationId xmlns:a16="http://schemas.microsoft.com/office/drawing/2014/main" id="{B4008A89-8540-4898-9037-BEFCD09F4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5911" y="5639672"/>
            <a:ext cx="3135178" cy="810578"/>
          </a:xfrm>
          <a:prstGeom prst="roundRect">
            <a:avLst>
              <a:gd name="adj" fmla="val 11819"/>
            </a:avLst>
          </a:prstGeom>
        </p:spPr>
        <p:txBody>
          <a:bodyPr wrap="square">
            <a:spAutoFit/>
          </a:bodyPr>
          <a:lstStyle/>
          <a:p>
            <a:pPr algn="l" defTabSz="762000" fontAlgn="auto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ko-KR" altLang="en-US" spc="-80" dirty="0" err="1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자원별</a:t>
            </a:r>
            <a:r>
              <a:rPr lang="ko-KR" altLang="en-US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</a:t>
            </a:r>
            <a:r>
              <a:rPr lang="ko-KR" altLang="en-US" spc="-80" dirty="0" err="1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재공</a:t>
            </a:r>
            <a:r>
              <a:rPr lang="ko-KR" altLang="en-US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상태 확인으로 </a:t>
            </a:r>
            <a:r>
              <a:rPr lang="en-US" altLang="ko-KR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bottleneck </a:t>
            </a:r>
            <a:r>
              <a:rPr lang="ko-KR" altLang="en-US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자원  여부를 확인 할 수 있으며</a:t>
            </a:r>
            <a:r>
              <a:rPr lang="en-US" altLang="ko-KR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,</a:t>
            </a:r>
          </a:p>
          <a:p>
            <a:pPr algn="l" defTabSz="762000" fontAlgn="auto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ko-KR" altLang="en-US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품목별 </a:t>
            </a:r>
            <a:r>
              <a:rPr lang="ko-KR" altLang="en-US" spc="-80" dirty="0" err="1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재공</a:t>
            </a:r>
            <a:r>
              <a:rPr lang="ko-KR" altLang="en-US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상태도 파악이 가능하며</a:t>
            </a:r>
            <a:r>
              <a:rPr lang="en-US" altLang="ko-KR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,  </a:t>
            </a:r>
            <a:r>
              <a:rPr lang="ko-KR" altLang="en-US" spc="-80" dirty="0" err="1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재공</a:t>
            </a:r>
            <a:r>
              <a:rPr lang="ko-KR" altLang="en-US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적재 가능 여부에 대한 판단도 가능합니다</a:t>
            </a:r>
            <a:r>
              <a:rPr lang="en-US" altLang="ko-KR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</a:t>
            </a:r>
            <a:endParaRPr lang="ko-KR" altLang="en-US" spc="-80" dirty="0">
              <a:ln w="11430"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29" name="Picture 3">
            <a:extLst>
              <a:ext uri="{FF2B5EF4-FFF2-40B4-BE49-F238E27FC236}">
                <a16:creationId xmlns:a16="http://schemas.microsoft.com/office/drawing/2014/main" id="{7BE4DE81-A781-4335-B8B8-4C82C4F3E1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9" t="10297" r="3571" b="12353"/>
          <a:stretch/>
        </p:blipFill>
        <p:spPr bwMode="auto">
          <a:xfrm>
            <a:off x="281514" y="1552751"/>
            <a:ext cx="3015183" cy="1579747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0" name="AutoShape 161">
            <a:extLst>
              <a:ext uri="{FF2B5EF4-FFF2-40B4-BE49-F238E27FC236}">
                <a16:creationId xmlns:a16="http://schemas.microsoft.com/office/drawing/2014/main" id="{E43511BF-855C-452E-A49E-1C6B62338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065" y="2218660"/>
            <a:ext cx="2190780" cy="262890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 defTabSz="762000" eaLnBrk="0" fontAlgn="auto" hangingPunct="0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ko-KR" altLang="en-US" sz="1600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자원 </a:t>
            </a:r>
            <a:r>
              <a:rPr lang="en-US" altLang="ko-KR" sz="1600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Gantt Chart</a:t>
            </a:r>
          </a:p>
        </p:txBody>
      </p:sp>
      <p:sp>
        <p:nvSpPr>
          <p:cNvPr id="31" name="AutoShape 161">
            <a:extLst>
              <a:ext uri="{FF2B5EF4-FFF2-40B4-BE49-F238E27FC236}">
                <a16:creationId xmlns:a16="http://schemas.microsoft.com/office/drawing/2014/main" id="{927A8512-D990-4762-8BED-574E8F27E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606" y="3157726"/>
            <a:ext cx="3135178" cy="749237"/>
          </a:xfrm>
          <a:prstGeom prst="roundRect">
            <a:avLst>
              <a:gd name="adj" fmla="val 11819"/>
            </a:avLst>
          </a:prstGeom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tabLst>
                <a:tab pos="5648325" algn="l"/>
              </a:tabLst>
            </a:pPr>
            <a:r>
              <a:rPr lang="ko-KR" altLang="en-US" sz="1100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할당대상 작업중에서 한 개와 다음 후보자원 중에서 한 개를 선택해서 할당하고</a:t>
            </a:r>
            <a:r>
              <a:rPr lang="en-US" altLang="ko-KR" sz="1100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</a:t>
            </a:r>
            <a:r>
              <a:rPr lang="ko-KR" altLang="en-US" sz="1100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이것을 공정의 전후 관계에 따라 연쇄적으로 반복 처리합니다</a:t>
            </a:r>
            <a:r>
              <a:rPr lang="en-US" altLang="ko-KR" sz="1100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 </a:t>
            </a:r>
            <a:r>
              <a:rPr lang="ko-KR" altLang="en-US" sz="1100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일반적으로 가장 빠른 방법입니다</a:t>
            </a:r>
            <a:r>
              <a:rPr lang="en-US" altLang="ko-KR" sz="1100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864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AutoShape 161"/>
          <p:cNvSpPr>
            <a:spLocks noChangeArrowheads="1"/>
          </p:cNvSpPr>
          <p:nvPr/>
        </p:nvSpPr>
        <p:spPr bwMode="auto">
          <a:xfrm>
            <a:off x="231606" y="138611"/>
            <a:ext cx="4968000" cy="295751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l" eaLnBrk="1" fontAlgn="auto" latinLnBrk="1" hangingPunct="1">
              <a:spcBef>
                <a:spcPct val="0"/>
              </a:spcBef>
              <a:spcAft>
                <a:spcPts val="0"/>
              </a:spcAft>
              <a:tabLst>
                <a:tab pos="5648325" algn="l"/>
              </a:tabLst>
            </a:pPr>
            <a:r>
              <a:rPr lang="en-US" altLang="ko-KR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4.2 </a:t>
            </a:r>
            <a:r>
              <a:rPr lang="ko-KR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특징 및 장점</a:t>
            </a:r>
          </a:p>
        </p:txBody>
      </p:sp>
      <p:grpSp>
        <p:nvGrpSpPr>
          <p:cNvPr id="4" name="그룹 198"/>
          <p:cNvGrpSpPr>
            <a:grpSpLocks/>
          </p:cNvGrpSpPr>
          <p:nvPr/>
        </p:nvGrpSpPr>
        <p:grpSpPr bwMode="auto">
          <a:xfrm>
            <a:off x="6000" y="1097520"/>
            <a:ext cx="9900000" cy="287936"/>
            <a:chOff x="634928" y="2749548"/>
            <a:chExt cx="6271459" cy="216000"/>
          </a:xfrm>
        </p:grpSpPr>
        <p:sp>
          <p:nvSpPr>
            <p:cNvPr id="45" name="모서리가 둥근 직사각형 44"/>
            <p:cNvSpPr/>
            <p:nvPr/>
          </p:nvSpPr>
          <p:spPr>
            <a:xfrm>
              <a:off x="634928" y="2749548"/>
              <a:ext cx="6271459" cy="216000"/>
            </a:xfrm>
            <a:prstGeom prst="roundRect">
              <a:avLst>
                <a:gd name="adj" fmla="val 0"/>
              </a:avLst>
            </a:prstGeom>
            <a:solidFill>
              <a:srgbClr val="D7E3F1"/>
            </a:solidFill>
            <a:ln w="6350">
              <a:solidFill>
                <a:srgbClr val="8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anchor="ctr"/>
            <a:lstStyle/>
            <a:p>
              <a:pPr algn="l" defTabSz="1041400">
                <a:lnSpc>
                  <a:spcPct val="90000"/>
                </a:lnSpc>
                <a:tabLst>
                  <a:tab pos="5648325" algn="l"/>
                </a:tabLst>
                <a:defRPr/>
              </a:pPr>
              <a:r>
                <a:rPr kumimoji="0" lang="en-US" altLang="ko-KR" sz="1400" b="1" dirty="0">
                  <a:solidFill>
                    <a:srgbClr val="13202F"/>
                  </a:solidFill>
                  <a:latin typeface="맑은 고딕" pitchFamily="50" charset="-127"/>
                  <a:ea typeface="맑은 고딕" pitchFamily="50" charset="-127"/>
                </a:rPr>
                <a:t>  </a:t>
              </a:r>
              <a:r>
                <a:rPr lang="ko-KR" altLang="en-US" sz="1400" b="1" dirty="0">
                  <a:solidFill>
                    <a:srgbClr val="13202F"/>
                  </a:solidFill>
                  <a:latin typeface="맑은 고딕" pitchFamily="50" charset="-127"/>
                  <a:ea typeface="맑은 고딕" pitchFamily="50" charset="-127"/>
                </a:rPr>
                <a:t>기능특징 </a:t>
              </a:r>
              <a:r>
                <a:rPr lang="en-US" altLang="ko-KR" sz="1400" b="1" dirty="0">
                  <a:solidFill>
                    <a:srgbClr val="13202F"/>
                  </a:solidFill>
                  <a:latin typeface="맑은 고딕" pitchFamily="50" charset="-127"/>
                  <a:ea typeface="맑은 고딕" pitchFamily="50" charset="-127"/>
                </a:rPr>
                <a:t>(4/4)      </a:t>
              </a:r>
              <a:r>
                <a:rPr lang="ko-KR" altLang="en-US" sz="1400" b="1" dirty="0">
                  <a:solidFill>
                    <a:srgbClr val="13202F"/>
                  </a:solidFill>
                  <a:latin typeface="맑은 고딕" pitchFamily="50" charset="-127"/>
                  <a:ea typeface="맑은 고딕" pitchFamily="50" charset="-127"/>
                </a:rPr>
                <a:t> 조작을 최소화한 데이터 분석 및 편집 </a:t>
              </a:r>
            </a:p>
          </p:txBody>
        </p:sp>
        <p:pic>
          <p:nvPicPr>
            <p:cNvPr id="46" name="Picture 2" descr="C:\Users\wslee\Desktop\Untitled-2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r="4230"/>
            <a:stretch>
              <a:fillRect/>
            </a:stretch>
          </p:blipFill>
          <p:spPr bwMode="auto">
            <a:xfrm>
              <a:off x="694874" y="2806776"/>
              <a:ext cx="66686" cy="101544"/>
            </a:xfrm>
            <a:prstGeom prst="rect">
              <a:avLst/>
            </a:prstGeom>
            <a:noFill/>
          </p:spPr>
        </p:pic>
      </p:grpSp>
      <p:sp>
        <p:nvSpPr>
          <p:cNvPr id="47" name="직사각형 46"/>
          <p:cNvSpPr/>
          <p:nvPr/>
        </p:nvSpPr>
        <p:spPr>
          <a:xfrm>
            <a:off x="313869" y="594665"/>
            <a:ext cx="9399974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defTabSz="936743"/>
            <a:r>
              <a:rPr lang="ko-KR" altLang="en-US" spc="-6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</a:t>
            </a:r>
            <a:r>
              <a:rPr lang="ko-KR" altLang="en-US" spc="-60" dirty="0" err="1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그래피컬</a:t>
            </a:r>
            <a:r>
              <a:rPr lang="ko-KR" altLang="en-US" spc="-6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한 화면을 마우스 조작만으로 데이터를 분석 및 작성할 수 있도록 구성되어 있습니다</a:t>
            </a:r>
            <a:r>
              <a:rPr lang="en-US" altLang="ko-KR" spc="-6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 </a:t>
            </a:r>
          </a:p>
          <a:p>
            <a:pPr algn="l" defTabSz="936743"/>
            <a:r>
              <a:rPr lang="ko-KR" altLang="en-US" spc="-6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따라서</a:t>
            </a:r>
            <a:r>
              <a:rPr lang="en-US" altLang="ko-KR" spc="-6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,   </a:t>
            </a:r>
            <a:r>
              <a:rPr lang="ko-KR" altLang="en-US" spc="-6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데이터 작성</a:t>
            </a:r>
            <a:r>
              <a:rPr lang="en-US" altLang="ko-KR" spc="-6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·</a:t>
            </a:r>
            <a:r>
              <a:rPr lang="ko-KR" altLang="en-US" spc="-6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수정의 부담을 최소화하고 효율은 비약적으로 높아 졌습니다</a:t>
            </a:r>
            <a:r>
              <a:rPr lang="en-US" altLang="ko-KR" spc="-6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 </a:t>
            </a:r>
            <a:r>
              <a:rPr lang="ko-KR" altLang="en-US" spc="-6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유지보수를 위한 여러 기능을 제공 합니다</a:t>
            </a:r>
            <a:endParaRPr lang="en-US" altLang="ko-KR" spc="-60" dirty="0"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grpSp>
        <p:nvGrpSpPr>
          <p:cNvPr id="29" name="그룹 28"/>
          <p:cNvGrpSpPr/>
          <p:nvPr/>
        </p:nvGrpSpPr>
        <p:grpSpPr>
          <a:xfrm>
            <a:off x="372320" y="1684382"/>
            <a:ext cx="9237789" cy="1126368"/>
            <a:chOff x="804288" y="2280131"/>
            <a:chExt cx="7864861" cy="1126368"/>
          </a:xfrm>
        </p:grpSpPr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04288" y="2280131"/>
              <a:ext cx="1331443" cy="993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50" descr="10-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63118" y="2382940"/>
              <a:ext cx="1382653" cy="994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49" descr="10-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82941" y="2314904"/>
              <a:ext cx="2391779" cy="1091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0" name="그룹 17"/>
            <p:cNvGrpSpPr>
              <a:grpSpLocks/>
            </p:cNvGrpSpPr>
            <p:nvPr/>
          </p:nvGrpSpPr>
          <p:grpSpPr bwMode="auto">
            <a:xfrm>
              <a:off x="5902338" y="2382940"/>
              <a:ext cx="2766811" cy="994833"/>
              <a:chOff x="857250" y="3657600"/>
              <a:chExt cx="4100513" cy="2782888"/>
            </a:xfrm>
          </p:grpSpPr>
          <p:pic>
            <p:nvPicPr>
              <p:cNvPr id="51" name="Picture 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857250" y="3657600"/>
                <a:ext cx="3716338" cy="1944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" name="Picture 3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181225" y="4743450"/>
                <a:ext cx="2443163" cy="1376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" name="Picture 4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441700" y="5064125"/>
                <a:ext cx="1516063" cy="1376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54" name="그룹 53"/>
          <p:cNvGrpSpPr/>
          <p:nvPr/>
        </p:nvGrpSpPr>
        <p:grpSpPr>
          <a:xfrm>
            <a:off x="332056" y="3955733"/>
            <a:ext cx="9274302" cy="960060"/>
            <a:chOff x="786214" y="4440642"/>
            <a:chExt cx="7994346" cy="960060"/>
          </a:xfrm>
        </p:grpSpPr>
        <p:pic>
          <p:nvPicPr>
            <p:cNvPr id="55" name="Picture 25" descr="11-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86214" y="4440642"/>
              <a:ext cx="2459556" cy="960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6" name="그룹 24"/>
            <p:cNvGrpSpPr>
              <a:grpSpLocks/>
            </p:cNvGrpSpPr>
            <p:nvPr/>
          </p:nvGrpSpPr>
          <p:grpSpPr bwMode="auto">
            <a:xfrm>
              <a:off x="3346428" y="4487512"/>
              <a:ext cx="2527333" cy="890511"/>
              <a:chOff x="4212382" y="4383893"/>
              <a:chExt cx="2824163" cy="1638300"/>
            </a:xfrm>
          </p:grpSpPr>
          <p:pic>
            <p:nvPicPr>
              <p:cNvPr id="61" name="Picture 6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4966445" y="4383893"/>
                <a:ext cx="2070100" cy="1293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2" name="Picture 5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4212382" y="5004606"/>
                <a:ext cx="1506538" cy="10175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7" name="Group 26"/>
            <p:cNvGrpSpPr>
              <a:grpSpLocks/>
            </p:cNvGrpSpPr>
            <p:nvPr/>
          </p:nvGrpSpPr>
          <p:grpSpPr bwMode="auto">
            <a:xfrm>
              <a:off x="6048390" y="4440642"/>
              <a:ext cx="2732170" cy="960060"/>
              <a:chOff x="716" y="890"/>
              <a:chExt cx="5360" cy="3270"/>
            </a:xfrm>
          </p:grpSpPr>
          <p:pic>
            <p:nvPicPr>
              <p:cNvPr id="58" name="Picture 27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716" y="890"/>
                <a:ext cx="3342" cy="1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" name="Picture 28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1010" y="2432"/>
                <a:ext cx="3342" cy="17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0" name="Picture 29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3127" y="1287"/>
                <a:ext cx="2949" cy="1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63" name="AutoShape 161"/>
          <p:cNvSpPr>
            <a:spLocks noChangeArrowheads="1"/>
          </p:cNvSpPr>
          <p:nvPr/>
        </p:nvSpPr>
        <p:spPr bwMode="auto">
          <a:xfrm>
            <a:off x="6466240" y="4991421"/>
            <a:ext cx="3176524" cy="1322308"/>
          </a:xfrm>
          <a:prstGeom prst="roundRect">
            <a:avLst>
              <a:gd name="adj" fmla="val 28382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l" defTabSz="1042988" latinLnBrk="0">
              <a:defRPr/>
            </a:pPr>
            <a:r>
              <a:rPr lang="ko-KR" altLang="en-US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작업의 태스크 구조</a:t>
            </a:r>
            <a:r>
              <a:rPr lang="en-US" altLang="ko-KR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, </a:t>
            </a:r>
            <a:r>
              <a:rPr lang="ko-KR" altLang="en-US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작업의 네트워크</a:t>
            </a:r>
            <a:r>
              <a:rPr lang="en-US" altLang="ko-KR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, </a:t>
            </a:r>
            <a:r>
              <a:rPr lang="ko-KR" altLang="en-US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분할된 작업의 계층 구조를 </a:t>
            </a:r>
            <a:r>
              <a:rPr lang="ko-KR" altLang="en-US" spc="-80" dirty="0" err="1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그래피컬하게</a:t>
            </a:r>
            <a:r>
              <a:rPr lang="ko-KR" altLang="en-US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표시합니다</a:t>
            </a:r>
            <a:r>
              <a:rPr lang="en-US" altLang="ko-KR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 </a:t>
            </a:r>
            <a:r>
              <a:rPr lang="ko-KR" altLang="en-US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자원 </a:t>
            </a:r>
            <a:r>
              <a:rPr lang="en-US" altLang="ko-KR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Gantt chart</a:t>
            </a:r>
            <a:r>
              <a:rPr lang="ko-KR" altLang="en-US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를 시작해 유저 인터페이스상의 다양한 개소로 제휴해 동작해</a:t>
            </a:r>
            <a:r>
              <a:rPr lang="en-US" altLang="ko-KR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, </a:t>
            </a:r>
            <a:r>
              <a:rPr lang="ko-KR" altLang="en-US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반대로 작업 </a:t>
            </a:r>
            <a:r>
              <a:rPr lang="ko-KR" altLang="en-US" spc="-80" dirty="0" err="1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뷰어에</a:t>
            </a:r>
            <a:r>
              <a:rPr lang="ko-KR" altLang="en-US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표시된 작업을 </a:t>
            </a:r>
            <a:r>
              <a:rPr lang="en-US" altLang="ko-KR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Gantt chart</a:t>
            </a:r>
            <a:r>
              <a:rPr lang="ko-KR" altLang="en-US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로부터 탐색 할 수도 있습니다</a:t>
            </a:r>
            <a:r>
              <a:rPr lang="en-US" altLang="ko-KR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</a:t>
            </a:r>
          </a:p>
        </p:txBody>
      </p:sp>
      <p:sp>
        <p:nvSpPr>
          <p:cNvPr id="64" name="AutoShape 161"/>
          <p:cNvSpPr>
            <a:spLocks noChangeArrowheads="1"/>
          </p:cNvSpPr>
          <p:nvPr/>
        </p:nvSpPr>
        <p:spPr bwMode="auto">
          <a:xfrm>
            <a:off x="770212" y="2017266"/>
            <a:ext cx="2217333" cy="262890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defTabSz="762000" eaLnBrk="0" fontAlgn="auto" hangingPunct="0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ko-KR" altLang="en-US" sz="1600" b="1" spc="-8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데이터 편집 윈도우</a:t>
            </a:r>
          </a:p>
        </p:txBody>
      </p:sp>
      <p:sp>
        <p:nvSpPr>
          <p:cNvPr id="65" name="AutoShape 161"/>
          <p:cNvSpPr>
            <a:spLocks noChangeArrowheads="1"/>
          </p:cNvSpPr>
          <p:nvPr/>
        </p:nvSpPr>
        <p:spPr bwMode="auto">
          <a:xfrm>
            <a:off x="3780912" y="2005359"/>
            <a:ext cx="2231876" cy="262890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defTabSz="762000" eaLnBrk="0" fontAlgn="auto" hangingPunct="0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ko-KR" altLang="en-US" sz="1600" b="1" spc="-8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작업편집</a:t>
            </a:r>
            <a:endParaRPr lang="en-US" altLang="ko-KR" sz="1600" b="1" spc="-80">
              <a:ln w="11430"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66" name="AutoShape 161"/>
          <p:cNvSpPr>
            <a:spLocks noChangeArrowheads="1"/>
          </p:cNvSpPr>
          <p:nvPr/>
        </p:nvSpPr>
        <p:spPr bwMode="auto">
          <a:xfrm>
            <a:off x="6811491" y="1993452"/>
            <a:ext cx="2231876" cy="262890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defTabSz="762000" eaLnBrk="0" fontAlgn="auto" hangingPunct="0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ko-KR" altLang="en-US" sz="1600" b="1" spc="-8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작업지시</a:t>
            </a:r>
            <a:endParaRPr lang="en-US" altLang="ko-KR" sz="1600" b="1" spc="-80">
              <a:ln w="11430"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67" name="AutoShape 161"/>
          <p:cNvSpPr>
            <a:spLocks noChangeArrowheads="1"/>
          </p:cNvSpPr>
          <p:nvPr/>
        </p:nvSpPr>
        <p:spPr bwMode="auto">
          <a:xfrm>
            <a:off x="632963" y="4245386"/>
            <a:ext cx="2190780" cy="262890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defTabSz="762000" eaLnBrk="0" fontAlgn="auto" hangingPunct="0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ko-KR" altLang="en-US" sz="1600" b="1" spc="-8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스냅샷 기능</a:t>
            </a:r>
          </a:p>
        </p:txBody>
      </p:sp>
      <p:sp>
        <p:nvSpPr>
          <p:cNvPr id="68" name="AutoShape 161"/>
          <p:cNvSpPr>
            <a:spLocks noChangeArrowheads="1"/>
          </p:cNvSpPr>
          <p:nvPr/>
        </p:nvSpPr>
        <p:spPr bwMode="auto">
          <a:xfrm>
            <a:off x="3531891" y="4222046"/>
            <a:ext cx="2231876" cy="262890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defTabSz="762000" eaLnBrk="0" fontAlgn="auto" hangingPunct="0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ko-KR" altLang="en-US" sz="1600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평가차트</a:t>
            </a:r>
          </a:p>
        </p:txBody>
      </p:sp>
      <p:sp>
        <p:nvSpPr>
          <p:cNvPr id="69" name="AutoShape 161"/>
          <p:cNvSpPr>
            <a:spLocks noChangeArrowheads="1"/>
          </p:cNvSpPr>
          <p:nvPr/>
        </p:nvSpPr>
        <p:spPr bwMode="auto">
          <a:xfrm>
            <a:off x="6863300" y="4248598"/>
            <a:ext cx="2231876" cy="262890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defTabSz="762000" eaLnBrk="0" fontAlgn="auto" hangingPunct="0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ko-KR" altLang="en-US" sz="1600" b="1" spc="-8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작업 뷰어</a:t>
            </a:r>
          </a:p>
        </p:txBody>
      </p:sp>
      <p:sp>
        <p:nvSpPr>
          <p:cNvPr id="70" name="AutoShape 161"/>
          <p:cNvSpPr>
            <a:spLocks noChangeArrowheads="1"/>
          </p:cNvSpPr>
          <p:nvPr/>
        </p:nvSpPr>
        <p:spPr bwMode="auto">
          <a:xfrm>
            <a:off x="383613" y="2907578"/>
            <a:ext cx="2983045" cy="788670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l" defTabSz="1042988" latinLnBrk="0">
              <a:defRPr/>
            </a:pPr>
            <a:r>
              <a:rPr lang="ko-KR" altLang="en-US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스케줄링에 관한 데이터를 편집합니다</a:t>
            </a:r>
            <a:r>
              <a:rPr lang="en-US" altLang="ko-KR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 </a:t>
            </a:r>
            <a:r>
              <a:rPr lang="ko-KR" altLang="en-US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데이터의 입력을 잘못해 검출 기능이나 힌트 기능에 의해 간단하고 확실하게 데이터를 작성할 수가 있습니다</a:t>
            </a:r>
            <a:r>
              <a:rPr lang="en-US" altLang="ko-KR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 </a:t>
            </a:r>
          </a:p>
        </p:txBody>
      </p:sp>
      <p:sp>
        <p:nvSpPr>
          <p:cNvPr id="71" name="AutoShape 161"/>
          <p:cNvSpPr>
            <a:spLocks noChangeArrowheads="1"/>
          </p:cNvSpPr>
          <p:nvPr/>
        </p:nvSpPr>
        <p:spPr bwMode="auto">
          <a:xfrm>
            <a:off x="3390345" y="2947752"/>
            <a:ext cx="2941184" cy="788670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l" defTabSz="1042988" latinLnBrk="0">
              <a:defRPr/>
            </a:pPr>
            <a:r>
              <a:rPr lang="ko-KR" altLang="en-US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설정</a:t>
            </a:r>
            <a:r>
              <a:rPr lang="en-US" altLang="ko-KR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, </a:t>
            </a:r>
            <a:r>
              <a:rPr lang="ko-KR" altLang="en-US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작업간의 링크  설정</a:t>
            </a:r>
            <a:r>
              <a:rPr lang="en-US" altLang="ko-KR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, </a:t>
            </a:r>
            <a:r>
              <a:rPr lang="ko-KR" altLang="en-US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이용 가능한 자원 설정 등을 편집 합니다</a:t>
            </a:r>
            <a:r>
              <a:rPr lang="en-US" altLang="ko-KR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 </a:t>
            </a:r>
            <a:r>
              <a:rPr lang="ko-KR" altLang="en-US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오더에 대해서는 개별적으로 공정을 정의하는 경우에 사용합니다</a:t>
            </a:r>
            <a:r>
              <a:rPr lang="en-US" altLang="ko-KR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</a:t>
            </a:r>
          </a:p>
        </p:txBody>
      </p:sp>
      <p:sp>
        <p:nvSpPr>
          <p:cNvPr id="72" name="AutoShape 161"/>
          <p:cNvSpPr>
            <a:spLocks noChangeArrowheads="1"/>
          </p:cNvSpPr>
          <p:nvPr/>
        </p:nvSpPr>
        <p:spPr bwMode="auto">
          <a:xfrm>
            <a:off x="6418876" y="2922734"/>
            <a:ext cx="3140760" cy="788670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l" defTabSz="1042988" latinLnBrk="0">
              <a:defRPr/>
            </a:pPr>
            <a:r>
              <a:rPr lang="ko-KR" altLang="en-US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설비</a:t>
            </a:r>
            <a:r>
              <a:rPr lang="en-US" altLang="ko-KR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(</a:t>
            </a:r>
            <a:r>
              <a:rPr lang="ko-KR" altLang="en-US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자원</a:t>
            </a:r>
            <a:r>
              <a:rPr lang="en-US" altLang="ko-KR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)</a:t>
            </a:r>
            <a:r>
              <a:rPr lang="ko-KR" altLang="en-US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별 작업 지시를 </a:t>
            </a:r>
            <a:r>
              <a:rPr lang="en-US" altLang="ko-KR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XML </a:t>
            </a:r>
            <a:r>
              <a:rPr lang="ko-KR" altLang="en-US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형식으로 발행합니다</a:t>
            </a:r>
            <a:r>
              <a:rPr lang="en-US" altLang="ko-KR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 </a:t>
            </a:r>
            <a:r>
              <a:rPr lang="ko-KR" altLang="en-US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예를 들어 </a:t>
            </a:r>
            <a:r>
              <a:rPr lang="en-US" altLang="ko-KR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Web </a:t>
            </a:r>
            <a:r>
              <a:rPr lang="ko-KR" altLang="en-US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서버에 </a:t>
            </a:r>
            <a:r>
              <a:rPr lang="ko-KR" altLang="en-US" spc="-80" dirty="0" err="1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업로드하여</a:t>
            </a:r>
            <a:r>
              <a:rPr lang="ko-KR" altLang="en-US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작업 현장에서 열람하거나  외부 프로그램으로 용이하게 가공할 수 있습니다</a:t>
            </a:r>
            <a:r>
              <a:rPr lang="en-US" altLang="ko-KR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</a:t>
            </a:r>
          </a:p>
        </p:txBody>
      </p:sp>
      <p:sp>
        <p:nvSpPr>
          <p:cNvPr id="73" name="AutoShape 161"/>
          <p:cNvSpPr>
            <a:spLocks noChangeArrowheads="1"/>
          </p:cNvSpPr>
          <p:nvPr/>
        </p:nvSpPr>
        <p:spPr bwMode="auto">
          <a:xfrm>
            <a:off x="3362642" y="5023036"/>
            <a:ext cx="3038158" cy="705231"/>
          </a:xfrm>
          <a:prstGeom prst="roundRect">
            <a:avLst>
              <a:gd name="adj" fmla="val 28382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l" defTabSz="1042988" latinLnBrk="0">
              <a:defRPr/>
            </a:pPr>
            <a:r>
              <a:rPr lang="ko-KR" altLang="en-US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스케줄링 결과를 여러 형태의 수치적 </a:t>
            </a:r>
            <a:endParaRPr lang="en-US" altLang="ko-KR" spc="-80" dirty="0">
              <a:ln w="11430"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  <a:p>
            <a:pPr algn="l" defTabSz="1042988" latinLnBrk="0">
              <a:defRPr/>
            </a:pPr>
            <a:r>
              <a:rPr lang="ko-KR" altLang="en-US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값으로 평가하여  레이더 차트로 표시합니다</a:t>
            </a:r>
            <a:r>
              <a:rPr lang="en-US" altLang="ko-KR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 snapshot </a:t>
            </a:r>
            <a:r>
              <a:rPr lang="ko-KR" altLang="en-US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기능에서도 표시하고 있습니다</a:t>
            </a:r>
            <a:r>
              <a:rPr lang="en-US" altLang="ko-KR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</a:t>
            </a:r>
          </a:p>
        </p:txBody>
      </p:sp>
      <p:sp>
        <p:nvSpPr>
          <p:cNvPr id="74" name="AutoShape 161"/>
          <p:cNvSpPr>
            <a:spLocks noChangeArrowheads="1"/>
          </p:cNvSpPr>
          <p:nvPr/>
        </p:nvSpPr>
        <p:spPr bwMode="auto">
          <a:xfrm>
            <a:off x="255942" y="4988771"/>
            <a:ext cx="3179988" cy="1322308"/>
          </a:xfrm>
          <a:prstGeom prst="roundRect">
            <a:avLst>
              <a:gd name="adj" fmla="val 28382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l" defTabSz="1042988" latinLnBrk="0">
              <a:defRPr/>
            </a:pPr>
            <a:r>
              <a:rPr lang="ko-KR" altLang="en-US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임의의 시점에 데이터 전체를 </a:t>
            </a:r>
            <a:r>
              <a:rPr lang="en-US" altLang="ko-KR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XML </a:t>
            </a:r>
            <a:r>
              <a:rPr lang="ko-KR" altLang="en-US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파일로 저장하여 간단한 조작으로 다시 복원할 수 있습니다</a:t>
            </a:r>
            <a:r>
              <a:rPr lang="en-US" altLang="ko-KR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 </a:t>
            </a:r>
            <a:r>
              <a:rPr lang="ko-KR" altLang="en-US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여러 가지 조건으로 작성한 복수의 스케줄을 동시에 표시하여 서로 비교하거나 데이터 버전 관리에 용이하게 사용 할 수 있습니다</a:t>
            </a:r>
            <a:r>
              <a:rPr lang="en-US" altLang="ko-KR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685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AutoShape 161"/>
          <p:cNvSpPr>
            <a:spLocks noChangeArrowheads="1"/>
          </p:cNvSpPr>
          <p:nvPr/>
        </p:nvSpPr>
        <p:spPr bwMode="auto">
          <a:xfrm>
            <a:off x="231606" y="138611"/>
            <a:ext cx="4968000" cy="295751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l" eaLnBrk="1" fontAlgn="auto" latinLnBrk="1" hangingPunct="1">
              <a:spcBef>
                <a:spcPct val="0"/>
              </a:spcBef>
              <a:spcAft>
                <a:spcPts val="0"/>
              </a:spcAft>
              <a:tabLst>
                <a:tab pos="5648325" algn="l"/>
              </a:tabLst>
            </a:pPr>
            <a:r>
              <a:rPr lang="en-US" altLang="ko-KR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4.3 </a:t>
            </a:r>
            <a:r>
              <a:rPr lang="ko-KR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기본 모듈의 구성 및 기능</a:t>
            </a:r>
          </a:p>
        </p:txBody>
      </p:sp>
      <p:grpSp>
        <p:nvGrpSpPr>
          <p:cNvPr id="2" name="그룹 198"/>
          <p:cNvGrpSpPr>
            <a:grpSpLocks/>
          </p:cNvGrpSpPr>
          <p:nvPr/>
        </p:nvGrpSpPr>
        <p:grpSpPr bwMode="auto">
          <a:xfrm>
            <a:off x="6000" y="1278906"/>
            <a:ext cx="9900000" cy="215900"/>
            <a:chOff x="634928" y="2749548"/>
            <a:chExt cx="6271459" cy="216000"/>
          </a:xfrm>
        </p:grpSpPr>
        <p:sp>
          <p:nvSpPr>
            <p:cNvPr id="100" name="모서리가 둥근 직사각형 99"/>
            <p:cNvSpPr/>
            <p:nvPr/>
          </p:nvSpPr>
          <p:spPr>
            <a:xfrm>
              <a:off x="634928" y="2749548"/>
              <a:ext cx="6271459" cy="216000"/>
            </a:xfrm>
            <a:prstGeom prst="roundRect">
              <a:avLst>
                <a:gd name="adj" fmla="val 0"/>
              </a:avLst>
            </a:prstGeom>
            <a:solidFill>
              <a:srgbClr val="D7E3F1"/>
            </a:solidFill>
            <a:ln w="6350">
              <a:solidFill>
                <a:srgbClr val="8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anchor="ctr"/>
            <a:lstStyle/>
            <a:p>
              <a:pPr algn="l" defTabSz="1041400" latinLnBrk="0">
                <a:defRPr/>
              </a:pPr>
              <a:r>
                <a:rPr kumimoji="0" lang="en-US" altLang="ko-KR" sz="1400" b="1" dirty="0">
                  <a:solidFill>
                    <a:srgbClr val="13202F"/>
                  </a:solidFill>
                  <a:latin typeface="맑은 고딕" pitchFamily="50" charset="-127"/>
                  <a:ea typeface="맑은 고딕" pitchFamily="50" charset="-127"/>
                </a:rPr>
                <a:t>  </a:t>
              </a:r>
              <a:r>
                <a:rPr kumimoji="0" lang="ko-KR" altLang="en-US" sz="1400" b="1" dirty="0">
                  <a:solidFill>
                    <a:srgbClr val="13202F"/>
                  </a:solidFill>
                  <a:latin typeface="맑은 고딕" pitchFamily="50" charset="-127"/>
                  <a:ea typeface="맑은 고딕" pitchFamily="50" charset="-127"/>
                </a:rPr>
                <a:t>유저 </a:t>
              </a:r>
              <a:r>
                <a:rPr kumimoji="0" lang="ko-KR" altLang="en-US" sz="1400" b="1" dirty="0" err="1">
                  <a:solidFill>
                    <a:srgbClr val="13202F"/>
                  </a:solidFill>
                  <a:latin typeface="맑은 고딕" pitchFamily="50" charset="-127"/>
                  <a:ea typeface="맑은 고딕" pitchFamily="50" charset="-127"/>
                </a:rPr>
                <a:t>인터패이스</a:t>
              </a:r>
              <a:endParaRPr kumimoji="0" lang="ko-KR" altLang="en-US" sz="1400" b="1" dirty="0">
                <a:solidFill>
                  <a:srgbClr val="13202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101" name="Picture 2" descr="C:\Users\wslee\Desktop\Untitled-2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r="4230"/>
            <a:stretch>
              <a:fillRect/>
            </a:stretch>
          </p:blipFill>
          <p:spPr bwMode="auto">
            <a:xfrm>
              <a:off x="694874" y="2806776"/>
              <a:ext cx="66686" cy="101544"/>
            </a:xfrm>
            <a:prstGeom prst="rect">
              <a:avLst/>
            </a:prstGeom>
            <a:noFill/>
          </p:spPr>
        </p:pic>
      </p:grpSp>
      <p:sp>
        <p:nvSpPr>
          <p:cNvPr id="7" name="AutoShape 161"/>
          <p:cNvSpPr>
            <a:spLocks noChangeArrowheads="1"/>
          </p:cNvSpPr>
          <p:nvPr/>
        </p:nvSpPr>
        <p:spPr bwMode="auto">
          <a:xfrm>
            <a:off x="357499" y="1817766"/>
            <a:ext cx="1586293" cy="262890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defTabSz="762000" eaLnBrk="0" fontAlgn="auto" hangingPunct="0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ko-KR" altLang="en-US" sz="1600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프로젝트 패널</a:t>
            </a:r>
            <a:endParaRPr lang="en-US" altLang="ko-KR" sz="1600" b="1" spc="-80" dirty="0">
              <a:ln w="11430"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8" name="AutoShape 161"/>
          <p:cNvSpPr>
            <a:spLocks noChangeArrowheads="1"/>
          </p:cNvSpPr>
          <p:nvPr/>
        </p:nvSpPr>
        <p:spPr bwMode="auto">
          <a:xfrm>
            <a:off x="333829" y="4433986"/>
            <a:ext cx="1586293" cy="262890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defTabSz="762000" eaLnBrk="0" fontAlgn="auto" hangingPunct="0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ko-KR" altLang="en-US" sz="1600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스케줄링 패널</a:t>
            </a:r>
            <a:endParaRPr lang="en-US" altLang="ko-KR" sz="1600" b="1" spc="-80" dirty="0">
              <a:ln w="11430"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9" name="AutoShape 161"/>
          <p:cNvSpPr>
            <a:spLocks noChangeArrowheads="1"/>
          </p:cNvSpPr>
          <p:nvPr/>
        </p:nvSpPr>
        <p:spPr bwMode="auto">
          <a:xfrm>
            <a:off x="357499" y="3145411"/>
            <a:ext cx="1049501" cy="262890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defTabSz="762000" eaLnBrk="0" fontAlgn="auto" hangingPunct="0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ko-KR" altLang="en-US" sz="1600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작업지시</a:t>
            </a:r>
            <a:endParaRPr lang="en-US" altLang="ko-KR" sz="1600" b="1" spc="-80" dirty="0">
              <a:ln w="11430"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0" name="AutoShape 161"/>
          <p:cNvSpPr>
            <a:spLocks noChangeArrowheads="1"/>
          </p:cNvSpPr>
          <p:nvPr/>
        </p:nvSpPr>
        <p:spPr bwMode="auto">
          <a:xfrm>
            <a:off x="7138317" y="4383885"/>
            <a:ext cx="1049501" cy="262890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defTabSz="762000" eaLnBrk="0" fontAlgn="auto" hangingPunct="0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ko-KR" altLang="en-US" sz="1600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평가차트</a:t>
            </a:r>
            <a:endParaRPr lang="en-US" altLang="ko-KR" sz="1600" b="1" spc="-80" dirty="0">
              <a:ln w="11430"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1" name="AutoShape 161"/>
          <p:cNvSpPr>
            <a:spLocks noChangeArrowheads="1"/>
          </p:cNvSpPr>
          <p:nvPr/>
        </p:nvSpPr>
        <p:spPr bwMode="auto">
          <a:xfrm>
            <a:off x="7007691" y="5449241"/>
            <a:ext cx="1838887" cy="262890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defTabSz="762000" eaLnBrk="0" fontAlgn="auto" hangingPunct="0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ko-KR" altLang="en-US" sz="1600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자원표편집패널</a:t>
            </a:r>
            <a:endParaRPr lang="en-US" altLang="ko-KR" sz="1600" b="1" spc="-80" dirty="0">
              <a:ln w="11430"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2" name="AutoShape 161"/>
          <p:cNvSpPr>
            <a:spLocks noChangeArrowheads="1"/>
          </p:cNvSpPr>
          <p:nvPr/>
        </p:nvSpPr>
        <p:spPr bwMode="auto">
          <a:xfrm>
            <a:off x="357498" y="5566381"/>
            <a:ext cx="2265474" cy="262890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defTabSz="762000" eaLnBrk="0" fontAlgn="auto" hangingPunct="0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ko-KR" altLang="en-US" sz="1600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데이터편집윈도우</a:t>
            </a:r>
            <a:endParaRPr lang="en-US" altLang="ko-KR" sz="1600" b="1" spc="-80" dirty="0">
              <a:ln w="11430"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3" name="AutoShape 161"/>
          <p:cNvSpPr>
            <a:spLocks noChangeArrowheads="1"/>
          </p:cNvSpPr>
          <p:nvPr/>
        </p:nvSpPr>
        <p:spPr bwMode="auto">
          <a:xfrm>
            <a:off x="6781914" y="1861308"/>
            <a:ext cx="2324911" cy="262890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defTabSz="762000" eaLnBrk="0" fontAlgn="auto" hangingPunct="0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ko-KR" altLang="en-US" sz="1600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자원 </a:t>
            </a:r>
            <a:r>
              <a:rPr lang="en-US" altLang="ko-KR" sz="1600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Gantt chart</a:t>
            </a:r>
          </a:p>
        </p:txBody>
      </p:sp>
      <p:pic>
        <p:nvPicPr>
          <p:cNvPr id="14" name="Picture 50" descr="4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395" y="3263218"/>
            <a:ext cx="2274988" cy="937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59" descr="4-2"/>
          <p:cNvPicPr>
            <a:picLocks noChangeAspect="1" noChangeArrowheads="1"/>
          </p:cNvPicPr>
          <p:nvPr/>
        </p:nvPicPr>
        <p:blipFill>
          <a:blip r:embed="rId5" cstate="print"/>
          <a:srcRect t="5049" r="50348"/>
          <a:stretch>
            <a:fillRect/>
          </a:stretch>
        </p:blipFill>
        <p:spPr bwMode="auto">
          <a:xfrm>
            <a:off x="3373884" y="1818438"/>
            <a:ext cx="3397708" cy="4178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직사각형 15"/>
          <p:cNvSpPr/>
          <p:nvPr/>
        </p:nvSpPr>
        <p:spPr bwMode="auto">
          <a:xfrm>
            <a:off x="3373884" y="1896534"/>
            <a:ext cx="929899" cy="1757165"/>
          </a:xfrm>
          <a:prstGeom prst="rect">
            <a:avLst/>
          </a:prstGeom>
          <a:noFill/>
          <a:ln w="50800" cmpd="sng">
            <a:solidFill>
              <a:srgbClr val="FF00FF">
                <a:alpha val="5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 bwMode="auto">
          <a:xfrm>
            <a:off x="5877459" y="3458458"/>
            <a:ext cx="847483" cy="1054299"/>
          </a:xfrm>
          <a:prstGeom prst="rect">
            <a:avLst/>
          </a:prstGeom>
          <a:noFill/>
          <a:ln w="50800" cmpd="sng">
            <a:solidFill>
              <a:srgbClr val="FF0000">
                <a:alpha val="5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직사각형 17"/>
          <p:cNvSpPr/>
          <p:nvPr/>
        </p:nvSpPr>
        <p:spPr bwMode="auto">
          <a:xfrm>
            <a:off x="4554141" y="4650273"/>
            <a:ext cx="2217452" cy="448204"/>
          </a:xfrm>
          <a:prstGeom prst="rect">
            <a:avLst/>
          </a:prstGeom>
          <a:noFill/>
          <a:ln w="50800" cmpd="sng">
            <a:solidFill>
              <a:srgbClr val="FF00FF">
                <a:alpha val="5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직사각형 18"/>
          <p:cNvSpPr/>
          <p:nvPr/>
        </p:nvSpPr>
        <p:spPr bwMode="auto">
          <a:xfrm>
            <a:off x="4375314" y="1896534"/>
            <a:ext cx="2432044" cy="1300471"/>
          </a:xfrm>
          <a:prstGeom prst="rect">
            <a:avLst/>
          </a:prstGeom>
          <a:noFill/>
          <a:ln w="50800" cmpd="sng">
            <a:solidFill>
              <a:srgbClr val="FF00FF">
                <a:alpha val="5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 bwMode="auto">
          <a:xfrm>
            <a:off x="4375314" y="3263218"/>
            <a:ext cx="2432044" cy="1327635"/>
          </a:xfrm>
          <a:prstGeom prst="rect">
            <a:avLst/>
          </a:prstGeom>
          <a:noFill/>
          <a:ln w="50800" cmpd="sng">
            <a:solidFill>
              <a:srgbClr val="FF00FF">
                <a:alpha val="5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 bwMode="auto">
          <a:xfrm>
            <a:off x="5162152" y="5235995"/>
            <a:ext cx="1645206" cy="604397"/>
          </a:xfrm>
          <a:prstGeom prst="rect">
            <a:avLst/>
          </a:prstGeom>
          <a:noFill/>
          <a:ln w="50800" cmpd="sng">
            <a:solidFill>
              <a:srgbClr val="FF00FF">
                <a:alpha val="5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22" name="구부러진 연결선 36"/>
          <p:cNvCxnSpPr>
            <a:cxnSpLocks noChangeShapeType="1"/>
          </p:cNvCxnSpPr>
          <p:nvPr/>
        </p:nvCxnSpPr>
        <p:spPr bwMode="auto">
          <a:xfrm>
            <a:off x="3803312" y="2559676"/>
            <a:ext cx="895740" cy="977887"/>
          </a:xfrm>
          <a:prstGeom prst="curvedConnector3">
            <a:avLst>
              <a:gd name="adj1" fmla="val 50000"/>
            </a:avLst>
          </a:prstGeom>
          <a:noFill/>
          <a:ln w="9525" algn="ctr">
            <a:noFill/>
            <a:round/>
            <a:headEnd/>
            <a:tailEnd type="arrow" w="med" len="med"/>
          </a:ln>
          <a:effectLst>
            <a:prstShdw prst="shdw17" dist="17961" dir="2700000">
              <a:srgbClr val="003D5C"/>
            </a:prstShdw>
          </a:effectLst>
        </p:spPr>
      </p:cxnSp>
      <p:cxnSp>
        <p:nvCxnSpPr>
          <p:cNvPr id="23" name="구부러진 연결선 38"/>
          <p:cNvCxnSpPr>
            <a:cxnSpLocks noChangeShapeType="1"/>
          </p:cNvCxnSpPr>
          <p:nvPr/>
        </p:nvCxnSpPr>
        <p:spPr bwMode="auto">
          <a:xfrm>
            <a:off x="3803312" y="2364435"/>
            <a:ext cx="895740" cy="977887"/>
          </a:xfrm>
          <a:prstGeom prst="curvedConnector3">
            <a:avLst>
              <a:gd name="adj1" fmla="val 50000"/>
            </a:avLst>
          </a:prstGeom>
          <a:noFill/>
          <a:ln w="9525" algn="ctr">
            <a:noFill/>
            <a:round/>
            <a:headEnd/>
            <a:tailEnd/>
          </a:ln>
          <a:effectLst>
            <a:prstShdw prst="shdw17" dist="17961" dir="2700000">
              <a:srgbClr val="003D5C"/>
            </a:prstShdw>
          </a:effectLst>
        </p:spPr>
      </p:cxnSp>
      <p:sp>
        <p:nvSpPr>
          <p:cNvPr id="24" name="자유형 39"/>
          <p:cNvSpPr>
            <a:spLocks/>
          </p:cNvSpPr>
          <p:nvPr/>
        </p:nvSpPr>
        <p:spPr bwMode="auto">
          <a:xfrm>
            <a:off x="1926317" y="1906059"/>
            <a:ext cx="1856793" cy="597598"/>
          </a:xfrm>
          <a:custGeom>
            <a:avLst/>
            <a:gdLst>
              <a:gd name="T0" fmla="*/ 1895475 w 1895475"/>
              <a:gd name="T1" fmla="*/ 558800 h 558800"/>
              <a:gd name="T2" fmla="*/ 1390650 w 1895475"/>
              <a:gd name="T3" fmla="*/ 92075 h 558800"/>
              <a:gd name="T4" fmla="*/ 0 w 1895475"/>
              <a:gd name="T5" fmla="*/ 6350 h 558800"/>
              <a:gd name="T6" fmla="*/ 0 60000 65536"/>
              <a:gd name="T7" fmla="*/ 0 60000 65536"/>
              <a:gd name="T8" fmla="*/ 0 60000 65536"/>
              <a:gd name="T9" fmla="*/ 0 w 1895475"/>
              <a:gd name="T10" fmla="*/ 0 h 558800"/>
              <a:gd name="T11" fmla="*/ 1895475 w 1895475"/>
              <a:gd name="T12" fmla="*/ 558800 h 5588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95475" h="558800">
                <a:moveTo>
                  <a:pt x="1895475" y="558800"/>
                </a:moveTo>
                <a:cubicBezTo>
                  <a:pt x="1801019" y="371475"/>
                  <a:pt x="1706563" y="184150"/>
                  <a:pt x="1390650" y="92075"/>
                </a:cubicBezTo>
                <a:cubicBezTo>
                  <a:pt x="1074738" y="0"/>
                  <a:pt x="537369" y="3175"/>
                  <a:pt x="0" y="6350"/>
                </a:cubicBezTo>
              </a:path>
            </a:pathLst>
          </a:custGeom>
          <a:noFill/>
          <a:ln w="31750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</p:spPr>
        <p:txBody>
          <a:bodyPr wrap="none" lIns="0" tIns="0" rIns="0" bIns="0" anchor="ctr"/>
          <a:lstStyle/>
          <a:p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자유형 40"/>
          <p:cNvSpPr>
            <a:spLocks/>
          </p:cNvSpPr>
          <p:nvPr/>
        </p:nvSpPr>
        <p:spPr bwMode="auto">
          <a:xfrm>
            <a:off x="1413136" y="3296506"/>
            <a:ext cx="3713586" cy="629854"/>
          </a:xfrm>
          <a:custGeom>
            <a:avLst/>
            <a:gdLst>
              <a:gd name="T0" fmla="*/ 3790950 w 3790950"/>
              <a:gd name="T1" fmla="*/ 588962 h 588962"/>
              <a:gd name="T2" fmla="*/ 2676524 w 3790950"/>
              <a:gd name="T3" fmla="*/ 93662 h 588962"/>
              <a:gd name="T4" fmla="*/ 0 w 3790950"/>
              <a:gd name="T5" fmla="*/ 26987 h 588962"/>
              <a:gd name="T6" fmla="*/ 0 60000 65536"/>
              <a:gd name="T7" fmla="*/ 0 60000 65536"/>
              <a:gd name="T8" fmla="*/ 0 60000 65536"/>
              <a:gd name="T9" fmla="*/ 0 w 3790950"/>
              <a:gd name="T10" fmla="*/ 0 h 588962"/>
              <a:gd name="T11" fmla="*/ 3790950 w 3790950"/>
              <a:gd name="T12" fmla="*/ 588962 h 5889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90950" h="588962">
                <a:moveTo>
                  <a:pt x="3790950" y="588962"/>
                </a:moveTo>
                <a:cubicBezTo>
                  <a:pt x="3549650" y="388143"/>
                  <a:pt x="3308350" y="187325"/>
                  <a:pt x="2676525" y="93662"/>
                </a:cubicBezTo>
                <a:cubicBezTo>
                  <a:pt x="2044700" y="0"/>
                  <a:pt x="1022350" y="13493"/>
                  <a:pt x="0" y="26987"/>
                </a:cubicBezTo>
              </a:path>
            </a:pathLst>
          </a:custGeom>
          <a:noFill/>
          <a:ln w="31750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</p:spPr>
        <p:txBody>
          <a:bodyPr wrap="none" lIns="0" tIns="0" rIns="0" bIns="0" anchor="ctr"/>
          <a:lstStyle/>
          <a:p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직사각형 25"/>
          <p:cNvSpPr/>
          <p:nvPr/>
        </p:nvSpPr>
        <p:spPr bwMode="auto">
          <a:xfrm>
            <a:off x="3373884" y="3731795"/>
            <a:ext cx="929899" cy="1054298"/>
          </a:xfrm>
          <a:prstGeom prst="rect">
            <a:avLst/>
          </a:prstGeom>
          <a:noFill/>
          <a:ln w="50800" cmpd="sng">
            <a:solidFill>
              <a:srgbClr val="FF00FF">
                <a:alpha val="5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자유형 43"/>
          <p:cNvSpPr>
            <a:spLocks/>
          </p:cNvSpPr>
          <p:nvPr/>
        </p:nvSpPr>
        <p:spPr bwMode="auto">
          <a:xfrm>
            <a:off x="1898325" y="4301545"/>
            <a:ext cx="1996752" cy="325962"/>
          </a:xfrm>
          <a:custGeom>
            <a:avLst/>
            <a:gdLst>
              <a:gd name="T0" fmla="*/ 2038350 w 2038350"/>
              <a:gd name="T1" fmla="*/ 0 h 304800"/>
              <a:gd name="T2" fmla="*/ 1562100 w 2038350"/>
              <a:gd name="T3" fmla="*/ 257175 h 304800"/>
              <a:gd name="T4" fmla="*/ 0 w 2038350"/>
              <a:gd name="T5" fmla="*/ 285750 h 304800"/>
              <a:gd name="T6" fmla="*/ 0 60000 65536"/>
              <a:gd name="T7" fmla="*/ 0 60000 65536"/>
              <a:gd name="T8" fmla="*/ 0 60000 65536"/>
              <a:gd name="T9" fmla="*/ 0 w 2038350"/>
              <a:gd name="T10" fmla="*/ 0 h 304800"/>
              <a:gd name="T11" fmla="*/ 2038350 w 2038350"/>
              <a:gd name="T12" fmla="*/ 304800 h 3048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8350" h="304800">
                <a:moveTo>
                  <a:pt x="2038350" y="0"/>
                </a:moveTo>
                <a:cubicBezTo>
                  <a:pt x="1970087" y="104775"/>
                  <a:pt x="1901825" y="209550"/>
                  <a:pt x="1562100" y="257175"/>
                </a:cubicBezTo>
                <a:cubicBezTo>
                  <a:pt x="1222375" y="304800"/>
                  <a:pt x="261937" y="282575"/>
                  <a:pt x="0" y="285750"/>
                </a:cubicBezTo>
              </a:path>
            </a:pathLst>
          </a:custGeom>
          <a:noFill/>
          <a:ln w="31750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</p:spPr>
        <p:txBody>
          <a:bodyPr wrap="none" lIns="0" tIns="0" rIns="0" bIns="0" anchor="ctr"/>
          <a:lstStyle/>
          <a:p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자유형 44"/>
          <p:cNvSpPr>
            <a:spLocks/>
          </p:cNvSpPr>
          <p:nvPr/>
        </p:nvSpPr>
        <p:spPr bwMode="auto">
          <a:xfrm>
            <a:off x="2336864" y="4980659"/>
            <a:ext cx="2528598" cy="784347"/>
          </a:xfrm>
          <a:custGeom>
            <a:avLst/>
            <a:gdLst>
              <a:gd name="T0" fmla="*/ 2581275 w 2581275"/>
              <a:gd name="T1" fmla="*/ 0 h 733425"/>
              <a:gd name="T2" fmla="*/ 1390652 w 2581275"/>
              <a:gd name="T3" fmla="*/ 619125 h 733425"/>
              <a:gd name="T4" fmla="*/ 0 w 2581275"/>
              <a:gd name="T5" fmla="*/ 685800 h 733425"/>
              <a:gd name="T6" fmla="*/ 0 60000 65536"/>
              <a:gd name="T7" fmla="*/ 0 60000 65536"/>
              <a:gd name="T8" fmla="*/ 0 60000 65536"/>
              <a:gd name="T9" fmla="*/ 0 w 2581275"/>
              <a:gd name="T10" fmla="*/ 0 h 733425"/>
              <a:gd name="T11" fmla="*/ 2581275 w 2581275"/>
              <a:gd name="T12" fmla="*/ 733425 h 7334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81275" h="733425">
                <a:moveTo>
                  <a:pt x="2581275" y="0"/>
                </a:moveTo>
                <a:cubicBezTo>
                  <a:pt x="2201069" y="252412"/>
                  <a:pt x="1820863" y="504825"/>
                  <a:pt x="1390650" y="619125"/>
                </a:cubicBezTo>
                <a:cubicBezTo>
                  <a:pt x="960437" y="733425"/>
                  <a:pt x="480218" y="709612"/>
                  <a:pt x="0" y="685800"/>
                </a:cubicBezTo>
              </a:path>
            </a:pathLst>
          </a:custGeom>
          <a:noFill/>
          <a:ln w="31750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</p:spPr>
        <p:txBody>
          <a:bodyPr wrap="none" lIns="0" tIns="0" rIns="0" bIns="0" anchor="ctr"/>
          <a:lstStyle/>
          <a:p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" name="자유형 48"/>
          <p:cNvSpPr>
            <a:spLocks/>
          </p:cNvSpPr>
          <p:nvPr/>
        </p:nvSpPr>
        <p:spPr bwMode="auto">
          <a:xfrm>
            <a:off x="6307062" y="3809216"/>
            <a:ext cx="681135" cy="643436"/>
          </a:xfrm>
          <a:custGeom>
            <a:avLst/>
            <a:gdLst>
              <a:gd name="T0" fmla="*/ 0 w 695325"/>
              <a:gd name="T1" fmla="*/ 0 h 601662"/>
              <a:gd name="T2" fmla="*/ 257175 w 695325"/>
              <a:gd name="T3" fmla="*/ 504825 h 601662"/>
              <a:gd name="T4" fmla="*/ 695325 w 695325"/>
              <a:gd name="T5" fmla="*/ 581025 h 601662"/>
              <a:gd name="T6" fmla="*/ 0 60000 65536"/>
              <a:gd name="T7" fmla="*/ 0 60000 65536"/>
              <a:gd name="T8" fmla="*/ 0 60000 65536"/>
              <a:gd name="T9" fmla="*/ 0 w 695325"/>
              <a:gd name="T10" fmla="*/ 0 h 601662"/>
              <a:gd name="T11" fmla="*/ 695325 w 695325"/>
              <a:gd name="T12" fmla="*/ 601662 h 6016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5325" h="601662">
                <a:moveTo>
                  <a:pt x="0" y="0"/>
                </a:moveTo>
                <a:cubicBezTo>
                  <a:pt x="70644" y="203994"/>
                  <a:pt x="141288" y="407988"/>
                  <a:pt x="257175" y="504825"/>
                </a:cubicBezTo>
                <a:cubicBezTo>
                  <a:pt x="373062" y="601662"/>
                  <a:pt x="534193" y="591343"/>
                  <a:pt x="695325" y="581025"/>
                </a:cubicBezTo>
              </a:path>
            </a:pathLst>
          </a:custGeom>
          <a:noFill/>
          <a:ln w="31750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</p:spPr>
        <p:txBody>
          <a:bodyPr wrap="none" lIns="0" tIns="0" rIns="0" bIns="0" anchor="ctr"/>
          <a:lstStyle/>
          <a:p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자유형 49"/>
          <p:cNvSpPr>
            <a:spLocks/>
          </p:cNvSpPr>
          <p:nvPr/>
        </p:nvSpPr>
        <p:spPr bwMode="auto">
          <a:xfrm>
            <a:off x="5649234" y="1683658"/>
            <a:ext cx="1306286" cy="494036"/>
          </a:xfrm>
          <a:custGeom>
            <a:avLst/>
            <a:gdLst>
              <a:gd name="T0" fmla="*/ 0 w 1333500"/>
              <a:gd name="T1" fmla="*/ 461962 h 461962"/>
              <a:gd name="T2" fmla="*/ 247650 w 1333500"/>
              <a:gd name="T3" fmla="*/ 71437 h 461962"/>
              <a:gd name="T4" fmla="*/ 1047750 w 1333500"/>
              <a:gd name="T5" fmla="*/ 33337 h 461962"/>
              <a:gd name="T6" fmla="*/ 1333500 w 1333500"/>
              <a:gd name="T7" fmla="*/ 147637 h 461962"/>
              <a:gd name="T8" fmla="*/ 0 60000 65536"/>
              <a:gd name="T9" fmla="*/ 0 60000 65536"/>
              <a:gd name="T10" fmla="*/ 0 60000 65536"/>
              <a:gd name="T11" fmla="*/ 0 60000 65536"/>
              <a:gd name="T12" fmla="*/ 0 w 1333500"/>
              <a:gd name="T13" fmla="*/ 0 h 461962"/>
              <a:gd name="T14" fmla="*/ 1333500 w 1333500"/>
              <a:gd name="T15" fmla="*/ 461962 h 4619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3500" h="461962">
                <a:moveTo>
                  <a:pt x="0" y="461962"/>
                </a:moveTo>
                <a:cubicBezTo>
                  <a:pt x="36512" y="302418"/>
                  <a:pt x="73025" y="142874"/>
                  <a:pt x="247650" y="71437"/>
                </a:cubicBezTo>
                <a:cubicBezTo>
                  <a:pt x="422275" y="0"/>
                  <a:pt x="866775" y="20637"/>
                  <a:pt x="1047750" y="33337"/>
                </a:cubicBezTo>
                <a:cubicBezTo>
                  <a:pt x="1228725" y="46037"/>
                  <a:pt x="1281112" y="96837"/>
                  <a:pt x="1333500" y="147637"/>
                </a:cubicBezTo>
              </a:path>
            </a:pathLst>
          </a:custGeom>
          <a:noFill/>
          <a:ln w="31750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</p:spPr>
        <p:txBody>
          <a:bodyPr wrap="none" lIns="0" tIns="0" rIns="0" bIns="0" anchor="ctr"/>
          <a:lstStyle/>
          <a:p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" name="자유형 50"/>
          <p:cNvSpPr>
            <a:spLocks/>
          </p:cNvSpPr>
          <p:nvPr/>
        </p:nvSpPr>
        <p:spPr bwMode="auto">
          <a:xfrm>
            <a:off x="6034927" y="5605399"/>
            <a:ext cx="951723" cy="10186"/>
          </a:xfrm>
          <a:custGeom>
            <a:avLst/>
            <a:gdLst>
              <a:gd name="T0" fmla="*/ 0 w 971550"/>
              <a:gd name="T1" fmla="*/ 0 h 9525"/>
              <a:gd name="T2" fmla="*/ 971550 w 971550"/>
              <a:gd name="T3" fmla="*/ 9525 h 9525"/>
              <a:gd name="T4" fmla="*/ 0 60000 65536"/>
              <a:gd name="T5" fmla="*/ 0 60000 65536"/>
              <a:gd name="T6" fmla="*/ 0 w 971550"/>
              <a:gd name="T7" fmla="*/ 0 h 9525"/>
              <a:gd name="T8" fmla="*/ 971550 w 971550"/>
              <a:gd name="T9" fmla="*/ 9525 h 9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71550" h="9525">
                <a:moveTo>
                  <a:pt x="0" y="0"/>
                </a:moveTo>
                <a:lnTo>
                  <a:pt x="971550" y="9525"/>
                </a:lnTo>
              </a:path>
            </a:pathLst>
          </a:custGeom>
          <a:noFill/>
          <a:ln w="31750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</p:spPr>
        <p:txBody>
          <a:bodyPr wrap="none" lIns="0" tIns="0" rIns="0" bIns="0" anchor="ctr"/>
          <a:lstStyle/>
          <a:p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" name="AutoShape 161"/>
          <p:cNvSpPr>
            <a:spLocks noChangeArrowheads="1"/>
          </p:cNvSpPr>
          <p:nvPr/>
        </p:nvSpPr>
        <p:spPr bwMode="auto">
          <a:xfrm>
            <a:off x="6955520" y="2150530"/>
            <a:ext cx="2681966" cy="1054285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l" defTabSz="1042988" latinLnBrk="0">
              <a:defRPr/>
            </a:pPr>
            <a:r>
              <a:rPr lang="ko-KR" altLang="en-US" sz="1200" b="0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각각의 자원</a:t>
            </a:r>
            <a:r>
              <a:rPr lang="en-US" altLang="ko-KR" sz="1200" b="0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(Resource)</a:t>
            </a:r>
            <a:r>
              <a:rPr lang="ko-KR" altLang="en-US" sz="1200" b="0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을 사용하는 작업의 행을 표시합니다</a:t>
            </a:r>
            <a:r>
              <a:rPr lang="en-US" altLang="ko-KR" sz="1200" b="0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 </a:t>
            </a:r>
            <a:r>
              <a:rPr lang="ko-KR" altLang="en-US" sz="1200" b="0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작업을 임의의 일시나 자원에 드래그 할 수 있어 보다 간편한 스케줄을 할 수 있도록 유저인터페이스를 지원하는 차트입니다</a:t>
            </a:r>
            <a:r>
              <a:rPr lang="en-US" altLang="ko-KR" sz="1200" b="0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</a:t>
            </a:r>
          </a:p>
        </p:txBody>
      </p:sp>
      <p:sp>
        <p:nvSpPr>
          <p:cNvPr id="33" name="AutoShape 161"/>
          <p:cNvSpPr>
            <a:spLocks noChangeArrowheads="1"/>
          </p:cNvSpPr>
          <p:nvPr/>
        </p:nvSpPr>
        <p:spPr bwMode="auto">
          <a:xfrm>
            <a:off x="6952541" y="4627507"/>
            <a:ext cx="2681966" cy="752897"/>
          </a:xfrm>
          <a:prstGeom prst="roundRect">
            <a:avLst>
              <a:gd name="adj" fmla="val 37584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l" defTabSz="1042988" latinLnBrk="0">
              <a:defRPr/>
            </a:pPr>
            <a:r>
              <a:rPr lang="ko-KR" altLang="en-US" sz="1200" b="0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스케줄링 결과를 모두 수치적으로 취합해 레이더  평가차트로 표시합니다</a:t>
            </a:r>
            <a:r>
              <a:rPr lang="en-US" altLang="ko-KR" sz="1200" b="0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 </a:t>
            </a:r>
            <a:r>
              <a:rPr lang="ko-KR" altLang="en-US" sz="1200" b="0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스냅샷 기능에도 대응하고 있습니다</a:t>
            </a:r>
            <a:r>
              <a:rPr lang="en-US" altLang="ko-KR" sz="1200" b="0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</a:t>
            </a:r>
          </a:p>
        </p:txBody>
      </p:sp>
      <p:sp>
        <p:nvSpPr>
          <p:cNvPr id="34" name="AutoShape 161"/>
          <p:cNvSpPr>
            <a:spLocks noChangeArrowheads="1"/>
          </p:cNvSpPr>
          <p:nvPr/>
        </p:nvSpPr>
        <p:spPr bwMode="auto">
          <a:xfrm>
            <a:off x="7039624" y="5818630"/>
            <a:ext cx="3026029" cy="433769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l" defTabSz="1042988" latinLnBrk="0">
              <a:defRPr/>
            </a:pPr>
            <a:r>
              <a:rPr lang="ko-KR" altLang="en-US" sz="1200" b="0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각 공정에서 사용 가능한 자원이나 </a:t>
            </a:r>
            <a:endParaRPr lang="en-US" altLang="ko-KR" sz="1200" b="0" spc="-80" dirty="0">
              <a:ln w="11430"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  <a:p>
            <a:pPr algn="l" defTabSz="1042988" latinLnBrk="0">
              <a:defRPr/>
            </a:pPr>
            <a:r>
              <a:rPr lang="ko-KR" altLang="en-US" sz="1200" b="0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그 능력</a:t>
            </a:r>
            <a:r>
              <a:rPr lang="en-US" altLang="ko-KR" sz="1200" b="0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(CAPA)</a:t>
            </a:r>
            <a:r>
              <a:rPr lang="ko-KR" altLang="en-US" sz="1200" b="0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을 편집합니다</a:t>
            </a:r>
            <a:r>
              <a:rPr lang="en-US" altLang="ko-KR" sz="1200" b="0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</a:t>
            </a:r>
          </a:p>
        </p:txBody>
      </p:sp>
      <p:sp>
        <p:nvSpPr>
          <p:cNvPr id="35" name="AutoShape 161"/>
          <p:cNvSpPr>
            <a:spLocks noChangeArrowheads="1"/>
          </p:cNvSpPr>
          <p:nvPr/>
        </p:nvSpPr>
        <p:spPr bwMode="auto">
          <a:xfrm>
            <a:off x="333829" y="2223874"/>
            <a:ext cx="2681966" cy="843428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l" defTabSz="1042988" latinLnBrk="0">
              <a:defRPr/>
            </a:pPr>
            <a:r>
              <a:rPr lang="ko-KR" altLang="en-US" sz="1200" b="0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데이터가 트리 구조로 표시되어 있어 편집 하거나 차트에 드래그 할 수 있습니다</a:t>
            </a:r>
            <a:r>
              <a:rPr lang="en-US" altLang="ko-KR" sz="1200" b="0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 </a:t>
            </a:r>
            <a:r>
              <a:rPr lang="ko-KR" altLang="en-US" sz="1200" b="0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각종 차트의 조작이나 스냅샷</a:t>
            </a:r>
            <a:r>
              <a:rPr lang="en-US" altLang="ko-KR" sz="1200" b="0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, </a:t>
            </a:r>
            <a:r>
              <a:rPr lang="ko-KR" altLang="en-US" sz="1200" b="0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에디터 등 의  옵션 기능으로 사용됩니다</a:t>
            </a:r>
          </a:p>
        </p:txBody>
      </p:sp>
      <p:sp>
        <p:nvSpPr>
          <p:cNvPr id="36" name="AutoShape 161"/>
          <p:cNvSpPr>
            <a:spLocks noChangeArrowheads="1"/>
          </p:cNvSpPr>
          <p:nvPr/>
        </p:nvSpPr>
        <p:spPr bwMode="auto">
          <a:xfrm>
            <a:off x="370222" y="3512462"/>
            <a:ext cx="3075411" cy="843428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l" defTabSz="1042988" latinLnBrk="0">
              <a:defRPr/>
            </a:pPr>
            <a:r>
              <a:rPr lang="ko-KR" altLang="en-US" sz="1200" b="0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각 자원의 작업 지시를 </a:t>
            </a:r>
            <a:r>
              <a:rPr lang="en-US" altLang="ko-KR" sz="1200" b="0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XML </a:t>
            </a:r>
            <a:r>
              <a:rPr lang="ko-KR" altLang="en-US" sz="1200" b="0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형식으로 발행 합니다</a:t>
            </a:r>
            <a:r>
              <a:rPr lang="en-US" altLang="ko-KR" sz="1200" b="0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 Web </a:t>
            </a:r>
            <a:r>
              <a:rPr lang="ko-KR" altLang="en-US" sz="1200" b="0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서버에 직접 업로드 하거나 화면상에 프리뷰 할 수 있습니다</a:t>
            </a:r>
            <a:r>
              <a:rPr lang="en-US" altLang="ko-KR" sz="1200" b="0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 </a:t>
            </a:r>
            <a:r>
              <a:rPr lang="ko-KR" altLang="en-US" sz="1200" b="0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표시 형식은 스타일 시트로 자유롭게 정의 할 수 있습니다</a:t>
            </a:r>
            <a:r>
              <a:rPr lang="en-US" altLang="ko-KR" sz="1200" b="0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</a:t>
            </a:r>
          </a:p>
        </p:txBody>
      </p:sp>
      <p:sp>
        <p:nvSpPr>
          <p:cNvPr id="37" name="AutoShape 161"/>
          <p:cNvSpPr>
            <a:spLocks noChangeArrowheads="1"/>
          </p:cNvSpPr>
          <p:nvPr/>
        </p:nvSpPr>
        <p:spPr bwMode="auto">
          <a:xfrm>
            <a:off x="334453" y="4855714"/>
            <a:ext cx="2681966" cy="632571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l" defTabSz="1042988" latinLnBrk="0">
              <a:defRPr/>
            </a:pPr>
            <a:r>
              <a:rPr lang="ko-KR" altLang="en-US" sz="1200" b="0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스케줄링 룰 설정 다이얼로그로 빠르고 간단하게 여러 제약을 고려한 스케줄을 쉽게 작성 실행 할 수 있습니다</a:t>
            </a:r>
            <a:r>
              <a:rPr lang="en-US" altLang="ko-KR" sz="1200" b="0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</a:t>
            </a:r>
          </a:p>
        </p:txBody>
      </p:sp>
      <p:sp>
        <p:nvSpPr>
          <p:cNvPr id="38" name="AutoShape 161"/>
          <p:cNvSpPr>
            <a:spLocks noChangeArrowheads="1"/>
          </p:cNvSpPr>
          <p:nvPr/>
        </p:nvSpPr>
        <p:spPr bwMode="auto">
          <a:xfrm>
            <a:off x="369597" y="5956862"/>
            <a:ext cx="2695097" cy="421714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l" defTabSz="1042988" latinLnBrk="0">
              <a:defRPr/>
            </a:pPr>
            <a:r>
              <a:rPr lang="en-US" altLang="ko-KR" sz="1200" b="0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FLEXSCHE</a:t>
            </a:r>
            <a:r>
              <a:rPr lang="ko-KR" altLang="en-US" sz="1200" b="0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상에서 거의 모든 데이터를  편집 할 수 있습니다</a:t>
            </a:r>
            <a:endParaRPr lang="en-US" altLang="ko-KR" sz="1200" b="0" spc="-80" dirty="0">
              <a:ln w="11430"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270327" y="647673"/>
            <a:ext cx="92510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ko-KR" altLang="en-US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생산 스케줄러의 정보가 방대하고 복잡할수록 유저 인터페이스의 우수함과 사용하기 쉬운 기능은 아주 중요한 요소입니다</a:t>
            </a:r>
            <a:r>
              <a:rPr lang="en-US" altLang="ko-KR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 </a:t>
            </a:r>
            <a:r>
              <a:rPr lang="ko-KR" altLang="en-US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항상 수행하게 되는 업무 시스템으로 정착 되도록 하기 위해 최고 수준의 조작 환경을 제공하고 있습니다</a:t>
            </a:r>
            <a:endParaRPr lang="ko-KR" altLang="en-US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6796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AutoShape 161"/>
          <p:cNvSpPr>
            <a:spLocks noChangeArrowheads="1"/>
          </p:cNvSpPr>
          <p:nvPr/>
        </p:nvSpPr>
        <p:spPr bwMode="auto">
          <a:xfrm>
            <a:off x="231606" y="138611"/>
            <a:ext cx="4968000" cy="295751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l" eaLnBrk="1" fontAlgn="auto" latinLnBrk="1" hangingPunct="1">
              <a:spcBef>
                <a:spcPct val="0"/>
              </a:spcBef>
              <a:spcAft>
                <a:spcPts val="0"/>
              </a:spcAft>
              <a:tabLst>
                <a:tab pos="5648325" algn="l"/>
              </a:tabLst>
            </a:pPr>
            <a:r>
              <a:rPr lang="en-US" altLang="ko-KR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4.3 </a:t>
            </a:r>
            <a:r>
              <a:rPr lang="ko-KR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기본 모듈의 구성 및 기능</a:t>
            </a:r>
          </a:p>
        </p:txBody>
      </p:sp>
      <p:grpSp>
        <p:nvGrpSpPr>
          <p:cNvPr id="2" name="그룹 198"/>
          <p:cNvGrpSpPr>
            <a:grpSpLocks/>
          </p:cNvGrpSpPr>
          <p:nvPr/>
        </p:nvGrpSpPr>
        <p:grpSpPr bwMode="auto">
          <a:xfrm>
            <a:off x="6000" y="1177298"/>
            <a:ext cx="9900000" cy="215900"/>
            <a:chOff x="634928" y="2749548"/>
            <a:chExt cx="6271459" cy="216000"/>
          </a:xfrm>
        </p:grpSpPr>
        <p:sp>
          <p:nvSpPr>
            <p:cNvPr id="100" name="모서리가 둥근 직사각형 99"/>
            <p:cNvSpPr/>
            <p:nvPr/>
          </p:nvSpPr>
          <p:spPr>
            <a:xfrm>
              <a:off x="634928" y="2749548"/>
              <a:ext cx="6271459" cy="216000"/>
            </a:xfrm>
            <a:prstGeom prst="roundRect">
              <a:avLst>
                <a:gd name="adj" fmla="val 0"/>
              </a:avLst>
            </a:prstGeom>
            <a:solidFill>
              <a:srgbClr val="D7E3F1"/>
            </a:solidFill>
            <a:ln w="6350">
              <a:solidFill>
                <a:srgbClr val="8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anchor="ctr"/>
            <a:lstStyle/>
            <a:p>
              <a:pPr algn="l" defTabSz="1041400" latinLnBrk="0">
                <a:defRPr/>
              </a:pPr>
              <a:r>
                <a:rPr kumimoji="0" lang="en-US" altLang="ko-KR" sz="1400" b="1" dirty="0">
                  <a:solidFill>
                    <a:srgbClr val="13202F"/>
                  </a:solidFill>
                  <a:latin typeface="맑은 고딕" pitchFamily="50" charset="-127"/>
                  <a:ea typeface="맑은 고딕" pitchFamily="50" charset="-127"/>
                </a:rPr>
                <a:t>  </a:t>
              </a:r>
              <a:r>
                <a:rPr lang="ko-KR" altLang="en-US" sz="1400" b="1" dirty="0">
                  <a:solidFill>
                    <a:srgbClr val="13202F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1400" b="1" dirty="0" err="1">
                  <a:solidFill>
                    <a:srgbClr val="13202F"/>
                  </a:solidFill>
                  <a:latin typeface="맑은 고딕" pitchFamily="50" charset="-127"/>
                  <a:ea typeface="맑은 고딕" pitchFamily="50" charset="-127"/>
                </a:rPr>
                <a:t>디스패칭</a:t>
              </a:r>
              <a:r>
                <a:rPr lang="ko-KR" altLang="en-US" sz="1400" b="1" dirty="0">
                  <a:solidFill>
                    <a:srgbClr val="13202F"/>
                  </a:solidFill>
                  <a:latin typeface="맑은 고딕" pitchFamily="50" charset="-127"/>
                  <a:ea typeface="맑은 고딕" pitchFamily="50" charset="-127"/>
                </a:rPr>
                <a:t> 룰</a:t>
              </a:r>
              <a:r>
                <a:rPr lang="en-US" altLang="ko-KR" sz="1400" b="1" dirty="0">
                  <a:solidFill>
                    <a:srgbClr val="13202F"/>
                  </a:solidFill>
                  <a:latin typeface="맑은 고딕" pitchFamily="50" charset="-127"/>
                  <a:ea typeface="맑은 고딕" pitchFamily="50" charset="-127"/>
                </a:rPr>
                <a:t>/Hierarchy </a:t>
              </a:r>
              <a:endParaRPr lang="ko-KR" altLang="en-US" sz="1400" b="1" dirty="0">
                <a:solidFill>
                  <a:srgbClr val="13202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101" name="Picture 2" descr="C:\Users\wslee\Desktop\Untitled-2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r="4230"/>
            <a:stretch>
              <a:fillRect/>
            </a:stretch>
          </p:blipFill>
          <p:spPr bwMode="auto">
            <a:xfrm>
              <a:off x="694874" y="2806776"/>
              <a:ext cx="66686" cy="101544"/>
            </a:xfrm>
            <a:prstGeom prst="rect">
              <a:avLst/>
            </a:prstGeom>
            <a:noFill/>
          </p:spPr>
        </p:pic>
      </p:grpSp>
      <p:pic>
        <p:nvPicPr>
          <p:cNvPr id="25" name="그림 6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9981" y="1009422"/>
            <a:ext cx="1335946" cy="1155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그림 6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60960" y="1009422"/>
            <a:ext cx="1335946" cy="1155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57"/>
          <p:cNvPicPr>
            <a:picLocks noChangeAspect="1" noChangeArrowheads="1"/>
          </p:cNvPicPr>
          <p:nvPr/>
        </p:nvPicPr>
        <p:blipFill>
          <a:blip r:embed="rId5" cstate="print"/>
          <a:srcRect l="537" t="9636" r="38184" b="38194"/>
          <a:stretch>
            <a:fillRect/>
          </a:stretch>
        </p:blipFill>
        <p:spPr bwMode="auto">
          <a:xfrm>
            <a:off x="3200383" y="1669143"/>
            <a:ext cx="6227780" cy="31716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8" name="Picture 60"/>
          <p:cNvPicPr>
            <a:picLocks noChangeAspect="1" noChangeArrowheads="1"/>
          </p:cNvPicPr>
          <p:nvPr/>
        </p:nvPicPr>
        <p:blipFill>
          <a:blip r:embed="rId6" cstate="print"/>
          <a:srcRect l="18262" t="17513" r="41147" b="35243"/>
          <a:stretch>
            <a:fillRect/>
          </a:stretch>
        </p:blipFill>
        <p:spPr bwMode="auto">
          <a:xfrm>
            <a:off x="5733143" y="3859187"/>
            <a:ext cx="3788227" cy="238091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9" name="AutoShape 161"/>
          <p:cNvSpPr>
            <a:spLocks noChangeArrowheads="1"/>
          </p:cNvSpPr>
          <p:nvPr/>
        </p:nvSpPr>
        <p:spPr bwMode="auto">
          <a:xfrm>
            <a:off x="1100099" y="1725257"/>
            <a:ext cx="1381383" cy="262890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 defTabSz="762000" eaLnBrk="0" fontAlgn="auto" hangingPunct="0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ko-KR" altLang="en-US" sz="1600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세부기능</a:t>
            </a:r>
          </a:p>
        </p:txBody>
      </p:sp>
      <p:sp>
        <p:nvSpPr>
          <p:cNvPr id="31" name="모서리가 둥근 직사각형 30"/>
          <p:cNvSpPr/>
          <p:nvPr/>
        </p:nvSpPr>
        <p:spPr bwMode="auto">
          <a:xfrm>
            <a:off x="395976" y="2027684"/>
            <a:ext cx="2820988" cy="5397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/>
              </a:gs>
              <a:gs pos="50000">
                <a:schemeClr val="bg1">
                  <a:lumMod val="85000"/>
                </a:schemeClr>
              </a:gs>
              <a:gs pos="77000">
                <a:schemeClr val="bg1">
                  <a:lumMod val="65000"/>
                </a:schemeClr>
              </a:gs>
              <a:gs pos="81000">
                <a:schemeClr val="bg1">
                  <a:lumMod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" name="AutoShape 161"/>
          <p:cNvSpPr>
            <a:spLocks noChangeArrowheads="1"/>
          </p:cNvSpPr>
          <p:nvPr/>
        </p:nvSpPr>
        <p:spPr bwMode="auto">
          <a:xfrm>
            <a:off x="458863" y="2380729"/>
            <a:ext cx="2215156" cy="230001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l" defTabSz="762000" eaLnBrk="0" fontAlgn="auto" hangingPunct="0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ko-KR" altLang="en-US" sz="1400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승강순서 자원주도 디스패칭</a:t>
            </a:r>
          </a:p>
        </p:txBody>
      </p:sp>
      <p:sp>
        <p:nvSpPr>
          <p:cNvPr id="33" name="AutoShape 161"/>
          <p:cNvSpPr>
            <a:spLocks noChangeArrowheads="1"/>
          </p:cNvSpPr>
          <p:nvPr/>
        </p:nvSpPr>
        <p:spPr bwMode="auto">
          <a:xfrm>
            <a:off x="458863" y="2636289"/>
            <a:ext cx="2215156" cy="230001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l" defTabSz="762000" eaLnBrk="0" fontAlgn="auto" hangingPunct="0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ko-KR" altLang="en-US" sz="1400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작업생성</a:t>
            </a:r>
            <a:r>
              <a:rPr lang="en-US" altLang="ko-KR" sz="1400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/</a:t>
            </a:r>
            <a:r>
              <a:rPr lang="ko-KR" altLang="en-US" sz="1400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작업할당해제</a:t>
            </a:r>
          </a:p>
        </p:txBody>
      </p:sp>
      <p:sp>
        <p:nvSpPr>
          <p:cNvPr id="34" name="AutoShape 161"/>
          <p:cNvSpPr>
            <a:spLocks noChangeArrowheads="1"/>
          </p:cNvSpPr>
          <p:nvPr/>
        </p:nvSpPr>
        <p:spPr bwMode="auto">
          <a:xfrm>
            <a:off x="458863" y="2891848"/>
            <a:ext cx="2215156" cy="230001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l" defTabSz="762000" eaLnBrk="0" fontAlgn="auto" hangingPunct="0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ko-KR" altLang="en-US" sz="1400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실적</a:t>
            </a:r>
            <a:r>
              <a:rPr lang="en-US" altLang="ko-KR" sz="1400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·</a:t>
            </a:r>
            <a:r>
              <a:rPr lang="ko-KR" altLang="en-US" sz="1400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동결 작업의 할당</a:t>
            </a:r>
          </a:p>
        </p:txBody>
      </p:sp>
      <p:sp>
        <p:nvSpPr>
          <p:cNvPr id="35" name="AutoShape 161"/>
          <p:cNvSpPr>
            <a:spLocks noChangeArrowheads="1"/>
          </p:cNvSpPr>
          <p:nvPr/>
        </p:nvSpPr>
        <p:spPr bwMode="auto">
          <a:xfrm>
            <a:off x="458863" y="3147408"/>
            <a:ext cx="2215156" cy="230001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l" defTabSz="762000" eaLnBrk="0" fontAlgn="auto" hangingPunct="0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en-US" altLang="ko-KR" sz="1400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Bottleneck</a:t>
            </a:r>
            <a:r>
              <a:rPr lang="ko-KR" altLang="en-US" sz="1400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중심 디스패칭</a:t>
            </a:r>
          </a:p>
        </p:txBody>
      </p:sp>
      <p:sp>
        <p:nvSpPr>
          <p:cNvPr id="36" name="AutoShape 161"/>
          <p:cNvSpPr>
            <a:spLocks noChangeArrowheads="1"/>
          </p:cNvSpPr>
          <p:nvPr/>
        </p:nvSpPr>
        <p:spPr bwMode="auto">
          <a:xfrm>
            <a:off x="458863" y="3415003"/>
            <a:ext cx="2907320" cy="230001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l" defTabSz="762000" eaLnBrk="0" fontAlgn="auto" hangingPunct="0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ko-KR" altLang="en-US" sz="1400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앵커 작업의 할당</a:t>
            </a:r>
            <a:r>
              <a:rPr lang="en-US" altLang="ko-KR" sz="1400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/</a:t>
            </a:r>
            <a:r>
              <a:rPr lang="ko-KR" altLang="en-US" sz="1400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보충오더생성</a:t>
            </a:r>
          </a:p>
        </p:txBody>
      </p:sp>
      <p:sp>
        <p:nvSpPr>
          <p:cNvPr id="37" name="AutoShape 161"/>
          <p:cNvSpPr>
            <a:spLocks noChangeArrowheads="1"/>
          </p:cNvSpPr>
          <p:nvPr/>
        </p:nvSpPr>
        <p:spPr bwMode="auto">
          <a:xfrm>
            <a:off x="458863" y="3658527"/>
            <a:ext cx="2937482" cy="230029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l" defTabSz="762000" eaLnBrk="0" fontAlgn="auto" hangingPunct="0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en-US" altLang="ko-KR" sz="1400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Batch </a:t>
            </a:r>
            <a:r>
              <a:rPr lang="ko-KR" altLang="en-US" sz="1400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작업 </a:t>
            </a:r>
            <a:r>
              <a:rPr lang="en-US" altLang="ko-KR" sz="1400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(</a:t>
            </a:r>
            <a:r>
              <a:rPr lang="ko-KR" altLang="en-US" sz="1400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열처리 작업</a:t>
            </a:r>
            <a:r>
              <a:rPr lang="en-US" altLang="ko-KR" sz="1400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)/</a:t>
            </a:r>
            <a:r>
              <a:rPr lang="ko-KR" altLang="en-US" sz="1400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작업마감</a:t>
            </a:r>
            <a:endParaRPr lang="en-US" altLang="ko-KR" sz="1400" b="1" spc="-80" dirty="0">
              <a:ln w="11430"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38" name="AutoShape 161"/>
          <p:cNvSpPr>
            <a:spLocks noChangeArrowheads="1"/>
          </p:cNvSpPr>
          <p:nvPr/>
        </p:nvSpPr>
        <p:spPr bwMode="auto">
          <a:xfrm>
            <a:off x="458863" y="2125170"/>
            <a:ext cx="2907320" cy="230001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l" defTabSz="762000" eaLnBrk="0" fontAlgn="auto" hangingPunct="0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ko-KR" altLang="en-US" sz="1400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자원주도 디스패칭</a:t>
            </a:r>
            <a:r>
              <a:rPr lang="en-US" altLang="ko-KR" sz="1400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/</a:t>
            </a:r>
            <a:r>
              <a:rPr lang="ko-KR" altLang="en-US" sz="1400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작업주도디스패칭</a:t>
            </a:r>
          </a:p>
        </p:txBody>
      </p:sp>
      <p:sp>
        <p:nvSpPr>
          <p:cNvPr id="40" name="AutoShape 161"/>
          <p:cNvSpPr>
            <a:spLocks noChangeArrowheads="1"/>
          </p:cNvSpPr>
          <p:nvPr/>
        </p:nvSpPr>
        <p:spPr bwMode="auto">
          <a:xfrm>
            <a:off x="1127543" y="4262975"/>
            <a:ext cx="1571317" cy="262890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 defTabSz="762000" eaLnBrk="0" fontAlgn="auto" hangingPunct="0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en-US" altLang="ko-KR" sz="1600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Hierarchy</a:t>
            </a:r>
            <a:endParaRPr lang="ko-KR" altLang="en-US" sz="1600" b="1" spc="-80" dirty="0">
              <a:ln w="11430"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41" name="모서리가 둥근 직사각형 40"/>
          <p:cNvSpPr/>
          <p:nvPr/>
        </p:nvSpPr>
        <p:spPr bwMode="auto">
          <a:xfrm>
            <a:off x="495757" y="4595580"/>
            <a:ext cx="2820989" cy="5397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/>
              </a:gs>
              <a:gs pos="50000">
                <a:schemeClr val="bg1">
                  <a:lumMod val="85000"/>
                </a:schemeClr>
              </a:gs>
              <a:gs pos="77000">
                <a:schemeClr val="bg1">
                  <a:lumMod val="65000"/>
                </a:schemeClr>
              </a:gs>
              <a:gs pos="81000">
                <a:schemeClr val="bg1">
                  <a:lumMod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42" name="그룹 86"/>
          <p:cNvGrpSpPr>
            <a:grpSpLocks/>
          </p:cNvGrpSpPr>
          <p:nvPr/>
        </p:nvGrpSpPr>
        <p:grpSpPr bwMode="auto">
          <a:xfrm>
            <a:off x="4010546" y="4740871"/>
            <a:ext cx="1469979" cy="1430718"/>
            <a:chOff x="-1947957" y="3531653"/>
            <a:chExt cx="1469981" cy="1430894"/>
          </a:xfrm>
        </p:grpSpPr>
        <p:sp>
          <p:nvSpPr>
            <p:cNvPr id="54" name="모서리가 둥근 직사각형 53"/>
            <p:cNvSpPr/>
            <p:nvPr/>
          </p:nvSpPr>
          <p:spPr bwMode="auto">
            <a:xfrm>
              <a:off x="-1947957" y="3531653"/>
              <a:ext cx="1469981" cy="1430894"/>
            </a:xfrm>
            <a:prstGeom prst="roundRect">
              <a:avLst>
                <a:gd name="adj" fmla="val 3339"/>
              </a:avLst>
            </a:prstGeom>
            <a:gradFill flip="none" rotWithShape="1">
              <a:gsLst>
                <a:gs pos="0">
                  <a:schemeClr val="bg1"/>
                </a:gs>
                <a:gs pos="50000">
                  <a:schemeClr val="bg1"/>
                </a:gs>
                <a:gs pos="50000">
                  <a:schemeClr val="bg1">
                    <a:lumMod val="85000"/>
                  </a:schemeClr>
                </a:gs>
                <a:gs pos="51000">
                  <a:srgbClr val="DEDEDE"/>
                </a:gs>
                <a:gs pos="85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38100">
                <a:prstClr val="black"/>
              </a:innerShdw>
            </a:effectLst>
          </p:spPr>
          <p:txBody>
            <a:bodyPr wrap="none" lIns="0" tIns="0" rIns="0" bIns="108000" anchor="b"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/>
            <a:p>
              <a:pPr algn="ctr" eaLnBrk="0" latinLnBrk="0" hangingPunct="0">
                <a:defRPr/>
              </a:pPr>
              <a:r>
                <a:rPr lang="ko-KR" altLang="en-US" sz="13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표시메시지</a:t>
              </a:r>
              <a:endParaRPr lang="en-US" altLang="ko-KR" sz="1300" b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  <a:p>
              <a:pPr algn="ctr" eaLnBrk="0" latinLnBrk="0" hangingPunct="0">
                <a:defRPr/>
              </a:pPr>
              <a:r>
                <a:rPr lang="ko-KR" altLang="en-US" sz="13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코멘트</a:t>
              </a:r>
              <a:endParaRPr lang="en-US" altLang="ko-KR" sz="1300" b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  <a:p>
              <a:pPr algn="ctr" eaLnBrk="0" latinLnBrk="0" hangingPunct="0">
                <a:defRPr/>
              </a:pPr>
              <a:r>
                <a:rPr lang="ko-KR" altLang="en-US" sz="13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대상오브젝트</a:t>
              </a:r>
              <a:endParaRPr lang="en-US" altLang="ko-KR" sz="1300" b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  <a:p>
              <a:pPr algn="ctr" eaLnBrk="0" latinLnBrk="0" hangingPunct="0">
                <a:defRPr/>
              </a:pPr>
              <a:r>
                <a:rPr lang="ko-KR" altLang="en-US" sz="13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각종조건설정 값</a:t>
              </a:r>
            </a:p>
          </p:txBody>
        </p:sp>
        <p:sp>
          <p:nvSpPr>
            <p:cNvPr id="55" name="Rectangle 377"/>
            <p:cNvSpPr>
              <a:spLocks noChangeArrowheads="1"/>
            </p:cNvSpPr>
            <p:nvPr/>
          </p:nvSpPr>
          <p:spPr bwMode="auto">
            <a:xfrm>
              <a:off x="-1907228" y="3582307"/>
              <a:ext cx="1388523" cy="288139"/>
            </a:xfrm>
            <a:prstGeom prst="roundRect">
              <a:avLst>
                <a:gd name="adj" fmla="val 3363"/>
              </a:avLst>
            </a:prstGeom>
            <a:solidFill>
              <a:srgbClr val="3D588F"/>
            </a:solidFill>
            <a:ln w="9525" cmpd="sng">
              <a:noFill/>
              <a:miter lim="800000"/>
              <a:headEnd/>
              <a:tailEnd/>
            </a:ln>
            <a:effectLst>
              <a:outerShdw blurRad="63500" algn="ctr" rotWithShape="0">
                <a:prstClr val="black">
                  <a:alpha val="0"/>
                </a:prstClr>
              </a:outerShdw>
            </a:effectLst>
          </p:spPr>
          <p:txBody>
            <a:bodyPr lIns="36000" tIns="36000" rIns="36000" bIns="36000" anchor="ctr">
              <a:scene3d>
                <a:camera prst="orthographicFront"/>
                <a:lightRig rig="threePt" dir="t"/>
              </a:scene3d>
              <a:sp3d>
                <a:bevelT w="0"/>
                <a:contourClr>
                  <a:schemeClr val="bg1"/>
                </a:contourClr>
              </a:sp3d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ko-KR" altLang="en-US" sz="1300" b="0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스케줄링메소드</a:t>
              </a:r>
            </a:p>
          </p:txBody>
        </p:sp>
      </p:grpSp>
      <p:grpSp>
        <p:nvGrpSpPr>
          <p:cNvPr id="43" name="그룹 87"/>
          <p:cNvGrpSpPr>
            <a:grpSpLocks/>
          </p:cNvGrpSpPr>
          <p:nvPr/>
        </p:nvGrpSpPr>
        <p:grpSpPr bwMode="auto">
          <a:xfrm>
            <a:off x="2229844" y="4740871"/>
            <a:ext cx="1469979" cy="1430718"/>
            <a:chOff x="-1947957" y="3531653"/>
            <a:chExt cx="1469981" cy="1430894"/>
          </a:xfrm>
        </p:grpSpPr>
        <p:sp>
          <p:nvSpPr>
            <p:cNvPr id="52" name="모서리가 둥근 직사각형 51"/>
            <p:cNvSpPr/>
            <p:nvPr/>
          </p:nvSpPr>
          <p:spPr bwMode="auto">
            <a:xfrm>
              <a:off x="-1947957" y="3531653"/>
              <a:ext cx="1469981" cy="1430894"/>
            </a:xfrm>
            <a:prstGeom prst="roundRect">
              <a:avLst>
                <a:gd name="adj" fmla="val 3339"/>
              </a:avLst>
            </a:prstGeom>
            <a:gradFill flip="none" rotWithShape="1">
              <a:gsLst>
                <a:gs pos="0">
                  <a:schemeClr val="bg1"/>
                </a:gs>
                <a:gs pos="50000">
                  <a:schemeClr val="bg1"/>
                </a:gs>
                <a:gs pos="50000">
                  <a:schemeClr val="bg1">
                    <a:lumMod val="85000"/>
                  </a:schemeClr>
                </a:gs>
                <a:gs pos="51000">
                  <a:srgbClr val="DEDEDE"/>
                </a:gs>
                <a:gs pos="85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38100">
                <a:prstClr val="black"/>
              </a:innerShdw>
            </a:effectLst>
          </p:spPr>
          <p:txBody>
            <a:bodyPr wrap="none" lIns="0" tIns="0" rIns="0" bIns="108000" anchor="b"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/>
            <a:p>
              <a:pPr algn="ctr" eaLnBrk="0" latinLnBrk="0" hangingPunct="0">
                <a:defRPr/>
              </a:pPr>
              <a:r>
                <a:rPr lang="ko-KR" altLang="en-US" sz="13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스케줄링메소드</a:t>
              </a:r>
              <a:endParaRPr lang="en-US" altLang="ko-KR" sz="1300" b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  <a:p>
              <a:pPr algn="ctr" eaLnBrk="0" latinLnBrk="0" hangingPunct="0">
                <a:defRPr/>
              </a:pPr>
              <a:r>
                <a:rPr lang="ko-KR" altLang="en-US" sz="13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스케줄링메소드</a:t>
              </a:r>
              <a:endParaRPr lang="en-US" altLang="ko-KR" sz="1300" b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  <a:p>
              <a:pPr algn="ctr" eaLnBrk="0" latinLnBrk="0" hangingPunct="0">
                <a:defRPr/>
              </a:pPr>
              <a:r>
                <a:rPr lang="ko-KR" altLang="en-US" sz="13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스케줄링메소드</a:t>
              </a:r>
              <a:endParaRPr lang="en-US" altLang="ko-KR" sz="1300" b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  <a:p>
              <a:pPr algn="ctr" eaLnBrk="0" latinLnBrk="0" hangingPunct="0">
                <a:defRPr/>
              </a:pPr>
              <a:r>
                <a:rPr lang="ko-KR" altLang="en-US" sz="13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스케줄링메소드</a:t>
              </a:r>
              <a:endParaRPr lang="en-US" altLang="ko-KR" sz="1300" b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53" name="Rectangle 377"/>
            <p:cNvSpPr>
              <a:spLocks noChangeArrowheads="1"/>
            </p:cNvSpPr>
            <p:nvPr/>
          </p:nvSpPr>
          <p:spPr bwMode="auto">
            <a:xfrm>
              <a:off x="-1907228" y="3582307"/>
              <a:ext cx="1388523" cy="288139"/>
            </a:xfrm>
            <a:prstGeom prst="roundRect">
              <a:avLst>
                <a:gd name="adj" fmla="val 3363"/>
              </a:avLst>
            </a:prstGeom>
            <a:solidFill>
              <a:srgbClr val="3D588F"/>
            </a:solidFill>
            <a:ln w="9525" cmpd="sng">
              <a:noFill/>
              <a:miter lim="800000"/>
              <a:headEnd/>
              <a:tailEnd/>
            </a:ln>
            <a:effectLst>
              <a:outerShdw blurRad="63500" algn="ctr" rotWithShape="0">
                <a:prstClr val="black">
                  <a:alpha val="0"/>
                </a:prstClr>
              </a:outerShdw>
            </a:effectLst>
          </p:spPr>
          <p:txBody>
            <a:bodyPr lIns="36000" tIns="36000" rIns="36000" bIns="36000" anchor="ctr">
              <a:scene3d>
                <a:camera prst="orthographicFront"/>
                <a:lightRig rig="threePt" dir="t"/>
              </a:scene3d>
              <a:sp3d>
                <a:bevelT w="0"/>
                <a:contourClr>
                  <a:schemeClr val="bg1"/>
                </a:contourClr>
              </a:sp3d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ko-KR" altLang="en-US" sz="1300" b="0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스케줄링 룰</a:t>
              </a:r>
            </a:p>
          </p:txBody>
        </p:sp>
      </p:grpSp>
      <p:grpSp>
        <p:nvGrpSpPr>
          <p:cNvPr id="44" name="그룹 104"/>
          <p:cNvGrpSpPr>
            <a:grpSpLocks/>
          </p:cNvGrpSpPr>
          <p:nvPr/>
        </p:nvGrpSpPr>
        <p:grpSpPr bwMode="auto">
          <a:xfrm>
            <a:off x="453871" y="4740746"/>
            <a:ext cx="1469979" cy="1572971"/>
            <a:chOff x="-1795557" y="-332090"/>
            <a:chExt cx="1469981" cy="1573166"/>
          </a:xfrm>
        </p:grpSpPr>
        <p:sp>
          <p:nvSpPr>
            <p:cNvPr id="50" name="모서리가 둥근 직사각형 49"/>
            <p:cNvSpPr/>
            <p:nvPr/>
          </p:nvSpPr>
          <p:spPr bwMode="auto">
            <a:xfrm>
              <a:off x="-1795557" y="-331839"/>
              <a:ext cx="1469981" cy="1572915"/>
            </a:xfrm>
            <a:prstGeom prst="roundRect">
              <a:avLst>
                <a:gd name="adj" fmla="val 3339"/>
              </a:avLst>
            </a:prstGeom>
            <a:gradFill flip="none" rotWithShape="1">
              <a:gsLst>
                <a:gs pos="0">
                  <a:schemeClr val="bg1"/>
                </a:gs>
                <a:gs pos="50000">
                  <a:schemeClr val="bg1"/>
                </a:gs>
                <a:gs pos="50000">
                  <a:schemeClr val="bg1">
                    <a:lumMod val="85000"/>
                  </a:schemeClr>
                </a:gs>
                <a:gs pos="51000">
                  <a:srgbClr val="DEDEDE"/>
                </a:gs>
                <a:gs pos="85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38100">
                <a:prstClr val="black"/>
              </a:innerShdw>
            </a:effectLst>
          </p:spPr>
          <p:txBody>
            <a:bodyPr wrap="none" lIns="0" tIns="0" rIns="0" bIns="108000" anchor="b"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/>
            <a:p>
              <a:pPr algn="ctr" eaLnBrk="0" latinLnBrk="0" hangingPunct="0">
                <a:defRPr/>
              </a:pPr>
              <a:endParaRPr lang="en-US" altLang="ko-KR" sz="1300" b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  <a:p>
              <a:pPr algn="ctr" eaLnBrk="0" latinLnBrk="0" hangingPunct="0">
                <a:defRPr/>
              </a:pPr>
              <a:endParaRPr lang="en-US" altLang="ko-KR" sz="1300" b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  <a:p>
              <a:pPr algn="ctr" eaLnBrk="0" latinLnBrk="0" hangingPunct="0">
                <a:defRPr/>
              </a:pPr>
              <a:endParaRPr lang="en-US" altLang="ko-KR" sz="1300" b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  <a:p>
              <a:pPr algn="ctr" eaLnBrk="0" latinLnBrk="0" hangingPunct="0">
                <a:defRPr/>
              </a:pPr>
              <a:endParaRPr lang="en-US" altLang="ko-KR" sz="1300" b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  <a:p>
              <a:pPr algn="ctr" eaLnBrk="0" latinLnBrk="0" hangingPunct="0">
                <a:defRPr/>
              </a:pPr>
              <a:r>
                <a:rPr lang="ko-KR" altLang="en-US" sz="13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데이터소스설정</a:t>
              </a:r>
              <a:endParaRPr lang="en-US" altLang="ko-KR" sz="1300" b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  <a:p>
              <a:pPr algn="ctr" eaLnBrk="0" latinLnBrk="0" hangingPunct="0">
                <a:defRPr/>
              </a:pPr>
              <a:r>
                <a:rPr lang="ko-KR" altLang="en-US" sz="13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스케줄링 룰</a:t>
              </a:r>
              <a:endParaRPr lang="en-US" altLang="ko-KR" sz="1300" b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  <a:p>
              <a:pPr algn="ctr" eaLnBrk="0" latinLnBrk="0" hangingPunct="0">
                <a:defRPr/>
              </a:pPr>
              <a:r>
                <a:rPr lang="ko-KR" altLang="en-US" sz="13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스케줄링 룰</a:t>
              </a:r>
              <a:endParaRPr lang="en-US" altLang="ko-KR" sz="1300" b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  <a:p>
              <a:pPr algn="ctr" eaLnBrk="0" latinLnBrk="0" hangingPunct="0">
                <a:defRPr/>
              </a:pPr>
              <a:r>
                <a:rPr lang="ko-KR" altLang="en-US" sz="13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스케줄링 룰</a:t>
              </a:r>
              <a:endParaRPr lang="en-US" altLang="ko-KR" sz="1300" b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  <a:p>
              <a:pPr algn="ctr" eaLnBrk="0" latinLnBrk="0" hangingPunct="0">
                <a:defRPr/>
              </a:pPr>
              <a:r>
                <a:rPr lang="ko-KR" altLang="en-US" sz="13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기타설정</a:t>
              </a:r>
              <a:endParaRPr lang="en-US" altLang="ko-KR" sz="1300" b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51" name="Rectangle 377"/>
            <p:cNvSpPr>
              <a:spLocks noChangeArrowheads="1"/>
            </p:cNvSpPr>
            <p:nvPr/>
          </p:nvSpPr>
          <p:spPr bwMode="auto">
            <a:xfrm>
              <a:off x="-1754828" y="-332090"/>
              <a:ext cx="1388523" cy="288139"/>
            </a:xfrm>
            <a:prstGeom prst="roundRect">
              <a:avLst>
                <a:gd name="adj" fmla="val 3363"/>
              </a:avLst>
            </a:prstGeom>
            <a:solidFill>
              <a:srgbClr val="3D588F"/>
            </a:solidFill>
            <a:ln w="9525" cmpd="sng">
              <a:noFill/>
              <a:miter lim="800000"/>
              <a:headEnd/>
              <a:tailEnd/>
            </a:ln>
            <a:effectLst>
              <a:outerShdw blurRad="63500" algn="ctr" rotWithShape="0">
                <a:prstClr val="black">
                  <a:alpha val="0"/>
                </a:prstClr>
              </a:outerShdw>
            </a:effectLst>
          </p:spPr>
          <p:txBody>
            <a:bodyPr lIns="36000" tIns="36000" rIns="36000" bIns="36000" anchor="ctr">
              <a:scene3d>
                <a:camera prst="orthographicFront"/>
                <a:lightRig rig="threePt" dir="t"/>
              </a:scene3d>
              <a:sp3d>
                <a:bevelT w="0"/>
                <a:contourClr>
                  <a:schemeClr val="bg1"/>
                </a:contourClr>
              </a:sp3d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ko-KR" altLang="en-US" sz="1300" b="0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설정파일</a:t>
              </a:r>
            </a:p>
          </p:txBody>
        </p:sp>
      </p:grpSp>
      <p:sp>
        <p:nvSpPr>
          <p:cNvPr id="45" name="오른쪽 화살표 44"/>
          <p:cNvSpPr/>
          <p:nvPr/>
        </p:nvSpPr>
        <p:spPr bwMode="auto">
          <a:xfrm flipH="1">
            <a:off x="1926095" y="5360078"/>
            <a:ext cx="431800" cy="258762"/>
          </a:xfrm>
          <a:prstGeom prst="rightArrow">
            <a:avLst/>
          </a:prstGeom>
          <a:gradFill>
            <a:gsLst>
              <a:gs pos="0">
                <a:schemeClr val="tx1">
                  <a:lumMod val="85000"/>
                  <a:lumOff val="15000"/>
                  <a:alpha val="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rgbClr val="006699">
                <a:gamma/>
                <a:shade val="60000"/>
                <a:invGamma/>
                <a:alpha val="0"/>
              </a:srgbClr>
            </a:prstShdw>
          </a:effectLst>
        </p:spPr>
        <p:txBody>
          <a:bodyPr wrap="none" lIns="0" tIns="0" rIns="0" bIns="0" anchor="ctr"/>
          <a:lstStyle/>
          <a:p>
            <a:pPr algn="ctr" eaLnBrk="0" latinLnBrk="0" hangingPunct="0">
              <a:defRPr/>
            </a:pPr>
            <a:endParaRPr kumimoji="0" lang="ko-KR" altLang="en-US" sz="1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6" name="오른쪽 화살표 45"/>
          <p:cNvSpPr/>
          <p:nvPr/>
        </p:nvSpPr>
        <p:spPr bwMode="auto">
          <a:xfrm flipH="1">
            <a:off x="3691396" y="5360078"/>
            <a:ext cx="431800" cy="258762"/>
          </a:xfrm>
          <a:prstGeom prst="rightArrow">
            <a:avLst/>
          </a:prstGeom>
          <a:gradFill>
            <a:gsLst>
              <a:gs pos="0">
                <a:schemeClr val="tx1">
                  <a:lumMod val="85000"/>
                  <a:lumOff val="15000"/>
                  <a:alpha val="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rgbClr val="006699">
                <a:gamma/>
                <a:shade val="60000"/>
                <a:invGamma/>
                <a:alpha val="0"/>
              </a:srgbClr>
            </a:prstShdw>
          </a:effectLst>
        </p:spPr>
        <p:txBody>
          <a:bodyPr wrap="none" lIns="0" tIns="0" rIns="0" bIns="0" anchor="ctr"/>
          <a:lstStyle/>
          <a:p>
            <a:pPr algn="ctr" eaLnBrk="0" latinLnBrk="0" hangingPunct="0">
              <a:defRPr/>
            </a:pPr>
            <a:endParaRPr kumimoji="0" lang="ko-KR" altLang="en-US" sz="1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7" name="AutoShape 161"/>
          <p:cNvSpPr>
            <a:spLocks noChangeArrowheads="1"/>
          </p:cNvSpPr>
          <p:nvPr/>
        </p:nvSpPr>
        <p:spPr bwMode="auto">
          <a:xfrm>
            <a:off x="6914988" y="3817068"/>
            <a:ext cx="1453660" cy="230001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defTabSz="762000" eaLnBrk="0" fontAlgn="auto" hangingPunct="0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ko-KR" altLang="en-US" sz="1400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작업주도디스패칭</a:t>
            </a:r>
          </a:p>
        </p:txBody>
      </p:sp>
      <p:sp>
        <p:nvSpPr>
          <p:cNvPr id="48" name="자유형 113"/>
          <p:cNvSpPr>
            <a:spLocks/>
          </p:cNvSpPr>
          <p:nvPr/>
        </p:nvSpPr>
        <p:spPr bwMode="auto">
          <a:xfrm rot="262665">
            <a:off x="4063892" y="1407860"/>
            <a:ext cx="1755741" cy="2212728"/>
          </a:xfrm>
          <a:custGeom>
            <a:avLst/>
            <a:gdLst>
              <a:gd name="T0" fmla="*/ 0 w 1676400"/>
              <a:gd name="T1" fmla="*/ 233487 h 2402417"/>
              <a:gd name="T2" fmla="*/ 947282 w 1676400"/>
              <a:gd name="T3" fmla="*/ 255040 h 2402417"/>
              <a:gd name="T4" fmla="*/ 1309478 w 1676400"/>
              <a:gd name="T5" fmla="*/ 1763724 h 2402417"/>
              <a:gd name="T6" fmla="*/ 1838841 w 1676400"/>
              <a:gd name="T7" fmla="*/ 1903815 h 2402417"/>
              <a:gd name="T8" fmla="*/ 0 60000 65536"/>
              <a:gd name="T9" fmla="*/ 0 60000 65536"/>
              <a:gd name="T10" fmla="*/ 0 60000 65536"/>
              <a:gd name="T11" fmla="*/ 0 60000 65536"/>
              <a:gd name="T12" fmla="*/ 0 w 1676400"/>
              <a:gd name="T13" fmla="*/ 0 h 2402417"/>
              <a:gd name="T14" fmla="*/ 1676400 w 1676400"/>
              <a:gd name="T15" fmla="*/ 2402417 h 24024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76400" h="2402417">
                <a:moveTo>
                  <a:pt x="0" y="275167"/>
                </a:moveTo>
                <a:cubicBezTo>
                  <a:pt x="332316" y="137583"/>
                  <a:pt x="664633" y="0"/>
                  <a:pt x="863600" y="300567"/>
                </a:cubicBezTo>
                <a:cubicBezTo>
                  <a:pt x="1062567" y="601134"/>
                  <a:pt x="1058333" y="1754717"/>
                  <a:pt x="1193800" y="2078567"/>
                </a:cubicBezTo>
                <a:cubicBezTo>
                  <a:pt x="1329267" y="2402417"/>
                  <a:pt x="1502833" y="2323042"/>
                  <a:pt x="1676400" y="2243667"/>
                </a:cubicBezTo>
              </a:path>
            </a:pathLst>
          </a:custGeom>
          <a:noFill/>
          <a:ln w="38100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</p:spPr>
        <p:txBody>
          <a:bodyPr wrap="none" lIns="0" tIns="0" rIns="0" bIns="0" anchor="ctr"/>
          <a:lstStyle/>
          <a:p>
            <a:endParaRPr lang="ko-KR" altLang="en-US" dirty="0"/>
          </a:p>
        </p:txBody>
      </p:sp>
      <p:sp>
        <p:nvSpPr>
          <p:cNvPr id="49" name="자유형 114"/>
          <p:cNvSpPr>
            <a:spLocks/>
          </p:cNvSpPr>
          <p:nvPr/>
        </p:nvSpPr>
        <p:spPr bwMode="auto">
          <a:xfrm>
            <a:off x="6604006" y="3539998"/>
            <a:ext cx="1066799" cy="241270"/>
          </a:xfrm>
          <a:custGeom>
            <a:avLst/>
            <a:gdLst>
              <a:gd name="T0" fmla="*/ 0 w 1066800"/>
              <a:gd name="T1" fmla="*/ 12700 h 241300"/>
              <a:gd name="T2" fmla="*/ 723900 w 1066800"/>
              <a:gd name="T3" fmla="*/ 38100 h 241300"/>
              <a:gd name="T4" fmla="*/ 1066800 w 1066800"/>
              <a:gd name="T5" fmla="*/ 241300 h 241300"/>
              <a:gd name="T6" fmla="*/ 0 60000 65536"/>
              <a:gd name="T7" fmla="*/ 0 60000 65536"/>
              <a:gd name="T8" fmla="*/ 0 60000 65536"/>
              <a:gd name="T9" fmla="*/ 0 w 1066800"/>
              <a:gd name="T10" fmla="*/ 0 h 241300"/>
              <a:gd name="T11" fmla="*/ 1066800 w 1066800"/>
              <a:gd name="T12" fmla="*/ 241300 h 2413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6800" h="241300">
                <a:moveTo>
                  <a:pt x="0" y="12700"/>
                </a:moveTo>
                <a:cubicBezTo>
                  <a:pt x="273050" y="6350"/>
                  <a:pt x="546100" y="0"/>
                  <a:pt x="723900" y="38100"/>
                </a:cubicBezTo>
                <a:cubicBezTo>
                  <a:pt x="901700" y="76200"/>
                  <a:pt x="1013883" y="207433"/>
                  <a:pt x="1066800" y="241300"/>
                </a:cubicBezTo>
              </a:path>
            </a:pathLst>
          </a:custGeom>
          <a:noFill/>
          <a:ln w="38100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</p:spPr>
        <p:txBody>
          <a:bodyPr wrap="none" lIns="0" tIns="0" rIns="0" bIns="0" anchor="ctr"/>
          <a:lstStyle/>
          <a:p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4" name="직사각형 63"/>
          <p:cNvSpPr/>
          <p:nvPr/>
        </p:nvSpPr>
        <p:spPr>
          <a:xfrm>
            <a:off x="313869" y="647673"/>
            <a:ext cx="9592131" cy="461665"/>
          </a:xfrm>
          <a:prstGeom prst="rect">
            <a:avLst/>
          </a:prstGeom>
        </p:spPr>
        <p:txBody>
          <a:bodyPr wrap="square" rIns="36000">
            <a:spAutoFit/>
          </a:bodyPr>
          <a:lstStyle/>
          <a:p>
            <a:pPr algn="l" defTabSz="762000" fontAlgn="auto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계획순서 체계를 정의하여 순위가 가장 높은 작업 및 특정 방법을 지정하여  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스케쥴링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할 수 있도록  작업순서를  할당하는 기능 입니다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계획 동결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실적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일시 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엥커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작업을 포함한 오더의 할당방법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재고감안 여부 등을 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스케쥴링에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감안하는  기능을 </a:t>
            </a:r>
            <a:r>
              <a:rPr lang="ko-KR" altLang="en-US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제공하고 있습니다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endParaRPr lang="ko-KR" altLang="en-US" spc="-80" dirty="0">
              <a:ln w="11430">
                <a:noFill/>
              </a:ln>
              <a:effectLst>
                <a:glow rad="101600">
                  <a:schemeClr val="bg1">
                    <a:alpha val="6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99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AutoShape 161"/>
          <p:cNvSpPr>
            <a:spLocks noChangeArrowheads="1"/>
          </p:cNvSpPr>
          <p:nvPr/>
        </p:nvSpPr>
        <p:spPr bwMode="auto">
          <a:xfrm>
            <a:off x="231606" y="138611"/>
            <a:ext cx="4968000" cy="295751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l" eaLnBrk="1" fontAlgn="auto" latinLnBrk="1" hangingPunct="1">
              <a:spcBef>
                <a:spcPct val="0"/>
              </a:spcBef>
              <a:spcAft>
                <a:spcPts val="0"/>
              </a:spcAft>
              <a:tabLst>
                <a:tab pos="5648325" algn="l"/>
              </a:tabLst>
            </a:pPr>
            <a:r>
              <a:rPr lang="en-US" altLang="ko-KR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4.3 </a:t>
            </a:r>
            <a:r>
              <a:rPr lang="ko-KR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기본 모듈의 구성 및 기능</a:t>
            </a:r>
          </a:p>
        </p:txBody>
      </p:sp>
      <p:grpSp>
        <p:nvGrpSpPr>
          <p:cNvPr id="2" name="그룹 198"/>
          <p:cNvGrpSpPr>
            <a:grpSpLocks/>
          </p:cNvGrpSpPr>
          <p:nvPr/>
        </p:nvGrpSpPr>
        <p:grpSpPr bwMode="auto">
          <a:xfrm>
            <a:off x="6000" y="1365980"/>
            <a:ext cx="9900000" cy="215900"/>
            <a:chOff x="634928" y="2749548"/>
            <a:chExt cx="6271459" cy="216000"/>
          </a:xfrm>
        </p:grpSpPr>
        <p:sp>
          <p:nvSpPr>
            <p:cNvPr id="100" name="모서리가 둥근 직사각형 99"/>
            <p:cNvSpPr/>
            <p:nvPr/>
          </p:nvSpPr>
          <p:spPr>
            <a:xfrm>
              <a:off x="634928" y="2749548"/>
              <a:ext cx="6271459" cy="216000"/>
            </a:xfrm>
            <a:prstGeom prst="roundRect">
              <a:avLst>
                <a:gd name="adj" fmla="val 0"/>
              </a:avLst>
            </a:prstGeom>
            <a:solidFill>
              <a:srgbClr val="D7E3F1"/>
            </a:solidFill>
            <a:ln w="6350">
              <a:solidFill>
                <a:srgbClr val="8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anchor="ctr"/>
            <a:lstStyle/>
            <a:p>
              <a:pPr algn="l" defTabSz="1041400" latinLnBrk="0">
                <a:defRPr/>
              </a:pPr>
              <a:r>
                <a:rPr kumimoji="0" lang="en-US" altLang="ko-KR" sz="14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14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데이터 편집</a:t>
              </a:r>
              <a:r>
                <a:rPr lang="en-US" altLang="ko-KR" sz="14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/</a:t>
              </a:r>
              <a:r>
                <a:rPr lang="ko-KR" altLang="en-US" sz="14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템플릿</a:t>
              </a:r>
              <a:endParaRPr kumimoji="0" lang="ko-KR" altLang="en-US" sz="14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101" name="Picture 2" descr="C:\Users\wslee\Desktop\Untitled-2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r="4230"/>
            <a:stretch>
              <a:fillRect/>
            </a:stretch>
          </p:blipFill>
          <p:spPr bwMode="auto">
            <a:xfrm>
              <a:off x="694874" y="2806776"/>
              <a:ext cx="66686" cy="101544"/>
            </a:xfrm>
            <a:prstGeom prst="rect">
              <a:avLst/>
            </a:prstGeom>
            <a:noFill/>
          </p:spPr>
        </p:pic>
      </p:grpSp>
      <p:sp>
        <p:nvSpPr>
          <p:cNvPr id="11" name="AutoShape 161"/>
          <p:cNvSpPr>
            <a:spLocks noChangeArrowheads="1"/>
          </p:cNvSpPr>
          <p:nvPr/>
        </p:nvSpPr>
        <p:spPr bwMode="auto">
          <a:xfrm>
            <a:off x="388875" y="1804270"/>
            <a:ext cx="2896877" cy="262890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defTabSz="762000" eaLnBrk="0" fontAlgn="auto" hangingPunct="0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ko-KR" altLang="en-US" sz="1600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데이터 편집 윈도우</a:t>
            </a:r>
          </a:p>
        </p:txBody>
      </p:sp>
      <p:sp>
        <p:nvSpPr>
          <p:cNvPr id="12" name="AutoShape 161"/>
          <p:cNvSpPr>
            <a:spLocks noChangeArrowheads="1"/>
          </p:cNvSpPr>
          <p:nvPr/>
        </p:nvSpPr>
        <p:spPr bwMode="auto">
          <a:xfrm>
            <a:off x="388875" y="2156419"/>
            <a:ext cx="3322683" cy="782098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l" defTabSz="1042988" latinLnBrk="0">
              <a:defRPr/>
            </a:pPr>
            <a:r>
              <a:rPr lang="ko-KR" altLang="en-US" sz="1400" b="0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스케줄링에 관한 데이터를 편집합니다</a:t>
            </a:r>
            <a:r>
              <a:rPr lang="en-US" altLang="ko-KR" sz="1400" b="0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 </a:t>
            </a:r>
          </a:p>
          <a:p>
            <a:pPr algn="l" defTabSz="1042988" latinLnBrk="0">
              <a:defRPr/>
            </a:pPr>
            <a:r>
              <a:rPr lang="ko-KR" altLang="en-US" sz="1400" b="0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다</a:t>
            </a:r>
            <a:r>
              <a:rPr lang="en-US" altLang="ko-KR" sz="1400" b="0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 </a:t>
            </a:r>
            <a:r>
              <a:rPr lang="ko-KR" altLang="en-US" sz="1400" b="0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업무에 필요한 필드만 선택해 표시 </a:t>
            </a:r>
            <a:endParaRPr lang="en-US" altLang="ko-KR" sz="1400" b="0" spc="-80" dirty="0">
              <a:ln w="11430"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  <a:p>
            <a:pPr algn="l" defTabSz="1042988" latinLnBrk="0">
              <a:defRPr/>
            </a:pPr>
            <a:r>
              <a:rPr lang="ko-KR" altLang="en-US" sz="1400" b="0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보존할 수도 있습니다</a:t>
            </a:r>
            <a:r>
              <a:rPr lang="en-US" altLang="ko-KR" sz="1400" b="0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</a:t>
            </a:r>
          </a:p>
        </p:txBody>
      </p:sp>
      <p:sp>
        <p:nvSpPr>
          <p:cNvPr id="13" name="AutoShape 161"/>
          <p:cNvSpPr>
            <a:spLocks noChangeArrowheads="1"/>
          </p:cNvSpPr>
          <p:nvPr/>
        </p:nvSpPr>
        <p:spPr bwMode="auto">
          <a:xfrm>
            <a:off x="3457791" y="1789752"/>
            <a:ext cx="2896877" cy="262890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defTabSz="762000" eaLnBrk="0" fontAlgn="auto" hangingPunct="0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ko-KR" altLang="en-US" sz="1600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작업 편집</a:t>
            </a:r>
          </a:p>
        </p:txBody>
      </p:sp>
      <p:sp>
        <p:nvSpPr>
          <p:cNvPr id="14" name="AutoShape 161"/>
          <p:cNvSpPr>
            <a:spLocks noChangeArrowheads="1"/>
          </p:cNvSpPr>
          <p:nvPr/>
        </p:nvSpPr>
        <p:spPr bwMode="auto">
          <a:xfrm>
            <a:off x="3748070" y="2118365"/>
            <a:ext cx="5951619" cy="460058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l" defTabSz="1042988" latinLnBrk="0">
              <a:defRPr/>
            </a:pPr>
            <a:r>
              <a:rPr lang="ko-KR" altLang="en-US" sz="1400" b="0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작업 네트워크 구조설정</a:t>
            </a:r>
            <a:r>
              <a:rPr lang="en-US" altLang="ko-KR" sz="1400" b="0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, </a:t>
            </a:r>
            <a:r>
              <a:rPr lang="ko-KR" altLang="en-US" sz="1400" b="0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작업간의 링크설정</a:t>
            </a:r>
            <a:r>
              <a:rPr lang="en-US" altLang="ko-KR" sz="1400" b="0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, </a:t>
            </a:r>
            <a:r>
              <a:rPr lang="ko-KR" altLang="en-US" sz="1400" b="0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이용 가능한 자원 설정 등을 편집 합니다</a:t>
            </a:r>
            <a:r>
              <a:rPr lang="en-US" altLang="ko-KR" sz="1400" b="0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 </a:t>
            </a:r>
            <a:r>
              <a:rPr lang="ko-KR" altLang="en-US" sz="1400" b="0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오더에 대해서는 개별적으로 공정을 정의하는 경우에 사용합니다</a:t>
            </a:r>
            <a:r>
              <a:rPr lang="en-US" altLang="ko-KR" sz="1400" b="0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571" y="2807823"/>
            <a:ext cx="2348569" cy="35417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6" name="Picture 50" descr="10-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41100" y="3953179"/>
            <a:ext cx="1737113" cy="23964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7" name="Picture 49" descr="10-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4584" y="2702577"/>
            <a:ext cx="5586489" cy="1241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AutoShape 161"/>
          <p:cNvSpPr>
            <a:spLocks noChangeArrowheads="1"/>
          </p:cNvSpPr>
          <p:nvPr/>
        </p:nvSpPr>
        <p:spPr bwMode="auto">
          <a:xfrm>
            <a:off x="3791613" y="4170126"/>
            <a:ext cx="2896877" cy="262890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defTabSz="762000" eaLnBrk="0" fontAlgn="auto" hangingPunct="0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ko-KR" altLang="en-US" sz="1600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템플릿</a:t>
            </a:r>
            <a:r>
              <a:rPr lang="en-US" altLang="ko-KR" sz="1600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(</a:t>
            </a:r>
            <a:r>
              <a:rPr lang="ko-KR" altLang="en-US" sz="1600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양식</a:t>
            </a:r>
            <a:r>
              <a:rPr lang="en-US" altLang="ko-KR" sz="1600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) </a:t>
            </a:r>
            <a:r>
              <a:rPr lang="ko-KR" altLang="en-US" sz="1600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기능</a:t>
            </a:r>
          </a:p>
        </p:txBody>
      </p:sp>
      <p:sp>
        <p:nvSpPr>
          <p:cNvPr id="19" name="AutoShape 161"/>
          <p:cNvSpPr>
            <a:spLocks noChangeArrowheads="1"/>
          </p:cNvSpPr>
          <p:nvPr/>
        </p:nvSpPr>
        <p:spPr bwMode="auto">
          <a:xfrm>
            <a:off x="3791613" y="4475736"/>
            <a:ext cx="5874900" cy="690086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l" defTabSz="1042988" latinLnBrk="0">
              <a:defRPr/>
            </a:pPr>
            <a:r>
              <a:rPr lang="ko-KR" altLang="en-US" sz="1400" b="0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제조 패턴이 상이한 공장의 데이터 작성이나 개개의 오더에 대해서 필요 할 때마다 공정을 정의해야 하는 금형 제작과 같이 제조공정이 다른 생산에 유용합니다</a:t>
            </a:r>
            <a:r>
              <a:rPr lang="en-US" altLang="ko-KR" sz="1400" b="0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 </a:t>
            </a:r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21097" y="5254194"/>
            <a:ext cx="5549976" cy="1058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AutoShape 161"/>
          <p:cNvSpPr>
            <a:spLocks noChangeArrowheads="1"/>
          </p:cNvSpPr>
          <p:nvPr/>
        </p:nvSpPr>
        <p:spPr bwMode="auto">
          <a:xfrm>
            <a:off x="320224" y="684891"/>
            <a:ext cx="8635092" cy="433769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l" defTabSz="1042988" latinLnBrk="0">
              <a:defRPr/>
            </a:pPr>
            <a:r>
              <a:rPr lang="ko-KR" altLang="en-US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데이터의 입력을 잘못해 검출 기능이나  힌트 기능에 의해 간단하고 확실하게  데이터를 작성할 수가 있습니다 </a:t>
            </a:r>
            <a:endParaRPr lang="en-US" altLang="ko-KR" spc="-80" dirty="0">
              <a:ln w="11430"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  <a:p>
            <a:pPr algn="l" defTabSz="1042988" latinLnBrk="0">
              <a:defRPr/>
            </a:pPr>
            <a:r>
              <a:rPr lang="ko-KR" altLang="en-US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미리 등록해둔 템플릿 을 이용하여 새로운 공정 그래프나 작업 그래프 </a:t>
            </a:r>
            <a:r>
              <a:rPr lang="ko-KR" altLang="en-US" spc="-80" dirty="0" err="1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를</a:t>
            </a:r>
            <a:r>
              <a:rPr lang="ko-KR" altLang="en-US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효율적으로 작성할 수 있습니다</a:t>
            </a:r>
            <a:r>
              <a:rPr lang="en-US" altLang="ko-KR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 </a:t>
            </a:r>
            <a:r>
              <a:rPr lang="ko-KR" altLang="en-US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자동 생성도 가능합니다</a:t>
            </a:r>
            <a:r>
              <a:rPr lang="en-US" altLang="ko-KR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4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모서리가 둥근 직사각형 11"/>
          <p:cNvSpPr/>
          <p:nvPr/>
        </p:nvSpPr>
        <p:spPr bwMode="auto">
          <a:xfrm>
            <a:off x="2504729" y="2104251"/>
            <a:ext cx="3717723" cy="360000"/>
          </a:xfrm>
          <a:prstGeom prst="roundRect">
            <a:avLst/>
          </a:prstGeom>
          <a:gradFill flip="none" rotWithShape="1">
            <a:gsLst>
              <a:gs pos="88000">
                <a:srgbClr val="FFFFFF"/>
              </a:gs>
              <a:gs pos="99000">
                <a:srgbClr val="F5F5F5"/>
              </a:gs>
            </a:gsLst>
            <a:lin ang="10800000" scaled="1"/>
            <a:tileRect/>
          </a:gradFill>
          <a:ln w="12700" cap="flat" cmpd="sng" algn="ctr">
            <a:solidFill>
              <a:schemeClr val="bg1">
                <a:lumMod val="65000"/>
              </a:schemeClr>
            </a:solidFill>
            <a:prstDash val="solid"/>
          </a:ln>
          <a:effectLst>
            <a:outerShdw blurRad="50800" dist="12700" dir="5400000" algn="t" rotWithShape="0">
              <a:sysClr val="window" lastClr="FFFFFF">
                <a:lumMod val="50000"/>
                <a:alpha val="40000"/>
              </a:sysClr>
            </a:outerShdw>
          </a:effectLst>
        </p:spPr>
        <p:txBody>
          <a:bodyPr anchor="ctr"/>
          <a:lstStyle/>
          <a:p>
            <a:pPr algn="l" latinLnBrk="0"/>
            <a:r>
              <a:rPr lang="en-US" altLang="ko-KR" sz="1600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2     </a:t>
            </a:r>
            <a:r>
              <a:rPr lang="ko-KR" altLang="en-US" sz="1600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회사 소개 </a:t>
            </a:r>
            <a:r>
              <a:rPr lang="en-US" altLang="ko-KR" sz="1600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en-US" altLang="ko-KR" sz="1600" b="1" kern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EGiT</a:t>
            </a:r>
            <a:r>
              <a:rPr lang="en-US" altLang="ko-KR" sz="1600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endParaRPr lang="ko-KR" altLang="en-US" sz="1600" b="1" kern="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7" name="직선 연결선 16"/>
          <p:cNvCxnSpPr/>
          <p:nvPr/>
        </p:nvCxnSpPr>
        <p:spPr bwMode="auto">
          <a:xfrm rot="5400000">
            <a:off x="2811765" y="2284251"/>
            <a:ext cx="214790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</p:cxnSp>
      <p:sp>
        <p:nvSpPr>
          <p:cNvPr id="18" name="모서리가 둥근 직사각형 17"/>
          <p:cNvSpPr/>
          <p:nvPr/>
        </p:nvSpPr>
        <p:spPr bwMode="auto">
          <a:xfrm>
            <a:off x="2504729" y="1556792"/>
            <a:ext cx="3717723" cy="360000"/>
          </a:xfrm>
          <a:prstGeom prst="roundRect">
            <a:avLst/>
          </a:prstGeom>
          <a:gradFill flip="none" rotWithShape="1">
            <a:gsLst>
              <a:gs pos="88000">
                <a:srgbClr val="FFFFFF"/>
              </a:gs>
              <a:gs pos="99000">
                <a:srgbClr val="F5F5F5"/>
              </a:gs>
            </a:gsLst>
            <a:lin ang="10800000" scaled="1"/>
            <a:tileRect/>
          </a:gradFill>
          <a:ln w="38100" cap="flat" cmpd="sng" algn="ctr">
            <a:solidFill>
              <a:schemeClr val="accent5">
                <a:lumMod val="90000"/>
              </a:schemeClr>
            </a:solidFill>
            <a:prstDash val="solid"/>
          </a:ln>
          <a:effectLst>
            <a:outerShdw blurRad="50800" dist="12700" dir="5400000" algn="t" rotWithShape="0">
              <a:sysClr val="window" lastClr="FFFFFF">
                <a:lumMod val="50000"/>
                <a:alpha val="40000"/>
              </a:sysClr>
            </a:outerShdw>
          </a:effectLst>
        </p:spPr>
        <p:txBody>
          <a:bodyPr anchor="ctr"/>
          <a:lstStyle/>
          <a:p>
            <a:pPr algn="l"/>
            <a:r>
              <a:rPr lang="en-US" altLang="ko-KR" sz="1600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1     APS </a:t>
            </a:r>
            <a:r>
              <a:rPr lang="ko-KR" altLang="en-US" sz="1600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개요</a:t>
            </a:r>
          </a:p>
        </p:txBody>
      </p:sp>
      <p:cxnSp>
        <p:nvCxnSpPr>
          <p:cNvPr id="19" name="직선 연결선 18"/>
          <p:cNvCxnSpPr/>
          <p:nvPr/>
        </p:nvCxnSpPr>
        <p:spPr bwMode="auto">
          <a:xfrm rot="5400000">
            <a:off x="2811765" y="1736792"/>
            <a:ext cx="214790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</p:cxnSp>
      <p:sp>
        <p:nvSpPr>
          <p:cNvPr id="16" name="모서리가 둥근 직사각형 15"/>
          <p:cNvSpPr/>
          <p:nvPr/>
        </p:nvSpPr>
        <p:spPr bwMode="auto">
          <a:xfrm>
            <a:off x="2504729" y="3731890"/>
            <a:ext cx="3717723" cy="360000"/>
          </a:xfrm>
          <a:prstGeom prst="roundRect">
            <a:avLst/>
          </a:prstGeom>
          <a:gradFill flip="none" rotWithShape="1">
            <a:gsLst>
              <a:gs pos="88000">
                <a:srgbClr val="FFFFFF"/>
              </a:gs>
              <a:gs pos="99000">
                <a:srgbClr val="F5F5F5"/>
              </a:gs>
            </a:gsLst>
            <a:lin ang="10800000" scaled="1"/>
            <a:tileRect/>
          </a:gradFill>
          <a:ln w="12700" cap="flat" cmpd="sng" algn="ctr">
            <a:solidFill>
              <a:schemeClr val="bg1">
                <a:lumMod val="65000"/>
              </a:schemeClr>
            </a:solidFill>
            <a:prstDash val="solid"/>
          </a:ln>
          <a:effectLst>
            <a:outerShdw blurRad="50800" dist="12700" dir="5400000" algn="t" rotWithShape="0">
              <a:sysClr val="window" lastClr="FFFFFF">
                <a:lumMod val="50000"/>
                <a:alpha val="40000"/>
              </a:sysClr>
            </a:outerShdw>
          </a:effectLst>
        </p:spPr>
        <p:txBody>
          <a:bodyPr anchor="ctr"/>
          <a:lstStyle/>
          <a:p>
            <a:pPr marL="0" lvl="1" algn="l">
              <a:defRPr/>
            </a:pPr>
            <a:r>
              <a:rPr lang="en-US" altLang="ko-KR" sz="1600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5     </a:t>
            </a:r>
            <a:r>
              <a:rPr lang="ko-KR" altLang="en-US" sz="1600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시스템 구축 방안</a:t>
            </a:r>
            <a:endParaRPr lang="en-US" altLang="ko-KR" sz="1600" b="1" kern="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9" name="직선 연결선 28"/>
          <p:cNvCxnSpPr/>
          <p:nvPr/>
        </p:nvCxnSpPr>
        <p:spPr bwMode="auto">
          <a:xfrm rot="5400000">
            <a:off x="2811765" y="3911890"/>
            <a:ext cx="214790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</p:cxnSp>
      <p:sp>
        <p:nvSpPr>
          <p:cNvPr id="30" name="모서리가 둥근 직사각형 29"/>
          <p:cNvSpPr/>
          <p:nvPr/>
        </p:nvSpPr>
        <p:spPr bwMode="auto">
          <a:xfrm>
            <a:off x="2504729" y="2636952"/>
            <a:ext cx="3717723" cy="360000"/>
          </a:xfrm>
          <a:prstGeom prst="roundRect">
            <a:avLst/>
          </a:prstGeom>
          <a:gradFill flip="none" rotWithShape="1">
            <a:gsLst>
              <a:gs pos="88000">
                <a:srgbClr val="FFFFFF"/>
              </a:gs>
              <a:gs pos="99000">
                <a:srgbClr val="F5F5F5"/>
              </a:gs>
            </a:gsLst>
            <a:lin ang="10800000" scaled="1"/>
            <a:tileRect/>
          </a:gradFill>
          <a:ln w="12700" cap="flat" cmpd="sng" algn="ctr">
            <a:solidFill>
              <a:schemeClr val="bg1">
                <a:lumMod val="65000"/>
              </a:schemeClr>
            </a:solidFill>
            <a:prstDash val="solid"/>
          </a:ln>
          <a:effectLst>
            <a:outerShdw blurRad="50800" dist="12700" dir="5400000" algn="t" rotWithShape="0">
              <a:sysClr val="window" lastClr="FFFFFF">
                <a:lumMod val="50000"/>
                <a:alpha val="40000"/>
              </a:sysClr>
            </a:outerShdw>
          </a:effectLst>
        </p:spPr>
        <p:txBody>
          <a:bodyPr anchor="ctr"/>
          <a:lstStyle/>
          <a:p>
            <a:pPr algn="l" latinLnBrk="0"/>
            <a:r>
              <a:rPr lang="en-US" altLang="ko-KR" sz="1600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3     APS </a:t>
            </a:r>
            <a:r>
              <a:rPr lang="ko-KR" altLang="en-US" sz="1600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범위 및 구현 방향</a:t>
            </a:r>
          </a:p>
        </p:txBody>
      </p:sp>
      <p:cxnSp>
        <p:nvCxnSpPr>
          <p:cNvPr id="31" name="직선 연결선 30"/>
          <p:cNvCxnSpPr/>
          <p:nvPr/>
        </p:nvCxnSpPr>
        <p:spPr bwMode="auto">
          <a:xfrm rot="5400000">
            <a:off x="2811765" y="2816952"/>
            <a:ext cx="214790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</p:cxnSp>
      <p:sp>
        <p:nvSpPr>
          <p:cNvPr id="32" name="모서리가 둥근 직사각형 31"/>
          <p:cNvSpPr/>
          <p:nvPr/>
        </p:nvSpPr>
        <p:spPr bwMode="auto">
          <a:xfrm>
            <a:off x="2504729" y="3184401"/>
            <a:ext cx="3717723" cy="360000"/>
          </a:xfrm>
          <a:prstGeom prst="roundRect">
            <a:avLst/>
          </a:prstGeom>
          <a:gradFill flip="none" rotWithShape="1">
            <a:gsLst>
              <a:gs pos="88000">
                <a:srgbClr val="FFFFFF"/>
              </a:gs>
              <a:gs pos="99000">
                <a:srgbClr val="F5F5F5"/>
              </a:gs>
            </a:gsLst>
            <a:lin ang="10800000" scaled="1"/>
            <a:tileRect/>
          </a:gradFill>
          <a:ln w="12700" cap="flat" cmpd="sng" algn="ctr">
            <a:solidFill>
              <a:schemeClr val="bg1">
                <a:lumMod val="65000"/>
              </a:schemeClr>
            </a:solidFill>
            <a:prstDash val="solid"/>
          </a:ln>
          <a:effectLst>
            <a:outerShdw blurRad="50800" dist="12700" dir="5400000" algn="t" rotWithShape="0">
              <a:sysClr val="window" lastClr="FFFFFF">
                <a:lumMod val="50000"/>
                <a:alpha val="40000"/>
              </a:sysClr>
            </a:outerShdw>
          </a:effectLst>
        </p:spPr>
        <p:txBody>
          <a:bodyPr anchor="ctr"/>
          <a:lstStyle/>
          <a:p>
            <a:pPr algn="l" latinLnBrk="0"/>
            <a:r>
              <a:rPr lang="en-US" altLang="ko-KR" sz="1600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4     </a:t>
            </a:r>
            <a:r>
              <a:rPr kumimoji="1"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APS </a:t>
            </a:r>
            <a:r>
              <a:rPr kumimoji="1"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솔루션 소개</a:t>
            </a:r>
            <a:endParaRPr lang="ko-KR" altLang="en-US" sz="1600" b="1" kern="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33" name="직선 연결선 32"/>
          <p:cNvCxnSpPr/>
          <p:nvPr/>
        </p:nvCxnSpPr>
        <p:spPr bwMode="auto">
          <a:xfrm rot="5400000">
            <a:off x="2811765" y="3364401"/>
            <a:ext cx="214790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</p:cxnSp>
      <p:sp>
        <p:nvSpPr>
          <p:cNvPr id="22" name="직사각형 21"/>
          <p:cNvSpPr/>
          <p:nvPr/>
        </p:nvSpPr>
        <p:spPr>
          <a:xfrm>
            <a:off x="5834931" y="1629230"/>
            <a:ext cx="306777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ko-KR" altLang="en-US" sz="13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            </a:t>
            </a:r>
            <a:r>
              <a:rPr lang="en-US" altLang="ko-KR" sz="13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1-1.   APS</a:t>
            </a:r>
            <a:r>
              <a:rPr lang="ko-KR" altLang="en-US" sz="13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란 무엇인가</a:t>
            </a:r>
            <a:r>
              <a:rPr lang="en-US" altLang="ko-KR" sz="13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?</a:t>
            </a:r>
          </a:p>
          <a:p>
            <a:pPr algn="l">
              <a:lnSpc>
                <a:spcPct val="150000"/>
              </a:lnSpc>
              <a:defRPr/>
            </a:pPr>
            <a:r>
              <a:rPr lang="ko-KR" altLang="en-US" sz="13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            </a:t>
            </a:r>
            <a:r>
              <a:rPr lang="en-US" altLang="ko-KR" sz="13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1-2.  </a:t>
            </a:r>
            <a:r>
              <a:rPr lang="ko-KR" altLang="en-US" sz="13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도입 필요성</a:t>
            </a:r>
            <a:endParaRPr lang="en-US" altLang="ko-KR" sz="13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algn="l">
              <a:lnSpc>
                <a:spcPct val="150000"/>
              </a:lnSpc>
              <a:defRPr/>
            </a:pPr>
            <a:r>
              <a:rPr lang="ko-KR" altLang="en-US" sz="13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            </a:t>
            </a:r>
            <a:r>
              <a:rPr lang="en-US" altLang="ko-KR" sz="13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1-3.  </a:t>
            </a:r>
            <a:r>
              <a:rPr lang="ko-KR" altLang="en-US" sz="13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도입 목적</a:t>
            </a:r>
            <a:endParaRPr lang="en-US" altLang="ko-KR" sz="13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altLang="ko-KR" sz="13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            1-4.   APS </a:t>
            </a:r>
            <a:r>
              <a:rPr lang="ko-KR" altLang="en-US" sz="13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특징 및 장점</a:t>
            </a:r>
            <a:endParaRPr lang="en-US" altLang="ko-KR" sz="13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altLang="ko-KR" sz="13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            1-5.  </a:t>
            </a:r>
            <a:r>
              <a:rPr lang="ko-KR" altLang="en-US" sz="13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부문별 기대 효과</a:t>
            </a:r>
            <a:endParaRPr lang="en-US" altLang="ko-KR" sz="13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altLang="ko-KR" sz="13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</a:t>
            </a:r>
            <a:r>
              <a:rPr lang="ko-KR" altLang="en-US" sz="13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          </a:t>
            </a:r>
            <a:endParaRPr lang="en-US" altLang="ko-KR" sz="13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cxnSp>
        <p:nvCxnSpPr>
          <p:cNvPr id="23" name="꺾인 연결선 22"/>
          <p:cNvCxnSpPr/>
          <p:nvPr/>
        </p:nvCxnSpPr>
        <p:spPr>
          <a:xfrm rot="16200000" flipH="1">
            <a:off x="5666751" y="2325421"/>
            <a:ext cx="1470843" cy="359438"/>
          </a:xfrm>
          <a:prstGeom prst="bentConnector3">
            <a:avLst>
              <a:gd name="adj1" fmla="val -2257"/>
            </a:avLst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1966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AutoShape 161"/>
          <p:cNvSpPr>
            <a:spLocks noChangeArrowheads="1"/>
          </p:cNvSpPr>
          <p:nvPr/>
        </p:nvSpPr>
        <p:spPr bwMode="auto">
          <a:xfrm>
            <a:off x="231606" y="138611"/>
            <a:ext cx="4968000" cy="295751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l" eaLnBrk="1" fontAlgn="auto" latinLnBrk="1" hangingPunct="1">
              <a:spcBef>
                <a:spcPct val="0"/>
              </a:spcBef>
              <a:spcAft>
                <a:spcPts val="0"/>
              </a:spcAft>
              <a:tabLst>
                <a:tab pos="5648325" algn="l"/>
              </a:tabLst>
            </a:pPr>
            <a:r>
              <a:rPr lang="en-US" altLang="ko-KR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4.3 </a:t>
            </a:r>
            <a:r>
              <a:rPr lang="ko-KR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기본 모듈의 구성 및 기능</a:t>
            </a:r>
          </a:p>
        </p:txBody>
      </p:sp>
      <p:grpSp>
        <p:nvGrpSpPr>
          <p:cNvPr id="2" name="그룹 198"/>
          <p:cNvGrpSpPr>
            <a:grpSpLocks/>
          </p:cNvGrpSpPr>
          <p:nvPr/>
        </p:nvGrpSpPr>
        <p:grpSpPr bwMode="auto">
          <a:xfrm>
            <a:off x="6000" y="1278906"/>
            <a:ext cx="9900000" cy="215900"/>
            <a:chOff x="634928" y="2749548"/>
            <a:chExt cx="6271459" cy="216000"/>
          </a:xfrm>
        </p:grpSpPr>
        <p:sp>
          <p:nvSpPr>
            <p:cNvPr id="100" name="모서리가 둥근 직사각형 99"/>
            <p:cNvSpPr/>
            <p:nvPr/>
          </p:nvSpPr>
          <p:spPr>
            <a:xfrm>
              <a:off x="634928" y="2749548"/>
              <a:ext cx="6271459" cy="216000"/>
            </a:xfrm>
            <a:prstGeom prst="roundRect">
              <a:avLst>
                <a:gd name="adj" fmla="val 0"/>
              </a:avLst>
            </a:prstGeom>
            <a:solidFill>
              <a:srgbClr val="D7E3F1"/>
            </a:solidFill>
            <a:ln w="6350">
              <a:solidFill>
                <a:srgbClr val="8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anchor="ctr"/>
            <a:lstStyle/>
            <a:p>
              <a:pPr algn="l" defTabSz="1041400" latinLnBrk="0">
                <a:defRPr/>
              </a:pPr>
              <a:r>
                <a:rPr kumimoji="0" lang="en-US" altLang="ko-KR" sz="1400" b="1" dirty="0">
                  <a:solidFill>
                    <a:srgbClr val="13202F"/>
                  </a:solidFill>
                  <a:latin typeface="맑은 고딕" pitchFamily="50" charset="-127"/>
                  <a:ea typeface="맑은 고딕" pitchFamily="50" charset="-127"/>
                </a:rPr>
                <a:t>  </a:t>
              </a:r>
              <a:r>
                <a:rPr kumimoji="0" lang="ko-KR" altLang="en-US" sz="1400" b="1" dirty="0">
                  <a:solidFill>
                    <a:srgbClr val="13202F"/>
                  </a:solidFill>
                  <a:latin typeface="맑은 고딕" pitchFamily="50" charset="-127"/>
                  <a:ea typeface="맑은 고딕" pitchFamily="50" charset="-127"/>
                </a:rPr>
                <a:t>데이터 모델링</a:t>
              </a:r>
            </a:p>
          </p:txBody>
        </p:sp>
        <p:pic>
          <p:nvPicPr>
            <p:cNvPr id="101" name="Picture 2" descr="C:\Users\wslee\Desktop\Untitled-2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r="4230"/>
            <a:stretch>
              <a:fillRect/>
            </a:stretch>
          </p:blipFill>
          <p:spPr bwMode="auto">
            <a:xfrm>
              <a:off x="694874" y="2806776"/>
              <a:ext cx="66686" cy="101544"/>
            </a:xfrm>
            <a:prstGeom prst="rect">
              <a:avLst/>
            </a:prstGeom>
            <a:noFill/>
          </p:spPr>
        </p:pic>
      </p:grpSp>
      <p:sp>
        <p:nvSpPr>
          <p:cNvPr id="39" name="직사각형 38"/>
          <p:cNvSpPr/>
          <p:nvPr/>
        </p:nvSpPr>
        <p:spPr>
          <a:xfrm>
            <a:off x="421275" y="655221"/>
            <a:ext cx="93091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defTabSz="936743"/>
            <a:r>
              <a:rPr lang="ko-KR" altLang="en-US" spc="-6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제조업의 다양한 공정을 표현하기 위해 </a:t>
            </a:r>
            <a:r>
              <a:rPr lang="en-US" altLang="ko-KR" spc="-6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FLEXSCHE</a:t>
            </a:r>
            <a:r>
              <a:rPr lang="ko-KR" altLang="en-US" spc="-6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는 모델링을 위한 구조와 제약 조건을 방대하게 갖추고 있지만 여기에서는 아주 기본적인 모델링과 제약부분을 소개합니다</a:t>
            </a:r>
            <a:r>
              <a:rPr lang="en-US" altLang="ko-KR" spc="-6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</a:t>
            </a:r>
          </a:p>
        </p:txBody>
      </p:sp>
      <p:grpSp>
        <p:nvGrpSpPr>
          <p:cNvPr id="40" name="그룹 39"/>
          <p:cNvGrpSpPr/>
          <p:nvPr/>
        </p:nvGrpSpPr>
        <p:grpSpPr>
          <a:xfrm>
            <a:off x="236312" y="2005184"/>
            <a:ext cx="9317263" cy="4279729"/>
            <a:chOff x="236312" y="2005184"/>
            <a:chExt cx="9317263" cy="4279729"/>
          </a:xfrm>
        </p:grpSpPr>
        <p:sp>
          <p:nvSpPr>
            <p:cNvPr id="41" name="AutoShape 161"/>
            <p:cNvSpPr>
              <a:spLocks noChangeArrowheads="1"/>
            </p:cNvSpPr>
            <p:nvPr/>
          </p:nvSpPr>
          <p:spPr bwMode="auto">
            <a:xfrm>
              <a:off x="236312" y="2005184"/>
              <a:ext cx="1619318" cy="262890"/>
            </a:xfrm>
            <a:prstGeom prst="roundRect">
              <a:avLst>
                <a:gd name="adj" fmla="val 11819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  <a:scene3d>
                <a:camera prst="orthographicFront"/>
                <a:lightRig rig="harsh" dir="tl"/>
              </a:scene3d>
              <a:sp3d contourW="38100" prstMaterial="flat">
                <a:bevelT w="1270" prst="artDeco"/>
                <a:extrusionClr>
                  <a:schemeClr val="bg1"/>
                </a:extrusionClr>
                <a:contourClr>
                  <a:schemeClr val="bg1"/>
                </a:contourClr>
              </a:sp3d>
            </a:bodyPr>
            <a:lstStyle/>
            <a:p>
              <a:pPr defTabSz="762000" eaLnBrk="0" fontAlgn="auto" hangingPunct="0">
                <a:spcBef>
                  <a:spcPts val="0"/>
                </a:spcBef>
                <a:spcAft>
                  <a:spcPts val="0"/>
                </a:spcAft>
                <a:tabLst>
                  <a:tab pos="5648325" algn="l"/>
                </a:tabLst>
                <a:defRPr/>
              </a:pPr>
              <a:r>
                <a:rPr lang="ko-KR" altLang="en-US" sz="1600" b="1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작업구조</a:t>
              </a:r>
              <a:endParaRPr lang="en-US" altLang="ko-KR" sz="1600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42" name="AutoShape 161"/>
            <p:cNvSpPr>
              <a:spLocks noChangeArrowheads="1"/>
            </p:cNvSpPr>
            <p:nvPr/>
          </p:nvSpPr>
          <p:spPr bwMode="auto">
            <a:xfrm>
              <a:off x="352424" y="4451218"/>
              <a:ext cx="1801463" cy="262890"/>
            </a:xfrm>
            <a:prstGeom prst="roundRect">
              <a:avLst>
                <a:gd name="adj" fmla="val 11819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  <a:scene3d>
                <a:camera prst="orthographicFront"/>
                <a:lightRig rig="harsh" dir="tl"/>
              </a:scene3d>
              <a:sp3d contourW="38100" prstMaterial="flat">
                <a:bevelT w="1270" prst="artDeco"/>
                <a:extrusionClr>
                  <a:schemeClr val="bg1"/>
                </a:extrusionClr>
                <a:contourClr>
                  <a:schemeClr val="bg1"/>
                </a:contourClr>
              </a:sp3d>
            </a:bodyPr>
            <a:lstStyle/>
            <a:p>
              <a:pPr defTabSz="762000" eaLnBrk="0" fontAlgn="auto" hangingPunct="0">
                <a:spcBef>
                  <a:spcPts val="0"/>
                </a:spcBef>
                <a:spcAft>
                  <a:spcPts val="0"/>
                </a:spcAft>
                <a:tabLst>
                  <a:tab pos="5648325" algn="l"/>
                </a:tabLst>
                <a:defRPr/>
              </a:pPr>
              <a:r>
                <a:rPr lang="ko-KR" altLang="en-US" sz="1600" b="1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작업 네트워크</a:t>
              </a:r>
              <a:endParaRPr lang="en-US" altLang="ko-KR" sz="1600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</p:txBody>
        </p:sp>
        <p:pic>
          <p:nvPicPr>
            <p:cNvPr id="43" name="Picture 2073" descr="6-2"/>
            <p:cNvPicPr preferRelativeResize="0"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55910" y="4305185"/>
              <a:ext cx="4197665" cy="197972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4" name="Picture 2071" descr="6-1"/>
            <p:cNvPicPr preferRelativeResize="0"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99144" y="2229019"/>
              <a:ext cx="4197665" cy="197972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5" name="AutoShape 161"/>
            <p:cNvSpPr>
              <a:spLocks noChangeArrowheads="1"/>
            </p:cNvSpPr>
            <p:nvPr/>
          </p:nvSpPr>
          <p:spPr bwMode="auto">
            <a:xfrm>
              <a:off x="352424" y="2392620"/>
              <a:ext cx="5294314" cy="1751505"/>
            </a:xfrm>
            <a:prstGeom prst="roundRect">
              <a:avLst>
                <a:gd name="adj" fmla="val 11819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  <a:scene3d>
                <a:camera prst="orthographicFront"/>
                <a:lightRig rig="harsh" dir="tl"/>
              </a:scene3d>
              <a:sp3d contourW="38100" prstMaterial="flat">
                <a:extrusionClr>
                  <a:schemeClr val="bg1"/>
                </a:extrusionClr>
                <a:contourClr>
                  <a:schemeClr val="bg1"/>
                </a:contourClr>
              </a:sp3d>
            </a:bodyPr>
            <a:lstStyle/>
            <a:p>
              <a:pPr algn="l" defTabSz="1042988" latinLnBrk="0">
                <a:defRPr/>
              </a:pPr>
              <a:r>
                <a:rPr lang="ko-KR" altLang="en-US" sz="1300" b="0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전 작업에는 </a:t>
              </a:r>
              <a:r>
                <a:rPr lang="en-US" altLang="ko-KR" sz="1300" b="0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1</a:t>
              </a:r>
              <a:r>
                <a:rPr lang="ko-KR" altLang="en-US" sz="1300" b="0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개의 주자원</a:t>
              </a:r>
              <a:r>
                <a:rPr lang="en-US" altLang="ko-KR" sz="1300" b="0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(</a:t>
              </a:r>
              <a:r>
                <a:rPr lang="ko-KR" altLang="en-US" sz="1300" b="0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기계</a:t>
              </a:r>
              <a:r>
                <a:rPr lang="en-US" altLang="ko-KR" sz="1300" b="0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, </a:t>
              </a:r>
              <a:r>
                <a:rPr lang="ko-KR" altLang="en-US" sz="1300" b="0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설비</a:t>
              </a:r>
              <a:r>
                <a:rPr lang="en-US" altLang="ko-KR" sz="1300" b="0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,</a:t>
              </a:r>
              <a:r>
                <a:rPr lang="ko-KR" altLang="en-US" sz="1300" b="0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작업장</a:t>
              </a:r>
              <a:r>
                <a:rPr lang="en-US" altLang="ko-KR" sz="1300" b="0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)</a:t>
              </a:r>
              <a:r>
                <a:rPr lang="ko-KR" altLang="en-US" sz="1300" b="0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과 필요에 따라 몇 개의 부자원</a:t>
              </a:r>
              <a:r>
                <a:rPr lang="en-US" altLang="ko-KR" sz="1300" b="0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(</a:t>
              </a:r>
              <a:r>
                <a:rPr lang="ko-KR" altLang="en-US" sz="1300" b="0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금형</a:t>
              </a:r>
              <a:r>
                <a:rPr lang="en-US" altLang="ko-KR" sz="1300" b="0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, </a:t>
              </a:r>
              <a:r>
                <a:rPr lang="ko-KR" altLang="en-US" sz="1300" b="0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작업원</a:t>
              </a:r>
              <a:r>
                <a:rPr lang="en-US" altLang="ko-KR" sz="1300" b="0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, </a:t>
              </a:r>
              <a:r>
                <a:rPr lang="ko-KR" altLang="en-US" sz="1300" b="0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공구</a:t>
              </a:r>
              <a:r>
                <a:rPr lang="en-US" altLang="ko-KR" sz="1300" b="0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, </a:t>
              </a:r>
              <a:r>
                <a:rPr lang="ko-KR" altLang="en-US" sz="1300" b="0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전력</a:t>
              </a:r>
              <a:r>
                <a:rPr lang="en-US" altLang="ko-KR" sz="1300" b="0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)</a:t>
              </a:r>
              <a:r>
                <a:rPr lang="ko-KR" altLang="en-US" sz="1300" b="0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이 사용됩니다</a:t>
              </a:r>
              <a:r>
                <a:rPr lang="en-US" altLang="ko-KR" sz="1300" b="0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. 1</a:t>
              </a:r>
              <a:r>
                <a:rPr lang="ko-KR" altLang="en-US" sz="1300" b="0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개의 작업은 「준비작업」「제조」「정리작업」으로 최대 </a:t>
              </a:r>
              <a:r>
                <a:rPr lang="en-US" altLang="ko-KR" sz="1300" b="0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3</a:t>
              </a:r>
              <a:r>
                <a:rPr lang="ko-KR" altLang="en-US" sz="1300" b="0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개의 파트로 구성됩니다</a:t>
              </a:r>
              <a:r>
                <a:rPr lang="en-US" altLang="ko-KR" sz="1300" b="0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. </a:t>
              </a:r>
              <a:r>
                <a:rPr lang="ko-KR" altLang="en-US" sz="1300" b="0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제조 파트는 자원의 능력 이나 제조 수량에 따라 작업시간이 달라 집니다</a:t>
              </a:r>
              <a:r>
                <a:rPr lang="en-US" altLang="ko-KR" sz="1300" b="0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. </a:t>
              </a:r>
              <a:r>
                <a:rPr lang="ko-KR" altLang="en-US" sz="1300" b="0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준비작업과 정리작업은 고정 시간 혹은 전후 작업공정의 관계로 결정되는  시간입니다 </a:t>
              </a:r>
            </a:p>
            <a:p>
              <a:pPr algn="l" defTabSz="1042988" latinLnBrk="0">
                <a:defRPr/>
              </a:pPr>
              <a:r>
                <a:rPr lang="en-US" altLang="ko-KR" sz="1300" b="0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(</a:t>
              </a:r>
              <a:r>
                <a:rPr lang="ko-KR" altLang="en-US" sz="1300" b="0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예를 들면 같은 계열의 도료를 사용하는 작업을 연속하는 경우는 세정시간이 짧은 반면 색이 타 계열일 경우 많은 시간이 소요 됩니다</a:t>
              </a:r>
              <a:r>
                <a:rPr lang="en-US" altLang="ko-KR" sz="1300" b="0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).</a:t>
              </a:r>
            </a:p>
          </p:txBody>
        </p:sp>
        <p:sp>
          <p:nvSpPr>
            <p:cNvPr id="46" name="AutoShape 161"/>
            <p:cNvSpPr>
              <a:spLocks noChangeArrowheads="1"/>
            </p:cNvSpPr>
            <p:nvPr/>
          </p:nvSpPr>
          <p:spPr bwMode="auto">
            <a:xfrm>
              <a:off x="352424" y="4779786"/>
              <a:ext cx="5294314" cy="1067991"/>
            </a:xfrm>
            <a:prstGeom prst="roundRect">
              <a:avLst>
                <a:gd name="adj" fmla="val 11819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  <a:scene3d>
                <a:camera prst="orthographicFront"/>
                <a:lightRig rig="harsh" dir="tl"/>
              </a:scene3d>
              <a:sp3d contourW="38100" prstMaterial="flat">
                <a:extrusionClr>
                  <a:schemeClr val="bg1"/>
                </a:extrusionClr>
                <a:contourClr>
                  <a:schemeClr val="bg1"/>
                </a:contourClr>
              </a:sp3d>
            </a:bodyPr>
            <a:lstStyle/>
            <a:p>
              <a:pPr algn="l" defTabSz="1042988"/>
              <a:r>
                <a:rPr lang="ko-KR" altLang="en-US" sz="1300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오더가 요구하는 완성품은 여러 단계의 공정을 거쳐 만들어집니다</a:t>
              </a:r>
              <a:r>
                <a:rPr lang="en-US" altLang="ko-KR" sz="1300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. </a:t>
              </a:r>
              <a:r>
                <a:rPr lang="ko-KR" altLang="en-US" sz="1300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공정의 합류와 분기는 자유롭게 정의할 수 있고 작업의 연결은 일반적으로 네트 워크로 표현됩니다</a:t>
              </a:r>
              <a:r>
                <a:rPr lang="en-US" altLang="ko-KR" sz="1300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. </a:t>
              </a:r>
              <a:r>
                <a:rPr lang="ko-KR" altLang="en-US" sz="1300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요구된 수량의 완성품을 만들기 위해 필요한 중간 품</a:t>
              </a:r>
              <a:r>
                <a:rPr lang="en-US" altLang="ko-KR" sz="1300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· </a:t>
              </a:r>
              <a:r>
                <a:rPr lang="ko-KR" altLang="en-US" sz="1300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원료 의 수량은 마스터 데이터에 정의한 수량 비에 근거해 산출 됩니다</a:t>
              </a:r>
              <a:r>
                <a:rPr lang="en-US" altLang="ko-KR" sz="1300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. </a:t>
              </a:r>
              <a:r>
                <a:rPr lang="ko-KR" altLang="en-US" sz="1300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이러한 구조는 </a:t>
              </a:r>
              <a:r>
                <a:rPr lang="en-US" altLang="ko-KR" sz="1300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FLEXSCHE Editor</a:t>
              </a:r>
              <a:r>
                <a:rPr lang="ko-KR" altLang="en-US" sz="1300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를 사용해 시각 적으로 편집 할 수 있습니다</a:t>
              </a:r>
              <a:r>
                <a:rPr lang="en-US" altLang="ko-KR" sz="1300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436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AutoShape 161"/>
          <p:cNvSpPr>
            <a:spLocks noChangeArrowheads="1"/>
          </p:cNvSpPr>
          <p:nvPr/>
        </p:nvSpPr>
        <p:spPr bwMode="auto">
          <a:xfrm>
            <a:off x="231606" y="138611"/>
            <a:ext cx="4968000" cy="295751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l" eaLnBrk="1" fontAlgn="auto" latinLnBrk="1" hangingPunct="1">
              <a:spcBef>
                <a:spcPct val="0"/>
              </a:spcBef>
              <a:spcAft>
                <a:spcPts val="0"/>
              </a:spcAft>
              <a:tabLst>
                <a:tab pos="5648325" algn="l"/>
              </a:tabLst>
            </a:pPr>
            <a:r>
              <a:rPr lang="en-US" altLang="ko-KR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4.3 </a:t>
            </a:r>
            <a:r>
              <a:rPr lang="ko-KR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기본 모듈의 구성 및 기능</a:t>
            </a:r>
          </a:p>
        </p:txBody>
      </p:sp>
      <p:grpSp>
        <p:nvGrpSpPr>
          <p:cNvPr id="2" name="그룹 198"/>
          <p:cNvGrpSpPr>
            <a:grpSpLocks/>
          </p:cNvGrpSpPr>
          <p:nvPr/>
        </p:nvGrpSpPr>
        <p:grpSpPr bwMode="auto">
          <a:xfrm>
            <a:off x="-1588" y="1191821"/>
            <a:ext cx="9900000" cy="215900"/>
            <a:chOff x="634928" y="2749548"/>
            <a:chExt cx="6271459" cy="216000"/>
          </a:xfrm>
        </p:grpSpPr>
        <p:sp>
          <p:nvSpPr>
            <p:cNvPr id="100" name="모서리가 둥근 직사각형 99"/>
            <p:cNvSpPr/>
            <p:nvPr/>
          </p:nvSpPr>
          <p:spPr>
            <a:xfrm>
              <a:off x="634928" y="2749548"/>
              <a:ext cx="6271459" cy="216000"/>
            </a:xfrm>
            <a:prstGeom prst="roundRect">
              <a:avLst>
                <a:gd name="adj" fmla="val 0"/>
              </a:avLst>
            </a:prstGeom>
            <a:solidFill>
              <a:srgbClr val="D7E3F1"/>
            </a:solidFill>
            <a:ln w="6350">
              <a:solidFill>
                <a:srgbClr val="8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anchor="ctr"/>
            <a:lstStyle/>
            <a:p>
              <a:pPr algn="l" defTabSz="1041400" latinLnBrk="0">
                <a:defRPr/>
              </a:pPr>
              <a:r>
                <a:rPr kumimoji="0" lang="en-US" altLang="ko-KR" sz="1400" b="1" dirty="0">
                  <a:solidFill>
                    <a:srgbClr val="13202F"/>
                  </a:solidFill>
                  <a:latin typeface="맑은 고딕" pitchFamily="50" charset="-127"/>
                  <a:ea typeface="맑은 고딕" pitchFamily="50" charset="-127"/>
                </a:rPr>
                <a:t>  </a:t>
              </a:r>
              <a:r>
                <a:rPr lang="ko-KR" altLang="en-US" sz="1400" b="1" dirty="0">
                  <a:solidFill>
                    <a:srgbClr val="13202F"/>
                  </a:solidFill>
                  <a:latin typeface="맑은 고딕" pitchFamily="50" charset="-127"/>
                  <a:ea typeface="맑은 고딕" pitchFamily="50" charset="-127"/>
                </a:rPr>
                <a:t> 인터페이스 간소화 및 통합화</a:t>
              </a:r>
            </a:p>
          </p:txBody>
        </p:sp>
        <p:pic>
          <p:nvPicPr>
            <p:cNvPr id="101" name="Picture 2" descr="C:\Users\wslee\Desktop\Untitled-2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r="4230"/>
            <a:stretch>
              <a:fillRect/>
            </a:stretch>
          </p:blipFill>
          <p:spPr bwMode="auto">
            <a:xfrm>
              <a:off x="694874" y="2806776"/>
              <a:ext cx="66686" cy="101544"/>
            </a:xfrm>
            <a:prstGeom prst="rect">
              <a:avLst/>
            </a:prstGeom>
            <a:noFill/>
          </p:spPr>
        </p:pic>
      </p:grpSp>
      <p:sp>
        <p:nvSpPr>
          <p:cNvPr id="102" name="제목 29"/>
          <p:cNvSpPr txBox="1">
            <a:spLocks/>
          </p:cNvSpPr>
          <p:nvPr/>
        </p:nvSpPr>
        <p:spPr>
          <a:xfrm>
            <a:off x="432631" y="743159"/>
            <a:ext cx="92106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defTabSz="936743"/>
            <a:r>
              <a:rPr lang="ko-KR" altLang="en-US" spc="-6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pc="-6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MES, ERP</a:t>
            </a:r>
            <a:r>
              <a:rPr lang="ko-KR" altLang="en-US" spc="-6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등 타 시스템과의 </a:t>
            </a:r>
            <a:r>
              <a:rPr lang="en-US" altLang="ko-KR" spc="-6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Interface</a:t>
            </a:r>
            <a:r>
              <a:rPr lang="ko-KR" altLang="en-US" spc="-6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를 간소화하고</a:t>
            </a:r>
            <a:r>
              <a:rPr lang="en-US" altLang="ko-KR" spc="-6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, </a:t>
            </a:r>
            <a:r>
              <a:rPr lang="ko-KR" altLang="en-US" spc="-6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유기적인 통합을 통하여 사용자의 편리성을 제고하고</a:t>
            </a:r>
            <a:r>
              <a:rPr lang="en-US" altLang="ko-KR" spc="-6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, DATA</a:t>
            </a:r>
            <a:r>
              <a:rPr lang="ko-KR" altLang="en-US" spc="-6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의 정합성을 확보합니다 </a:t>
            </a:r>
            <a:r>
              <a:rPr lang="en-US" altLang="ko-KR" spc="-6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</a:t>
            </a:r>
          </a:p>
        </p:txBody>
      </p:sp>
      <p:sp>
        <p:nvSpPr>
          <p:cNvPr id="41" name="AutoShape 161"/>
          <p:cNvSpPr>
            <a:spLocks noChangeArrowheads="1"/>
          </p:cNvSpPr>
          <p:nvPr/>
        </p:nvSpPr>
        <p:spPr bwMode="auto">
          <a:xfrm>
            <a:off x="890148" y="5555260"/>
            <a:ext cx="8447816" cy="394335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342900" indent="-342900" algn="l" defTabSz="762000" eaLnBrk="0" fontAlgn="auto" hangingPunct="0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en-US" altLang="ko-KR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1. MES</a:t>
            </a:r>
            <a:r>
              <a:rPr lang="ko-KR" altLang="en-US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실적 </a:t>
            </a:r>
            <a:r>
              <a:rPr lang="en-US" altLang="ko-KR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DATA</a:t>
            </a:r>
            <a:r>
              <a:rPr lang="ko-KR" altLang="en-US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가 </a:t>
            </a:r>
            <a:r>
              <a:rPr lang="en-US" altLang="ko-KR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Update</a:t>
            </a:r>
            <a:r>
              <a:rPr lang="ko-KR" altLang="en-US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된  </a:t>
            </a:r>
            <a:r>
              <a:rPr lang="en-US" altLang="ko-KR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DATA </a:t>
            </a:r>
            <a:r>
              <a:rPr lang="ko-KR" altLang="en-US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와의 </a:t>
            </a:r>
            <a:r>
              <a:rPr lang="en-US" altLang="ko-KR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Interface</a:t>
            </a:r>
            <a:r>
              <a:rPr lang="ko-KR" altLang="en-US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를 통하여 정합성을 높임</a:t>
            </a:r>
            <a:endParaRPr lang="en-US" altLang="ko-KR" b="1" spc="-80" dirty="0">
              <a:ln w="11430"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  <a:p>
            <a:pPr marL="342900" indent="-342900" algn="l" defTabSz="762000" eaLnBrk="0" fontAlgn="auto" hangingPunct="0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en-US" altLang="ko-KR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2. One-Click</a:t>
            </a:r>
            <a:r>
              <a:rPr lang="ko-KR" altLang="en-US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으로 </a:t>
            </a:r>
            <a:r>
              <a:rPr lang="en-US" altLang="ko-KR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Download/Upload</a:t>
            </a:r>
          </a:p>
        </p:txBody>
      </p:sp>
      <p:grpSp>
        <p:nvGrpSpPr>
          <p:cNvPr id="42" name="그룹 199"/>
          <p:cNvGrpSpPr/>
          <p:nvPr/>
        </p:nvGrpSpPr>
        <p:grpSpPr>
          <a:xfrm>
            <a:off x="4639408" y="2167920"/>
            <a:ext cx="1585912" cy="1048922"/>
            <a:chOff x="560388" y="3470275"/>
            <a:chExt cx="1585912" cy="1048922"/>
          </a:xfrm>
        </p:grpSpPr>
        <p:pic>
          <p:nvPicPr>
            <p:cNvPr id="4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0388" y="3470275"/>
              <a:ext cx="1585912" cy="1048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" name="AutoShape 161"/>
            <p:cNvSpPr>
              <a:spLocks noChangeArrowheads="1"/>
            </p:cNvSpPr>
            <p:nvPr/>
          </p:nvSpPr>
          <p:spPr bwMode="auto">
            <a:xfrm>
              <a:off x="800761" y="3709511"/>
              <a:ext cx="1194686" cy="591503"/>
            </a:xfrm>
            <a:prstGeom prst="roundRect">
              <a:avLst>
                <a:gd name="adj" fmla="val 11819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 defTabSz="762000" eaLnBrk="0" fontAlgn="auto" hangingPunct="0">
                <a:spcBef>
                  <a:spcPts val="0"/>
                </a:spcBef>
                <a:spcAft>
                  <a:spcPts val="0"/>
                </a:spcAft>
                <a:tabLst>
                  <a:tab pos="5648325" algn="l"/>
                </a:tabLst>
                <a:defRPr/>
              </a:pPr>
              <a:r>
                <a:rPr lang="en-US" altLang="ko-KR" sz="1800" b="1" spc="-80" dirty="0">
                  <a:ln w="11430">
                    <a:noFill/>
                  </a:ln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APS</a:t>
              </a:r>
            </a:p>
            <a:p>
              <a:pPr algn="ctr" defTabSz="762000" eaLnBrk="0" fontAlgn="auto" hangingPunct="0">
                <a:spcBef>
                  <a:spcPts val="0"/>
                </a:spcBef>
                <a:spcAft>
                  <a:spcPts val="0"/>
                </a:spcAft>
                <a:tabLst>
                  <a:tab pos="5648325" algn="l"/>
                </a:tabLst>
                <a:defRPr/>
              </a:pPr>
              <a:r>
                <a:rPr lang="en-US" altLang="ko-KR" sz="1800" b="1" spc="-80" dirty="0">
                  <a:ln w="11430">
                    <a:noFill/>
                  </a:ln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SYSTEM</a:t>
              </a:r>
            </a:p>
          </p:txBody>
        </p:sp>
      </p:grpSp>
      <p:sp>
        <p:nvSpPr>
          <p:cNvPr id="45" name="AutoShape 161"/>
          <p:cNvSpPr>
            <a:spLocks noChangeArrowheads="1"/>
          </p:cNvSpPr>
          <p:nvPr/>
        </p:nvSpPr>
        <p:spPr bwMode="auto">
          <a:xfrm>
            <a:off x="6074467" y="3521642"/>
            <a:ext cx="2179726" cy="295751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defTabSz="762000" eaLnBrk="0" fontAlgn="auto" hangingPunct="0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en-US" altLang="ko-KR" sz="1800" b="1" spc="-80" dirty="0">
                <a:ln w="11430">
                  <a:noFill/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APS Client Server</a:t>
            </a:r>
            <a:endParaRPr lang="ko-KR" altLang="en-US" sz="1800" b="1" spc="-80" dirty="0">
              <a:ln w="11430">
                <a:noFill/>
              </a:ln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46" name="Rectangle 19"/>
          <p:cNvSpPr>
            <a:spLocks noChangeArrowheads="1"/>
          </p:cNvSpPr>
          <p:nvPr/>
        </p:nvSpPr>
        <p:spPr bwMode="auto">
          <a:xfrm>
            <a:off x="534927" y="2041505"/>
            <a:ext cx="5759450" cy="1350981"/>
          </a:xfrm>
          <a:prstGeom prst="rect">
            <a:avLst/>
          </a:prstGeom>
          <a:noFill/>
          <a:ln w="38100" cmpd="sng">
            <a:solidFill>
              <a:srgbClr val="006C3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ko-KR" altLang="en-US" b="1">
              <a:solidFill>
                <a:schemeClr val="lt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47" name="AutoShape 29"/>
          <p:cNvCxnSpPr>
            <a:cxnSpLocks noChangeShapeType="1"/>
          </p:cNvCxnSpPr>
          <p:nvPr/>
        </p:nvCxnSpPr>
        <p:spPr bwMode="auto">
          <a:xfrm>
            <a:off x="2116038" y="2620943"/>
            <a:ext cx="2452726" cy="1588"/>
          </a:xfrm>
          <a:prstGeom prst="straightConnector1">
            <a:avLst/>
          </a:prstGeom>
          <a:noFill/>
          <a:ln w="25400">
            <a:solidFill>
              <a:srgbClr val="A50021"/>
            </a:solidFill>
            <a:prstDash val="sysDot"/>
            <a:miter lim="800000"/>
            <a:headEnd/>
            <a:tailEnd type="triangle" w="med" len="med"/>
          </a:ln>
        </p:spPr>
      </p:cxnSp>
      <p:cxnSp>
        <p:nvCxnSpPr>
          <p:cNvPr id="48" name="AutoShape 30"/>
          <p:cNvCxnSpPr>
            <a:cxnSpLocks noChangeShapeType="1"/>
          </p:cNvCxnSpPr>
          <p:nvPr/>
        </p:nvCxnSpPr>
        <p:spPr bwMode="auto">
          <a:xfrm rot="10800000">
            <a:off x="2116039" y="2835257"/>
            <a:ext cx="2434659" cy="1"/>
          </a:xfrm>
          <a:prstGeom prst="straightConnector1">
            <a:avLst/>
          </a:prstGeom>
          <a:noFill/>
          <a:ln w="25400">
            <a:solidFill>
              <a:srgbClr val="A50021"/>
            </a:solidFill>
            <a:prstDash val="sysDot"/>
            <a:miter lim="800000"/>
            <a:headEnd/>
            <a:tailEnd type="triangle" w="med" len="med"/>
          </a:ln>
        </p:spPr>
      </p:cxnSp>
      <p:sp>
        <p:nvSpPr>
          <p:cNvPr id="49" name="Rectangle 42"/>
          <p:cNvSpPr>
            <a:spLocks noChangeArrowheads="1"/>
          </p:cNvSpPr>
          <p:nvPr/>
        </p:nvSpPr>
        <p:spPr bwMode="auto">
          <a:xfrm>
            <a:off x="6074467" y="4085661"/>
            <a:ext cx="3303587" cy="1152525"/>
          </a:xfrm>
          <a:prstGeom prst="rect">
            <a:avLst/>
          </a:prstGeom>
          <a:noFill/>
          <a:ln w="38100" cmpd="sng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ko-KR" altLang="en-US" b="1">
              <a:solidFill>
                <a:schemeClr val="lt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0" name="AutoShape 161"/>
          <p:cNvSpPr>
            <a:spLocks noChangeArrowheads="1"/>
          </p:cNvSpPr>
          <p:nvPr/>
        </p:nvSpPr>
        <p:spPr bwMode="auto">
          <a:xfrm>
            <a:off x="6074467" y="3789910"/>
            <a:ext cx="2179726" cy="295751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defTabSz="762000" eaLnBrk="0" fontAlgn="auto" hangingPunct="0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en-US" altLang="ko-KR" sz="1800" b="1" spc="-80" dirty="0" err="1">
                <a:ln w="11430">
                  <a:noFill/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Flexsche</a:t>
            </a:r>
            <a:r>
              <a:rPr lang="en-US" altLang="ko-KR" sz="1800" b="1" spc="-80" dirty="0">
                <a:ln w="11430">
                  <a:noFill/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GP</a:t>
            </a:r>
            <a:endParaRPr lang="ko-KR" altLang="en-US" sz="1800" b="1" spc="-80" dirty="0">
              <a:ln w="11430">
                <a:noFill/>
              </a:ln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51" name="AutoShape 161"/>
          <p:cNvSpPr>
            <a:spLocks noChangeArrowheads="1"/>
          </p:cNvSpPr>
          <p:nvPr/>
        </p:nvSpPr>
        <p:spPr bwMode="auto">
          <a:xfrm>
            <a:off x="363416" y="1872169"/>
            <a:ext cx="2179726" cy="295751"/>
          </a:xfrm>
          <a:prstGeom prst="roundRect">
            <a:avLst>
              <a:gd name="adj" fmla="val 11819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defTabSz="762000" eaLnBrk="0" fontAlgn="auto" hangingPunct="0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ko-KR" altLang="en-US" sz="1800" b="1" spc="-80" dirty="0" err="1">
                <a:ln w="11430">
                  <a:noFill/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고객사</a:t>
            </a:r>
            <a:r>
              <a:rPr lang="ko-KR" altLang="en-US" sz="1800" b="1" spc="-80" dirty="0">
                <a:ln w="11430">
                  <a:noFill/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1800" b="1" spc="-80" dirty="0">
                <a:ln w="11430">
                  <a:noFill/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Main Server</a:t>
            </a:r>
            <a:endParaRPr lang="ko-KR" altLang="en-US" sz="1800" b="1" spc="-80" dirty="0">
              <a:ln w="11430">
                <a:noFill/>
              </a:ln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grpSp>
        <p:nvGrpSpPr>
          <p:cNvPr id="52" name="그룹 198"/>
          <p:cNvGrpSpPr/>
          <p:nvPr/>
        </p:nvGrpSpPr>
        <p:grpSpPr>
          <a:xfrm>
            <a:off x="534927" y="2166901"/>
            <a:ext cx="1585912" cy="1048922"/>
            <a:chOff x="560388" y="3470275"/>
            <a:chExt cx="1585912" cy="1048922"/>
          </a:xfrm>
        </p:grpSpPr>
        <p:pic>
          <p:nvPicPr>
            <p:cNvPr id="5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0388" y="3470275"/>
              <a:ext cx="1585912" cy="1048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AutoShape 161"/>
            <p:cNvSpPr>
              <a:spLocks noChangeArrowheads="1"/>
            </p:cNvSpPr>
            <p:nvPr/>
          </p:nvSpPr>
          <p:spPr bwMode="auto">
            <a:xfrm>
              <a:off x="800761" y="3709511"/>
              <a:ext cx="1194686" cy="591503"/>
            </a:xfrm>
            <a:prstGeom prst="roundRect">
              <a:avLst>
                <a:gd name="adj" fmla="val 11819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 defTabSz="762000" eaLnBrk="0" fontAlgn="auto" hangingPunct="0">
                <a:spcBef>
                  <a:spcPts val="0"/>
                </a:spcBef>
                <a:spcAft>
                  <a:spcPts val="0"/>
                </a:spcAft>
                <a:tabLst>
                  <a:tab pos="5648325" algn="l"/>
                </a:tabLst>
                <a:defRPr/>
              </a:pPr>
              <a:r>
                <a:rPr lang="en-US" altLang="ko-KR" sz="1800" b="1" spc="-80" dirty="0">
                  <a:ln w="11430">
                    <a:noFill/>
                  </a:ln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ERP/MES </a:t>
              </a:r>
            </a:p>
            <a:p>
              <a:pPr algn="ctr" defTabSz="762000" eaLnBrk="0" fontAlgn="auto" hangingPunct="0">
                <a:spcBef>
                  <a:spcPts val="0"/>
                </a:spcBef>
                <a:spcAft>
                  <a:spcPts val="0"/>
                </a:spcAft>
                <a:tabLst>
                  <a:tab pos="5648325" algn="l"/>
                </a:tabLst>
                <a:defRPr/>
              </a:pPr>
              <a:r>
                <a:rPr lang="en-US" altLang="ko-KR" sz="1800" b="1" spc="-80" dirty="0">
                  <a:ln w="11430">
                    <a:noFill/>
                  </a:ln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SYSTEM</a:t>
              </a:r>
            </a:p>
          </p:txBody>
        </p:sp>
      </p:grpSp>
      <p:sp>
        <p:nvSpPr>
          <p:cNvPr id="55" name="AutoShape 161"/>
          <p:cNvSpPr>
            <a:spLocks noChangeArrowheads="1"/>
          </p:cNvSpPr>
          <p:nvPr/>
        </p:nvSpPr>
        <p:spPr bwMode="auto">
          <a:xfrm>
            <a:off x="2649528" y="2292141"/>
            <a:ext cx="1573212" cy="230029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defTabSz="762000" eaLnBrk="0" fontAlgn="auto" hangingPunct="0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en-US" altLang="ko-KR" sz="1400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1. DATA </a:t>
            </a:r>
            <a:r>
              <a:rPr lang="ko-KR" altLang="en-US" sz="1400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산출</a:t>
            </a:r>
          </a:p>
        </p:txBody>
      </p:sp>
      <p:sp>
        <p:nvSpPr>
          <p:cNvPr id="56" name="AutoShape 161"/>
          <p:cNvSpPr>
            <a:spLocks noChangeArrowheads="1"/>
          </p:cNvSpPr>
          <p:nvPr/>
        </p:nvSpPr>
        <p:spPr bwMode="auto">
          <a:xfrm>
            <a:off x="2895971" y="2897161"/>
            <a:ext cx="972691" cy="230029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defTabSz="762000" eaLnBrk="0" fontAlgn="auto" hangingPunct="0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en-US" altLang="ko-KR" sz="1400" b="1" spc="-8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5. </a:t>
            </a:r>
            <a:r>
              <a:rPr lang="en-US" altLang="ko-KR" sz="1400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ERP </a:t>
            </a:r>
            <a:r>
              <a:rPr lang="ko-KR" altLang="en-US" sz="1400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반영</a:t>
            </a:r>
          </a:p>
        </p:txBody>
      </p:sp>
      <p:sp>
        <p:nvSpPr>
          <p:cNvPr id="59" name="AutoShape 161"/>
          <p:cNvSpPr>
            <a:spLocks noChangeArrowheads="1"/>
          </p:cNvSpPr>
          <p:nvPr/>
        </p:nvSpPr>
        <p:spPr bwMode="auto">
          <a:xfrm>
            <a:off x="7624063" y="2985794"/>
            <a:ext cx="1817879" cy="230029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defTabSz="762000" eaLnBrk="0" fontAlgn="auto" hangingPunct="0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en-US" altLang="ko-KR" sz="1400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2</a:t>
            </a:r>
            <a:r>
              <a:rPr lang="en-US" altLang="ko-KR" sz="1400" b="1" spc="-8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 </a:t>
            </a:r>
            <a:r>
              <a:rPr lang="en-US" altLang="ko-KR" sz="1400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APS Data Loading</a:t>
            </a:r>
          </a:p>
        </p:txBody>
      </p:sp>
      <p:sp>
        <p:nvSpPr>
          <p:cNvPr id="60" name="AutoShape 161"/>
          <p:cNvSpPr>
            <a:spLocks noChangeArrowheads="1"/>
          </p:cNvSpPr>
          <p:nvPr/>
        </p:nvSpPr>
        <p:spPr bwMode="auto">
          <a:xfrm>
            <a:off x="6230955" y="4343570"/>
            <a:ext cx="713276" cy="230029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defTabSz="762000" eaLnBrk="0" fontAlgn="auto" hangingPunct="0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en-US" altLang="ko-KR" sz="1400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4</a:t>
            </a:r>
            <a:r>
              <a:rPr lang="en-US" altLang="ko-KR" sz="1400" b="1" spc="-8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 </a:t>
            </a:r>
            <a:r>
              <a:rPr lang="en-US" altLang="ko-KR" sz="1400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Save</a:t>
            </a:r>
            <a:endParaRPr lang="ko-KR" altLang="en-US" sz="1400" b="1" spc="-80" dirty="0">
              <a:ln w="11430"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61" name="AutoShape 161"/>
          <p:cNvSpPr>
            <a:spLocks noChangeArrowheads="1"/>
          </p:cNvSpPr>
          <p:nvPr/>
        </p:nvSpPr>
        <p:spPr bwMode="auto">
          <a:xfrm>
            <a:off x="8032402" y="4839757"/>
            <a:ext cx="1210715" cy="230029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defTabSz="762000" eaLnBrk="0" fontAlgn="auto" hangingPunct="0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en-US" altLang="ko-KR" sz="1400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3</a:t>
            </a:r>
            <a:r>
              <a:rPr lang="en-US" altLang="ko-KR" sz="1400" b="1" spc="-8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 </a:t>
            </a:r>
            <a:r>
              <a:rPr lang="en-US" altLang="ko-KR" sz="1400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Scheduling</a:t>
            </a:r>
            <a:endParaRPr lang="ko-KR" altLang="en-US" sz="1400" b="1" spc="-80" dirty="0">
              <a:ln w="11430"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grpSp>
        <p:nvGrpSpPr>
          <p:cNvPr id="62" name="그룹 61"/>
          <p:cNvGrpSpPr/>
          <p:nvPr/>
        </p:nvGrpSpPr>
        <p:grpSpPr>
          <a:xfrm>
            <a:off x="3747185" y="3691866"/>
            <a:ext cx="1526314" cy="806933"/>
            <a:chOff x="3868662" y="3750322"/>
            <a:chExt cx="1526314" cy="806933"/>
          </a:xfrm>
        </p:grpSpPr>
        <p:pic>
          <p:nvPicPr>
            <p:cNvPr id="63" name="Picture 38" descr="HP-Monitor-Dock-1024"/>
            <p:cNvPicPr>
              <a:picLocks noChangeAspect="1" noChangeArrowheads="1"/>
            </p:cNvPicPr>
            <p:nvPr/>
          </p:nvPicPr>
          <p:blipFill>
            <a:blip r:embed="rId5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4131585" y="3750322"/>
              <a:ext cx="997579" cy="630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" name="Picture 51" descr="D:\모스트비주얼\아이콘 작업\왜가리\3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32186" y="3834240"/>
              <a:ext cx="314414" cy="546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" name="AutoShape 161"/>
            <p:cNvSpPr>
              <a:spLocks noChangeArrowheads="1"/>
            </p:cNvSpPr>
            <p:nvPr/>
          </p:nvSpPr>
          <p:spPr bwMode="auto">
            <a:xfrm>
              <a:off x="3868662" y="4261504"/>
              <a:ext cx="1526314" cy="295751"/>
            </a:xfrm>
            <a:prstGeom prst="roundRect">
              <a:avLst>
                <a:gd name="adj" fmla="val 11819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 defTabSz="762000" eaLnBrk="0" fontAlgn="auto" hangingPunct="0">
                <a:spcBef>
                  <a:spcPts val="0"/>
                </a:spcBef>
                <a:spcAft>
                  <a:spcPts val="0"/>
                </a:spcAft>
                <a:tabLst>
                  <a:tab pos="5648325" algn="l"/>
                </a:tabLst>
                <a:defRPr/>
              </a:pPr>
              <a:r>
                <a:rPr lang="en-US" altLang="ko-KR" sz="1800" b="1" spc="-8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Export Data</a:t>
              </a:r>
              <a:endParaRPr lang="en-US" altLang="ko-KR" sz="1800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</p:txBody>
        </p:sp>
      </p:grpSp>
      <p:pic>
        <p:nvPicPr>
          <p:cNvPr id="66" name="Picture 38" descr="HP-Monitor-Dock-1024"/>
          <p:cNvPicPr>
            <a:picLocks noChangeAspect="1" noChangeArrowheads="1"/>
          </p:cNvPicPr>
          <p:nvPr/>
        </p:nvPicPr>
        <p:blipFill>
          <a:blip r:embed="rId5" cstate="print">
            <a:lum bright="20000"/>
          </a:blip>
          <a:srcRect/>
          <a:stretch>
            <a:fillRect/>
          </a:stretch>
        </p:blipFill>
        <p:spPr bwMode="auto">
          <a:xfrm>
            <a:off x="7278104" y="4399474"/>
            <a:ext cx="997579" cy="69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7" name="그룹 213"/>
          <p:cNvGrpSpPr/>
          <p:nvPr/>
        </p:nvGrpSpPr>
        <p:grpSpPr>
          <a:xfrm>
            <a:off x="8032402" y="2024505"/>
            <a:ext cx="997579" cy="630018"/>
            <a:chOff x="-1521530" y="1333720"/>
            <a:chExt cx="997579" cy="630018"/>
          </a:xfrm>
        </p:grpSpPr>
        <p:pic>
          <p:nvPicPr>
            <p:cNvPr id="68" name="Picture 38" descr="HP-Monitor-Dock-1024"/>
            <p:cNvPicPr>
              <a:picLocks noChangeAspect="1" noChangeArrowheads="1"/>
            </p:cNvPicPr>
            <p:nvPr/>
          </p:nvPicPr>
          <p:blipFill>
            <a:blip r:embed="rId5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-1521530" y="1333720"/>
              <a:ext cx="997579" cy="630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" name="Picture 51" descr="D:\모스트비주얼\아이콘 작업\왜가리\3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-1020929" y="1417638"/>
              <a:ext cx="314414" cy="546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0" name="AutoShape 161"/>
          <p:cNvSpPr>
            <a:spLocks noChangeArrowheads="1"/>
          </p:cNvSpPr>
          <p:nvPr/>
        </p:nvSpPr>
        <p:spPr bwMode="auto">
          <a:xfrm>
            <a:off x="7839532" y="2601410"/>
            <a:ext cx="1538522" cy="295751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defTabSz="762000" eaLnBrk="0" fontAlgn="auto" hangingPunct="0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en-US" altLang="ko-KR" sz="1800" b="1" spc="-8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Import Data</a:t>
            </a:r>
            <a:endParaRPr lang="en-US" altLang="ko-KR" sz="1800" b="1" spc="-80" dirty="0">
              <a:ln w="11430"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71" name="Picture 2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6000"/>
          </a:blip>
          <a:srcRect l="23111" r="24889"/>
          <a:stretch>
            <a:fillRect/>
          </a:stretch>
        </p:blipFill>
        <p:spPr bwMode="auto">
          <a:xfrm>
            <a:off x="7043426" y="4210255"/>
            <a:ext cx="428971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자유형 71"/>
          <p:cNvSpPr/>
          <p:nvPr/>
        </p:nvSpPr>
        <p:spPr bwMode="auto">
          <a:xfrm>
            <a:off x="3172851" y="3100383"/>
            <a:ext cx="288592" cy="398021"/>
          </a:xfrm>
          <a:custGeom>
            <a:avLst/>
            <a:gdLst>
              <a:gd name="connsiteX0" fmla="*/ 288099 w 288099"/>
              <a:gd name="connsiteY0" fmla="*/ 576197 h 576197"/>
              <a:gd name="connsiteX1" fmla="*/ 125260 w 288099"/>
              <a:gd name="connsiteY1" fmla="*/ 363255 h 576197"/>
              <a:gd name="connsiteX2" fmla="*/ 0 w 288099"/>
              <a:gd name="connsiteY2" fmla="*/ 0 h 576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8099" h="576197">
                <a:moveTo>
                  <a:pt x="288099" y="576197"/>
                </a:moveTo>
                <a:cubicBezTo>
                  <a:pt x="230687" y="517742"/>
                  <a:pt x="173276" y="459288"/>
                  <a:pt x="125260" y="363255"/>
                </a:cubicBezTo>
                <a:cubicBezTo>
                  <a:pt x="77244" y="267222"/>
                  <a:pt x="38622" y="133611"/>
                  <a:pt x="0" y="0"/>
                </a:cubicBezTo>
              </a:path>
            </a:pathLst>
          </a:custGeom>
          <a:noFill/>
          <a:ln w="25400">
            <a:solidFill>
              <a:srgbClr val="A50021"/>
            </a:solidFill>
            <a:prstDash val="sysDot"/>
            <a:miter lim="800000"/>
            <a:headEnd/>
            <a:tailEnd type="triangle" w="med" len="med"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ko-KR" altLang="en-US" sz="1800" b="1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73" name="AutoShape 29"/>
          <p:cNvCxnSpPr>
            <a:cxnSpLocks noChangeShapeType="1"/>
          </p:cNvCxnSpPr>
          <p:nvPr/>
        </p:nvCxnSpPr>
        <p:spPr bwMode="auto">
          <a:xfrm rot="5400000">
            <a:off x="8187566" y="4179905"/>
            <a:ext cx="1318115" cy="1588"/>
          </a:xfrm>
          <a:prstGeom prst="straightConnector1">
            <a:avLst/>
          </a:prstGeom>
          <a:noFill/>
          <a:ln w="25400">
            <a:solidFill>
              <a:srgbClr val="A50021"/>
            </a:solidFill>
            <a:prstDash val="sysDot"/>
            <a:miter lim="800000"/>
            <a:headEnd/>
            <a:tailEnd type="triangle" w="med" len="med"/>
          </a:ln>
        </p:spPr>
      </p:cxnSp>
      <p:cxnSp>
        <p:nvCxnSpPr>
          <p:cNvPr id="74" name="꺾인 연결선 72"/>
          <p:cNvCxnSpPr>
            <a:cxnSpLocks/>
            <a:stCxn id="43" idx="3"/>
          </p:cNvCxnSpPr>
          <p:nvPr/>
        </p:nvCxnSpPr>
        <p:spPr bwMode="auto">
          <a:xfrm>
            <a:off x="6225320" y="2692381"/>
            <a:ext cx="1564642" cy="20478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A50021"/>
            </a:solidFill>
            <a:prstDash val="sysDot"/>
            <a:miter lim="800000"/>
            <a:headEnd/>
            <a:tailEnd type="triangle" w="med" len="med"/>
          </a:ln>
        </p:spPr>
      </p:cxnSp>
      <p:cxnSp>
        <p:nvCxnSpPr>
          <p:cNvPr id="75" name="꺾인 연결선 72"/>
          <p:cNvCxnSpPr>
            <a:stCxn id="71" idx="2"/>
            <a:endCxn id="60" idx="2"/>
          </p:cNvCxnSpPr>
          <p:nvPr/>
        </p:nvCxnSpPr>
        <p:spPr bwMode="auto">
          <a:xfrm rot="5400000" flipH="1">
            <a:off x="6708344" y="4452849"/>
            <a:ext cx="428818" cy="670319"/>
          </a:xfrm>
          <a:prstGeom prst="bentConnector3">
            <a:avLst>
              <a:gd name="adj1" fmla="val -32578"/>
            </a:avLst>
          </a:prstGeom>
          <a:noFill/>
          <a:ln w="25400">
            <a:solidFill>
              <a:srgbClr val="A50021"/>
            </a:solidFill>
            <a:prstDash val="sysDot"/>
            <a:miter lim="800000"/>
            <a:headEnd/>
            <a:tailEnd type="triangle" w="med" len="med"/>
          </a:ln>
        </p:spPr>
      </p:cxnSp>
      <p:cxnSp>
        <p:nvCxnSpPr>
          <p:cNvPr id="76" name="꺾인 연결선 72"/>
          <p:cNvCxnSpPr>
            <a:stCxn id="60" idx="1"/>
          </p:cNvCxnSpPr>
          <p:nvPr/>
        </p:nvCxnSpPr>
        <p:spPr bwMode="auto">
          <a:xfrm rot="10800000">
            <a:off x="5199607" y="3216843"/>
            <a:ext cx="1031349" cy="1241743"/>
          </a:xfrm>
          <a:prstGeom prst="bentConnector2">
            <a:avLst/>
          </a:prstGeom>
          <a:noFill/>
          <a:ln w="25400">
            <a:solidFill>
              <a:srgbClr val="A50021"/>
            </a:solidFill>
            <a:prstDash val="sysDot"/>
            <a:miter lim="800000"/>
            <a:headE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25615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AutoShape 161"/>
          <p:cNvSpPr>
            <a:spLocks noChangeArrowheads="1"/>
          </p:cNvSpPr>
          <p:nvPr/>
        </p:nvSpPr>
        <p:spPr bwMode="auto">
          <a:xfrm>
            <a:off x="231606" y="138611"/>
            <a:ext cx="4968000" cy="295751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l" eaLnBrk="1" fontAlgn="auto" latinLnBrk="1" hangingPunct="1">
              <a:spcBef>
                <a:spcPct val="0"/>
              </a:spcBef>
              <a:spcAft>
                <a:spcPts val="0"/>
              </a:spcAft>
              <a:tabLst>
                <a:tab pos="5648325" algn="l"/>
              </a:tabLst>
            </a:pPr>
            <a:r>
              <a:rPr lang="en-US" altLang="ko-KR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4.3 </a:t>
            </a:r>
            <a:r>
              <a:rPr lang="ko-KR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기본 모듈의 구성 및 기능</a:t>
            </a:r>
          </a:p>
        </p:txBody>
      </p:sp>
      <p:grpSp>
        <p:nvGrpSpPr>
          <p:cNvPr id="2" name="그룹 198"/>
          <p:cNvGrpSpPr>
            <a:grpSpLocks/>
          </p:cNvGrpSpPr>
          <p:nvPr/>
        </p:nvGrpSpPr>
        <p:grpSpPr bwMode="auto">
          <a:xfrm>
            <a:off x="0" y="1482109"/>
            <a:ext cx="9900000" cy="215900"/>
            <a:chOff x="634928" y="2749548"/>
            <a:chExt cx="6271459" cy="216000"/>
          </a:xfrm>
        </p:grpSpPr>
        <p:sp>
          <p:nvSpPr>
            <p:cNvPr id="100" name="모서리가 둥근 직사각형 99"/>
            <p:cNvSpPr/>
            <p:nvPr/>
          </p:nvSpPr>
          <p:spPr>
            <a:xfrm>
              <a:off x="634928" y="2749548"/>
              <a:ext cx="6271459" cy="216000"/>
            </a:xfrm>
            <a:prstGeom prst="roundRect">
              <a:avLst>
                <a:gd name="adj" fmla="val 0"/>
              </a:avLst>
            </a:prstGeom>
            <a:solidFill>
              <a:srgbClr val="D7E3F1"/>
            </a:solidFill>
            <a:ln w="6350">
              <a:solidFill>
                <a:srgbClr val="8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anchor="ctr"/>
            <a:lstStyle/>
            <a:p>
              <a:pPr algn="l" defTabSz="1041400" latinLnBrk="0">
                <a:defRPr/>
              </a:pPr>
              <a:r>
                <a:rPr kumimoji="0" lang="en-US" altLang="ko-KR" sz="1400" b="1" dirty="0">
                  <a:solidFill>
                    <a:srgbClr val="13202F"/>
                  </a:solidFill>
                  <a:latin typeface="맑은 고딕" pitchFamily="50" charset="-127"/>
                  <a:ea typeface="맑은 고딕" pitchFamily="50" charset="-127"/>
                </a:rPr>
                <a:t>  </a:t>
              </a:r>
              <a:r>
                <a:rPr lang="en-US" altLang="ko-KR" sz="1400" b="1" dirty="0">
                  <a:solidFill>
                    <a:srgbClr val="13202F"/>
                  </a:solidFill>
                  <a:latin typeface="맑은 고딕" pitchFamily="50" charset="-127"/>
                  <a:ea typeface="맑은 고딕" pitchFamily="50" charset="-127"/>
                </a:rPr>
                <a:t>DATA </a:t>
              </a:r>
              <a:r>
                <a:rPr lang="ko-KR" altLang="en-US" sz="1400" b="1" dirty="0">
                  <a:solidFill>
                    <a:srgbClr val="13202F"/>
                  </a:solidFill>
                  <a:latin typeface="맑은 고딕" pitchFamily="50" charset="-127"/>
                  <a:ea typeface="맑은 고딕" pitchFamily="50" charset="-127"/>
                </a:rPr>
                <a:t>편집</a:t>
              </a:r>
              <a:endParaRPr kumimoji="0" lang="ko-KR" altLang="en-US" sz="1400" b="1" dirty="0">
                <a:solidFill>
                  <a:srgbClr val="13202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101" name="Picture 2" descr="C:\Users\wslee\Desktop\Untitled-2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r="4230"/>
            <a:stretch>
              <a:fillRect/>
            </a:stretch>
          </p:blipFill>
          <p:spPr bwMode="auto">
            <a:xfrm>
              <a:off x="694874" y="2806776"/>
              <a:ext cx="66686" cy="101544"/>
            </a:xfrm>
            <a:prstGeom prst="rect">
              <a:avLst/>
            </a:prstGeom>
            <a:noFill/>
          </p:spPr>
        </p:pic>
      </p:grpSp>
      <p:sp>
        <p:nvSpPr>
          <p:cNvPr id="13" name="AutoShape 161"/>
          <p:cNvSpPr>
            <a:spLocks noChangeArrowheads="1"/>
          </p:cNvSpPr>
          <p:nvPr/>
        </p:nvSpPr>
        <p:spPr bwMode="auto">
          <a:xfrm>
            <a:off x="344942" y="703318"/>
            <a:ext cx="9452198" cy="591503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defTabSz="936743"/>
            <a:r>
              <a:rPr lang="ko-KR" altLang="en-US" spc="-6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생산 스케줄러의 마스터 데이터</a:t>
            </a:r>
            <a:r>
              <a:rPr lang="en-US" altLang="ko-KR" spc="-6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, </a:t>
            </a:r>
            <a:r>
              <a:rPr lang="ko-KR" altLang="en-US" spc="-6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특히 공정 정의는 복잡하기 때문에 시스템도입 시 큰 장해가 되고 있었습니다</a:t>
            </a:r>
            <a:r>
              <a:rPr lang="en-US" altLang="ko-KR" spc="-6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 </a:t>
            </a:r>
            <a:r>
              <a:rPr lang="ko-KR" altLang="en-US" spc="-6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그래피컬 한 화면을 마우스  조작 만으로  데이터를 작성할 수 있는 </a:t>
            </a:r>
            <a:r>
              <a:rPr lang="en-US" altLang="ko-KR" spc="-6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FLEXSCHE Editor</a:t>
            </a:r>
            <a:r>
              <a:rPr lang="ko-KR" altLang="en-US" spc="-6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를 </a:t>
            </a:r>
            <a:r>
              <a:rPr lang="en-US" altLang="ko-KR" spc="-6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FLEXSCHE GP</a:t>
            </a:r>
            <a:r>
              <a:rPr lang="ko-KR" altLang="en-US" spc="-6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에 추가 하였습니다</a:t>
            </a:r>
            <a:r>
              <a:rPr lang="en-US" altLang="ko-KR" spc="-6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  </a:t>
            </a:r>
            <a:r>
              <a:rPr lang="ko-KR" altLang="en-US" spc="-6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따라서 데이터 작성</a:t>
            </a:r>
            <a:r>
              <a:rPr lang="en-US" altLang="ko-KR" spc="-6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·</a:t>
            </a:r>
            <a:r>
              <a:rPr lang="ko-KR" altLang="en-US" spc="-6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수정의 부담을 최소화하고 효율은 비약적으로 높아 졌습니다</a:t>
            </a:r>
            <a:r>
              <a:rPr lang="en-US" altLang="ko-KR" spc="-6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</a:t>
            </a:r>
          </a:p>
        </p:txBody>
      </p:sp>
      <p:grpSp>
        <p:nvGrpSpPr>
          <p:cNvPr id="11" name="그룹 10"/>
          <p:cNvGrpSpPr/>
          <p:nvPr/>
        </p:nvGrpSpPr>
        <p:grpSpPr>
          <a:xfrm>
            <a:off x="362856" y="1876883"/>
            <a:ext cx="9205232" cy="4363580"/>
            <a:chOff x="304800" y="1876883"/>
            <a:chExt cx="9205232" cy="4363580"/>
          </a:xfrm>
        </p:grpSpPr>
        <p:pic>
          <p:nvPicPr>
            <p:cNvPr id="7" name="Picture 48" descr="10-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45562" y="3004457"/>
              <a:ext cx="3188938" cy="323600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" name="AutoShape 161"/>
            <p:cNvSpPr>
              <a:spLocks noChangeArrowheads="1"/>
            </p:cNvSpPr>
            <p:nvPr/>
          </p:nvSpPr>
          <p:spPr bwMode="auto">
            <a:xfrm>
              <a:off x="6214509" y="1876883"/>
              <a:ext cx="2896837" cy="262890"/>
            </a:xfrm>
            <a:prstGeom prst="roundRect">
              <a:avLst>
                <a:gd name="adj" fmla="val 11819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  <a:scene3d>
                <a:camera prst="orthographicFront"/>
                <a:lightRig rig="harsh" dir="tl"/>
              </a:scene3d>
              <a:sp3d contourW="38100" prstMaterial="flat">
                <a:bevelT w="1270" prst="artDeco"/>
                <a:extrusionClr>
                  <a:schemeClr val="bg1"/>
                </a:extrusionClr>
                <a:contourClr>
                  <a:schemeClr val="bg1"/>
                </a:contourClr>
              </a:sp3d>
            </a:bodyPr>
            <a:lstStyle/>
            <a:p>
              <a:pPr defTabSz="762000" eaLnBrk="0" fontAlgn="auto" hangingPunct="0">
                <a:spcBef>
                  <a:spcPts val="0"/>
                </a:spcBef>
                <a:spcAft>
                  <a:spcPts val="0"/>
                </a:spcAft>
                <a:tabLst>
                  <a:tab pos="5648325" algn="l"/>
                </a:tabLst>
                <a:defRPr/>
              </a:pPr>
              <a:r>
                <a:rPr lang="ko-KR" altLang="en-US" sz="1600" b="1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공정 편집</a:t>
              </a:r>
            </a:p>
          </p:txBody>
        </p:sp>
        <p:sp>
          <p:nvSpPr>
            <p:cNvPr id="14" name="AutoShape 161"/>
            <p:cNvSpPr>
              <a:spLocks noChangeArrowheads="1"/>
            </p:cNvSpPr>
            <p:nvPr/>
          </p:nvSpPr>
          <p:spPr bwMode="auto">
            <a:xfrm>
              <a:off x="6214509" y="2162404"/>
              <a:ext cx="3295523" cy="788670"/>
            </a:xfrm>
            <a:prstGeom prst="roundRect">
              <a:avLst>
                <a:gd name="adj" fmla="val 11819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  <a:scene3d>
                <a:camera prst="orthographicFront"/>
                <a:lightRig rig="harsh" dir="tl"/>
              </a:scene3d>
              <a:sp3d contourW="38100" prstMaterial="flat">
                <a:bevelT w="1270" prst="artDeco"/>
                <a:extrusionClr>
                  <a:schemeClr val="bg1"/>
                </a:extrusionClr>
                <a:contourClr>
                  <a:schemeClr val="bg1"/>
                </a:contourClr>
              </a:sp3d>
            </a:bodyPr>
            <a:lstStyle/>
            <a:p>
              <a:pPr algn="l" defTabSz="1042988" latinLnBrk="0">
                <a:defRPr/>
              </a:pPr>
              <a:r>
                <a:rPr lang="ko-KR" altLang="en-US" b="0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공정의 네트워크 구조를 마우스 조작으로 용이하게 작성</a:t>
              </a:r>
              <a:r>
                <a:rPr lang="en-US" altLang="ko-KR" b="0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·</a:t>
              </a:r>
              <a:r>
                <a:rPr lang="ko-KR" altLang="en-US" b="0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편집할 수 있습니다</a:t>
              </a:r>
              <a:r>
                <a:rPr lang="en-US" altLang="ko-KR" b="0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. </a:t>
              </a:r>
              <a:r>
                <a:rPr lang="ko-KR" altLang="en-US" b="0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공정도간의 링크 설정</a:t>
              </a:r>
              <a:r>
                <a:rPr lang="en-US" altLang="ko-KR" b="0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, </a:t>
              </a:r>
              <a:r>
                <a:rPr lang="ko-KR" altLang="en-US" b="0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입출력 품목</a:t>
              </a:r>
              <a:r>
                <a:rPr lang="en-US" altLang="ko-KR" b="0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, </a:t>
              </a:r>
              <a:r>
                <a:rPr lang="ko-KR" altLang="en-US" b="0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이용 가능한 자원 설정을 빠르게 실시할 수 있습니다</a:t>
              </a:r>
              <a:r>
                <a:rPr lang="en-US" altLang="ko-KR" b="0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.</a:t>
              </a:r>
            </a:p>
          </p:txBody>
        </p:sp>
        <p:pic>
          <p:nvPicPr>
            <p:cNvPr id="15" name="Picture 60" descr="10-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4800" y="1959429"/>
              <a:ext cx="5524500" cy="42810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91246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5" t="4178" r="56700" b="13472"/>
          <a:stretch/>
        </p:blipFill>
        <p:spPr bwMode="auto">
          <a:xfrm>
            <a:off x="6029325" y="1682750"/>
            <a:ext cx="3706193" cy="4708526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11"/>
          <a:stretch/>
        </p:blipFill>
        <p:spPr bwMode="auto">
          <a:xfrm>
            <a:off x="3085794" y="1689100"/>
            <a:ext cx="2943531" cy="4702176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" t="14124" r="72795" b="16486"/>
          <a:stretch/>
        </p:blipFill>
        <p:spPr bwMode="auto">
          <a:xfrm>
            <a:off x="432631" y="1682750"/>
            <a:ext cx="2670634" cy="4708526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3" name="AutoShape 161"/>
          <p:cNvSpPr>
            <a:spLocks noChangeArrowheads="1"/>
          </p:cNvSpPr>
          <p:nvPr/>
        </p:nvSpPr>
        <p:spPr bwMode="auto">
          <a:xfrm>
            <a:off x="231606" y="138611"/>
            <a:ext cx="4968000" cy="295751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l" eaLnBrk="1" fontAlgn="auto" latinLnBrk="1" hangingPunct="1">
              <a:spcBef>
                <a:spcPct val="0"/>
              </a:spcBef>
              <a:spcAft>
                <a:spcPts val="0"/>
              </a:spcAft>
              <a:tabLst>
                <a:tab pos="5648325" algn="l"/>
              </a:tabLst>
            </a:pPr>
            <a:r>
              <a:rPr lang="en-US" altLang="ko-KR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4.3 </a:t>
            </a:r>
            <a:r>
              <a:rPr lang="ko-KR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기본 모듈의  구성 및 기능</a:t>
            </a:r>
          </a:p>
        </p:txBody>
      </p:sp>
      <p:grpSp>
        <p:nvGrpSpPr>
          <p:cNvPr id="2" name="그룹 198"/>
          <p:cNvGrpSpPr>
            <a:grpSpLocks/>
          </p:cNvGrpSpPr>
          <p:nvPr/>
        </p:nvGrpSpPr>
        <p:grpSpPr bwMode="auto">
          <a:xfrm>
            <a:off x="-1588" y="1191821"/>
            <a:ext cx="9900000" cy="215900"/>
            <a:chOff x="634928" y="2749548"/>
            <a:chExt cx="6271459" cy="216000"/>
          </a:xfrm>
        </p:grpSpPr>
        <p:sp>
          <p:nvSpPr>
            <p:cNvPr id="100" name="모서리가 둥근 직사각형 99"/>
            <p:cNvSpPr/>
            <p:nvPr/>
          </p:nvSpPr>
          <p:spPr>
            <a:xfrm>
              <a:off x="634928" y="2749548"/>
              <a:ext cx="6271459" cy="216000"/>
            </a:xfrm>
            <a:prstGeom prst="roundRect">
              <a:avLst>
                <a:gd name="adj" fmla="val 0"/>
              </a:avLst>
            </a:prstGeom>
            <a:solidFill>
              <a:srgbClr val="D7E3F1"/>
            </a:solidFill>
            <a:ln w="6350">
              <a:solidFill>
                <a:srgbClr val="8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anchor="ctr"/>
            <a:lstStyle/>
            <a:p>
              <a:pPr algn="l" defTabSz="1041400">
                <a:defRPr/>
              </a:pPr>
              <a:r>
                <a:rPr kumimoji="0" lang="en-US" altLang="ko-KR" sz="1400" b="1" dirty="0">
                  <a:solidFill>
                    <a:srgbClr val="13202F"/>
                  </a:solidFill>
                  <a:latin typeface="맑은 고딕" pitchFamily="50" charset="-127"/>
                  <a:ea typeface="맑은 고딕" pitchFamily="50" charset="-127"/>
                </a:rPr>
                <a:t>  </a:t>
              </a:r>
              <a:r>
                <a:rPr kumimoji="0" lang="ko-KR" altLang="en-US" sz="1400" b="1" dirty="0">
                  <a:solidFill>
                    <a:srgbClr val="13202F"/>
                  </a:solidFill>
                  <a:latin typeface="맑은 고딕" pitchFamily="50" charset="-127"/>
                  <a:ea typeface="맑은 고딕" pitchFamily="50" charset="-127"/>
                </a:rPr>
                <a:t>제약 조건 편집 </a:t>
              </a:r>
              <a:endParaRPr lang="ko-KR" altLang="en-US" sz="1400" b="1" dirty="0">
                <a:solidFill>
                  <a:srgbClr val="552E25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</p:txBody>
        </p:sp>
        <p:pic>
          <p:nvPicPr>
            <p:cNvPr id="101" name="Picture 2" descr="C:\Users\wslee\Desktop\Untitled-2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r="4230"/>
            <a:stretch>
              <a:fillRect/>
            </a:stretch>
          </p:blipFill>
          <p:spPr bwMode="auto">
            <a:xfrm>
              <a:off x="694874" y="2806776"/>
              <a:ext cx="66686" cy="101544"/>
            </a:xfrm>
            <a:prstGeom prst="rect">
              <a:avLst/>
            </a:prstGeom>
            <a:noFill/>
          </p:spPr>
        </p:pic>
      </p:grpSp>
      <p:sp>
        <p:nvSpPr>
          <p:cNvPr id="102" name="제목 29"/>
          <p:cNvSpPr txBox="1">
            <a:spLocks/>
          </p:cNvSpPr>
          <p:nvPr/>
        </p:nvSpPr>
        <p:spPr>
          <a:xfrm>
            <a:off x="432631" y="646174"/>
            <a:ext cx="92106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defPPr>
              <a:defRPr lang="en-US"/>
            </a:defPPr>
            <a:lvl1pPr algn="l" defTabSz="936743">
              <a:defRPr spc="-60">
                <a:latin typeface="맑은 고딕" pitchFamily="50" charset="-127"/>
                <a:ea typeface="맑은 고딕" pitchFamily="50" charset="-127"/>
                <a:cs typeface="Arial" pitchFamily="34" charset="0"/>
              </a:defRPr>
            </a:lvl1pPr>
          </a:lstStyle>
          <a:p>
            <a:r>
              <a:rPr lang="ko-KR" altLang="en-US" dirty="0"/>
              <a:t> 회사의 생산전략과 정책</a:t>
            </a:r>
            <a:r>
              <a:rPr lang="en-US" altLang="ko-KR" dirty="0"/>
              <a:t>, </a:t>
            </a:r>
            <a:r>
              <a:rPr lang="ko-KR" altLang="en-US" dirty="0"/>
              <a:t>생산제약조건</a:t>
            </a:r>
            <a:r>
              <a:rPr lang="en-US" altLang="ko-KR" dirty="0"/>
              <a:t>, </a:t>
            </a:r>
            <a:r>
              <a:rPr lang="ko-KR" altLang="en-US" dirty="0"/>
              <a:t>생산성을 감안한 실행 가능한 생산계획 룰을 수립하여</a:t>
            </a:r>
            <a:r>
              <a:rPr lang="en-US" altLang="ko-KR" dirty="0"/>
              <a:t>, </a:t>
            </a:r>
            <a:r>
              <a:rPr lang="ko-KR" altLang="en-US" dirty="0"/>
              <a:t>현장 및 고객요구의 변화에 유기적으로 신속하게 대응할 수 있는 생산계획시스템을 구축합니다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</p:txBody>
      </p:sp>
      <p:sp>
        <p:nvSpPr>
          <p:cNvPr id="1416" name="AutoShape 161"/>
          <p:cNvSpPr>
            <a:spLocks noChangeArrowheads="1"/>
          </p:cNvSpPr>
          <p:nvPr/>
        </p:nvSpPr>
        <p:spPr bwMode="auto">
          <a:xfrm>
            <a:off x="534927" y="3648082"/>
            <a:ext cx="2217333" cy="262890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 defTabSz="762000" eaLnBrk="0" fontAlgn="auto" hangingPunct="0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ko-KR" altLang="en-US" sz="1600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다양한 룰 설정</a:t>
            </a:r>
          </a:p>
        </p:txBody>
      </p:sp>
      <p:sp>
        <p:nvSpPr>
          <p:cNvPr id="1417" name="AutoShape 161"/>
          <p:cNvSpPr>
            <a:spLocks noChangeArrowheads="1"/>
          </p:cNvSpPr>
          <p:nvPr/>
        </p:nvSpPr>
        <p:spPr bwMode="auto">
          <a:xfrm>
            <a:off x="3474438" y="3234532"/>
            <a:ext cx="2217333" cy="262890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 defTabSz="762000" eaLnBrk="0" fontAlgn="auto" hangingPunct="0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ko-KR" altLang="en-US" sz="1600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다양한 </a:t>
            </a:r>
            <a:r>
              <a:rPr lang="ko-KR" altLang="en-US" sz="1600" b="1" spc="-80" dirty="0" err="1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메소드</a:t>
            </a:r>
            <a:r>
              <a:rPr lang="ko-KR" altLang="en-US" sz="1600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제공</a:t>
            </a:r>
          </a:p>
        </p:txBody>
      </p:sp>
      <p:sp>
        <p:nvSpPr>
          <p:cNvPr id="1418" name="AutoShape 161"/>
          <p:cNvSpPr>
            <a:spLocks noChangeArrowheads="1"/>
          </p:cNvSpPr>
          <p:nvPr/>
        </p:nvSpPr>
        <p:spPr bwMode="auto">
          <a:xfrm>
            <a:off x="6267468" y="3234532"/>
            <a:ext cx="3030150" cy="262890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 defTabSz="762000" eaLnBrk="0" fontAlgn="auto" hangingPunct="0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ko-KR" altLang="en-US" sz="1600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제약조건 편집</a:t>
            </a:r>
            <a:r>
              <a:rPr lang="en-US" altLang="ko-KR" sz="1600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(</a:t>
            </a:r>
            <a:r>
              <a:rPr lang="ko-KR" altLang="en-US" sz="1600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프로그래밍</a:t>
            </a:r>
            <a:r>
              <a:rPr lang="en-US" altLang="ko-KR" sz="1600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)</a:t>
            </a:r>
            <a:endParaRPr lang="ko-KR" altLang="en-US" sz="1600" b="1" spc="-80" dirty="0">
              <a:ln w="11430"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419" name="AutoShape 161"/>
          <p:cNvSpPr>
            <a:spLocks noChangeArrowheads="1"/>
          </p:cNvSpPr>
          <p:nvPr/>
        </p:nvSpPr>
        <p:spPr bwMode="auto">
          <a:xfrm>
            <a:off x="544887" y="4415805"/>
            <a:ext cx="2217333" cy="262890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 defTabSz="762000" eaLnBrk="0" fontAlgn="auto" hangingPunct="0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en-US" altLang="ko-KR" sz="1600" b="1" spc="-80" dirty="0">
                <a:ln w="11430">
                  <a:noFill/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FLEXSHE </a:t>
            </a:r>
            <a:r>
              <a:rPr lang="ko-KR" altLang="en-US" sz="1600" b="1" spc="-80" dirty="0">
                <a:ln w="11430">
                  <a:noFill/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고유기능</a:t>
            </a:r>
          </a:p>
        </p:txBody>
      </p:sp>
    </p:spTree>
    <p:extLst>
      <p:ext uri="{BB962C8B-B14F-4D97-AF65-F5344CB8AC3E}">
        <p14:creationId xmlns:p14="http://schemas.microsoft.com/office/powerpoint/2010/main" val="196334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AutoShape 161"/>
          <p:cNvSpPr>
            <a:spLocks noChangeArrowheads="1"/>
          </p:cNvSpPr>
          <p:nvPr/>
        </p:nvSpPr>
        <p:spPr bwMode="auto">
          <a:xfrm>
            <a:off x="231606" y="138611"/>
            <a:ext cx="4968000" cy="295751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l" eaLnBrk="1" fontAlgn="auto" latinLnBrk="1" hangingPunct="1">
              <a:spcBef>
                <a:spcPct val="0"/>
              </a:spcBef>
              <a:spcAft>
                <a:spcPts val="0"/>
              </a:spcAft>
              <a:tabLst>
                <a:tab pos="5648325" algn="l"/>
              </a:tabLst>
            </a:pPr>
            <a:r>
              <a:rPr lang="en-US" altLang="ko-KR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4.4 </a:t>
            </a:r>
            <a:r>
              <a:rPr lang="ko-KR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확장 모듈의  구성 및 기능</a:t>
            </a:r>
          </a:p>
        </p:txBody>
      </p:sp>
      <p:grpSp>
        <p:nvGrpSpPr>
          <p:cNvPr id="2" name="그룹 198"/>
          <p:cNvGrpSpPr>
            <a:grpSpLocks/>
          </p:cNvGrpSpPr>
          <p:nvPr/>
        </p:nvGrpSpPr>
        <p:grpSpPr bwMode="auto">
          <a:xfrm>
            <a:off x="6000" y="1438564"/>
            <a:ext cx="9900000" cy="215900"/>
            <a:chOff x="634928" y="2749548"/>
            <a:chExt cx="6271459" cy="216000"/>
          </a:xfrm>
        </p:grpSpPr>
        <p:sp>
          <p:nvSpPr>
            <p:cNvPr id="100" name="모서리가 둥근 직사각형 99"/>
            <p:cNvSpPr/>
            <p:nvPr/>
          </p:nvSpPr>
          <p:spPr>
            <a:xfrm>
              <a:off x="634928" y="2749548"/>
              <a:ext cx="6271459" cy="216000"/>
            </a:xfrm>
            <a:prstGeom prst="roundRect">
              <a:avLst>
                <a:gd name="adj" fmla="val 0"/>
              </a:avLst>
            </a:prstGeom>
            <a:solidFill>
              <a:srgbClr val="D7E3F1"/>
            </a:solidFill>
            <a:ln w="6350">
              <a:solidFill>
                <a:srgbClr val="8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anchor="ctr"/>
            <a:lstStyle/>
            <a:p>
              <a:pPr algn="l">
                <a:lnSpc>
                  <a:spcPct val="90000"/>
                </a:lnSpc>
                <a:tabLst>
                  <a:tab pos="5648325" algn="l"/>
                </a:tabLst>
                <a:defRPr/>
              </a:pPr>
              <a:r>
                <a:rPr kumimoji="0" lang="en-US" altLang="ko-KR" sz="1400" b="1" dirty="0">
                  <a:solidFill>
                    <a:srgbClr val="13202F"/>
                  </a:solidFill>
                  <a:latin typeface="맑은 고딕" pitchFamily="50" charset="-127"/>
                  <a:ea typeface="맑은 고딕" pitchFamily="50" charset="-127"/>
                </a:rPr>
                <a:t>  </a:t>
              </a:r>
              <a:r>
                <a:rPr lang="en-US" altLang="ko-KR" sz="14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FLEXSCHE  Viewer</a:t>
              </a:r>
            </a:p>
          </p:txBody>
        </p:sp>
        <p:pic>
          <p:nvPicPr>
            <p:cNvPr id="101" name="Picture 2" descr="C:\Users\wslee\Desktop\Untitled-2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r="4230"/>
            <a:stretch>
              <a:fillRect/>
            </a:stretch>
          </p:blipFill>
          <p:spPr bwMode="auto">
            <a:xfrm>
              <a:off x="694874" y="2806776"/>
              <a:ext cx="66686" cy="101544"/>
            </a:xfrm>
            <a:prstGeom prst="rect">
              <a:avLst/>
            </a:prstGeom>
            <a:noFill/>
          </p:spPr>
        </p:pic>
      </p:grpSp>
      <p:sp>
        <p:nvSpPr>
          <p:cNvPr id="9" name="AutoShape 161"/>
          <p:cNvSpPr>
            <a:spLocks noChangeArrowheads="1"/>
          </p:cNvSpPr>
          <p:nvPr/>
        </p:nvSpPr>
        <p:spPr bwMode="auto">
          <a:xfrm>
            <a:off x="330882" y="679224"/>
            <a:ext cx="9263061" cy="591503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defTabSz="936743"/>
            <a:r>
              <a:rPr lang="en-US" altLang="ko-KR" spc="-6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FLEXSCHE</a:t>
            </a:r>
            <a:r>
              <a:rPr lang="ko-KR" altLang="en-US" spc="-6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　</a:t>
            </a:r>
            <a:r>
              <a:rPr lang="en-US" altLang="ko-KR" spc="-6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GUI</a:t>
            </a:r>
            <a:r>
              <a:rPr lang="ko-KR" altLang="en-US" spc="-6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와 동일한 형태로 다양한 차트를 조합하여 여러 형태로 표시합니다</a:t>
            </a:r>
            <a:r>
              <a:rPr lang="en-US" altLang="ko-KR" spc="-6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 FLEXSCHE Viewer</a:t>
            </a:r>
            <a:r>
              <a:rPr lang="ko-KR" altLang="en-US" spc="-6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에는 </a:t>
            </a:r>
            <a:r>
              <a:rPr lang="en-US" altLang="ko-KR" spc="-6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FLEXSCHE GUI Plus </a:t>
            </a:r>
            <a:r>
              <a:rPr lang="ko-KR" altLang="en-US" spc="-6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기능 대부분이 포함되어 있습니다</a:t>
            </a:r>
            <a:r>
              <a:rPr lang="en-US" altLang="ko-KR" spc="-6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 FLEXSCHE Viewer</a:t>
            </a:r>
            <a:r>
              <a:rPr lang="ko-KR" altLang="en-US" spc="-6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를 </a:t>
            </a:r>
            <a:r>
              <a:rPr lang="en-US" altLang="ko-KR" spc="-6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FLEXSCHE Communicator</a:t>
            </a:r>
            <a:r>
              <a:rPr lang="ko-KR" altLang="en-US" spc="-6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에 접속하여 최신의 스케줄 결과를 전달 받을 수 있고 또 </a:t>
            </a:r>
            <a:r>
              <a:rPr lang="en-US" altLang="ko-KR" spc="-6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Gantt chart </a:t>
            </a:r>
            <a:r>
              <a:rPr lang="ko-KR" altLang="en-US" spc="-6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상에서 작업 실적 입력을 할 수 있습니다</a:t>
            </a:r>
            <a:r>
              <a:rPr lang="en-US" altLang="ko-KR" spc="-6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</a:t>
            </a:r>
          </a:p>
        </p:txBody>
      </p:sp>
      <p:grpSp>
        <p:nvGrpSpPr>
          <p:cNvPr id="33" name="그룹 32"/>
          <p:cNvGrpSpPr/>
          <p:nvPr/>
        </p:nvGrpSpPr>
        <p:grpSpPr>
          <a:xfrm>
            <a:off x="388938" y="1756230"/>
            <a:ext cx="9313862" cy="4429352"/>
            <a:chOff x="388938" y="1814286"/>
            <a:chExt cx="9313862" cy="4429352"/>
          </a:xfrm>
        </p:grpSpPr>
        <p:pic>
          <p:nvPicPr>
            <p:cNvPr id="7" name="Picture 64"/>
            <p:cNvPicPr>
              <a:picLocks noChangeAspect="1" noChangeArrowheads="1"/>
            </p:cNvPicPr>
            <p:nvPr/>
          </p:nvPicPr>
          <p:blipFill>
            <a:blip r:embed="rId4" cstate="print"/>
            <a:srcRect l="5359" t="4407" r="7105"/>
            <a:stretch>
              <a:fillRect/>
            </a:stretch>
          </p:blipFill>
          <p:spPr bwMode="auto">
            <a:xfrm>
              <a:off x="3309973" y="1814286"/>
              <a:ext cx="6207152" cy="21999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AutoShape 161"/>
            <p:cNvSpPr>
              <a:spLocks noChangeArrowheads="1"/>
            </p:cNvSpPr>
            <p:nvPr/>
          </p:nvSpPr>
          <p:spPr bwMode="auto">
            <a:xfrm>
              <a:off x="388938" y="2247289"/>
              <a:ext cx="2921034" cy="1530034"/>
            </a:xfrm>
            <a:prstGeom prst="roundRect">
              <a:avLst>
                <a:gd name="adj" fmla="val 11819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  <a:scene3d>
                <a:camera prst="orthographicFront"/>
                <a:lightRig rig="harsh" dir="tl"/>
              </a:scene3d>
              <a:sp3d contourW="38100" prstMaterial="flat">
                <a:bevelT w="1270" prst="artDeco"/>
                <a:extrusionClr>
                  <a:schemeClr val="bg1"/>
                </a:extrusionClr>
                <a:contourClr>
                  <a:schemeClr val="bg1"/>
                </a:contourClr>
              </a:sp3d>
            </a:bodyPr>
            <a:lstStyle/>
            <a:p>
              <a:pPr algn="l" defTabSz="1042988" latinLnBrk="0">
                <a:defRPr/>
              </a:pPr>
              <a:r>
                <a:rPr lang="ko-KR" altLang="en-US" b="0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확정된 스케줄링 결과를 조회하기</a:t>
              </a:r>
              <a:endParaRPr lang="en-US" altLang="ko-KR" b="0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  <a:p>
              <a:pPr algn="l" defTabSz="1042988" latinLnBrk="0">
                <a:defRPr/>
              </a:pPr>
              <a:r>
                <a:rPr lang="ko-KR" altLang="en-US" b="0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위한 클라이언트용 프로그램입니다</a:t>
              </a:r>
              <a:r>
                <a:rPr lang="en-US" altLang="ko-KR" b="0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. </a:t>
              </a:r>
            </a:p>
            <a:p>
              <a:pPr algn="l" defTabSz="1042988" latinLnBrk="0">
                <a:defRPr/>
              </a:pPr>
              <a:r>
                <a:rPr lang="ko-KR" altLang="en-US" b="0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스케줄 데이터를 </a:t>
              </a:r>
              <a:r>
                <a:rPr lang="en-US" altLang="ko-KR" b="0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Web </a:t>
              </a:r>
              <a:r>
                <a:rPr lang="ko-KR" altLang="en-US" b="0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서버나 파일 </a:t>
              </a:r>
              <a:endParaRPr lang="en-US" altLang="ko-KR" b="0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  <a:p>
              <a:pPr algn="l" defTabSz="1042988" latinLnBrk="0">
                <a:defRPr/>
              </a:pPr>
              <a:r>
                <a:rPr lang="ko-KR" altLang="en-US" b="0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시스템상에 공유하고 폴더에 업로드 </a:t>
              </a:r>
              <a:endParaRPr lang="en-US" altLang="ko-KR" b="0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  <a:p>
              <a:pPr algn="l" defTabSz="1042988" latinLnBrk="0">
                <a:defRPr/>
              </a:pPr>
              <a:r>
                <a:rPr lang="ko-KR" altLang="en-US" b="0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하면 스케줄 정보 전체를 많은 사람</a:t>
              </a:r>
              <a:endParaRPr lang="en-US" altLang="ko-KR" b="0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  <a:p>
              <a:pPr algn="l" defTabSz="1042988" latinLnBrk="0">
                <a:defRPr/>
              </a:pPr>
              <a:r>
                <a:rPr lang="ko-KR" altLang="en-US" b="0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들이 공유 할 수 있습니다</a:t>
              </a:r>
              <a:r>
                <a:rPr lang="en-US" altLang="ko-KR" b="0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.</a:t>
              </a:r>
            </a:p>
          </p:txBody>
        </p:sp>
        <p:pic>
          <p:nvPicPr>
            <p:cNvPr id="10" name="Picture 62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298917" y="5867887"/>
              <a:ext cx="401542" cy="375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80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289880" y="5477348"/>
              <a:ext cx="419615" cy="376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AutoShape 161"/>
            <p:cNvSpPr>
              <a:spLocks noChangeArrowheads="1"/>
            </p:cNvSpPr>
            <p:nvPr/>
          </p:nvSpPr>
          <p:spPr bwMode="auto">
            <a:xfrm>
              <a:off x="7709495" y="5511979"/>
              <a:ext cx="1993305" cy="230029"/>
            </a:xfrm>
            <a:prstGeom prst="roundRect">
              <a:avLst>
                <a:gd name="adj" fmla="val 11819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  <a:scene3d>
                <a:camera prst="orthographicFront"/>
                <a:lightRig rig="harsh" dir="tl"/>
              </a:scene3d>
              <a:sp3d contourW="38100" prstMaterial="flat">
                <a:bevelT w="1270" prst="artDeco"/>
                <a:extrusionClr>
                  <a:schemeClr val="bg1"/>
                </a:extrusionClr>
                <a:contourClr>
                  <a:schemeClr val="bg1"/>
                </a:contourClr>
              </a:sp3d>
            </a:bodyPr>
            <a:lstStyle/>
            <a:p>
              <a:pPr defTabSz="762000" eaLnBrk="0" fontAlgn="auto" hangingPunct="0">
                <a:spcBef>
                  <a:spcPts val="0"/>
                </a:spcBef>
                <a:spcAft>
                  <a:spcPts val="0"/>
                </a:spcAft>
                <a:tabLst>
                  <a:tab pos="5648325" algn="l"/>
                </a:tabLst>
                <a:defRPr/>
              </a:pPr>
              <a:r>
                <a:rPr lang="en-US" altLang="ko-KR" sz="1400" b="0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 FLEXSCHE GP</a:t>
              </a:r>
            </a:p>
          </p:txBody>
        </p:sp>
        <p:sp>
          <p:nvSpPr>
            <p:cNvPr id="13" name="AutoShape 161"/>
            <p:cNvSpPr>
              <a:spLocks noChangeArrowheads="1"/>
            </p:cNvSpPr>
            <p:nvPr/>
          </p:nvSpPr>
          <p:spPr bwMode="auto">
            <a:xfrm>
              <a:off x="7141149" y="4799522"/>
              <a:ext cx="2120428" cy="460058"/>
            </a:xfrm>
            <a:prstGeom prst="roundRect">
              <a:avLst>
                <a:gd name="adj" fmla="val 11819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  <a:scene3d>
                <a:camera prst="orthographicFront"/>
                <a:lightRig rig="harsh" dir="tl"/>
              </a:scene3d>
              <a:sp3d contourW="38100" prstMaterial="flat">
                <a:bevelT w="1270" prst="artDeco"/>
                <a:extrusionClr>
                  <a:schemeClr val="bg1"/>
                </a:extrusionClr>
                <a:contourClr>
                  <a:schemeClr val="bg1"/>
                </a:contourClr>
              </a:sp3d>
            </a:bodyPr>
            <a:lstStyle/>
            <a:p>
              <a:pPr algn="ctr" defTabSz="762000" eaLnBrk="0" fontAlgn="auto" hangingPunct="0">
                <a:spcBef>
                  <a:spcPts val="0"/>
                </a:spcBef>
                <a:spcAft>
                  <a:spcPts val="0"/>
                </a:spcAft>
                <a:tabLst>
                  <a:tab pos="5648325" algn="l"/>
                </a:tabLst>
                <a:defRPr/>
              </a:pPr>
              <a:r>
                <a:rPr lang="en-US" altLang="ko-KR" sz="1400" b="0" spc="-80" dirty="0">
                  <a:ln w="11430">
                    <a:noFill/>
                  </a:ln>
                  <a:solidFill>
                    <a:srgbClr val="C0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XML </a:t>
              </a:r>
              <a:r>
                <a:rPr lang="ko-KR" altLang="en-US" sz="1400" b="0" spc="-80" dirty="0">
                  <a:ln w="11430">
                    <a:noFill/>
                  </a:ln>
                  <a:solidFill>
                    <a:srgbClr val="C0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형식으로 </a:t>
              </a:r>
              <a:endParaRPr lang="en-US" altLang="ko-KR" sz="1400" b="0" spc="-80" dirty="0">
                <a:ln w="11430">
                  <a:noFill/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  <a:p>
              <a:pPr algn="ctr" defTabSz="762000" eaLnBrk="0" fontAlgn="auto" hangingPunct="0">
                <a:spcBef>
                  <a:spcPts val="0"/>
                </a:spcBef>
                <a:spcAft>
                  <a:spcPts val="0"/>
                </a:spcAft>
                <a:tabLst>
                  <a:tab pos="5648325" algn="l"/>
                </a:tabLst>
                <a:defRPr/>
              </a:pPr>
              <a:r>
                <a:rPr lang="ko-KR" altLang="en-US" sz="1400" b="0" spc="-80" dirty="0">
                  <a:ln w="11430">
                    <a:noFill/>
                  </a:ln>
                  <a:solidFill>
                    <a:srgbClr val="C0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스케줄링 결과 업로드</a:t>
              </a:r>
            </a:p>
          </p:txBody>
        </p:sp>
        <p:grpSp>
          <p:nvGrpSpPr>
            <p:cNvPr id="14" name="그룹 49"/>
            <p:cNvGrpSpPr>
              <a:grpSpLocks/>
            </p:cNvGrpSpPr>
            <p:nvPr/>
          </p:nvGrpSpPr>
          <p:grpSpPr bwMode="auto">
            <a:xfrm>
              <a:off x="4514891" y="4054658"/>
              <a:ext cx="1887059" cy="1309035"/>
              <a:chOff x="6781024" y="5437215"/>
              <a:chExt cx="1887065" cy="1180728"/>
            </a:xfrm>
          </p:grpSpPr>
          <p:sp>
            <p:nvSpPr>
              <p:cNvPr id="25" name="AutoShape 161"/>
              <p:cNvSpPr>
                <a:spLocks noChangeArrowheads="1"/>
              </p:cNvSpPr>
              <p:nvPr/>
            </p:nvSpPr>
            <p:spPr bwMode="auto">
              <a:xfrm>
                <a:off x="7362858" y="6350040"/>
                <a:ext cx="986109" cy="230029"/>
              </a:xfrm>
              <a:prstGeom prst="roundRect">
                <a:avLst>
                  <a:gd name="adj" fmla="val 11819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>
                <a:spAutoFit/>
                <a:scene3d>
                  <a:camera prst="orthographicFront"/>
                  <a:lightRig rig="harsh" dir="tl"/>
                </a:scene3d>
                <a:sp3d contourW="38100" prstMaterial="flat">
                  <a:bevelT w="1270" prst="artDeco"/>
                  <a:extrusionClr>
                    <a:schemeClr val="bg1"/>
                  </a:extrusionClr>
                  <a:contourClr>
                    <a:schemeClr val="bg1"/>
                  </a:contourClr>
                </a:sp3d>
              </a:bodyPr>
              <a:lstStyle/>
              <a:p>
                <a:pPr algn="ctr" defTabSz="762000" eaLnBrk="0" fontAlgn="auto" hangingPunct="0">
                  <a:spcBef>
                    <a:spcPts val="0"/>
                  </a:spcBef>
                  <a:spcAft>
                    <a:spcPts val="0"/>
                  </a:spcAft>
                  <a:tabLst>
                    <a:tab pos="5648325" algn="l"/>
                  </a:tabLst>
                  <a:defRPr/>
                </a:pPr>
                <a:r>
                  <a:rPr lang="en-US" altLang="ko-KR" sz="1400" b="0" spc="-80" dirty="0">
                    <a:ln w="11430">
                      <a:noFill/>
                    </a:ln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50800" dir="5400000" algn="ctr" rotWithShape="0">
                        <a:schemeClr val="tx1"/>
                      </a:outerShdw>
                    </a:effectLst>
                    <a:latin typeface="맑은 고딕" pitchFamily="50" charset="-127"/>
                    <a:ea typeface="맑은 고딕" pitchFamily="50" charset="-127"/>
                    <a:cs typeface="Arial" pitchFamily="34" charset="0"/>
                  </a:rPr>
                  <a:t>Web </a:t>
                </a:r>
                <a:r>
                  <a:rPr lang="ko-KR" altLang="en-US" sz="1400" b="0" spc="-80" dirty="0">
                    <a:ln w="11430">
                      <a:noFill/>
                    </a:ln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50800" dir="5400000" algn="ctr" rotWithShape="0">
                        <a:schemeClr val="tx1"/>
                      </a:outerShdw>
                    </a:effectLst>
                    <a:latin typeface="맑은 고딕" pitchFamily="50" charset="-127"/>
                    <a:ea typeface="맑은 고딕" pitchFamily="50" charset="-127"/>
                    <a:cs typeface="Arial" pitchFamily="34" charset="0"/>
                  </a:rPr>
                  <a:t>서버</a:t>
                </a:r>
                <a:endParaRPr lang="en-US" altLang="ko-KR" sz="1400" b="0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50800" dir="5400000" algn="ctr" rotWithShape="0">
                      <a:schemeClr val="tx1"/>
                    </a:outerShd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endParaRPr>
              </a:p>
            </p:txBody>
          </p:sp>
          <p:pic>
            <p:nvPicPr>
              <p:cNvPr id="26" name="Picture 1801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049837" y="6283447"/>
                <a:ext cx="396043" cy="3344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7" name="그룹 48"/>
              <p:cNvGrpSpPr>
                <a:grpSpLocks/>
              </p:cNvGrpSpPr>
              <p:nvPr/>
            </p:nvGrpSpPr>
            <p:grpSpPr bwMode="auto">
              <a:xfrm>
                <a:off x="6781024" y="5437215"/>
                <a:ext cx="1887065" cy="1000293"/>
                <a:chOff x="6781024" y="5437215"/>
                <a:chExt cx="1887065" cy="1000293"/>
              </a:xfrm>
            </p:grpSpPr>
            <p:pic>
              <p:nvPicPr>
                <p:cNvPr id="28" name="Picture 37" descr="Earth-red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lum bright="56000" contrast="-6000"/>
                </a:blip>
                <a:srcRect/>
                <a:stretch>
                  <a:fillRect/>
                </a:stretch>
              </p:blipFill>
              <p:spPr bwMode="auto">
                <a:xfrm>
                  <a:off x="7049837" y="5437215"/>
                  <a:ext cx="1231162" cy="10002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" name="Picture 38" descr="cans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 t="5870" r="63994" b="54115"/>
                <a:stretch>
                  <a:fillRect/>
                </a:stretch>
              </p:blipFill>
              <p:spPr bwMode="auto">
                <a:xfrm>
                  <a:off x="7197684" y="5656293"/>
                  <a:ext cx="899178" cy="6471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" name="Picture 39" descr="mainfraim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 l="37029" t="30493" r="40259" b="30495"/>
                <a:stretch>
                  <a:fillRect/>
                </a:stretch>
              </p:blipFill>
              <p:spPr bwMode="auto">
                <a:xfrm>
                  <a:off x="8100894" y="5638867"/>
                  <a:ext cx="567195" cy="6309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" name="Picture 40" descr="bigserver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 l="6128" t="7503" r="52533" b="5823"/>
                <a:stretch>
                  <a:fillRect/>
                </a:stretch>
              </p:blipFill>
              <p:spPr bwMode="auto">
                <a:xfrm>
                  <a:off x="6781024" y="5587926"/>
                  <a:ext cx="497303" cy="6552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5" name="그룹 50"/>
            <p:cNvGrpSpPr>
              <a:grpSpLocks/>
            </p:cNvGrpSpPr>
            <p:nvPr/>
          </p:nvGrpSpPr>
          <p:grpSpPr bwMode="auto">
            <a:xfrm>
              <a:off x="4510765" y="2192808"/>
              <a:ext cx="1171931" cy="938271"/>
              <a:chOff x="4182709" y="3447411"/>
              <a:chExt cx="1171934" cy="846305"/>
            </a:xfrm>
          </p:grpSpPr>
          <p:sp>
            <p:nvSpPr>
              <p:cNvPr id="23" name="AutoShape 161"/>
              <p:cNvSpPr>
                <a:spLocks noChangeArrowheads="1"/>
              </p:cNvSpPr>
              <p:nvPr/>
            </p:nvSpPr>
            <p:spPr bwMode="auto">
              <a:xfrm>
                <a:off x="4182709" y="4086234"/>
                <a:ext cx="1171934" cy="207482"/>
              </a:xfrm>
              <a:prstGeom prst="roundRect">
                <a:avLst>
                  <a:gd name="adj" fmla="val 11819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>
                <a:spAutoFit/>
                <a:scene3d>
                  <a:camera prst="orthographicFront"/>
                  <a:lightRig rig="harsh" dir="tl"/>
                </a:scene3d>
                <a:sp3d contourW="38100" prstMaterial="flat">
                  <a:bevelT w="1270" prst="artDeco"/>
                  <a:extrusionClr>
                    <a:schemeClr val="bg1"/>
                  </a:extrusionClr>
                  <a:contourClr>
                    <a:schemeClr val="bg1"/>
                  </a:contourClr>
                </a:sp3d>
              </a:bodyPr>
              <a:lstStyle/>
              <a:p>
                <a:pPr algn="ctr" defTabSz="762000" eaLnBrk="0" fontAlgn="auto" hangingPunct="0">
                  <a:spcBef>
                    <a:spcPts val="0"/>
                  </a:spcBef>
                  <a:spcAft>
                    <a:spcPts val="0"/>
                  </a:spcAft>
                  <a:tabLst>
                    <a:tab pos="5648325" algn="l"/>
                  </a:tabLst>
                  <a:defRPr/>
                </a:pPr>
                <a:r>
                  <a:rPr lang="en-US" altLang="ko-KR" sz="1400" b="0" spc="-80" dirty="0">
                    <a:ln w="11430">
                      <a:noFill/>
                    </a:ln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  <a:latin typeface="맑은 고딕" pitchFamily="50" charset="-127"/>
                    <a:ea typeface="맑은 고딕" pitchFamily="50" charset="-127"/>
                    <a:cs typeface="Arial" pitchFamily="34" charset="0"/>
                  </a:rPr>
                  <a:t>Web </a:t>
                </a:r>
                <a:r>
                  <a:rPr lang="ko-KR" altLang="en-US" sz="1400" b="0" spc="-80" dirty="0">
                    <a:ln w="11430">
                      <a:noFill/>
                    </a:ln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  <a:latin typeface="맑은 고딕" pitchFamily="50" charset="-127"/>
                    <a:ea typeface="맑은 고딕" pitchFamily="50" charset="-127"/>
                    <a:cs typeface="Arial" pitchFamily="34" charset="0"/>
                  </a:rPr>
                  <a:t>브라우저</a:t>
                </a:r>
                <a:endParaRPr lang="en-US" altLang="ko-KR" sz="1400" b="0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endParaRPr>
              </a:p>
            </p:txBody>
          </p:sp>
          <p:pic>
            <p:nvPicPr>
              <p:cNvPr id="24" name="Picture 46" descr="webconsumer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4257282" y="3447411"/>
                <a:ext cx="1022832" cy="642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6" name="Picture 6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84497" y="3986419"/>
              <a:ext cx="2825476" cy="225721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7" name="AutoShape 161"/>
            <p:cNvSpPr>
              <a:spLocks noChangeArrowheads="1"/>
            </p:cNvSpPr>
            <p:nvPr/>
          </p:nvSpPr>
          <p:spPr bwMode="auto">
            <a:xfrm>
              <a:off x="7709495" y="5878437"/>
              <a:ext cx="1993305" cy="230029"/>
            </a:xfrm>
            <a:prstGeom prst="roundRect">
              <a:avLst>
                <a:gd name="adj" fmla="val 11819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  <a:scene3d>
                <a:camera prst="orthographicFront"/>
                <a:lightRig rig="harsh" dir="tl"/>
              </a:scene3d>
              <a:sp3d contourW="38100" prstMaterial="flat">
                <a:bevelT w="1270" prst="artDeco"/>
                <a:extrusionClr>
                  <a:schemeClr val="bg1"/>
                </a:extrusionClr>
                <a:contourClr>
                  <a:schemeClr val="bg1"/>
                </a:contourClr>
              </a:sp3d>
            </a:bodyPr>
            <a:lstStyle/>
            <a:p>
              <a:pPr defTabSz="762000" eaLnBrk="0" fontAlgn="auto" hangingPunct="0">
                <a:spcBef>
                  <a:spcPts val="0"/>
                </a:spcBef>
                <a:spcAft>
                  <a:spcPts val="0"/>
                </a:spcAft>
                <a:tabLst>
                  <a:tab pos="5648325" algn="l"/>
                </a:tabLst>
                <a:defRPr/>
              </a:pPr>
              <a:r>
                <a:rPr lang="en-US" altLang="ko-KR" sz="1400" b="0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FLEXSCHE GUI Plus</a:t>
              </a:r>
            </a:p>
          </p:txBody>
        </p:sp>
        <p:sp>
          <p:nvSpPr>
            <p:cNvPr id="18" name="자유형 57"/>
            <p:cNvSpPr>
              <a:spLocks/>
            </p:cNvSpPr>
            <p:nvPr/>
          </p:nvSpPr>
          <p:spPr bwMode="auto">
            <a:xfrm>
              <a:off x="6375450" y="4545698"/>
              <a:ext cx="1249693" cy="858886"/>
            </a:xfrm>
            <a:custGeom>
              <a:avLst/>
              <a:gdLst>
                <a:gd name="T0" fmla="*/ 723363 w 2159000"/>
                <a:gd name="T1" fmla="*/ 774700 h 774700"/>
                <a:gd name="T2" fmla="*/ 438273 w 2159000"/>
                <a:gd name="T3" fmla="*/ 342900 h 774700"/>
                <a:gd name="T4" fmla="*/ 0 w 2159000"/>
                <a:gd name="T5" fmla="*/ 0 h 774700"/>
                <a:gd name="T6" fmla="*/ 0 60000 65536"/>
                <a:gd name="T7" fmla="*/ 0 60000 65536"/>
                <a:gd name="T8" fmla="*/ 0 60000 65536"/>
                <a:gd name="T9" fmla="*/ 0 w 2159000"/>
                <a:gd name="T10" fmla="*/ 0 h 774700"/>
                <a:gd name="T11" fmla="*/ 2159000 w 2159000"/>
                <a:gd name="T12" fmla="*/ 774700 h 7747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000" h="774700">
                  <a:moveTo>
                    <a:pt x="2159000" y="774700"/>
                  </a:moveTo>
                  <a:cubicBezTo>
                    <a:pt x="1913466" y="623358"/>
                    <a:pt x="1667933" y="472017"/>
                    <a:pt x="1308100" y="342900"/>
                  </a:cubicBezTo>
                  <a:cubicBezTo>
                    <a:pt x="948267" y="213783"/>
                    <a:pt x="474133" y="106891"/>
                    <a:pt x="0" y="0"/>
                  </a:cubicBezTo>
                </a:path>
              </a:pathLst>
            </a:custGeom>
            <a:noFill/>
            <a:ln w="50800" algn="ctr">
              <a:solidFill>
                <a:srgbClr val="C00000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lIns="0" tIns="0" rIns="0" bIns="0" anchor="ctr"/>
            <a:lstStyle/>
            <a:p>
              <a:endPara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9" name="AutoShape 161"/>
            <p:cNvSpPr>
              <a:spLocks noChangeArrowheads="1"/>
            </p:cNvSpPr>
            <p:nvPr/>
          </p:nvSpPr>
          <p:spPr bwMode="auto">
            <a:xfrm>
              <a:off x="3309973" y="4499957"/>
              <a:ext cx="944392" cy="230029"/>
            </a:xfrm>
            <a:prstGeom prst="roundRect">
              <a:avLst>
                <a:gd name="adj" fmla="val 11819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  <a:scene3d>
                <a:camera prst="orthographicFront"/>
                <a:lightRig rig="harsh" dir="tl"/>
              </a:scene3d>
              <a:sp3d contourW="38100" prstMaterial="flat">
                <a:bevelT w="1270" prst="artDeco"/>
                <a:extrusionClr>
                  <a:schemeClr val="bg1"/>
                </a:extrusionClr>
                <a:contourClr>
                  <a:schemeClr val="bg1"/>
                </a:contourClr>
              </a:sp3d>
            </a:bodyPr>
            <a:lstStyle/>
            <a:p>
              <a:pPr algn="ctr" defTabSz="762000" eaLnBrk="0" fontAlgn="auto" hangingPunct="0">
                <a:spcBef>
                  <a:spcPts val="0"/>
                </a:spcBef>
                <a:spcAft>
                  <a:spcPts val="0"/>
                </a:spcAft>
                <a:tabLst>
                  <a:tab pos="5648325" algn="l"/>
                </a:tabLst>
                <a:defRPr/>
              </a:pPr>
              <a:r>
                <a:rPr lang="ko-KR" altLang="en-US" sz="1400" b="0" spc="-80" dirty="0">
                  <a:ln w="11430">
                    <a:noFill/>
                  </a:ln>
                  <a:solidFill>
                    <a:srgbClr val="C0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작업지시</a:t>
              </a:r>
            </a:p>
          </p:txBody>
        </p:sp>
        <p:sp>
          <p:nvSpPr>
            <p:cNvPr id="20" name="자유형 59"/>
            <p:cNvSpPr>
              <a:spLocks/>
            </p:cNvSpPr>
            <p:nvPr/>
          </p:nvSpPr>
          <p:spPr bwMode="auto">
            <a:xfrm>
              <a:off x="4989036" y="3179930"/>
              <a:ext cx="345016" cy="957447"/>
            </a:xfrm>
            <a:custGeom>
              <a:avLst/>
              <a:gdLst>
                <a:gd name="T0" fmla="*/ 345017 w 345017"/>
                <a:gd name="T1" fmla="*/ 863600 h 863600"/>
                <a:gd name="T2" fmla="*/ 52917 w 345017"/>
                <a:gd name="T3" fmla="*/ 406400 h 863600"/>
                <a:gd name="T4" fmla="*/ 27517 w 345017"/>
                <a:gd name="T5" fmla="*/ 0 h 863600"/>
                <a:gd name="T6" fmla="*/ 0 60000 65536"/>
                <a:gd name="T7" fmla="*/ 0 60000 65536"/>
                <a:gd name="T8" fmla="*/ 0 60000 65536"/>
                <a:gd name="T9" fmla="*/ 0 w 345017"/>
                <a:gd name="T10" fmla="*/ 0 h 863600"/>
                <a:gd name="T11" fmla="*/ 345017 w 345017"/>
                <a:gd name="T12" fmla="*/ 863600 h 863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5017" h="863600">
                  <a:moveTo>
                    <a:pt x="345017" y="863600"/>
                  </a:moveTo>
                  <a:cubicBezTo>
                    <a:pt x="225425" y="706966"/>
                    <a:pt x="105834" y="550333"/>
                    <a:pt x="52917" y="406400"/>
                  </a:cubicBezTo>
                  <a:cubicBezTo>
                    <a:pt x="0" y="262467"/>
                    <a:pt x="13758" y="131233"/>
                    <a:pt x="27517" y="0"/>
                  </a:cubicBezTo>
                </a:path>
              </a:pathLst>
            </a:custGeom>
            <a:noFill/>
            <a:ln w="50800" algn="ctr">
              <a:solidFill>
                <a:srgbClr val="C00000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lIns="0" tIns="0" rIns="0" bIns="0" anchor="ctr"/>
            <a:lstStyle/>
            <a:p>
              <a:endParaRPr lang="ko-KR" altLang="en-US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1" name="AutoShape 161"/>
            <p:cNvSpPr>
              <a:spLocks noChangeArrowheads="1"/>
            </p:cNvSpPr>
            <p:nvPr/>
          </p:nvSpPr>
          <p:spPr bwMode="auto">
            <a:xfrm>
              <a:off x="4663776" y="3649859"/>
              <a:ext cx="944392" cy="230029"/>
            </a:xfrm>
            <a:prstGeom prst="roundRect">
              <a:avLst>
                <a:gd name="adj" fmla="val 11819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  <a:scene3d>
                <a:camera prst="orthographicFront"/>
                <a:lightRig rig="harsh" dir="tl"/>
              </a:scene3d>
              <a:sp3d contourW="38100" prstMaterial="flat">
                <a:bevelT w="1270" prst="artDeco"/>
                <a:extrusionClr>
                  <a:schemeClr val="bg1"/>
                </a:extrusionClr>
                <a:contourClr>
                  <a:schemeClr val="bg1"/>
                </a:contourClr>
              </a:sp3d>
            </a:bodyPr>
            <a:lstStyle/>
            <a:p>
              <a:pPr algn="ctr" defTabSz="762000" eaLnBrk="0" fontAlgn="auto" hangingPunct="0">
                <a:spcBef>
                  <a:spcPts val="0"/>
                </a:spcBef>
                <a:spcAft>
                  <a:spcPts val="0"/>
                </a:spcAft>
                <a:tabLst>
                  <a:tab pos="5648325" algn="l"/>
                </a:tabLst>
                <a:defRPr/>
              </a:pPr>
              <a:r>
                <a:rPr lang="ko-KR" altLang="en-US" sz="1400" b="0" spc="-80" dirty="0">
                  <a:ln w="11430">
                    <a:noFill/>
                  </a:ln>
                  <a:solidFill>
                    <a:srgbClr val="C0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제조계획</a:t>
              </a:r>
            </a:p>
          </p:txBody>
        </p:sp>
        <p:sp>
          <p:nvSpPr>
            <p:cNvPr id="22" name="자유형 61"/>
            <p:cNvSpPr>
              <a:spLocks/>
            </p:cNvSpPr>
            <p:nvPr/>
          </p:nvSpPr>
          <p:spPr bwMode="auto">
            <a:xfrm>
              <a:off x="3111558" y="4390817"/>
              <a:ext cx="1409697" cy="140801"/>
            </a:xfrm>
            <a:custGeom>
              <a:avLst/>
              <a:gdLst>
                <a:gd name="T0" fmla="*/ 1409700 w 1409700"/>
                <a:gd name="T1" fmla="*/ 127000 h 127000"/>
                <a:gd name="T2" fmla="*/ 1168400 w 1409700"/>
                <a:gd name="T3" fmla="*/ 25400 h 127000"/>
                <a:gd name="T4" fmla="*/ 0 w 1409700"/>
                <a:gd name="T5" fmla="*/ 0 h 127000"/>
                <a:gd name="T6" fmla="*/ 0 60000 65536"/>
                <a:gd name="T7" fmla="*/ 0 60000 65536"/>
                <a:gd name="T8" fmla="*/ 0 60000 65536"/>
                <a:gd name="T9" fmla="*/ 0 w 1409700"/>
                <a:gd name="T10" fmla="*/ 0 h 127000"/>
                <a:gd name="T11" fmla="*/ 1409700 w 1409700"/>
                <a:gd name="T12" fmla="*/ 127000 h 1270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09700" h="127000">
                  <a:moveTo>
                    <a:pt x="1409700" y="127000"/>
                  </a:moveTo>
                  <a:cubicBezTo>
                    <a:pt x="1406525" y="86783"/>
                    <a:pt x="1403350" y="46567"/>
                    <a:pt x="1168400" y="25400"/>
                  </a:cubicBezTo>
                  <a:cubicBezTo>
                    <a:pt x="933450" y="4233"/>
                    <a:pt x="466725" y="2116"/>
                    <a:pt x="0" y="0"/>
                  </a:cubicBezTo>
                </a:path>
              </a:pathLst>
            </a:custGeom>
            <a:noFill/>
            <a:ln w="50800" algn="ctr">
              <a:solidFill>
                <a:srgbClr val="C00000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lIns="0" tIns="0" rIns="0" bIns="0" anchor="ctr"/>
            <a:lstStyle/>
            <a:p>
              <a:endPara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997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98"/>
          <p:cNvGrpSpPr>
            <a:grpSpLocks/>
          </p:cNvGrpSpPr>
          <p:nvPr/>
        </p:nvGrpSpPr>
        <p:grpSpPr bwMode="auto">
          <a:xfrm>
            <a:off x="6000" y="1438564"/>
            <a:ext cx="9900000" cy="215900"/>
            <a:chOff x="634928" y="2749548"/>
            <a:chExt cx="6271459" cy="216000"/>
          </a:xfrm>
        </p:grpSpPr>
        <p:sp>
          <p:nvSpPr>
            <p:cNvPr id="100" name="모서리가 둥근 직사각형 99"/>
            <p:cNvSpPr/>
            <p:nvPr/>
          </p:nvSpPr>
          <p:spPr>
            <a:xfrm>
              <a:off x="634928" y="2749548"/>
              <a:ext cx="6271459" cy="216000"/>
            </a:xfrm>
            <a:prstGeom prst="roundRect">
              <a:avLst>
                <a:gd name="adj" fmla="val 0"/>
              </a:avLst>
            </a:prstGeom>
            <a:solidFill>
              <a:srgbClr val="D7E3F1"/>
            </a:solidFill>
            <a:ln w="6350">
              <a:solidFill>
                <a:srgbClr val="8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anchor="ctr"/>
            <a:lstStyle/>
            <a:p>
              <a:pPr algn="l"/>
              <a:r>
                <a:rPr kumimoji="0" lang="en-US" altLang="ko-KR" sz="1400" b="1" dirty="0">
                  <a:solidFill>
                    <a:srgbClr val="13202F"/>
                  </a:solidFill>
                  <a:latin typeface="맑은 고딕" pitchFamily="50" charset="-127"/>
                  <a:ea typeface="맑은 고딕" pitchFamily="50" charset="-127"/>
                </a:rPr>
                <a:t>  </a:t>
              </a:r>
              <a:r>
                <a:rPr lang="en-US" altLang="ko-KR" sz="14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FLEXSCHE  </a:t>
              </a:r>
              <a:r>
                <a:rPr lang="en-US" altLang="ko-KR" sz="1400" b="1" dirty="0">
                  <a:solidFill>
                    <a:schemeClr val="tx1"/>
                  </a:solidFill>
                </a:rPr>
                <a:t>Analyzer</a:t>
              </a:r>
            </a:p>
          </p:txBody>
        </p:sp>
        <p:pic>
          <p:nvPicPr>
            <p:cNvPr id="101" name="Picture 2" descr="C:\Users\wslee\Desktop\Untitled-2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r="4230"/>
            <a:stretch>
              <a:fillRect/>
            </a:stretch>
          </p:blipFill>
          <p:spPr bwMode="auto">
            <a:xfrm>
              <a:off x="694874" y="2806776"/>
              <a:ext cx="66686" cy="101544"/>
            </a:xfrm>
            <a:prstGeom prst="rect">
              <a:avLst/>
            </a:prstGeom>
            <a:noFill/>
          </p:spPr>
        </p:pic>
      </p:grpSp>
      <p:sp>
        <p:nvSpPr>
          <p:cNvPr id="9" name="AutoShape 161"/>
          <p:cNvSpPr>
            <a:spLocks noChangeArrowheads="1"/>
          </p:cNvSpPr>
          <p:nvPr/>
        </p:nvSpPr>
        <p:spPr bwMode="auto">
          <a:xfrm>
            <a:off x="330882" y="679224"/>
            <a:ext cx="9263061" cy="591503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defTabSz="936743"/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생산 스케줄러는 고급 모델링 된 가상 공장이라고 할 것이고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거기에 집적 된 다양한 데이터는 바로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'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보물섬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'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라고 할 것입니다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 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거기에서 추출한 다양한 지표를 다각적으로 분석하여 제조업에게 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가치있는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정보를 얻을 수 있습니다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 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그것은 계획 수립 업무뿐만 아니라 경영 의사 결정에도 큰 도움이 될 것입니다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 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이를 위한 수단을 제공하는 구조가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FLEXSCHE Analyzer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입니다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 </a:t>
            </a:r>
            <a:endParaRPr lang="en-US" altLang="ko-KR" spc="-60" dirty="0"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4" name="AutoShape 2" descr="mk:@MSITStore:C:\Program%20Files\FLEXSCHE\fsgp.chm::/Articles/Evaluation/GraphGen_LineAndBar.png"/>
          <p:cNvSpPr>
            <a:spLocks noChangeAspect="1" noChangeArrowheads="1"/>
          </p:cNvSpPr>
          <p:nvPr/>
        </p:nvSpPr>
        <p:spPr bwMode="auto">
          <a:xfrm>
            <a:off x="762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AutoShape 4" descr="mk:@MSITStore:C:\Program%20Files\FLEXSCHE\fsgp.chm::/Articles/Evaluation/GraphGen_LineAndBar.png"/>
          <p:cNvSpPr>
            <a:spLocks noChangeAspect="1" noChangeArrowheads="1"/>
          </p:cNvSpPr>
          <p:nvPr/>
        </p:nvSpPr>
        <p:spPr bwMode="auto">
          <a:xfrm>
            <a:off x="2286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" name="AutoShape 6" descr="mk:@MSITStore:C:\Program%20Files\FLEXSCHE\fsgp.chm::/Articles/Evaluation/GraphGen_LineAndBar.png"/>
          <p:cNvSpPr>
            <a:spLocks noChangeAspect="1" noChangeArrowheads="1"/>
          </p:cNvSpPr>
          <p:nvPr/>
        </p:nvSpPr>
        <p:spPr bwMode="auto">
          <a:xfrm>
            <a:off x="3810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33850"/>
            <a:ext cx="3048308" cy="20288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AutoShape 9" descr="mk:@MSITStore:C:\Program%20Files\FLEXSCHE\fsgp.chm::/Articles/Evaluation/GraphGen_Bubble.png"/>
          <p:cNvSpPr>
            <a:spLocks noChangeAspect="1" noChangeArrowheads="1"/>
          </p:cNvSpPr>
          <p:nvPr/>
        </p:nvSpPr>
        <p:spPr bwMode="auto">
          <a:xfrm>
            <a:off x="53340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" name="AutoShape 11" descr="mk:@MSITStore:C:\Program%20Files\FLEXSCHE\fsgp.chm::/Articles/Evaluation/GraphGen_Bubble.png"/>
          <p:cNvSpPr>
            <a:spLocks noChangeAspect="1" noChangeArrowheads="1"/>
          </p:cNvSpPr>
          <p:nvPr/>
        </p:nvSpPr>
        <p:spPr bwMode="auto">
          <a:xfrm>
            <a:off x="68580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" name="AutoShape 13" descr="mk:@MSITStore:C:\Program%20Files\FLEXSCHE\fsgp.chm::/Articles/Evaluation/GraphGen_Bubble.png"/>
          <p:cNvSpPr>
            <a:spLocks noChangeAspect="1" noChangeArrowheads="1"/>
          </p:cNvSpPr>
          <p:nvPr/>
        </p:nvSpPr>
        <p:spPr bwMode="auto">
          <a:xfrm>
            <a:off x="838200" y="625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186" y="1903431"/>
            <a:ext cx="2592547" cy="18764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638" y="4581524"/>
            <a:ext cx="2268950" cy="1581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904" y="3154050"/>
            <a:ext cx="2027403" cy="1584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2131" y="1891904"/>
            <a:ext cx="2012089" cy="1606594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데이터 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큐브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꺽은선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그래프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종봉 그래프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횡봉그래프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원 그래프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버블 차트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산포도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레이더 차트</a:t>
            </a:r>
            <a:endParaRPr lang="ko-KR" altLang="en-US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00" y="1903430"/>
            <a:ext cx="4790474" cy="2835257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6" name="그룹 15"/>
          <p:cNvGrpSpPr/>
          <p:nvPr/>
        </p:nvGrpSpPr>
        <p:grpSpPr>
          <a:xfrm>
            <a:off x="5067299" y="4865727"/>
            <a:ext cx="4790475" cy="1273933"/>
            <a:chOff x="5067299" y="4465677"/>
            <a:chExt cx="4790475" cy="1273933"/>
          </a:xfrm>
        </p:grpSpPr>
        <p:sp>
          <p:nvSpPr>
            <p:cNvPr id="14" name="TextBox 13"/>
            <p:cNvSpPr txBox="1"/>
            <p:nvPr/>
          </p:nvSpPr>
          <p:spPr>
            <a:xfrm>
              <a:off x="5067299" y="4465677"/>
              <a:ext cx="4790474" cy="276999"/>
            </a:xfrm>
            <a:prstGeom prst="rect">
              <a:avLst/>
            </a:prstGeom>
            <a:solidFill>
              <a:srgbClr val="DADF21"/>
            </a:solidFill>
            <a:ln w="50800">
              <a:solidFill>
                <a:srgbClr val="DADF2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FLEXSCHE Analyzer</a:t>
              </a:r>
              <a:r>
                <a:rPr lang="ko-KR" altLang="en-US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는</a:t>
              </a:r>
              <a:r>
                <a:rPr lang="en-US" altLang="ko-KR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예를 들어 다음과  같은 용도로 활용</a:t>
              </a:r>
              <a:endPara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67300" y="4754725"/>
              <a:ext cx="4790474" cy="984885"/>
            </a:xfrm>
            <a:prstGeom prst="rect">
              <a:avLst/>
            </a:prstGeom>
            <a:noFill/>
            <a:ln w="50800">
              <a:solidFill>
                <a:srgbClr val="DADF21"/>
              </a:solidFill>
            </a:ln>
          </p:spPr>
          <p:txBody>
            <a:bodyPr wrap="square" rtlCol="0">
              <a:spAutoFit/>
            </a:bodyPr>
            <a:lstStyle/>
            <a:p>
              <a:pPr marL="171450" indent="-171450" algn="l">
                <a:buFont typeface="Wingdings" panose="05000000000000000000" pitchFamily="2" charset="2"/>
                <a:buChar char="§"/>
              </a:pPr>
              <a:r>
                <a:rPr lang="ko-KR" altLang="en-US" sz="1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장기적인 설비 가동률이나 납기 </a:t>
              </a:r>
              <a:r>
                <a:rPr lang="ko-KR" altLang="en-US" sz="1000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준수율을</a:t>
              </a:r>
              <a:r>
                <a:rPr lang="ko-KR" altLang="en-US" sz="1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분석하여 설비투자의 판단</a:t>
              </a:r>
              <a:r>
                <a:rPr lang="en-US" altLang="ko-KR" sz="1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.</a:t>
              </a:r>
            </a:p>
            <a:p>
              <a:pPr marL="171450" indent="-171450" algn="l">
                <a:buFont typeface="Wingdings" panose="05000000000000000000" pitchFamily="2" charset="2"/>
                <a:buChar char="§"/>
              </a:pPr>
              <a:r>
                <a:rPr lang="ko-KR" altLang="en-US" sz="1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재고량과 수요의 왜곡을 분석하여 각 부품의 안전재고량의 타당성 평가</a:t>
              </a:r>
              <a:r>
                <a:rPr lang="en-US" altLang="ko-KR" sz="1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.</a:t>
              </a:r>
            </a:p>
            <a:p>
              <a:pPr marL="171450" indent="-171450" algn="l">
                <a:buFont typeface="Wingdings" panose="05000000000000000000" pitchFamily="2" charset="2"/>
                <a:buChar char="§"/>
              </a:pPr>
              <a:r>
                <a:rPr lang="ko-KR" altLang="en-US" sz="1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신규 품목의 제조 비용이나 생산 리드 타임을 집계</a:t>
              </a:r>
              <a:r>
                <a:rPr lang="en-US" altLang="ko-KR" sz="1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,</a:t>
              </a:r>
              <a:r>
                <a:rPr lang="ko-KR" altLang="en-US" sz="1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en-US" altLang="ko-KR" sz="1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Product Mix</a:t>
              </a:r>
              <a:r>
                <a:rPr lang="ko-KR" altLang="en-US" sz="1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에 반영</a:t>
              </a:r>
              <a:r>
                <a:rPr lang="en-US" altLang="ko-KR" sz="1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.</a:t>
              </a:r>
            </a:p>
            <a:p>
              <a:pPr marL="171450" indent="-171450" algn="l">
                <a:buFont typeface="Wingdings" panose="05000000000000000000" pitchFamily="2" charset="2"/>
                <a:buChar char="§"/>
              </a:pPr>
              <a:r>
                <a:rPr lang="ko-KR" altLang="ko-KR" sz="1000" dirty="0"/>
                <a:t>설비의 </a:t>
              </a:r>
              <a:r>
                <a:rPr lang="ko-KR" altLang="en-US" sz="1000" dirty="0" err="1"/>
                <a:t>셋업</a:t>
              </a:r>
              <a:r>
                <a:rPr lang="ko-KR" altLang="ko-KR" sz="1000" dirty="0"/>
                <a:t> 점유율과 설비 가동률을 분석하고 현장 개선하는 데 도움</a:t>
              </a:r>
              <a:r>
                <a:rPr lang="en-US" altLang="ko-KR" sz="1000" dirty="0"/>
                <a:t>.</a:t>
              </a:r>
            </a:p>
            <a:p>
              <a:pPr marL="171450" indent="-171450" algn="l">
                <a:buFont typeface="Wingdings" panose="05000000000000000000" pitchFamily="2" charset="2"/>
                <a:buChar char="§"/>
              </a:pPr>
              <a:r>
                <a:rPr lang="ko-KR" altLang="ko-KR" sz="1000" dirty="0"/>
                <a:t>공정 지연과 낭비 등을 정량화하여 더 나은 계획 수립</a:t>
              </a:r>
              <a:r>
                <a:rPr lang="en-US" altLang="ko-KR" sz="1000" dirty="0"/>
                <a:t>.</a:t>
              </a:r>
              <a:endPara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22" name="AutoShape 161"/>
          <p:cNvSpPr>
            <a:spLocks noChangeArrowheads="1"/>
          </p:cNvSpPr>
          <p:nvPr/>
        </p:nvSpPr>
        <p:spPr bwMode="auto">
          <a:xfrm>
            <a:off x="231606" y="138611"/>
            <a:ext cx="4968000" cy="295751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l" eaLnBrk="1" fontAlgn="auto" latinLnBrk="1" hangingPunct="1">
              <a:spcBef>
                <a:spcPct val="0"/>
              </a:spcBef>
              <a:spcAft>
                <a:spcPts val="0"/>
              </a:spcAft>
              <a:tabLst>
                <a:tab pos="5648325" algn="l"/>
              </a:tabLst>
            </a:pPr>
            <a:r>
              <a:rPr lang="en-US" altLang="ko-KR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4.4 </a:t>
            </a:r>
            <a:r>
              <a:rPr lang="ko-KR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확장 모듈의  구성 및 기능</a:t>
            </a:r>
          </a:p>
        </p:txBody>
      </p:sp>
    </p:spTree>
    <p:extLst>
      <p:ext uri="{BB962C8B-B14F-4D97-AF65-F5344CB8AC3E}">
        <p14:creationId xmlns:p14="http://schemas.microsoft.com/office/powerpoint/2010/main" val="380865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98"/>
          <p:cNvGrpSpPr>
            <a:grpSpLocks/>
          </p:cNvGrpSpPr>
          <p:nvPr/>
        </p:nvGrpSpPr>
        <p:grpSpPr bwMode="auto">
          <a:xfrm>
            <a:off x="6000" y="1438564"/>
            <a:ext cx="9900000" cy="215900"/>
            <a:chOff x="634928" y="2749548"/>
            <a:chExt cx="6271459" cy="216000"/>
          </a:xfrm>
        </p:grpSpPr>
        <p:sp>
          <p:nvSpPr>
            <p:cNvPr id="100" name="모서리가 둥근 직사각형 99"/>
            <p:cNvSpPr/>
            <p:nvPr/>
          </p:nvSpPr>
          <p:spPr>
            <a:xfrm>
              <a:off x="634928" y="2749548"/>
              <a:ext cx="6271459" cy="216000"/>
            </a:xfrm>
            <a:prstGeom prst="roundRect">
              <a:avLst>
                <a:gd name="adj" fmla="val 0"/>
              </a:avLst>
            </a:prstGeom>
            <a:solidFill>
              <a:srgbClr val="D7E3F1"/>
            </a:solidFill>
            <a:ln w="6350">
              <a:solidFill>
                <a:srgbClr val="8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anchor="ctr"/>
            <a:lstStyle/>
            <a:p>
              <a:pPr lvl="0" algn="l"/>
              <a:r>
                <a:rPr kumimoji="0" lang="en-US" altLang="ko-KR" sz="1400" b="1" dirty="0">
                  <a:solidFill>
                    <a:srgbClr val="13202F"/>
                  </a:solidFill>
                  <a:latin typeface="맑은 고딕" pitchFamily="50" charset="-127"/>
                  <a:ea typeface="맑은 고딕" pitchFamily="50" charset="-127"/>
                </a:rPr>
                <a:t>  </a:t>
              </a:r>
              <a:r>
                <a:rPr lang="en-US" altLang="ko-KR" sz="14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FLEXSCHE  </a:t>
              </a:r>
              <a:r>
                <a:rPr lang="en-US" altLang="ko-KR" b="1" dirty="0">
                  <a:solidFill>
                    <a:srgbClr val="000000"/>
                  </a:solidFill>
                  <a:latin typeface="Arial" charset="0"/>
                  <a:ea typeface="굴림" pitchFamily="50" charset="-127"/>
                </a:rPr>
                <a:t>EDIF</a:t>
              </a:r>
            </a:p>
          </p:txBody>
        </p:sp>
        <p:pic>
          <p:nvPicPr>
            <p:cNvPr id="101" name="Picture 2" descr="C:\Users\wslee\Desktop\Untitled-2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r="4230"/>
            <a:stretch>
              <a:fillRect/>
            </a:stretch>
          </p:blipFill>
          <p:spPr bwMode="auto">
            <a:xfrm>
              <a:off x="694874" y="2806776"/>
              <a:ext cx="66686" cy="101544"/>
            </a:xfrm>
            <a:prstGeom prst="rect">
              <a:avLst/>
            </a:prstGeom>
            <a:noFill/>
          </p:spPr>
        </p:pic>
      </p:grpSp>
      <p:sp>
        <p:nvSpPr>
          <p:cNvPr id="9" name="AutoShape 161"/>
          <p:cNvSpPr>
            <a:spLocks noChangeArrowheads="1"/>
          </p:cNvSpPr>
          <p:nvPr/>
        </p:nvSpPr>
        <p:spPr bwMode="auto">
          <a:xfrm>
            <a:off x="330882" y="679224"/>
            <a:ext cx="9263061" cy="591503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/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생산 스케줄러의 도입에 즈음하여 주변 시스템과의 데이터 연계가 중요한 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과제가되지만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FLEXSCHE EDIF (External Data </a:t>
            </a:r>
            <a:r>
              <a:rPr lang="en-US" altLang="ko-KR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InterFace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: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외부 데이터 인터페이스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를 이용하여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FLEXSCHE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외부 데이터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데이터베이스 및 파일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와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FLEXSCHE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데이터 를 쉽게 동기화 할 수 있습니다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algn="l"/>
            <a:b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endParaRPr lang="en-US" altLang="ko-KR" spc="-60" dirty="0"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4" name="AutoShape 2" descr="mk:@MSITStore:C:\Program%20Files\FLEXSCHE\fsgp.chm::/Articles/Evaluation/GraphGen_LineAndBar.png"/>
          <p:cNvSpPr>
            <a:spLocks noChangeAspect="1" noChangeArrowheads="1"/>
          </p:cNvSpPr>
          <p:nvPr/>
        </p:nvSpPr>
        <p:spPr bwMode="auto">
          <a:xfrm>
            <a:off x="762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AutoShape 4" descr="mk:@MSITStore:C:\Program%20Files\FLEXSCHE\fsgp.chm::/Articles/Evaluation/GraphGen_LineAndBar.png"/>
          <p:cNvSpPr>
            <a:spLocks noChangeAspect="1" noChangeArrowheads="1"/>
          </p:cNvSpPr>
          <p:nvPr/>
        </p:nvSpPr>
        <p:spPr bwMode="auto">
          <a:xfrm>
            <a:off x="2286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" name="AutoShape 6" descr="mk:@MSITStore:C:\Program%20Files\FLEXSCHE\fsgp.chm::/Articles/Evaluation/GraphGen_LineAndBar.png"/>
          <p:cNvSpPr>
            <a:spLocks noChangeAspect="1" noChangeArrowheads="1"/>
          </p:cNvSpPr>
          <p:nvPr/>
        </p:nvSpPr>
        <p:spPr bwMode="auto">
          <a:xfrm>
            <a:off x="3810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" name="AutoShape 11" descr="mk:@MSITStore:C:\Program%20Files\FLEXSCHE\fsgp.chm::/Articles/Evaluation/GraphGen_Bubble.png"/>
          <p:cNvSpPr>
            <a:spLocks noChangeAspect="1" noChangeArrowheads="1"/>
          </p:cNvSpPr>
          <p:nvPr/>
        </p:nvSpPr>
        <p:spPr bwMode="auto">
          <a:xfrm>
            <a:off x="68580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" name="AutoShape 13" descr="mk:@MSITStore:C:\Program%20Files\FLEXSCHE\fsgp.chm::/Articles/Evaluation/GraphGen_Bubble.png"/>
          <p:cNvSpPr>
            <a:spLocks noChangeAspect="1" noChangeArrowheads="1"/>
          </p:cNvSpPr>
          <p:nvPr/>
        </p:nvSpPr>
        <p:spPr bwMode="auto">
          <a:xfrm>
            <a:off x="838200" y="625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30881" y="1866125"/>
            <a:ext cx="430065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FLEXSCHE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에서 하나의 테이블을 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관계형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형식으로 분리하여 가져 오기 내보내기 구조도 갖추고 있기 때문에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시스템 통합 업체의 대부분이 가지고 있는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SQL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등의 데이터베이스 작업을 위한 기술을 최대한 활용한 효율적인 도입 프로세스를 기대할 수 있습니다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48224" y="1866124"/>
            <a:ext cx="465203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ko-KR" altLang="en-US" dirty="0"/>
              <a:t>작업 지시서와 공급 일정 등 다양한 </a:t>
            </a:r>
            <a:r>
              <a:rPr lang="ko-KR" altLang="en-US" dirty="0" err="1"/>
              <a:t>장표를</a:t>
            </a:r>
            <a:r>
              <a:rPr lang="ko-KR" altLang="en-US" dirty="0"/>
              <a:t> </a:t>
            </a:r>
            <a:r>
              <a:rPr lang="en-US" altLang="ko-KR" dirty="0"/>
              <a:t> Excel® </a:t>
            </a:r>
            <a:r>
              <a:rPr lang="ko-KR" altLang="en-US" dirty="0"/>
              <a:t>파일로 출력 할 수 있습니다</a:t>
            </a:r>
            <a:r>
              <a:rPr lang="en-US" altLang="ko-KR" dirty="0"/>
              <a:t>. </a:t>
            </a:r>
            <a:r>
              <a:rPr lang="ko-KR" altLang="en-US" dirty="0" err="1"/>
              <a:t>장표의</a:t>
            </a:r>
            <a:r>
              <a:rPr lang="ko-KR" altLang="en-US" dirty="0"/>
              <a:t> 레이아웃이나 구성도 평소 익숙한 </a:t>
            </a:r>
            <a:r>
              <a:rPr lang="en-US" altLang="ko-KR" dirty="0"/>
              <a:t>Excel ® </a:t>
            </a:r>
            <a:r>
              <a:rPr lang="ko-KR" altLang="en-US" dirty="0"/>
              <a:t>에서 디자인합니다</a:t>
            </a:r>
            <a:r>
              <a:rPr lang="en-US" altLang="ko-KR" dirty="0"/>
              <a:t>. </a:t>
            </a:r>
            <a:r>
              <a:rPr lang="ko-KR" altLang="en-US" dirty="0"/>
              <a:t>바코드 등 다 계층 구조를 가진 서류를 </a:t>
            </a:r>
            <a:r>
              <a:rPr lang="en-US" altLang="ko-KR" dirty="0"/>
              <a:t>Excel®</a:t>
            </a:r>
            <a:r>
              <a:rPr lang="ko-KR" altLang="en-US" dirty="0"/>
              <a:t>을 사용하여 쉽게 디자인 할 수 있는 것이 특징입니다</a:t>
            </a:r>
            <a:r>
              <a:rPr lang="en-US" altLang="ko-KR" dirty="0"/>
              <a:t>. </a:t>
            </a:r>
            <a:br>
              <a:rPr lang="ko-KR" altLang="en-US" dirty="0"/>
            </a:br>
            <a:r>
              <a:rPr lang="en-US" altLang="ko-KR" dirty="0"/>
              <a:t>EDIF </a:t>
            </a:r>
            <a:r>
              <a:rPr lang="ko-KR" altLang="en-US" dirty="0"/>
              <a:t>고급 데이터 </a:t>
            </a:r>
            <a:r>
              <a:rPr lang="ko-KR" altLang="en-US" dirty="0" err="1"/>
              <a:t>매핑</a:t>
            </a:r>
            <a:r>
              <a:rPr lang="ko-KR" altLang="en-US" dirty="0"/>
              <a:t> 기능을 이용하여 내보내기 대상이 되는 정보와 형식을 유연하게 정의 할 수 있습니다</a:t>
            </a:r>
            <a:r>
              <a:rPr lang="en-US" altLang="ko-KR" dirty="0"/>
              <a:t>.</a:t>
            </a:r>
            <a:endParaRPr lang="ko-KR" altLang="en-US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606" y="3600448"/>
            <a:ext cx="4300657" cy="2571751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" t="30301" r="22160" b="30092"/>
          <a:stretch/>
        </p:blipFill>
        <p:spPr bwMode="auto">
          <a:xfrm>
            <a:off x="5266281" y="5505450"/>
            <a:ext cx="1274724" cy="3905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" t="28593" r="23035" b="20177"/>
          <a:stretch/>
        </p:blipFill>
        <p:spPr bwMode="auto">
          <a:xfrm>
            <a:off x="7762874" y="3998358"/>
            <a:ext cx="1707243" cy="19335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직사각형 19"/>
          <p:cNvSpPr/>
          <p:nvPr/>
        </p:nvSpPr>
        <p:spPr bwMode="auto">
          <a:xfrm>
            <a:off x="330881" y="2881788"/>
            <a:ext cx="4300657" cy="341423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marL="90488" marR="0" indent="-90488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</a:pPr>
            <a:endParaRPr kumimoji="0" lang="ko-KR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31" name="직사각형 30"/>
          <p:cNvSpPr/>
          <p:nvPr/>
        </p:nvSpPr>
        <p:spPr bwMode="auto">
          <a:xfrm>
            <a:off x="4848225" y="3066453"/>
            <a:ext cx="4652038" cy="322957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marL="90488" marR="0" indent="-90488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</a:pPr>
            <a:endParaRPr kumimoji="0" lang="ko-KR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21" name="AutoShape 161"/>
          <p:cNvSpPr>
            <a:spLocks noChangeArrowheads="1"/>
          </p:cNvSpPr>
          <p:nvPr/>
        </p:nvSpPr>
        <p:spPr bwMode="auto">
          <a:xfrm>
            <a:off x="231606" y="138611"/>
            <a:ext cx="4968000" cy="295751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l" eaLnBrk="1" fontAlgn="auto" latinLnBrk="1" hangingPunct="1">
              <a:spcBef>
                <a:spcPct val="0"/>
              </a:spcBef>
              <a:spcAft>
                <a:spcPts val="0"/>
              </a:spcAft>
              <a:tabLst>
                <a:tab pos="5648325" algn="l"/>
              </a:tabLst>
            </a:pPr>
            <a:r>
              <a:rPr lang="en-US" altLang="ko-KR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4.4 </a:t>
            </a:r>
            <a:r>
              <a:rPr lang="ko-KR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확장 모듈의  구성 및 기능</a:t>
            </a: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9605D9FA-4125-40E9-90D3-04F05288F46B}"/>
              </a:ext>
            </a:extLst>
          </p:cNvPr>
          <p:cNvGrpSpPr/>
          <p:nvPr/>
        </p:nvGrpSpPr>
        <p:grpSpPr>
          <a:xfrm>
            <a:off x="685800" y="3228392"/>
            <a:ext cx="3708918" cy="2810731"/>
            <a:chOff x="3059856" y="4072632"/>
            <a:chExt cx="3225948" cy="1676946"/>
          </a:xfrm>
        </p:grpSpPr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8055B2A4-2A44-4EDA-85B0-6087383712B1}"/>
                </a:ext>
              </a:extLst>
            </p:cNvPr>
            <p:cNvSpPr/>
            <p:nvPr/>
          </p:nvSpPr>
          <p:spPr>
            <a:xfrm>
              <a:off x="3059856" y="4072632"/>
              <a:ext cx="3225948" cy="1676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타원 23">
              <a:extLst>
                <a:ext uri="{FF2B5EF4-FFF2-40B4-BE49-F238E27FC236}">
                  <a16:creationId xmlns:a16="http://schemas.microsoft.com/office/drawing/2014/main" id="{8A2056D4-5AD6-4903-AE4A-D754E8157961}"/>
                </a:ext>
              </a:extLst>
            </p:cNvPr>
            <p:cNvSpPr/>
            <p:nvPr/>
          </p:nvSpPr>
          <p:spPr>
            <a:xfrm>
              <a:off x="3787353" y="4232863"/>
              <a:ext cx="1351520" cy="496349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828497E8-26F0-44E7-BB08-A970FB0918EF}"/>
                </a:ext>
              </a:extLst>
            </p:cNvPr>
            <p:cNvGrpSpPr/>
            <p:nvPr/>
          </p:nvGrpSpPr>
          <p:grpSpPr>
            <a:xfrm>
              <a:off x="3241848" y="4144169"/>
              <a:ext cx="801823" cy="684386"/>
              <a:chOff x="3206243" y="4286250"/>
              <a:chExt cx="801823" cy="684386"/>
            </a:xfrm>
          </p:grpSpPr>
          <p:sp>
            <p:nvSpPr>
              <p:cNvPr id="42" name="순서도: 자기 디스크 41">
                <a:extLst>
                  <a:ext uri="{FF2B5EF4-FFF2-40B4-BE49-F238E27FC236}">
                    <a16:creationId xmlns:a16="http://schemas.microsoft.com/office/drawing/2014/main" id="{3664D023-0809-41A6-A20B-7DB72AF63183}"/>
                  </a:ext>
                </a:extLst>
              </p:cNvPr>
              <p:cNvSpPr/>
              <p:nvPr/>
            </p:nvSpPr>
            <p:spPr>
              <a:xfrm>
                <a:off x="3260055" y="4288656"/>
                <a:ext cx="660696" cy="681980"/>
              </a:xfrm>
              <a:prstGeom prst="flowChartMagneticDisk">
                <a:avLst/>
              </a:prstGeom>
              <a:gradFill>
                <a:gsLst>
                  <a:gs pos="25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20000"/>
                      <a:lumOff val="8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3" name="타원 42">
                <a:extLst>
                  <a:ext uri="{FF2B5EF4-FFF2-40B4-BE49-F238E27FC236}">
                    <a16:creationId xmlns:a16="http://schemas.microsoft.com/office/drawing/2014/main" id="{C9CC2FE5-9932-42CF-B7F2-83954180250F}"/>
                  </a:ext>
                </a:extLst>
              </p:cNvPr>
              <p:cNvSpPr/>
              <p:nvPr/>
            </p:nvSpPr>
            <p:spPr>
              <a:xfrm>
                <a:off x="3260055" y="4286250"/>
                <a:ext cx="660697" cy="18099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FB42438-12D9-4AF2-A5BC-68F516A7BD76}"/>
                  </a:ext>
                </a:extLst>
              </p:cNvPr>
              <p:cNvSpPr txBox="1"/>
              <p:nvPr/>
            </p:nvSpPr>
            <p:spPr>
              <a:xfrm>
                <a:off x="3206243" y="4462805"/>
                <a:ext cx="801823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900" b="1" dirty="0">
                    <a:latin typeface="+mn-ea"/>
                    <a:ea typeface="+mn-ea"/>
                  </a:rPr>
                  <a:t>외부 데이터</a:t>
                </a:r>
                <a:endParaRPr lang="en-US" altLang="ko-KR" sz="900" b="1" dirty="0">
                  <a:latin typeface="+mn-ea"/>
                  <a:ea typeface="+mn-ea"/>
                </a:endParaRPr>
              </a:p>
              <a:p>
                <a:pPr algn="ctr"/>
                <a:r>
                  <a:rPr lang="en-US" altLang="ko-KR" sz="900" b="1" dirty="0">
                    <a:latin typeface="+mn-ea"/>
                    <a:ea typeface="+mn-ea"/>
                  </a:rPr>
                  <a:t>RDB</a:t>
                </a:r>
              </a:p>
              <a:p>
                <a:pPr algn="ctr"/>
                <a:r>
                  <a:rPr lang="en-US" altLang="ko-KR" sz="900" b="1" dirty="0">
                    <a:latin typeface="+mn-ea"/>
                    <a:ea typeface="+mn-ea"/>
                  </a:rPr>
                  <a:t>CSV</a:t>
                </a:r>
                <a:endParaRPr lang="ko-KR" altLang="en-US" sz="900" b="1" dirty="0">
                  <a:latin typeface="+mn-ea"/>
                  <a:ea typeface="+mn-ea"/>
                </a:endParaRPr>
              </a:p>
            </p:txBody>
          </p:sp>
        </p:grp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C268B7E5-E027-4BC9-9CCF-84432A8E6A46}"/>
                </a:ext>
              </a:extLst>
            </p:cNvPr>
            <p:cNvSpPr/>
            <p:nvPr/>
          </p:nvSpPr>
          <p:spPr>
            <a:xfrm>
              <a:off x="4988247" y="4237752"/>
              <a:ext cx="1226394" cy="144083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모서리가 접힌 도형 37">
              <a:extLst>
                <a:ext uri="{FF2B5EF4-FFF2-40B4-BE49-F238E27FC236}">
                  <a16:creationId xmlns:a16="http://schemas.microsoft.com/office/drawing/2014/main" id="{73AF9A4D-7C21-4D72-A4D4-93661B39F2D1}"/>
                </a:ext>
              </a:extLst>
            </p:cNvPr>
            <p:cNvSpPr/>
            <p:nvPr/>
          </p:nvSpPr>
          <p:spPr>
            <a:xfrm>
              <a:off x="5085655" y="5114441"/>
              <a:ext cx="1102858" cy="473720"/>
            </a:xfrm>
            <a:prstGeom prst="foldedCorner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ko-KR" altLang="en-US" sz="800" b="1" dirty="0">
                  <a:solidFill>
                    <a:schemeClr val="tx1"/>
                  </a:solidFill>
                  <a:latin typeface="+mn-ea"/>
                </a:rPr>
                <a:t>로컬 데이터</a:t>
              </a:r>
              <a:endParaRPr lang="en-US" altLang="ko-KR" sz="800" b="1" dirty="0">
                <a:solidFill>
                  <a:schemeClr val="tx1"/>
                </a:solidFill>
                <a:latin typeface="+mn-ea"/>
              </a:endParaRPr>
            </a:p>
            <a:p>
              <a:pPr algn="ctr"/>
              <a:r>
                <a:rPr lang="en-US" altLang="ko-KR" sz="800" b="1" dirty="0">
                  <a:solidFill>
                    <a:schemeClr val="tx1"/>
                  </a:solidFill>
                  <a:latin typeface="+mn-ea"/>
                </a:rPr>
                <a:t>(</a:t>
              </a:r>
              <a:r>
                <a:rPr lang="en-US" altLang="ko-KR" sz="800" b="1">
                  <a:solidFill>
                    <a:schemeClr val="tx1"/>
                  </a:solidFill>
                  <a:latin typeface="+mn-ea"/>
                </a:rPr>
                <a:t>XML/</a:t>
              </a:r>
              <a:r>
                <a:rPr lang="ko-KR" altLang="en-US" sz="800" b="1">
                  <a:solidFill>
                    <a:schemeClr val="tx1"/>
                  </a:solidFill>
                  <a:latin typeface="+mn-ea"/>
                </a:rPr>
                <a:t>바이너리</a:t>
              </a:r>
              <a:r>
                <a:rPr lang="en-US" altLang="ko-KR" sz="800" b="1">
                  <a:solidFill>
                    <a:schemeClr val="tx1"/>
                  </a:solidFill>
                  <a:latin typeface="+mn-ea"/>
                </a:rPr>
                <a:t>/</a:t>
              </a:r>
              <a:r>
                <a:rPr lang="en-US" altLang="ko-KR" sz="800" b="1" dirty="0">
                  <a:solidFill>
                    <a:schemeClr val="tx1"/>
                  </a:solidFill>
                  <a:latin typeface="+mn-ea"/>
                </a:rPr>
                <a:t>CSV)</a:t>
              </a:r>
              <a:endParaRPr lang="ko-KR" altLang="en-US" sz="800" b="1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58E8985-5153-4B10-9387-AB31C3EECAF8}"/>
                </a:ext>
              </a:extLst>
            </p:cNvPr>
            <p:cNvSpPr txBox="1"/>
            <p:nvPr/>
          </p:nvSpPr>
          <p:spPr>
            <a:xfrm>
              <a:off x="5118182" y="4808704"/>
              <a:ext cx="431106" cy="1514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Load</a:t>
              </a:r>
              <a:endParaRPr lang="ko-KR" altLang="en-US" sz="1050" b="1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74DF40A-D9A8-4B1E-889F-4C83EFFEA20B}"/>
                </a:ext>
              </a:extLst>
            </p:cNvPr>
            <p:cNvSpPr txBox="1"/>
            <p:nvPr/>
          </p:nvSpPr>
          <p:spPr>
            <a:xfrm>
              <a:off x="5662128" y="4811457"/>
              <a:ext cx="419952" cy="1514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>
                  <a:latin typeface="+mn-ea"/>
                  <a:ea typeface="+mn-ea"/>
                </a:rPr>
                <a:t>Save</a:t>
              </a:r>
              <a:endParaRPr lang="ko-KR" altLang="en-US" sz="1050" b="1" dirty="0">
                <a:latin typeface="+mn-ea"/>
                <a:ea typeface="+mn-ea"/>
              </a:endParaRPr>
            </a:p>
          </p:txBody>
        </p:sp>
        <p:cxnSp>
          <p:nvCxnSpPr>
            <p:cNvPr id="32" name="직선 화살표 연결선 31">
              <a:extLst>
                <a:ext uri="{FF2B5EF4-FFF2-40B4-BE49-F238E27FC236}">
                  <a16:creationId xmlns:a16="http://schemas.microsoft.com/office/drawing/2014/main" id="{E55DDD65-9B23-4990-BA80-ECF2C3564B22}"/>
                </a:ext>
              </a:extLst>
            </p:cNvPr>
            <p:cNvCxnSpPr/>
            <p:nvPr/>
          </p:nvCxnSpPr>
          <p:spPr>
            <a:xfrm flipH="1" flipV="1">
              <a:off x="5518150" y="4572000"/>
              <a:ext cx="586" cy="52468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화살표 연결선 32">
              <a:extLst>
                <a:ext uri="{FF2B5EF4-FFF2-40B4-BE49-F238E27FC236}">
                  <a16:creationId xmlns:a16="http://schemas.microsoft.com/office/drawing/2014/main" id="{997E1D0D-F976-4491-9AD0-FF6F005FF5DB}"/>
                </a:ext>
              </a:extLst>
            </p:cNvPr>
            <p:cNvCxnSpPr/>
            <p:nvPr/>
          </p:nvCxnSpPr>
          <p:spPr>
            <a:xfrm>
              <a:off x="5695627" y="4591050"/>
              <a:ext cx="323" cy="508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BB6A2950-3E4E-4B4F-84DF-CD5945E3130C}"/>
                </a:ext>
              </a:extLst>
            </p:cNvPr>
            <p:cNvSpPr/>
            <p:nvPr/>
          </p:nvSpPr>
          <p:spPr>
            <a:xfrm>
              <a:off x="5148698" y="4360664"/>
              <a:ext cx="933846" cy="216025"/>
            </a:xfrm>
            <a:prstGeom prst="rect">
              <a:avLst/>
            </a:prstGeom>
            <a:solidFill>
              <a:srgbClr val="F58427"/>
            </a:solidFill>
            <a:ln>
              <a:gradFill>
                <a:gsLst>
                  <a:gs pos="100000">
                    <a:schemeClr val="accent6">
                      <a:lumMod val="75000"/>
                    </a:schemeClr>
                  </a:gs>
                  <a:gs pos="0">
                    <a:schemeClr val="accent6">
                      <a:lumMod val="20000"/>
                      <a:lumOff val="80000"/>
                    </a:scheme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/>
                <a:t>FLEXSCHE</a:t>
              </a:r>
              <a:endParaRPr lang="ko-KR" altLang="en-US" sz="1200" b="1" dirty="0"/>
            </a:p>
          </p:txBody>
        </p:sp>
        <p:sp>
          <p:nvSpPr>
            <p:cNvPr id="35" name="왼쪽/오른쪽 화살표 55">
              <a:extLst>
                <a:ext uri="{FF2B5EF4-FFF2-40B4-BE49-F238E27FC236}">
                  <a16:creationId xmlns:a16="http://schemas.microsoft.com/office/drawing/2014/main" id="{998EA105-8F83-4893-96F8-BA705793A840}"/>
                </a:ext>
              </a:extLst>
            </p:cNvPr>
            <p:cNvSpPr/>
            <p:nvPr/>
          </p:nvSpPr>
          <p:spPr>
            <a:xfrm rot="5400000">
              <a:off x="3361876" y="5000001"/>
              <a:ext cx="528263" cy="174337"/>
            </a:xfrm>
            <a:prstGeom prst="left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모서리가 둥근 직사각형 56">
              <a:extLst>
                <a:ext uri="{FF2B5EF4-FFF2-40B4-BE49-F238E27FC236}">
                  <a16:creationId xmlns:a16="http://schemas.microsoft.com/office/drawing/2014/main" id="{6A2402D7-55DE-44C6-A367-EB3E676E5BFF}"/>
                </a:ext>
              </a:extLst>
            </p:cNvPr>
            <p:cNvSpPr/>
            <p:nvPr/>
          </p:nvSpPr>
          <p:spPr>
            <a:xfrm>
              <a:off x="3289310" y="5351638"/>
              <a:ext cx="717602" cy="281578"/>
            </a:xfrm>
            <a:prstGeom prst="roundRect">
              <a:avLst>
                <a:gd name="adj" fmla="val 21177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700" b="1" dirty="0"/>
                <a:t>외부 시스템</a:t>
              </a:r>
            </a:p>
          </p:txBody>
        </p:sp>
        <p:cxnSp>
          <p:nvCxnSpPr>
            <p:cNvPr id="37" name="직선 화살표 연결선 36">
              <a:extLst>
                <a:ext uri="{FF2B5EF4-FFF2-40B4-BE49-F238E27FC236}">
                  <a16:creationId xmlns:a16="http://schemas.microsoft.com/office/drawing/2014/main" id="{74208C43-9714-484E-BDA4-E5CBB1F6EA92}"/>
                </a:ext>
              </a:extLst>
            </p:cNvPr>
            <p:cNvCxnSpPr/>
            <p:nvPr/>
          </p:nvCxnSpPr>
          <p:spPr>
            <a:xfrm>
              <a:off x="3962400" y="4406900"/>
              <a:ext cx="1174750" cy="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직선 화살표 연결선 37">
              <a:extLst>
                <a:ext uri="{FF2B5EF4-FFF2-40B4-BE49-F238E27FC236}">
                  <a16:creationId xmlns:a16="http://schemas.microsoft.com/office/drawing/2014/main" id="{B6AF630D-850C-46C6-8ED3-DF9CA68DCA39}"/>
                </a:ext>
              </a:extLst>
            </p:cNvPr>
            <p:cNvCxnSpPr/>
            <p:nvPr/>
          </p:nvCxnSpPr>
          <p:spPr>
            <a:xfrm flipH="1">
              <a:off x="3956356" y="4502150"/>
              <a:ext cx="1180796" cy="635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C6CE88E-8FAA-4174-B005-67836D87E2CA}"/>
                </a:ext>
              </a:extLst>
            </p:cNvPr>
            <p:cNvSpPr txBox="1"/>
            <p:nvPr/>
          </p:nvSpPr>
          <p:spPr>
            <a:xfrm>
              <a:off x="4229910" y="4491022"/>
              <a:ext cx="523127" cy="1514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Export</a:t>
              </a:r>
              <a:endParaRPr lang="ko-KR" altLang="en-US" sz="1050" b="1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99AEC23-42AD-4FA6-AEA1-55C5E0D71182}"/>
                </a:ext>
              </a:extLst>
            </p:cNvPr>
            <p:cNvSpPr txBox="1"/>
            <p:nvPr/>
          </p:nvSpPr>
          <p:spPr>
            <a:xfrm>
              <a:off x="4183861" y="4228504"/>
              <a:ext cx="635910" cy="1514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Import</a:t>
              </a:r>
              <a:endParaRPr lang="ko-KR" altLang="en-US" sz="1050" b="1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825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화살표: 아래쪽 72">
            <a:extLst>
              <a:ext uri="{FF2B5EF4-FFF2-40B4-BE49-F238E27FC236}">
                <a16:creationId xmlns:a16="http://schemas.microsoft.com/office/drawing/2014/main" id="{C3F8409C-B82B-4E64-ADCD-E1886CC8BD89}"/>
              </a:ext>
            </a:extLst>
          </p:cNvPr>
          <p:cNvSpPr/>
          <p:nvPr/>
        </p:nvSpPr>
        <p:spPr bwMode="auto">
          <a:xfrm>
            <a:off x="935431" y="3605718"/>
            <a:ext cx="250177" cy="1978673"/>
          </a:xfrm>
          <a:prstGeom prst="downArrow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73522" marR="0" lvl="0" indent="-73522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ko-KR" altLang="en-US" sz="97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  <p:sp>
        <p:nvSpPr>
          <p:cNvPr id="17" name="원호 16">
            <a:extLst>
              <a:ext uri="{FF2B5EF4-FFF2-40B4-BE49-F238E27FC236}">
                <a16:creationId xmlns:a16="http://schemas.microsoft.com/office/drawing/2014/main" id="{81F964C7-7EBD-4175-9501-B4608347E6FF}"/>
              </a:ext>
            </a:extLst>
          </p:cNvPr>
          <p:cNvSpPr/>
          <p:nvPr/>
        </p:nvSpPr>
        <p:spPr bwMode="auto">
          <a:xfrm>
            <a:off x="3355546" y="3865781"/>
            <a:ext cx="4014856" cy="1620761"/>
          </a:xfrm>
          <a:prstGeom prst="arc">
            <a:avLst>
              <a:gd name="adj1" fmla="val 21149468"/>
              <a:gd name="adj2" fmla="val 21011498"/>
            </a:avLst>
          </a:prstGeom>
          <a:noFill/>
          <a:ln w="76200" cap="flat" cmpd="sng" algn="ctr">
            <a:solidFill>
              <a:srgbClr val="92D05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73522" marR="0" lvl="0" indent="-73522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ko-KR" altLang="en-US" sz="97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  <p:sp>
        <p:nvSpPr>
          <p:cNvPr id="4" name="AutoShape 2" descr="mk:@MSITStore:C:\Program%20Files\FLEXSCHE\fsgp.chm::/Articles/Evaluation/GraphGen_LineAndBar.png"/>
          <p:cNvSpPr>
            <a:spLocks noChangeAspect="1" noChangeArrowheads="1"/>
          </p:cNvSpPr>
          <p:nvPr/>
        </p:nvSpPr>
        <p:spPr bwMode="auto">
          <a:xfrm>
            <a:off x="990600" y="532011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ko-KR" altLang="en-US" sz="97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  <p:sp>
        <p:nvSpPr>
          <p:cNvPr id="5" name="AutoShape 4" descr="mk:@MSITStore:C:\Program%20Files\FLEXSCHE\fsgp.chm::/Articles/Evaluation/GraphGen_LineAndBar.png"/>
          <p:cNvSpPr>
            <a:spLocks noChangeAspect="1" noChangeArrowheads="1"/>
          </p:cNvSpPr>
          <p:nvPr/>
        </p:nvSpPr>
        <p:spPr bwMode="auto">
          <a:xfrm>
            <a:off x="1114425" y="655836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ko-KR" altLang="en-US" sz="97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  <p:sp>
        <p:nvSpPr>
          <p:cNvPr id="6" name="AutoShape 6" descr="mk:@MSITStore:C:\Program%20Files\FLEXSCHE\fsgp.chm::/Articles/Evaluation/GraphGen_LineAndBar.png"/>
          <p:cNvSpPr>
            <a:spLocks noChangeAspect="1" noChangeArrowheads="1"/>
          </p:cNvSpPr>
          <p:nvPr/>
        </p:nvSpPr>
        <p:spPr bwMode="auto">
          <a:xfrm>
            <a:off x="1238250" y="779661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ko-KR" altLang="en-US" sz="97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  <p:sp>
        <p:nvSpPr>
          <p:cNvPr id="11" name="AutoShape 11" descr="mk:@MSITStore:C:\Program%20Files\FLEXSCHE\fsgp.chm::/Articles/Evaluation/GraphGen_Bubble.png"/>
          <p:cNvSpPr>
            <a:spLocks noChangeAspect="1" noChangeArrowheads="1"/>
          </p:cNvSpPr>
          <p:nvPr/>
        </p:nvSpPr>
        <p:spPr bwMode="auto">
          <a:xfrm>
            <a:off x="1485900" y="1027311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ko-KR" altLang="en-US" sz="97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  <p:sp>
        <p:nvSpPr>
          <p:cNvPr id="12" name="AutoShape 13" descr="mk:@MSITStore:C:\Program%20Files\FLEXSCHE\fsgp.chm::/Articles/Evaluation/GraphGen_Bubble.png"/>
          <p:cNvSpPr>
            <a:spLocks noChangeAspect="1" noChangeArrowheads="1"/>
          </p:cNvSpPr>
          <p:nvPr/>
        </p:nvSpPr>
        <p:spPr bwMode="auto">
          <a:xfrm>
            <a:off x="1609725" y="1151136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ko-KR" altLang="en-US" sz="97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86DCCD-CE62-474C-BB51-8BB0AA82D792}"/>
              </a:ext>
            </a:extLst>
          </p:cNvPr>
          <p:cNvSpPr txBox="1"/>
          <p:nvPr/>
        </p:nvSpPr>
        <p:spPr>
          <a:xfrm>
            <a:off x="344189" y="1734969"/>
            <a:ext cx="9359900" cy="1348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defPPr>
              <a:defRPr lang="en-US"/>
            </a:defPPr>
            <a:lvl1pPr algn="l" defTabSz="936743">
              <a:defRPr spc="-60">
                <a:latin typeface="맑은 고딕" pitchFamily="50" charset="-127"/>
                <a:ea typeface="맑은 고딕" pitchFamily="50" charset="-127"/>
                <a:cs typeface="Arial" pitchFamily="34" charset="0"/>
              </a:defRPr>
            </a:lvl1pPr>
          </a:lstStyle>
          <a:p>
            <a:pPr marL="0" marR="0" lvl="0" indent="0" algn="l" defTabSz="93674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ko-KR" altLang="en-US" sz="1200" b="0" i="0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현실에 맞는 정확한 계획을 수립하는</a:t>
            </a:r>
            <a:r>
              <a:rPr kumimoji="0" lang="en-US" altLang="ko-KR" sz="1200" b="0" i="0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</a:t>
            </a:r>
            <a:r>
              <a:rPr kumimoji="0" lang="ko-KR" altLang="en-US" sz="1200" b="0" i="0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것은 생산 스케줄링의 과제입니다</a:t>
            </a:r>
            <a:r>
              <a:rPr kumimoji="0" lang="en-US" altLang="ko-KR" sz="1200" b="0" i="0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  </a:t>
            </a:r>
          </a:p>
          <a:p>
            <a:pPr marL="0" marR="0" lvl="0" indent="0" algn="l" defTabSz="93674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ko-KR" altLang="en-US" sz="1200" b="0" i="0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그를 위해서는 각 공정의 능력을 「정확하게 </a:t>
            </a:r>
            <a:r>
              <a:rPr kumimoji="0" lang="ko-KR" altLang="en-US" sz="1200" b="0" i="0" u="none" strike="noStrike" kern="1200" cap="none" spc="-6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설정하는」것이</a:t>
            </a:r>
            <a:r>
              <a:rPr kumimoji="0" lang="ko-KR" altLang="en-US" sz="1200" b="0" i="0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필요 조건입니다</a:t>
            </a:r>
            <a:r>
              <a:rPr kumimoji="0" lang="en-US" altLang="ko-KR" sz="1200" b="0" i="0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  </a:t>
            </a:r>
          </a:p>
          <a:p>
            <a:pPr marL="0" marR="0" lvl="0" indent="0" algn="l" defTabSz="93674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ko-KR" altLang="en-US" sz="1200" b="0" i="0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그러나 처음부터 모든 공정의 능력을 파악할 수 있는 것은 아니며</a:t>
            </a:r>
            <a:r>
              <a:rPr kumimoji="0" lang="en-US" altLang="ko-KR" sz="1200" b="0" i="0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,  </a:t>
            </a:r>
            <a:r>
              <a:rPr kumimoji="0" lang="ko-KR" altLang="en-US" sz="1200" b="0" i="0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대부분의 프로젝트에서 어려운 문제입니다</a:t>
            </a:r>
            <a:r>
              <a:rPr kumimoji="0" lang="en-US" altLang="ko-KR" sz="1200" b="0" i="0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   </a:t>
            </a:r>
          </a:p>
          <a:p>
            <a:pPr marL="0" marR="0" lvl="0" indent="0" algn="l" defTabSz="93674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ko-KR" altLang="en-US" sz="1200" b="0" i="0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게다가 대부분의 공정에는 시간적인 「</a:t>
            </a:r>
            <a:r>
              <a:rPr kumimoji="0" lang="ko-KR" altLang="en-US" sz="1200" b="0" i="0" u="none" strike="noStrike" kern="1200" cap="none" spc="-6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편차」가</a:t>
            </a:r>
            <a:r>
              <a:rPr kumimoji="0" lang="ko-KR" altLang="en-US" sz="1200" b="0" i="0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있기 때문에</a:t>
            </a:r>
            <a:r>
              <a:rPr kumimoji="0" lang="en-US" altLang="ko-KR" sz="1200" b="0" i="0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</a:t>
            </a:r>
            <a:r>
              <a:rPr kumimoji="0" lang="ko-KR" altLang="en-US" sz="1200" b="0" i="0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반복 계측하지 않으면 타당한 값이 산출되지 않습니다</a:t>
            </a:r>
            <a:r>
              <a:rPr kumimoji="0" lang="en-US" altLang="ko-KR" sz="1200" b="0" i="0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   </a:t>
            </a:r>
          </a:p>
          <a:p>
            <a:pPr marL="0" marR="0" lvl="0" indent="0" algn="l" defTabSz="93674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ko-KR" sz="1200" b="0" i="0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FLEXSCHE </a:t>
            </a:r>
            <a:r>
              <a:rPr kumimoji="0" lang="en-US" altLang="ko-KR" sz="1200" b="0" i="0" u="none" strike="noStrike" kern="1200" cap="none" spc="-6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DataTuner</a:t>
            </a:r>
            <a:r>
              <a:rPr kumimoji="0" lang="ko-KR" altLang="en-US" sz="1200" b="0" i="0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는 작업 실적에 기초한 작업 시간의 표본 데이터를 매일 축적하고</a:t>
            </a:r>
            <a:r>
              <a:rPr kumimoji="0" lang="en-US" altLang="ko-KR" sz="1200" b="0" i="0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, </a:t>
            </a:r>
            <a:r>
              <a:rPr kumimoji="0" lang="ko-KR" altLang="en-US" sz="1200" b="0" i="0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통계 처리 결과로부터 추정치를 산출하여 제시함으로써</a:t>
            </a:r>
            <a:endParaRPr kumimoji="0" lang="en-US" altLang="ko-KR" sz="1200" b="0" i="0" u="none" strike="noStrike" kern="1200" cap="none" spc="-6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  <a:p>
            <a:pPr marL="0" marR="0" lvl="0" indent="0" algn="l" defTabSz="93674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ko-KR" altLang="en-US" sz="1200" b="0" i="0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정밀하고 합리적인 계획 수립에 기여합니다</a:t>
            </a:r>
            <a:r>
              <a:rPr kumimoji="0" lang="en-US" altLang="ko-KR" sz="1200" b="0" i="0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37A2A5E-F662-41CD-8BB1-EDF6F4D64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2254" y="3394359"/>
            <a:ext cx="2442754" cy="1180149"/>
          </a:xfrm>
          <a:prstGeom prst="rect">
            <a:avLst/>
          </a:prstGeom>
        </p:spPr>
      </p:pic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29F0EC96-80AF-4F6C-98F9-8BDDC2127886}"/>
              </a:ext>
            </a:extLst>
          </p:cNvPr>
          <p:cNvSpPr/>
          <p:nvPr/>
        </p:nvSpPr>
        <p:spPr bwMode="auto">
          <a:xfrm>
            <a:off x="649871" y="3660050"/>
            <a:ext cx="792227" cy="15162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73522" marR="0" lvl="0" indent="-73522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ko-KR" altLang="en-US" sz="97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  <p:sp>
        <p:nvSpPr>
          <p:cNvPr id="53" name="사각형: 둥근 모서리 52">
            <a:extLst>
              <a:ext uri="{FF2B5EF4-FFF2-40B4-BE49-F238E27FC236}">
                <a16:creationId xmlns:a16="http://schemas.microsoft.com/office/drawing/2014/main" id="{5CFBE5AE-E124-4E6B-B880-514A96881B0E}"/>
              </a:ext>
            </a:extLst>
          </p:cNvPr>
          <p:cNvSpPr/>
          <p:nvPr/>
        </p:nvSpPr>
        <p:spPr bwMode="auto">
          <a:xfrm>
            <a:off x="649871" y="3967086"/>
            <a:ext cx="792227" cy="15162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73522" marR="0" lvl="0" indent="-73522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ko-KR" altLang="en-US" sz="97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  <p:sp>
        <p:nvSpPr>
          <p:cNvPr id="54" name="사각형: 둥근 모서리 53">
            <a:extLst>
              <a:ext uri="{FF2B5EF4-FFF2-40B4-BE49-F238E27FC236}">
                <a16:creationId xmlns:a16="http://schemas.microsoft.com/office/drawing/2014/main" id="{E2480C59-F2C2-48AC-B6FF-A4084D7E17E1}"/>
              </a:ext>
            </a:extLst>
          </p:cNvPr>
          <p:cNvSpPr/>
          <p:nvPr/>
        </p:nvSpPr>
        <p:spPr bwMode="auto">
          <a:xfrm>
            <a:off x="649871" y="4274122"/>
            <a:ext cx="792227" cy="15162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73522" marR="0" lvl="0" indent="-73522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ko-KR" altLang="en-US" sz="97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  <p:sp>
        <p:nvSpPr>
          <p:cNvPr id="55" name="사각형: 둥근 모서리 54">
            <a:extLst>
              <a:ext uri="{FF2B5EF4-FFF2-40B4-BE49-F238E27FC236}">
                <a16:creationId xmlns:a16="http://schemas.microsoft.com/office/drawing/2014/main" id="{91CD865F-C154-41F5-9C95-19999A8CC226}"/>
              </a:ext>
            </a:extLst>
          </p:cNvPr>
          <p:cNvSpPr/>
          <p:nvPr/>
        </p:nvSpPr>
        <p:spPr bwMode="auto">
          <a:xfrm>
            <a:off x="649871" y="4581157"/>
            <a:ext cx="792227" cy="15162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73522" marR="0" lvl="0" indent="-73522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ko-KR" altLang="en-US" sz="97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  <p:sp>
        <p:nvSpPr>
          <p:cNvPr id="56" name="사각형: 둥근 모서리 55">
            <a:extLst>
              <a:ext uri="{FF2B5EF4-FFF2-40B4-BE49-F238E27FC236}">
                <a16:creationId xmlns:a16="http://schemas.microsoft.com/office/drawing/2014/main" id="{DC44F5FD-4EAE-46E1-819C-0DA1952964E9}"/>
              </a:ext>
            </a:extLst>
          </p:cNvPr>
          <p:cNvSpPr/>
          <p:nvPr/>
        </p:nvSpPr>
        <p:spPr bwMode="auto">
          <a:xfrm>
            <a:off x="649871" y="4888193"/>
            <a:ext cx="792227" cy="15162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73522" marR="0" lvl="0" indent="-73522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ko-KR" altLang="en-US" sz="97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  <p:sp>
        <p:nvSpPr>
          <p:cNvPr id="57" name="사각형: 둥근 모서리 56">
            <a:extLst>
              <a:ext uri="{FF2B5EF4-FFF2-40B4-BE49-F238E27FC236}">
                <a16:creationId xmlns:a16="http://schemas.microsoft.com/office/drawing/2014/main" id="{9FC5A95A-9B5F-449A-A17B-78DF140EE2AD}"/>
              </a:ext>
            </a:extLst>
          </p:cNvPr>
          <p:cNvSpPr/>
          <p:nvPr/>
        </p:nvSpPr>
        <p:spPr bwMode="auto">
          <a:xfrm>
            <a:off x="649871" y="5195227"/>
            <a:ext cx="792227" cy="15162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73522" marR="0" lvl="0" indent="-73522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ko-KR" altLang="en-US" sz="97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  <p:sp>
        <p:nvSpPr>
          <p:cNvPr id="15" name="순서도: 자기 디스크 14">
            <a:extLst>
              <a:ext uri="{FF2B5EF4-FFF2-40B4-BE49-F238E27FC236}">
                <a16:creationId xmlns:a16="http://schemas.microsoft.com/office/drawing/2014/main" id="{15CFD129-3DCC-447F-833B-7557FE1BF99E}"/>
              </a:ext>
            </a:extLst>
          </p:cNvPr>
          <p:cNvSpPr/>
          <p:nvPr/>
        </p:nvSpPr>
        <p:spPr bwMode="auto">
          <a:xfrm>
            <a:off x="2297611" y="4415418"/>
            <a:ext cx="970383" cy="605149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73522" marR="0" lvl="0" indent="-73522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ko-KR" altLang="en-US" sz="97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표준 데이터베이스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1035CE18-0E45-4263-9F3E-995925DFEDF4}"/>
              </a:ext>
            </a:extLst>
          </p:cNvPr>
          <p:cNvSpPr/>
          <p:nvPr/>
        </p:nvSpPr>
        <p:spPr bwMode="auto">
          <a:xfrm>
            <a:off x="4827651" y="4701655"/>
            <a:ext cx="1220561" cy="262349"/>
          </a:xfrm>
          <a:prstGeom prst="rect">
            <a:avLst/>
          </a:prstGeom>
          <a:noFill/>
          <a:ln w="952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73522" marR="0" lvl="0" indent="-73522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ko-KR" altLang="en-US" sz="97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분석</a:t>
            </a:r>
            <a:r>
              <a:rPr kumimoji="0" lang="en-US" altLang="ko-KR" sz="97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&amp; </a:t>
            </a:r>
            <a:r>
              <a:rPr kumimoji="0" lang="ko-KR" altLang="en-US" sz="97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추정</a:t>
            </a:r>
          </a:p>
        </p:txBody>
      </p:sp>
      <p:sp>
        <p:nvSpPr>
          <p:cNvPr id="58" name="순서도: 자기 디스크 57">
            <a:extLst>
              <a:ext uri="{FF2B5EF4-FFF2-40B4-BE49-F238E27FC236}">
                <a16:creationId xmlns:a16="http://schemas.microsoft.com/office/drawing/2014/main" id="{08339CC1-EE52-4AB8-AF0E-C67F0F6B9E19}"/>
              </a:ext>
            </a:extLst>
          </p:cNvPr>
          <p:cNvSpPr/>
          <p:nvPr/>
        </p:nvSpPr>
        <p:spPr bwMode="auto">
          <a:xfrm>
            <a:off x="7502147" y="4434874"/>
            <a:ext cx="1094208" cy="605149"/>
          </a:xfrm>
          <a:prstGeom prst="flowChartMagneticDisk">
            <a:avLst/>
          </a:prstGeom>
          <a:solidFill>
            <a:srgbClr val="FFFF00"/>
          </a:solidFill>
          <a:ln w="952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73522" marR="0" lvl="0" indent="-73522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ko-KR" sz="9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FLEXSCHE</a:t>
            </a:r>
          </a:p>
          <a:p>
            <a:pPr marL="73522" marR="0" lvl="0" indent="-73522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ko-KR" altLang="en-US" sz="9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마스터 데이터</a:t>
            </a:r>
          </a:p>
        </p:txBody>
      </p: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1E52E33E-716B-4FF9-9BA1-9E5C119917A7}"/>
              </a:ext>
            </a:extLst>
          </p:cNvPr>
          <p:cNvCxnSpPr>
            <a:cxnSpLocks/>
            <a:stCxn id="13" idx="3"/>
            <a:endCxn id="15" idx="2"/>
          </p:cNvCxnSpPr>
          <p:nvPr/>
        </p:nvCxnSpPr>
        <p:spPr bwMode="auto">
          <a:xfrm>
            <a:off x="1442098" y="3735861"/>
            <a:ext cx="855513" cy="982132"/>
          </a:xfrm>
          <a:prstGeom prst="straightConnector1">
            <a:avLst/>
          </a:prstGeom>
          <a:noFill/>
          <a:ln w="254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9" name="직선 화살표 연결선 58">
            <a:extLst>
              <a:ext uri="{FF2B5EF4-FFF2-40B4-BE49-F238E27FC236}">
                <a16:creationId xmlns:a16="http://schemas.microsoft.com/office/drawing/2014/main" id="{3CCBCAC1-94B0-42EF-8D34-5DB023E60E7D}"/>
              </a:ext>
            </a:extLst>
          </p:cNvPr>
          <p:cNvCxnSpPr>
            <a:cxnSpLocks/>
            <a:stCxn id="53" idx="3"/>
            <a:endCxn id="15" idx="2"/>
          </p:cNvCxnSpPr>
          <p:nvPr/>
        </p:nvCxnSpPr>
        <p:spPr bwMode="auto">
          <a:xfrm>
            <a:off x="1442098" y="4042897"/>
            <a:ext cx="855513" cy="675096"/>
          </a:xfrm>
          <a:prstGeom prst="straightConnector1">
            <a:avLst/>
          </a:prstGeom>
          <a:noFill/>
          <a:ln w="254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2" name="직선 화살표 연결선 61">
            <a:extLst>
              <a:ext uri="{FF2B5EF4-FFF2-40B4-BE49-F238E27FC236}">
                <a16:creationId xmlns:a16="http://schemas.microsoft.com/office/drawing/2014/main" id="{F5D13251-F7DB-4BEE-8F34-7C5E70D5E12A}"/>
              </a:ext>
            </a:extLst>
          </p:cNvPr>
          <p:cNvCxnSpPr>
            <a:cxnSpLocks/>
            <a:stCxn id="54" idx="3"/>
            <a:endCxn id="15" idx="2"/>
          </p:cNvCxnSpPr>
          <p:nvPr/>
        </p:nvCxnSpPr>
        <p:spPr bwMode="auto">
          <a:xfrm>
            <a:off x="1442098" y="4349933"/>
            <a:ext cx="855513" cy="368060"/>
          </a:xfrm>
          <a:prstGeom prst="straightConnector1">
            <a:avLst/>
          </a:prstGeom>
          <a:noFill/>
          <a:ln w="254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5" name="직선 화살표 연결선 64">
            <a:extLst>
              <a:ext uri="{FF2B5EF4-FFF2-40B4-BE49-F238E27FC236}">
                <a16:creationId xmlns:a16="http://schemas.microsoft.com/office/drawing/2014/main" id="{8FA5A9F8-47DE-48C6-B5CC-DB0DED7D7EE5}"/>
              </a:ext>
            </a:extLst>
          </p:cNvPr>
          <p:cNvCxnSpPr>
            <a:cxnSpLocks/>
            <a:stCxn id="55" idx="3"/>
            <a:endCxn id="15" idx="2"/>
          </p:cNvCxnSpPr>
          <p:nvPr/>
        </p:nvCxnSpPr>
        <p:spPr bwMode="auto">
          <a:xfrm>
            <a:off x="1442098" y="4656968"/>
            <a:ext cx="855513" cy="61025"/>
          </a:xfrm>
          <a:prstGeom prst="straightConnector1">
            <a:avLst/>
          </a:prstGeom>
          <a:noFill/>
          <a:ln w="254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8" name="직선 화살표 연결선 67">
            <a:extLst>
              <a:ext uri="{FF2B5EF4-FFF2-40B4-BE49-F238E27FC236}">
                <a16:creationId xmlns:a16="http://schemas.microsoft.com/office/drawing/2014/main" id="{49B6CAF7-812C-42F8-9431-D994B39C4894}"/>
              </a:ext>
            </a:extLst>
          </p:cNvPr>
          <p:cNvCxnSpPr>
            <a:cxnSpLocks/>
            <a:stCxn id="56" idx="3"/>
            <a:endCxn id="15" idx="2"/>
          </p:cNvCxnSpPr>
          <p:nvPr/>
        </p:nvCxnSpPr>
        <p:spPr bwMode="auto">
          <a:xfrm flipV="1">
            <a:off x="1442098" y="4717993"/>
            <a:ext cx="855513" cy="246011"/>
          </a:xfrm>
          <a:prstGeom prst="straightConnector1">
            <a:avLst/>
          </a:prstGeom>
          <a:noFill/>
          <a:ln w="254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2" name="직선 화살표 연결선 71">
            <a:extLst>
              <a:ext uri="{FF2B5EF4-FFF2-40B4-BE49-F238E27FC236}">
                <a16:creationId xmlns:a16="http://schemas.microsoft.com/office/drawing/2014/main" id="{F92211E6-BF1C-4A65-961A-E8B2EF14F8F7}"/>
              </a:ext>
            </a:extLst>
          </p:cNvPr>
          <p:cNvCxnSpPr>
            <a:cxnSpLocks/>
            <a:stCxn id="57" idx="3"/>
            <a:endCxn id="15" idx="2"/>
          </p:cNvCxnSpPr>
          <p:nvPr/>
        </p:nvCxnSpPr>
        <p:spPr bwMode="auto">
          <a:xfrm flipV="1">
            <a:off x="1442098" y="4717993"/>
            <a:ext cx="855513" cy="553045"/>
          </a:xfrm>
          <a:prstGeom prst="straightConnector1">
            <a:avLst/>
          </a:prstGeom>
          <a:noFill/>
          <a:ln w="254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548E5731-C13B-4C43-8DD4-2AAAB615FE34}"/>
              </a:ext>
            </a:extLst>
          </p:cNvPr>
          <p:cNvSpPr txBox="1"/>
          <p:nvPr/>
        </p:nvSpPr>
        <p:spPr>
          <a:xfrm>
            <a:off x="687697" y="3258047"/>
            <a:ext cx="768160" cy="26744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ko-KR" altLang="en-US" sz="1138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작업실적</a:t>
            </a:r>
            <a:endParaRPr kumimoji="0" lang="ko-KR" altLang="en-US" sz="1138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0F552A3-1C5A-4D9A-B823-EC3DB3389F60}"/>
              </a:ext>
            </a:extLst>
          </p:cNvPr>
          <p:cNvSpPr txBox="1"/>
          <p:nvPr/>
        </p:nvSpPr>
        <p:spPr>
          <a:xfrm>
            <a:off x="2149813" y="3949839"/>
            <a:ext cx="1423224" cy="3924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ko-KR" sz="975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① </a:t>
            </a:r>
            <a:r>
              <a:rPr kumimoji="0" lang="ko-KR" altLang="en-US" sz="975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작업실적에 기초한 표준데이터를 축적</a:t>
            </a:r>
            <a:endParaRPr kumimoji="0" lang="en-US" altLang="ko-KR" sz="975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B5D51E0-D893-47F2-81C1-37CA42641AC6}"/>
              </a:ext>
            </a:extLst>
          </p:cNvPr>
          <p:cNvSpPr txBox="1"/>
          <p:nvPr/>
        </p:nvSpPr>
        <p:spPr>
          <a:xfrm>
            <a:off x="4506941" y="5644803"/>
            <a:ext cx="1753379" cy="5424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ko-KR" sz="975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② </a:t>
            </a:r>
            <a:r>
              <a:rPr kumimoji="0" lang="ko-KR" altLang="en-US" sz="975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충분한 표본 데이터를 축적하면 통계적으로 분석</a:t>
            </a:r>
            <a:r>
              <a:rPr kumimoji="0" lang="en-US" altLang="ko-KR" sz="975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/</a:t>
            </a:r>
            <a:r>
              <a:rPr kumimoji="0" lang="ko-KR" altLang="en-US" sz="975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추정한 능력치를 제시</a:t>
            </a:r>
            <a:endParaRPr kumimoji="0" lang="ko-KR" altLang="en-US" sz="97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C9DFCE3-716D-4FE4-8521-23442B233E3E}"/>
              </a:ext>
            </a:extLst>
          </p:cNvPr>
          <p:cNvSpPr txBox="1"/>
          <p:nvPr/>
        </p:nvSpPr>
        <p:spPr>
          <a:xfrm>
            <a:off x="7217190" y="3957518"/>
            <a:ext cx="1753379" cy="3924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ko-KR" sz="975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③ </a:t>
            </a:r>
            <a:r>
              <a:rPr kumimoji="0" lang="ko-KR" altLang="en-US" sz="975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추정치를 사용자가 직접 판단</a:t>
            </a:r>
            <a:r>
              <a:rPr kumimoji="0" lang="en-US" altLang="ko-KR" sz="975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975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자동 적용</a:t>
            </a:r>
            <a:endParaRPr kumimoji="0" lang="ko-KR" altLang="en-US" sz="97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D14D257D-6B28-424E-9E29-4ADCE954D04E}"/>
              </a:ext>
            </a:extLst>
          </p:cNvPr>
          <p:cNvSpPr/>
          <p:nvPr/>
        </p:nvSpPr>
        <p:spPr>
          <a:xfrm>
            <a:off x="313869" y="561976"/>
            <a:ext cx="9399974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l" defTabSz="93674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ko-KR" altLang="en-US" sz="1200" b="0" i="0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작업 실적에 기초한 작업 시간의 표본 데이터를 축적</a:t>
            </a:r>
            <a:r>
              <a:rPr kumimoji="0" lang="en-US" altLang="ko-KR" sz="1200" b="0" i="0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, </a:t>
            </a:r>
            <a:r>
              <a:rPr kumimoji="0" lang="ko-KR" altLang="en-US" sz="1200" b="0" i="0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통계 처리로 추정치를 제시함으로써 정밀하고 합리적인 계획 수립에 기여합니다</a:t>
            </a:r>
            <a:r>
              <a:rPr kumimoji="0" lang="en-US" altLang="ko-KR" sz="1200" b="0" i="0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 </a:t>
            </a:r>
          </a:p>
          <a:p>
            <a:pPr marL="0" marR="0" lvl="0" indent="0" algn="l" defTabSz="93674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ko-KR" sz="1200" b="0" i="0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20</a:t>
            </a:r>
            <a:r>
              <a:rPr kumimoji="0" lang="ko-KR" altLang="en-US" sz="1200" b="0" i="0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년의 </a:t>
            </a:r>
            <a:r>
              <a:rPr kumimoji="0" lang="en-US" altLang="ko-KR" sz="1200" b="0" i="0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FLEXSCHE</a:t>
            </a:r>
            <a:r>
              <a:rPr kumimoji="0" lang="ko-KR" altLang="en-US" sz="1200" b="0" i="0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사의 노하우를 집적한 솔루션입니다</a:t>
            </a:r>
            <a:r>
              <a:rPr kumimoji="0" lang="en-US" altLang="ko-KR" sz="1200" b="0" i="0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 </a:t>
            </a:r>
            <a:r>
              <a:rPr kumimoji="0" lang="ko-KR" altLang="en-US" sz="1200" b="0" i="0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기준 정보 관리의 획기적인 방안을 제시합니다</a:t>
            </a:r>
            <a:r>
              <a:rPr kumimoji="0" lang="en-US" altLang="ko-KR" sz="1200" b="0" i="0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EF7E47-16C3-685C-18B8-446B08561305}"/>
              </a:ext>
            </a:extLst>
          </p:cNvPr>
          <p:cNvSpPr txBox="1"/>
          <p:nvPr/>
        </p:nvSpPr>
        <p:spPr>
          <a:xfrm>
            <a:off x="296920" y="1206816"/>
            <a:ext cx="9526346" cy="21268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lvl="0" algn="l" defTabSz="1041400">
              <a:lnSpc>
                <a:spcPct val="90000"/>
              </a:lnSpc>
              <a:tabLst>
                <a:tab pos="5648325" algn="l"/>
              </a:tabLst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13202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Data Tuner </a:t>
            </a:r>
            <a:r>
              <a:rPr lang="en-US" altLang="ko-KR" sz="1400" b="1" dirty="0">
                <a:solidFill>
                  <a:srgbClr val="0066FF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BIG DATA</a:t>
            </a: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를 활용한 기준 데이터 관리</a:t>
            </a: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)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33" name="AutoShape 161">
            <a:extLst>
              <a:ext uri="{FF2B5EF4-FFF2-40B4-BE49-F238E27FC236}">
                <a16:creationId xmlns:a16="http://schemas.microsoft.com/office/drawing/2014/main" id="{B857A648-2CC5-4855-9BC5-7C2BD29BD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606" y="138611"/>
            <a:ext cx="4968000" cy="295751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l" eaLnBrk="1" fontAlgn="auto" latinLnBrk="1" hangingPunct="1">
              <a:spcBef>
                <a:spcPct val="0"/>
              </a:spcBef>
              <a:spcAft>
                <a:spcPts val="0"/>
              </a:spcAft>
              <a:tabLst>
                <a:tab pos="5648325" algn="l"/>
              </a:tabLst>
            </a:pPr>
            <a:r>
              <a:rPr lang="en-US" altLang="ko-KR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4.4 </a:t>
            </a:r>
            <a:r>
              <a:rPr lang="ko-KR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확장 모듈의  구성 및 기능</a:t>
            </a:r>
          </a:p>
        </p:txBody>
      </p:sp>
    </p:spTree>
    <p:extLst>
      <p:ext uri="{BB962C8B-B14F-4D97-AF65-F5344CB8AC3E}">
        <p14:creationId xmlns:p14="http://schemas.microsoft.com/office/powerpoint/2010/main" val="274950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027" y="1749651"/>
            <a:ext cx="3414597" cy="25651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3" name="AutoShape 161"/>
          <p:cNvSpPr>
            <a:spLocks noChangeArrowheads="1"/>
          </p:cNvSpPr>
          <p:nvPr/>
        </p:nvSpPr>
        <p:spPr bwMode="auto">
          <a:xfrm>
            <a:off x="231606" y="138611"/>
            <a:ext cx="4968000" cy="295751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l" eaLnBrk="1" fontAlgn="auto" latinLnBrk="1" hangingPunct="1">
              <a:spcBef>
                <a:spcPct val="0"/>
              </a:spcBef>
              <a:spcAft>
                <a:spcPts val="0"/>
              </a:spcAft>
              <a:tabLst>
                <a:tab pos="5648325" algn="l"/>
              </a:tabLst>
            </a:pPr>
            <a:r>
              <a:rPr lang="en-US" altLang="ko-KR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4.4 </a:t>
            </a:r>
            <a:r>
              <a:rPr lang="ko-KR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확장</a:t>
            </a:r>
            <a:r>
              <a:rPr lang="en-US" altLang="ko-KR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</a:t>
            </a:r>
            <a:r>
              <a:rPr lang="ko-KR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모듈의  구성 및 기능</a:t>
            </a:r>
          </a:p>
        </p:txBody>
      </p:sp>
      <p:grpSp>
        <p:nvGrpSpPr>
          <p:cNvPr id="2" name="그룹 198"/>
          <p:cNvGrpSpPr>
            <a:grpSpLocks/>
          </p:cNvGrpSpPr>
          <p:nvPr/>
        </p:nvGrpSpPr>
        <p:grpSpPr bwMode="auto">
          <a:xfrm>
            <a:off x="6000" y="1438564"/>
            <a:ext cx="9900000" cy="215900"/>
            <a:chOff x="634928" y="2749548"/>
            <a:chExt cx="6271459" cy="216000"/>
          </a:xfrm>
        </p:grpSpPr>
        <p:sp>
          <p:nvSpPr>
            <p:cNvPr id="100" name="모서리가 둥근 직사각형 99"/>
            <p:cNvSpPr/>
            <p:nvPr/>
          </p:nvSpPr>
          <p:spPr>
            <a:xfrm>
              <a:off x="634928" y="2749548"/>
              <a:ext cx="6271459" cy="216000"/>
            </a:xfrm>
            <a:prstGeom prst="roundRect">
              <a:avLst>
                <a:gd name="adj" fmla="val 0"/>
              </a:avLst>
            </a:prstGeom>
            <a:solidFill>
              <a:srgbClr val="D7E3F1"/>
            </a:solidFill>
            <a:ln w="6350">
              <a:solidFill>
                <a:srgbClr val="8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anchor="ctr"/>
            <a:lstStyle/>
            <a:p>
              <a:pPr lvl="0" algn="l"/>
              <a:r>
                <a:rPr kumimoji="0" lang="en-US" altLang="ko-KR" sz="1400" b="1" dirty="0">
                  <a:solidFill>
                    <a:srgbClr val="13202F"/>
                  </a:solidFill>
                  <a:latin typeface="맑은 고딕" pitchFamily="50" charset="-127"/>
                  <a:ea typeface="맑은 고딕" pitchFamily="50" charset="-127"/>
                </a:rPr>
                <a:t>  </a:t>
              </a:r>
              <a:r>
                <a:rPr lang="en-US" altLang="ko-KR" sz="14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FLEXSCHE  </a:t>
              </a:r>
              <a:r>
                <a:rPr lang="ko-KR" altLang="en-US" b="1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작업장 계획 </a:t>
              </a:r>
            </a:p>
          </p:txBody>
        </p:sp>
        <p:pic>
          <p:nvPicPr>
            <p:cNvPr id="101" name="Picture 2" descr="C:\Users\wslee\Desktop\Untitled-2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r="4230"/>
            <a:stretch>
              <a:fillRect/>
            </a:stretch>
          </p:blipFill>
          <p:spPr bwMode="auto">
            <a:xfrm>
              <a:off x="694874" y="2806776"/>
              <a:ext cx="66686" cy="101544"/>
            </a:xfrm>
            <a:prstGeom prst="rect">
              <a:avLst/>
            </a:prstGeom>
            <a:noFill/>
          </p:spPr>
        </p:pic>
      </p:grpSp>
      <p:sp>
        <p:nvSpPr>
          <p:cNvPr id="9" name="AutoShape 161"/>
          <p:cNvSpPr>
            <a:spLocks noChangeArrowheads="1"/>
          </p:cNvSpPr>
          <p:nvPr/>
        </p:nvSpPr>
        <p:spPr bwMode="auto">
          <a:xfrm>
            <a:off x="330882" y="679224"/>
            <a:ext cx="9263061" cy="591503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defTabSz="936743"/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지금까지 생산 스케줄러를 취급 할 수 없었던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"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제조물의 배치 장소에서 간섭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"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에 임한 획기적인 제품입니다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algn="l" defTabSz="936743"/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수 미터에서 수십 미터 규모의 대형 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제조물을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만들기 위해서는 작업장의 배치의 간섭은 중요한 문제입니다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 "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작업장 계획 옵션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'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은 물건의 배치 장소를 제약하면서 자동 스케줄링과 수작업 조정에 의한 계획 입안을 실현합니다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en-US" altLang="ko-KR" spc="-60" dirty="0"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4432665" y="3290501"/>
            <a:ext cx="1040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작업장 계획 </a:t>
            </a:r>
          </a:p>
        </p:txBody>
      </p:sp>
      <p:sp>
        <p:nvSpPr>
          <p:cNvPr id="7" name="AutoShape 2" descr="mk:@MSITStore:C:\Program%20Files\FLEXSCHE\fsgp.chm::/Articles/WorkshopPlanning/ResourceSignboard_TaskSection.png"/>
          <p:cNvSpPr>
            <a:spLocks noChangeAspect="1" noChangeArrowheads="1"/>
          </p:cNvSpPr>
          <p:nvPr/>
        </p:nvSpPr>
        <p:spPr bwMode="auto">
          <a:xfrm>
            <a:off x="76200" y="-136525"/>
            <a:ext cx="3381375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9" y="1895475"/>
            <a:ext cx="3381375" cy="2419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578" y="2740130"/>
            <a:ext cx="4554173" cy="37153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199606" y="1879083"/>
            <a:ext cx="748923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1100" b="1">
                <a:latin typeface="맑은 고딕" panose="020B0503020000020004" pitchFamily="50" charset="-127"/>
                <a:ea typeface="맑은 고딕" panose="020B0503020000020004" pitchFamily="50" charset="-127"/>
              </a:rPr>
              <a:t>형상편집</a:t>
            </a:r>
            <a:endParaRPr lang="ko-KR" altLang="en-US" sz="11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28189" y="6193908"/>
            <a:ext cx="1080745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11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작업장 배치도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2725" y="4348603"/>
            <a:ext cx="1221809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11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작업장별</a:t>
            </a:r>
            <a:r>
              <a:rPr lang="ko-KR" altLang="en-US" sz="11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스케줄</a:t>
            </a:r>
          </a:p>
        </p:txBody>
      </p:sp>
      <p:sp>
        <p:nvSpPr>
          <p:cNvPr id="11" name="왼쪽/위쪽 화살표 10"/>
          <p:cNvSpPr/>
          <p:nvPr/>
        </p:nvSpPr>
        <p:spPr bwMode="auto">
          <a:xfrm rot="5400000">
            <a:off x="1011716" y="4763942"/>
            <a:ext cx="873640" cy="685799"/>
          </a:xfrm>
          <a:prstGeom prst="leftUpArrow">
            <a:avLst/>
          </a:prstGeom>
          <a:solidFill>
            <a:srgbClr val="DADF21"/>
          </a:solidFill>
          <a:ln w="952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marL="90488" marR="0" indent="-90488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</a:pPr>
            <a:endParaRPr kumimoji="0" lang="ko-KR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97738" y="4773162"/>
            <a:ext cx="78739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latin typeface="Arial"/>
                <a:ea typeface="굴림"/>
              </a:rPr>
              <a:t>연동</a:t>
            </a:r>
          </a:p>
        </p:txBody>
      </p:sp>
      <p:grpSp>
        <p:nvGrpSpPr>
          <p:cNvPr id="25" name="그룹 24"/>
          <p:cNvGrpSpPr/>
          <p:nvPr/>
        </p:nvGrpSpPr>
        <p:grpSpPr>
          <a:xfrm>
            <a:off x="7062918" y="4597825"/>
            <a:ext cx="2509707" cy="1683302"/>
            <a:chOff x="5067299" y="4465677"/>
            <a:chExt cx="4790475" cy="1478511"/>
          </a:xfrm>
        </p:grpSpPr>
        <p:sp>
          <p:nvSpPr>
            <p:cNvPr id="26" name="TextBox 25"/>
            <p:cNvSpPr txBox="1"/>
            <p:nvPr/>
          </p:nvSpPr>
          <p:spPr>
            <a:xfrm>
              <a:off x="5067299" y="4465677"/>
              <a:ext cx="4790474" cy="276999"/>
            </a:xfrm>
            <a:prstGeom prst="rect">
              <a:avLst/>
            </a:prstGeom>
            <a:solidFill>
              <a:srgbClr val="DADF21"/>
            </a:solidFill>
            <a:ln w="50800">
              <a:solidFill>
                <a:srgbClr val="DADF2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다음과 같은 업종에 유용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067301" y="4754725"/>
              <a:ext cx="4790473" cy="1189463"/>
            </a:xfrm>
            <a:prstGeom prst="rect">
              <a:avLst/>
            </a:prstGeom>
            <a:noFill/>
            <a:ln w="50800">
              <a:solidFill>
                <a:srgbClr val="DADF21"/>
              </a:solidFill>
            </a:ln>
          </p:spPr>
          <p:txBody>
            <a:bodyPr wrap="square" rtlCol="0">
              <a:spAutoFit/>
            </a:bodyPr>
            <a:lstStyle/>
            <a:p>
              <a:pPr marL="171450" indent="-171450" algn="l"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조선</a:t>
              </a:r>
              <a:endPara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171450" indent="-171450" algn="l"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대형 건축 자재</a:t>
              </a:r>
              <a:endPara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171450" indent="-171450" algn="l"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공작 기계</a:t>
              </a:r>
              <a:endPara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171450" indent="-171450" algn="l"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항공기</a:t>
              </a:r>
              <a:endPara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171450" indent="-171450" algn="l"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제조 설비</a:t>
              </a:r>
              <a:endPara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171450" indent="-171450" algn="l"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발전기</a:t>
              </a:r>
              <a:endPara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l"/>
              <a:r>
                <a:rPr lang="ko-KR" altLang="en-US" sz="10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등</a:t>
              </a:r>
              <a:endPara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464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AutoShape 161"/>
          <p:cNvSpPr>
            <a:spLocks noChangeArrowheads="1"/>
          </p:cNvSpPr>
          <p:nvPr/>
        </p:nvSpPr>
        <p:spPr bwMode="auto">
          <a:xfrm>
            <a:off x="231606" y="138611"/>
            <a:ext cx="4968000" cy="295751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l" eaLnBrk="1" fontAlgn="auto" latinLnBrk="1" hangingPunct="1">
              <a:spcBef>
                <a:spcPct val="0"/>
              </a:spcBef>
              <a:spcAft>
                <a:spcPts val="0"/>
              </a:spcAft>
              <a:tabLst>
                <a:tab pos="5648325" algn="l"/>
              </a:tabLst>
            </a:pPr>
            <a:r>
              <a:rPr lang="en-US" altLang="ko-KR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4.4 </a:t>
            </a:r>
            <a:r>
              <a:rPr lang="ko-KR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확장</a:t>
            </a:r>
            <a:r>
              <a:rPr lang="en-US" altLang="ko-KR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</a:t>
            </a:r>
            <a:r>
              <a:rPr lang="ko-KR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모듈의  구성 및 기능</a:t>
            </a:r>
          </a:p>
        </p:txBody>
      </p:sp>
      <p:grpSp>
        <p:nvGrpSpPr>
          <p:cNvPr id="2" name="그룹 198"/>
          <p:cNvGrpSpPr>
            <a:grpSpLocks/>
          </p:cNvGrpSpPr>
          <p:nvPr/>
        </p:nvGrpSpPr>
        <p:grpSpPr bwMode="auto">
          <a:xfrm>
            <a:off x="6000" y="1438564"/>
            <a:ext cx="9900000" cy="215900"/>
            <a:chOff x="634928" y="2749548"/>
            <a:chExt cx="6271459" cy="216000"/>
          </a:xfrm>
        </p:grpSpPr>
        <p:sp>
          <p:nvSpPr>
            <p:cNvPr id="100" name="모서리가 둥근 직사각형 99"/>
            <p:cNvSpPr/>
            <p:nvPr/>
          </p:nvSpPr>
          <p:spPr>
            <a:xfrm>
              <a:off x="634928" y="2749548"/>
              <a:ext cx="6271459" cy="216000"/>
            </a:xfrm>
            <a:prstGeom prst="roundRect">
              <a:avLst>
                <a:gd name="adj" fmla="val 0"/>
              </a:avLst>
            </a:prstGeom>
            <a:solidFill>
              <a:srgbClr val="D7E3F1"/>
            </a:solidFill>
            <a:ln w="6350">
              <a:solidFill>
                <a:srgbClr val="8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anchor="ctr"/>
            <a:lstStyle/>
            <a:p>
              <a:pPr lvl="0" algn="l"/>
              <a:r>
                <a:rPr kumimoji="0" lang="en-US" altLang="ko-KR" sz="1400" b="1" dirty="0">
                  <a:solidFill>
                    <a:srgbClr val="13202F"/>
                  </a:solidFill>
                  <a:latin typeface="맑은 고딕" pitchFamily="50" charset="-127"/>
                  <a:ea typeface="맑은 고딕" pitchFamily="50" charset="-127"/>
                </a:rPr>
                <a:t>  </a:t>
              </a:r>
              <a:r>
                <a:rPr lang="en-US" altLang="ko-KR" sz="14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FLEXSCHE  </a:t>
              </a:r>
              <a:r>
                <a:rPr lang="en-US" altLang="ko-KR" b="1" dirty="0" err="1">
                  <a:solidFill>
                    <a:srgbClr val="000000"/>
                  </a:solidFill>
                  <a:latin typeface="Arial" charset="0"/>
                  <a:ea typeface="굴림" pitchFamily="50" charset="-127"/>
                </a:rPr>
                <a:t>CarryOut</a:t>
              </a:r>
              <a:endParaRPr lang="en-US" altLang="ko-KR" b="1" dirty="0">
                <a:solidFill>
                  <a:srgbClr val="000000"/>
                </a:solidFill>
                <a:latin typeface="Arial" charset="0"/>
                <a:ea typeface="굴림" pitchFamily="50" charset="-127"/>
              </a:endParaRPr>
            </a:p>
          </p:txBody>
        </p:sp>
        <p:pic>
          <p:nvPicPr>
            <p:cNvPr id="101" name="Picture 2" descr="C:\Users\wslee\Desktop\Untitled-2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r="4230"/>
            <a:stretch>
              <a:fillRect/>
            </a:stretch>
          </p:blipFill>
          <p:spPr bwMode="auto">
            <a:xfrm>
              <a:off x="694874" y="2806776"/>
              <a:ext cx="66686" cy="101544"/>
            </a:xfrm>
            <a:prstGeom prst="rect">
              <a:avLst/>
            </a:prstGeom>
            <a:noFill/>
          </p:spPr>
        </p:pic>
      </p:grpSp>
      <p:sp>
        <p:nvSpPr>
          <p:cNvPr id="9" name="AutoShape 161"/>
          <p:cNvSpPr>
            <a:spLocks noChangeArrowheads="1"/>
          </p:cNvSpPr>
          <p:nvPr/>
        </p:nvSpPr>
        <p:spPr bwMode="auto">
          <a:xfrm>
            <a:off x="330882" y="679224"/>
            <a:ext cx="9263061" cy="591503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defTabSz="936743"/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스케줄러에서 입안한 생산 계획은 그에 따라 제조 현장에서 적절하게 수행해야만 그 가치가 극대화합니다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 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하지만 생산 현장에서의 작업은 항상 계획대로 진행하지는 않습니다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 FLEXSCHE </a:t>
            </a:r>
            <a:r>
              <a:rPr lang="en-US" altLang="ko-KR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CarryOut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은 급격한 변화 대응 문제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시간적인 흔들림 등 생산 현장에서 발생할 수 있는 다양한 변화에 적절히 대처하면서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계획에 따른 생산 활동을 실현하도록 지원하기 위한 구조입니다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 </a:t>
            </a:r>
            <a:endParaRPr lang="en-US" altLang="ko-KR" spc="-60" dirty="0"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1807" y="6172200"/>
            <a:ext cx="444685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carry out = "(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지시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계획을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수행하는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완수한다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"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는 뜻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451" y="1861670"/>
            <a:ext cx="6498555" cy="1595906"/>
          </a:xfrm>
          <a:prstGeom prst="rect">
            <a:avLst/>
          </a:prstGeom>
        </p:spPr>
      </p:pic>
      <p:grpSp>
        <p:nvGrpSpPr>
          <p:cNvPr id="37" name="그룹 36"/>
          <p:cNvGrpSpPr/>
          <p:nvPr/>
        </p:nvGrpSpPr>
        <p:grpSpPr>
          <a:xfrm>
            <a:off x="100631" y="1847850"/>
            <a:ext cx="3023569" cy="4243892"/>
            <a:chOff x="100631" y="1847850"/>
            <a:chExt cx="3023569" cy="4243892"/>
          </a:xfrm>
        </p:grpSpPr>
        <p:pic>
          <p:nvPicPr>
            <p:cNvPr id="4" name="그림 3">
              <a:hlinkClick r:id="rId5" action="ppaction://hlinkpres?slideindex=1&amp;slidetitle="/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882" y="2147887"/>
              <a:ext cx="2793318" cy="3380441"/>
            </a:xfrm>
            <a:prstGeom prst="rect">
              <a:avLst/>
            </a:prstGeom>
          </p:spPr>
        </p:pic>
        <p:sp>
          <p:nvSpPr>
            <p:cNvPr id="5" name="직사각형 4"/>
            <p:cNvSpPr/>
            <p:nvPr/>
          </p:nvSpPr>
          <p:spPr bwMode="auto">
            <a:xfrm>
              <a:off x="205899" y="2147887"/>
              <a:ext cx="2918301" cy="3548063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marL="90488" marR="0" indent="-90488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100000"/>
                <a:buFont typeface="Wingdings" pitchFamily="2" charset="2"/>
                <a:buNone/>
                <a:tabLst/>
              </a:pPr>
              <a:endParaRPr kumimoji="0" lang="ko-K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endParaRPr>
            </a:p>
          </p:txBody>
        </p:sp>
        <p:sp>
          <p:nvSpPr>
            <p:cNvPr id="6" name="직사각형 5"/>
            <p:cNvSpPr/>
            <p:nvPr/>
          </p:nvSpPr>
          <p:spPr bwMode="auto">
            <a:xfrm>
              <a:off x="100631" y="1847850"/>
              <a:ext cx="3023569" cy="4243892"/>
            </a:xfrm>
            <a:prstGeom prst="rect">
              <a:avLst/>
            </a:prstGeom>
            <a:noFill/>
            <a:ln w="952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marL="90488" marR="0" indent="-90488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100000"/>
                <a:buFont typeface="Wingdings" pitchFamily="2" charset="2"/>
                <a:buNone/>
                <a:tabLst/>
              </a:pPr>
              <a:endParaRPr kumimoji="0" lang="ko-K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41048" y="1857375"/>
              <a:ext cx="678102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0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개념도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219451" y="3561819"/>
            <a:ext cx="6498555" cy="25299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Server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는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FLEXSCHE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에서 개발 한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"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계획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"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은 제조 현장에서 실행되면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"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실적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"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이되고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</a:p>
          <a:p>
            <a:pPr algn="l"/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시작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완료 시간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작업을 한 기계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사람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사용한 원재료의 수량 등 다양한 정보가 업데이트되어갑니다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algn="l"/>
            <a:r>
              <a:rPr lang="en-US" altLang="ko-KR" sz="1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CarryOut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서버는 </a:t>
            </a:r>
            <a:r>
              <a:rPr lang="en-US" altLang="ko-KR" sz="1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CarryOut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클라이언트 및 기타 각종 실적 수집 장치로부터 송신되는 이러한 정보를 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/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받지 반영합니다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 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또한 작업 지연이나 문제의 발생에 의해 계획이 실행 불가능한 상태에 빠진다 해도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</a:p>
          <a:p>
            <a:pPr algn="l"/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원래의 계획을 업데이트하여 언제든지 실행 가능한 최신의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지시를받을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수 있습니다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algn="l"/>
            <a:r>
              <a:rPr lang="en-US" altLang="ko-KR" sz="1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CarryOut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서버가있는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제조 현장의 최신 작업 상황은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FLEXSCHE Viewer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를 사용하여 실시간으로 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/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시각화 할 수 있습니다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algn="l"/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/>
            <a:r>
              <a:rPr lang="en-US" altLang="ko-KR" b="1" dirty="0"/>
              <a:t>Clients</a:t>
            </a:r>
            <a:r>
              <a:rPr lang="ko-KR" altLang="en-US" sz="1000" dirty="0"/>
              <a:t>는 </a:t>
            </a:r>
            <a:r>
              <a:rPr lang="en-US" altLang="ko-KR" sz="1000" dirty="0"/>
              <a:t>iOS / Android / Windows </a:t>
            </a:r>
            <a:r>
              <a:rPr lang="ko-KR" altLang="en-US" sz="1000" dirty="0" err="1"/>
              <a:t>태블릿</a:t>
            </a:r>
            <a:r>
              <a:rPr lang="ko-KR" altLang="en-US" sz="1000" dirty="0"/>
              <a:t> 단말에서 동작하는 응용 프로그램입니다</a:t>
            </a:r>
            <a:r>
              <a:rPr lang="en-US" altLang="ko-KR" sz="1000" dirty="0"/>
              <a:t>.</a:t>
            </a:r>
          </a:p>
          <a:p>
            <a:pPr algn="l"/>
            <a:r>
              <a:rPr lang="en-US" altLang="ko-KR" sz="1000" dirty="0"/>
              <a:t> </a:t>
            </a:r>
            <a:r>
              <a:rPr lang="ko-KR" altLang="en-US" sz="1000" dirty="0"/>
              <a:t>이 응용 프로그램은 </a:t>
            </a:r>
            <a:r>
              <a:rPr lang="en-US" altLang="ko-KR" sz="1000" dirty="0" err="1"/>
              <a:t>CarryOut</a:t>
            </a:r>
            <a:r>
              <a:rPr lang="en-US" altLang="ko-KR" sz="1000" dirty="0"/>
              <a:t> </a:t>
            </a:r>
            <a:r>
              <a:rPr lang="ko-KR" altLang="en-US" sz="1000" dirty="0"/>
              <a:t>서버와 통신하여 </a:t>
            </a:r>
            <a:r>
              <a:rPr lang="en-US" altLang="ko-KR" sz="1000" dirty="0"/>
              <a:t>FLEXSCHE</a:t>
            </a:r>
            <a:r>
              <a:rPr lang="ko-KR" altLang="en-US" sz="1000" dirty="0"/>
              <a:t>로부터 보내져 온 최신의 작업 지시 정보를</a:t>
            </a:r>
            <a:endParaRPr lang="en-US" altLang="ko-KR" sz="1000" dirty="0"/>
          </a:p>
          <a:p>
            <a:pPr algn="l"/>
            <a:r>
              <a:rPr lang="ko-KR" altLang="en-US" sz="1000" dirty="0"/>
              <a:t> 검색하고 표시하고</a:t>
            </a:r>
            <a:r>
              <a:rPr lang="en-US" altLang="ko-KR" sz="1000" dirty="0"/>
              <a:t>, </a:t>
            </a:r>
            <a:r>
              <a:rPr lang="ko-KR" altLang="en-US" sz="1000" dirty="0"/>
              <a:t>입력 된 작업 실적 정보를 </a:t>
            </a:r>
            <a:r>
              <a:rPr lang="en-US" altLang="ko-KR" sz="1000" dirty="0" err="1"/>
              <a:t>CarryOut</a:t>
            </a:r>
            <a:r>
              <a:rPr lang="en-US" altLang="ko-KR" sz="1000" dirty="0"/>
              <a:t> </a:t>
            </a:r>
            <a:r>
              <a:rPr lang="ko-KR" altLang="en-US" sz="1000" dirty="0"/>
              <a:t>서버를 통해 </a:t>
            </a:r>
            <a:r>
              <a:rPr lang="en-US" altLang="ko-KR" sz="1000" dirty="0"/>
              <a:t>FLEXSCHE</a:t>
            </a:r>
            <a:r>
              <a:rPr lang="ko-KR" altLang="en-US" sz="1000" dirty="0"/>
              <a:t>에 보내거나 할 수 있습니다</a:t>
            </a:r>
            <a:r>
              <a:rPr lang="en-US" altLang="ko-KR" sz="1000" dirty="0"/>
              <a:t>.</a:t>
            </a:r>
          </a:p>
          <a:p>
            <a:pPr algn="l"/>
            <a:r>
              <a:rPr lang="ko-KR" altLang="en-US" sz="1000" dirty="0"/>
              <a:t>화면 레이아웃과 표시 항목은 사용자마다 자유롭게 </a:t>
            </a:r>
            <a:r>
              <a:rPr lang="ko-KR" altLang="en-US" sz="1000" dirty="0" err="1"/>
              <a:t>커스터마이즈</a:t>
            </a:r>
            <a:r>
              <a:rPr lang="ko-KR" altLang="en-US" sz="1000" dirty="0"/>
              <a:t> 할 수 있습니다</a:t>
            </a:r>
            <a:r>
              <a:rPr lang="en-US" altLang="ko-KR" sz="1000" dirty="0"/>
              <a:t>. </a:t>
            </a:r>
            <a:r>
              <a:rPr lang="ko-KR" altLang="en-US" sz="1000" dirty="0"/>
              <a:t>개별 사용자에 적합한 항목 </a:t>
            </a:r>
            <a:endParaRPr lang="en-US" altLang="ko-KR" sz="1000" dirty="0"/>
          </a:p>
          <a:p>
            <a:pPr algn="l"/>
            <a:r>
              <a:rPr lang="ko-KR" altLang="en-US" sz="1000" dirty="0"/>
              <a:t>이름을 바꾸거나 보여주고 싶은 정보 만 표시 할 수 있습니다</a:t>
            </a:r>
            <a:r>
              <a:rPr lang="en-US" altLang="ko-KR" sz="1000" dirty="0"/>
              <a:t>.</a:t>
            </a:r>
            <a:endParaRPr lang="ko-KR" altLang="en-US" sz="1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0836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AutoShape 161"/>
          <p:cNvSpPr>
            <a:spLocks noChangeArrowheads="1"/>
          </p:cNvSpPr>
          <p:nvPr/>
        </p:nvSpPr>
        <p:spPr bwMode="auto">
          <a:xfrm>
            <a:off x="231606" y="138611"/>
            <a:ext cx="4968000" cy="295751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l">
              <a:defRPr/>
            </a:pPr>
            <a:r>
              <a:rPr lang="en-US" altLang="ko-KR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1.1  </a:t>
            </a:r>
            <a:r>
              <a:rPr lang="en-US" altLang="ko-KR" sz="1800" b="1" kern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APS </a:t>
            </a:r>
            <a:r>
              <a:rPr lang="ko-KR" altLang="en-US" sz="1800" b="1" kern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란 무엇인가</a:t>
            </a:r>
            <a:r>
              <a:rPr lang="en-US" altLang="ko-KR" sz="1800" b="1" kern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  <a:r>
              <a:rPr lang="ko-KR" altLang="en-US" sz="1800" b="1" kern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ko-KR" altLang="ko-KR" sz="1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87" name="그룹 198"/>
          <p:cNvGrpSpPr>
            <a:grpSpLocks/>
          </p:cNvGrpSpPr>
          <p:nvPr/>
        </p:nvGrpSpPr>
        <p:grpSpPr bwMode="auto">
          <a:xfrm>
            <a:off x="14514" y="1291663"/>
            <a:ext cx="9864000" cy="215900"/>
            <a:chOff x="634928" y="2749548"/>
            <a:chExt cx="6271459" cy="216000"/>
          </a:xfrm>
        </p:grpSpPr>
        <p:sp>
          <p:nvSpPr>
            <p:cNvPr id="88" name="모서리가 둥근 직사각형 87"/>
            <p:cNvSpPr/>
            <p:nvPr/>
          </p:nvSpPr>
          <p:spPr>
            <a:xfrm>
              <a:off x="634928" y="2749548"/>
              <a:ext cx="6271459" cy="216000"/>
            </a:xfrm>
            <a:prstGeom prst="roundRect">
              <a:avLst>
                <a:gd name="adj" fmla="val 0"/>
              </a:avLst>
            </a:prstGeom>
            <a:solidFill>
              <a:srgbClr val="D7E3F1"/>
            </a:solidFill>
            <a:ln w="6350">
              <a:solidFill>
                <a:srgbClr val="8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anchor="ctr"/>
            <a:lstStyle/>
            <a:p>
              <a:pPr algn="l" defTabSz="1041400">
                <a:defRPr/>
              </a:pPr>
              <a:r>
                <a:rPr kumimoji="0" lang="ko-KR" altLang="en-US" sz="1400" b="1" dirty="0">
                  <a:solidFill>
                    <a:srgbClr val="13202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 </a:t>
              </a:r>
              <a:r>
                <a:rPr kumimoji="0" lang="en-US" altLang="ko-KR" sz="1400" b="1" dirty="0">
                  <a:solidFill>
                    <a:srgbClr val="13202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APS </a:t>
              </a:r>
              <a:r>
                <a:rPr kumimoji="0" lang="ko-KR" altLang="en-US" sz="1400" b="1" dirty="0">
                  <a:solidFill>
                    <a:srgbClr val="13202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개요</a:t>
              </a:r>
              <a:endParaRPr lang="ko-KR" altLang="en-US" sz="1400" b="1" dirty="0">
                <a:solidFill>
                  <a:srgbClr val="13202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89" name="Picture 2" descr="C:\Users\wslee\Desktop\Untitled-2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r="4230"/>
            <a:stretch>
              <a:fillRect/>
            </a:stretch>
          </p:blipFill>
          <p:spPr bwMode="auto">
            <a:xfrm>
              <a:off x="694874" y="2806776"/>
              <a:ext cx="66686" cy="101544"/>
            </a:xfrm>
            <a:prstGeom prst="rect">
              <a:avLst/>
            </a:prstGeom>
            <a:noFill/>
          </p:spPr>
        </p:pic>
      </p:grpSp>
      <p:sp>
        <p:nvSpPr>
          <p:cNvPr id="97" name="내용 개체 틀 50"/>
          <p:cNvSpPr txBox="1">
            <a:spLocks/>
          </p:cNvSpPr>
          <p:nvPr/>
        </p:nvSpPr>
        <p:spPr>
          <a:xfrm>
            <a:off x="344488" y="682407"/>
            <a:ext cx="936104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defPPr>
              <a:defRPr lang="en-US"/>
            </a:defPPr>
            <a:lvl1pPr algn="l" defTabSz="936743">
              <a:defRPr spc="-60">
                <a:latin typeface="맑은 고딕" pitchFamily="50" charset="-127"/>
                <a:ea typeface="맑은 고딕" pitchFamily="50" charset="-127"/>
                <a:cs typeface="Arial" pitchFamily="34" charset="0"/>
              </a:defRPr>
            </a:lvl1pPr>
          </a:lstStyle>
          <a:p>
            <a:pPr>
              <a:lnSpc>
                <a:spcPct val="90000"/>
              </a:lnSpc>
              <a:tabLst>
                <a:tab pos="5648325" algn="l"/>
              </a:tabLst>
              <a:defRPr/>
            </a:pPr>
            <a:r>
              <a:rPr lang="ko-KR" altLang="en-US" dirty="0">
                <a:solidFill>
                  <a:srgbClr val="000000"/>
                </a:solidFill>
              </a:rPr>
              <a:t>생산계획 수립 시 고객의 주문 달성을 위한 </a:t>
            </a:r>
            <a:r>
              <a:rPr lang="ko-KR" altLang="en-US" b="1" dirty="0">
                <a:solidFill>
                  <a:srgbClr val="000000"/>
                </a:solidFill>
              </a:rPr>
              <a:t>자원</a:t>
            </a:r>
            <a:r>
              <a:rPr lang="en-US" altLang="ko-KR" b="1" dirty="0">
                <a:solidFill>
                  <a:srgbClr val="000000"/>
                </a:solidFill>
              </a:rPr>
              <a:t>( </a:t>
            </a:r>
            <a:r>
              <a:rPr lang="ko-KR" altLang="en-US" b="1" dirty="0">
                <a:solidFill>
                  <a:srgbClr val="000000"/>
                </a:solidFill>
              </a:rPr>
              <a:t>설비</a:t>
            </a:r>
            <a:r>
              <a:rPr lang="en-US" altLang="ko-KR" b="1" dirty="0">
                <a:solidFill>
                  <a:srgbClr val="000000"/>
                </a:solidFill>
              </a:rPr>
              <a:t>, </a:t>
            </a:r>
            <a:r>
              <a:rPr lang="ko-KR" altLang="en-US" b="1" dirty="0">
                <a:solidFill>
                  <a:srgbClr val="000000"/>
                </a:solidFill>
              </a:rPr>
              <a:t>자재</a:t>
            </a:r>
            <a:r>
              <a:rPr lang="en-US" altLang="ko-KR" b="1" dirty="0">
                <a:solidFill>
                  <a:srgbClr val="000000"/>
                </a:solidFill>
              </a:rPr>
              <a:t>, </a:t>
            </a:r>
            <a:r>
              <a:rPr lang="ko-KR" altLang="en-US" b="1" dirty="0">
                <a:solidFill>
                  <a:srgbClr val="000000"/>
                </a:solidFill>
              </a:rPr>
              <a:t>툴</a:t>
            </a:r>
            <a:r>
              <a:rPr lang="en-US" altLang="ko-KR" b="1" dirty="0">
                <a:solidFill>
                  <a:srgbClr val="000000"/>
                </a:solidFill>
              </a:rPr>
              <a:t>, </a:t>
            </a:r>
            <a:r>
              <a:rPr lang="ko-KR" altLang="en-US" b="1" dirty="0">
                <a:solidFill>
                  <a:srgbClr val="000000"/>
                </a:solidFill>
              </a:rPr>
              <a:t>인원</a:t>
            </a:r>
            <a:r>
              <a:rPr lang="en-US" altLang="ko-KR" b="1" dirty="0">
                <a:solidFill>
                  <a:srgbClr val="000000"/>
                </a:solidFill>
              </a:rPr>
              <a:t>, </a:t>
            </a:r>
            <a:r>
              <a:rPr lang="ko-KR" altLang="en-US" b="1" dirty="0">
                <a:solidFill>
                  <a:srgbClr val="000000"/>
                </a:solidFill>
              </a:rPr>
              <a:t>외주 등</a:t>
            </a:r>
            <a:r>
              <a:rPr lang="en-US" altLang="ko-KR" b="1" dirty="0">
                <a:solidFill>
                  <a:srgbClr val="000000"/>
                </a:solidFill>
              </a:rPr>
              <a:t>)</a:t>
            </a:r>
            <a:r>
              <a:rPr lang="ko-KR" altLang="en-US" b="1" dirty="0">
                <a:solidFill>
                  <a:srgbClr val="000000"/>
                </a:solidFill>
              </a:rPr>
              <a:t>의 가용성을 동시에 동기화</a:t>
            </a:r>
            <a:r>
              <a:rPr lang="ko-KR" altLang="en-US" dirty="0">
                <a:solidFill>
                  <a:srgbClr val="000000"/>
                </a:solidFill>
              </a:rPr>
              <a:t>하여 공장의 생산계획 및 스케줄링을 최적화하는 새로운 </a:t>
            </a:r>
            <a:r>
              <a:rPr lang="en-US" altLang="ko-KR" dirty="0">
                <a:solidFill>
                  <a:srgbClr val="000000"/>
                </a:solidFill>
              </a:rPr>
              <a:t>Approach Methodology </a:t>
            </a:r>
            <a:r>
              <a:rPr lang="ko-KR" altLang="en-US" dirty="0">
                <a:solidFill>
                  <a:srgbClr val="000000"/>
                </a:solidFill>
              </a:rPr>
              <a:t>입니다</a:t>
            </a:r>
            <a:r>
              <a:rPr lang="en-US" altLang="ko-KR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2" name="직사각형 1"/>
          <p:cNvSpPr/>
          <p:nvPr/>
        </p:nvSpPr>
        <p:spPr bwMode="auto">
          <a:xfrm>
            <a:off x="344488" y="1762539"/>
            <a:ext cx="9157321" cy="463826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marL="90488" marR="0" indent="-90488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</a:pPr>
            <a:endParaRPr kumimoji="0" lang="ko-KR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pic>
        <p:nvPicPr>
          <p:cNvPr id="71" name="그림 70" descr="그림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36129" y="2423521"/>
            <a:ext cx="2077977" cy="1232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2" name="Picture 41" descr="accep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4528" y="2165373"/>
            <a:ext cx="367223" cy="30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Line 42"/>
          <p:cNvSpPr>
            <a:spLocks noChangeShapeType="1"/>
          </p:cNvSpPr>
          <p:nvPr/>
        </p:nvSpPr>
        <p:spPr bwMode="auto">
          <a:xfrm>
            <a:off x="1632225" y="3272984"/>
            <a:ext cx="510015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l" eaLnBrk="1" latinLnBrk="1" hangingPunct="1">
              <a:spcBef>
                <a:spcPct val="0"/>
              </a:spcBef>
              <a:buSzTx/>
              <a:buFontTx/>
              <a:buNone/>
            </a:pPr>
            <a:endParaRPr kumimoji="1" lang="ko-KR" altLang="en-US" sz="1600" b="1">
              <a:solidFill>
                <a:prstClr val="black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75" name="Picture 54" descr="circular-arro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 flipH="1">
            <a:off x="3972257" y="1372012"/>
            <a:ext cx="3720474" cy="571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6" name="그룹 31"/>
          <p:cNvGrpSpPr>
            <a:grpSpLocks/>
          </p:cNvGrpSpPr>
          <p:nvPr/>
        </p:nvGrpSpPr>
        <p:grpSpPr bwMode="auto">
          <a:xfrm>
            <a:off x="3100711" y="2203435"/>
            <a:ext cx="5385295" cy="785125"/>
            <a:chOff x="2505330" y="2793246"/>
            <a:chExt cx="2525712" cy="624668"/>
          </a:xfrm>
        </p:grpSpPr>
        <p:pic>
          <p:nvPicPr>
            <p:cNvPr id="77" name="그림 65" descr="Untitled-1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05330" y="2875415"/>
              <a:ext cx="2525712" cy="542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8" name="모서리가 둥근 직사각형 77"/>
            <p:cNvSpPr/>
            <p:nvPr/>
          </p:nvSpPr>
          <p:spPr>
            <a:xfrm>
              <a:off x="2556529" y="2954463"/>
              <a:ext cx="2406214" cy="5289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ysClr val="window" lastClr="FFFFFF"/>
                </a:gs>
                <a:gs pos="50000">
                  <a:sysClr val="window" lastClr="FFFFFF">
                    <a:lumMod val="85000"/>
                  </a:sysClr>
                </a:gs>
                <a:gs pos="77000">
                  <a:sysClr val="window" lastClr="FFFFFF">
                    <a:lumMod val="65000"/>
                  </a:sysClr>
                </a:gs>
                <a:gs pos="81000">
                  <a:sysClr val="window" lastClr="FFFFFF">
                    <a:lumMod val="50000"/>
                  </a:sysClr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SzTx/>
                <a:buFontTx/>
                <a:buNone/>
                <a:defRPr/>
              </a:pPr>
              <a:endParaRPr lang="ko-KR" altLang="en-US" sz="1600" kern="0">
                <a:solidFill>
                  <a:prstClr val="white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9" name="자유형 78"/>
            <p:cNvSpPr/>
            <p:nvPr/>
          </p:nvSpPr>
          <p:spPr>
            <a:xfrm>
              <a:off x="2570052" y="2793257"/>
              <a:ext cx="2375611" cy="167503"/>
            </a:xfrm>
            <a:custGeom>
              <a:avLst/>
              <a:gdLst>
                <a:gd name="connsiteX0" fmla="*/ 0 w 5391151"/>
                <a:gd name="connsiteY0" fmla="*/ 45719 h 45719"/>
                <a:gd name="connsiteX1" fmla="*/ 88956 w 5391151"/>
                <a:gd name="connsiteY1" fmla="*/ 0 h 45719"/>
                <a:gd name="connsiteX2" fmla="*/ 5302195 w 5391151"/>
                <a:gd name="connsiteY2" fmla="*/ 0 h 45719"/>
                <a:gd name="connsiteX3" fmla="*/ 5391151 w 5391151"/>
                <a:gd name="connsiteY3" fmla="*/ 45719 h 45719"/>
                <a:gd name="connsiteX4" fmla="*/ 0 w 5391151"/>
                <a:gd name="connsiteY4" fmla="*/ 45719 h 45719"/>
                <a:gd name="connsiteX0" fmla="*/ 0 w 5391151"/>
                <a:gd name="connsiteY0" fmla="*/ 45719 h 45719"/>
                <a:gd name="connsiteX1" fmla="*/ 304195 w 5391151"/>
                <a:gd name="connsiteY1" fmla="*/ 9716 h 45719"/>
                <a:gd name="connsiteX2" fmla="*/ 5302195 w 5391151"/>
                <a:gd name="connsiteY2" fmla="*/ 0 h 45719"/>
                <a:gd name="connsiteX3" fmla="*/ 5391151 w 5391151"/>
                <a:gd name="connsiteY3" fmla="*/ 45719 h 45719"/>
                <a:gd name="connsiteX4" fmla="*/ 0 w 5391151"/>
                <a:gd name="connsiteY4" fmla="*/ 45719 h 45719"/>
                <a:gd name="connsiteX0" fmla="*/ 0 w 5391151"/>
                <a:gd name="connsiteY0" fmla="*/ 36003 h 36003"/>
                <a:gd name="connsiteX1" fmla="*/ 304195 w 5391151"/>
                <a:gd name="connsiteY1" fmla="*/ 0 h 36003"/>
                <a:gd name="connsiteX2" fmla="*/ 5056723 w 5391151"/>
                <a:gd name="connsiteY2" fmla="*/ 0 h 36003"/>
                <a:gd name="connsiteX3" fmla="*/ 5391151 w 5391151"/>
                <a:gd name="connsiteY3" fmla="*/ 36003 h 36003"/>
                <a:gd name="connsiteX4" fmla="*/ 0 w 5391151"/>
                <a:gd name="connsiteY4" fmla="*/ 36003 h 36003"/>
                <a:gd name="connsiteX0" fmla="*/ 0 w 5391151"/>
                <a:gd name="connsiteY0" fmla="*/ 37187 h 37187"/>
                <a:gd name="connsiteX1" fmla="*/ 152410 w 5391151"/>
                <a:gd name="connsiteY1" fmla="*/ 0 h 37187"/>
                <a:gd name="connsiteX2" fmla="*/ 5056723 w 5391151"/>
                <a:gd name="connsiteY2" fmla="*/ 1184 h 37187"/>
                <a:gd name="connsiteX3" fmla="*/ 5391151 w 5391151"/>
                <a:gd name="connsiteY3" fmla="*/ 37187 h 37187"/>
                <a:gd name="connsiteX4" fmla="*/ 0 w 5391151"/>
                <a:gd name="connsiteY4" fmla="*/ 37187 h 37187"/>
                <a:gd name="connsiteX0" fmla="*/ 0 w 5391151"/>
                <a:gd name="connsiteY0" fmla="*/ 40673 h 40673"/>
                <a:gd name="connsiteX1" fmla="*/ 152410 w 5391151"/>
                <a:gd name="connsiteY1" fmla="*/ 3486 h 40673"/>
                <a:gd name="connsiteX2" fmla="*/ 5220641 w 5391151"/>
                <a:gd name="connsiteY2" fmla="*/ 0 h 40673"/>
                <a:gd name="connsiteX3" fmla="*/ 5391151 w 5391151"/>
                <a:gd name="connsiteY3" fmla="*/ 40673 h 40673"/>
                <a:gd name="connsiteX4" fmla="*/ 0 w 5391151"/>
                <a:gd name="connsiteY4" fmla="*/ 40673 h 40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151" h="40673">
                  <a:moveTo>
                    <a:pt x="0" y="40673"/>
                  </a:moveTo>
                  <a:lnTo>
                    <a:pt x="152410" y="3486"/>
                  </a:lnTo>
                  <a:lnTo>
                    <a:pt x="5220641" y="0"/>
                  </a:lnTo>
                  <a:lnTo>
                    <a:pt x="5391151" y="40673"/>
                  </a:lnTo>
                  <a:lnTo>
                    <a:pt x="0" y="40673"/>
                  </a:lnTo>
                  <a:close/>
                </a:path>
              </a:pathLst>
            </a:custGeom>
            <a:gradFill>
              <a:gsLst>
                <a:gs pos="1000">
                  <a:sysClr val="window" lastClr="FFFFFF">
                    <a:lumMod val="95000"/>
                  </a:sysClr>
                </a:gs>
                <a:gs pos="13000">
                  <a:sysClr val="window" lastClr="FFFFFF"/>
                </a:gs>
                <a:gs pos="85000">
                  <a:sysClr val="window" lastClr="FFFFFF">
                    <a:lumMod val="85000"/>
                  </a:sysClr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SzTx/>
                <a:buFontTx/>
                <a:buNone/>
                <a:defRPr/>
              </a:pPr>
              <a:endParaRPr lang="ko-KR" altLang="en-US" sz="1600" kern="0">
                <a:solidFill>
                  <a:prstClr val="white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80" name="AutoShape 161"/>
          <p:cNvSpPr>
            <a:spLocks noChangeArrowheads="1"/>
          </p:cNvSpPr>
          <p:nvPr/>
        </p:nvSpPr>
        <p:spPr bwMode="auto">
          <a:xfrm>
            <a:off x="3309086" y="1997896"/>
            <a:ext cx="4910338" cy="262890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defTabSz="762000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  <a:tabLst>
                <a:tab pos="5648325" algn="l"/>
              </a:tabLst>
              <a:defRPr/>
            </a:pPr>
            <a:r>
              <a:rPr lang="ko-KR" altLang="en-US" sz="1600" b="1" kern="0" spc="-80" dirty="0">
                <a:ln w="11430"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생산능력 확대 및 품질</a:t>
            </a:r>
            <a:r>
              <a:rPr lang="en-US" altLang="ko-KR" sz="1600" b="1" kern="0" spc="-80" dirty="0">
                <a:ln w="11430"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/</a:t>
            </a:r>
            <a:r>
              <a:rPr lang="ko-KR" altLang="en-US" sz="1600" b="1" kern="0" spc="-80" dirty="0">
                <a:ln w="11430"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생산성 향상</a:t>
            </a:r>
          </a:p>
        </p:txBody>
      </p:sp>
      <p:grpSp>
        <p:nvGrpSpPr>
          <p:cNvPr id="81" name="Group 44"/>
          <p:cNvGrpSpPr>
            <a:grpSpLocks/>
          </p:cNvGrpSpPr>
          <p:nvPr/>
        </p:nvGrpSpPr>
        <p:grpSpPr bwMode="auto">
          <a:xfrm>
            <a:off x="3789547" y="2941456"/>
            <a:ext cx="3675266" cy="2732108"/>
            <a:chOff x="3343" y="1918"/>
            <a:chExt cx="2039" cy="1453"/>
          </a:xfrm>
        </p:grpSpPr>
        <p:pic>
          <p:nvPicPr>
            <p:cNvPr id="82" name="Picture 45" descr="7 businesses pie green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343" y="1918"/>
              <a:ext cx="2039" cy="1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" name="Picture 46" descr="glowing white ball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016" y="2323"/>
              <a:ext cx="716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4" name="Rectangle 7"/>
          <p:cNvSpPr>
            <a:spLocks noChangeArrowheads="1"/>
          </p:cNvSpPr>
          <p:nvPr/>
        </p:nvSpPr>
        <p:spPr bwMode="auto">
          <a:xfrm>
            <a:off x="6049191" y="3207383"/>
            <a:ext cx="1047722" cy="531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EEECE1"/>
            </a:outerShdw>
          </a:effectLst>
        </p:spPr>
        <p:txBody>
          <a:bodyPr wrap="none" lIns="131762" tIns="65088" rIns="131762" bIns="65088">
            <a:spAutoFit/>
          </a:bodyPr>
          <a:lstStyle/>
          <a:p>
            <a:pPr defTabSz="1028700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r>
              <a:rPr lang="ko-KR" altLang="en-US" sz="1300" b="1" kern="0" spc="-80" dirty="0" err="1">
                <a:ln w="11430"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제약</a:t>
            </a:r>
            <a:endParaRPr lang="en-US" altLang="ko-KR" sz="1300" b="1" kern="0" spc="-80" dirty="0" err="1">
              <a:ln w="11430">
                <a:noFill/>
              </a:ln>
              <a:solidFill>
                <a:srgbClr val="4F81BD">
                  <a:lumMod val="75000"/>
                </a:srgbClr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defTabSz="1028700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r>
              <a:rPr lang="en-US" altLang="ko-KR" sz="1300" b="1" kern="0" spc="-80" dirty="0" err="1">
                <a:ln w="11430"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Constraints</a:t>
            </a:r>
          </a:p>
        </p:txBody>
      </p:sp>
      <p:sp>
        <p:nvSpPr>
          <p:cNvPr id="85" name="Rectangle 7"/>
          <p:cNvSpPr>
            <a:spLocks noChangeArrowheads="1"/>
          </p:cNvSpPr>
          <p:nvPr/>
        </p:nvSpPr>
        <p:spPr bwMode="auto">
          <a:xfrm>
            <a:off x="4168419" y="3246350"/>
            <a:ext cx="845743" cy="531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EEECE1"/>
            </a:outerShdw>
          </a:effectLst>
        </p:spPr>
        <p:txBody>
          <a:bodyPr wrap="none" lIns="131762" tIns="65088" rIns="131762" bIns="65088">
            <a:spAutoFit/>
          </a:bodyPr>
          <a:lstStyle/>
          <a:p>
            <a:pPr defTabSz="1028700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r>
              <a:rPr lang="ko-KR" altLang="en-US" sz="1300" kern="0" spc="-80" dirty="0" err="1">
                <a:ln w="11430"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수요</a:t>
            </a:r>
            <a:endParaRPr lang="en-US" altLang="ko-KR" sz="1300" kern="0" spc="-80" dirty="0" err="1">
              <a:ln w="11430">
                <a:noFill/>
              </a:ln>
              <a:solidFill>
                <a:srgbClr val="4F81BD">
                  <a:lumMod val="75000"/>
                </a:srgbClr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defTabSz="1028700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r>
              <a:rPr lang="en-US" altLang="ko-KR" sz="1300" kern="0" spc="-80" dirty="0">
                <a:ln w="11430"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Demand</a:t>
            </a:r>
          </a:p>
        </p:txBody>
      </p:sp>
      <p:sp>
        <p:nvSpPr>
          <p:cNvPr id="86" name="Rectangle 7"/>
          <p:cNvSpPr>
            <a:spLocks noChangeArrowheads="1"/>
          </p:cNvSpPr>
          <p:nvPr/>
        </p:nvSpPr>
        <p:spPr bwMode="auto">
          <a:xfrm>
            <a:off x="5127055" y="2879715"/>
            <a:ext cx="861453" cy="531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EEECE1"/>
            </a:outerShdw>
          </a:effectLst>
        </p:spPr>
        <p:txBody>
          <a:bodyPr wrap="none" lIns="131762" tIns="65088" rIns="131762" bIns="65088">
            <a:spAutoFit/>
          </a:bodyPr>
          <a:lstStyle/>
          <a:p>
            <a:pPr defTabSz="1028700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r>
              <a:rPr lang="ko-KR" altLang="en-US" sz="1300" kern="0" spc="-80" dirty="0" err="1">
                <a:ln w="11430">
                  <a:noFill/>
                </a:ln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자재</a:t>
            </a:r>
            <a:endParaRPr lang="en-US" altLang="ko-KR" sz="1300" kern="0" spc="-80" dirty="0" err="1">
              <a:ln w="11430">
                <a:noFill/>
              </a:ln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defTabSz="1028700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r>
              <a:rPr lang="en-US" altLang="ko-KR" sz="1300" kern="0" spc="-80" dirty="0" err="1">
                <a:ln w="11430">
                  <a:noFill/>
                </a:ln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Materials</a:t>
            </a:r>
          </a:p>
        </p:txBody>
      </p:sp>
      <p:sp>
        <p:nvSpPr>
          <p:cNvPr id="101" name="Rectangle 7"/>
          <p:cNvSpPr>
            <a:spLocks noChangeArrowheads="1"/>
          </p:cNvSpPr>
          <p:nvPr/>
        </p:nvSpPr>
        <p:spPr bwMode="auto">
          <a:xfrm>
            <a:off x="4042829" y="3901685"/>
            <a:ext cx="576118" cy="531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EEECE1"/>
            </a:outerShdw>
          </a:effectLst>
        </p:spPr>
        <p:txBody>
          <a:bodyPr wrap="none" lIns="131762" tIns="65088" rIns="131762" bIns="65088">
            <a:spAutoFit/>
          </a:bodyPr>
          <a:lstStyle/>
          <a:p>
            <a:pPr defTabSz="1028700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r>
              <a:rPr lang="en-US" altLang="ko-KR" sz="1300" kern="0" spc="-80" dirty="0">
                <a:ln w="11430"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ERP</a:t>
            </a:r>
          </a:p>
          <a:p>
            <a:pPr defTabSz="1028700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r>
              <a:rPr lang="en-US" altLang="ko-KR" sz="1300" kern="0" spc="-80" dirty="0">
                <a:ln w="11430"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Data</a:t>
            </a:r>
          </a:p>
        </p:txBody>
      </p:sp>
      <p:sp>
        <p:nvSpPr>
          <p:cNvPr id="104" name="Rectangle 7"/>
          <p:cNvSpPr>
            <a:spLocks noChangeArrowheads="1"/>
          </p:cNvSpPr>
          <p:nvPr/>
        </p:nvSpPr>
        <p:spPr bwMode="auto">
          <a:xfrm>
            <a:off x="4822329" y="4428546"/>
            <a:ext cx="612346" cy="531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EEECE1"/>
            </a:outerShdw>
          </a:effectLst>
        </p:spPr>
        <p:txBody>
          <a:bodyPr wrap="none" lIns="131762" tIns="65088" rIns="131762" bIns="6508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1028700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r>
              <a:rPr lang="ko-KR" altLang="en-US" sz="1300" b="1" kern="0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실적</a:t>
            </a:r>
            <a:endParaRPr lang="en-US" altLang="ko-KR" sz="1300" b="1" kern="0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defTabSz="1028700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r>
              <a:rPr lang="ko-KR" altLang="en-US" sz="1300" b="1" kern="0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수집</a:t>
            </a:r>
            <a:endParaRPr lang="en-US" altLang="ko-KR" sz="1300" b="1" kern="0" spc="50" dirty="0" err="1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105" name="Rectangle 7"/>
          <p:cNvSpPr>
            <a:spLocks noChangeArrowheads="1"/>
          </p:cNvSpPr>
          <p:nvPr/>
        </p:nvSpPr>
        <p:spPr bwMode="auto">
          <a:xfrm>
            <a:off x="5531232" y="4503720"/>
            <a:ext cx="929411" cy="3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EEECE1"/>
            </a:outerShdw>
          </a:effectLst>
        </p:spPr>
        <p:txBody>
          <a:bodyPr wrap="square" lIns="131762" tIns="65088" rIns="131762" bIns="6508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 defTabSz="1028700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r>
              <a:rPr lang="ko-KR" altLang="en-US" b="1" kern="0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스케줄링</a:t>
            </a:r>
            <a:endParaRPr lang="en-US" altLang="ko-KR" b="1" kern="0" spc="50" dirty="0" err="1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106" name="Rectangle 7"/>
          <p:cNvSpPr>
            <a:spLocks noChangeArrowheads="1"/>
          </p:cNvSpPr>
          <p:nvPr/>
        </p:nvSpPr>
        <p:spPr bwMode="auto">
          <a:xfrm>
            <a:off x="6171101" y="4092192"/>
            <a:ext cx="922788" cy="3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EEECE1"/>
            </a:outerShdw>
          </a:effectLst>
        </p:spPr>
        <p:txBody>
          <a:bodyPr wrap="square" lIns="131762" tIns="65088" rIns="131762" bIns="6508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1028700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r>
              <a:rPr lang="ko-KR" altLang="en-US" b="1" kern="0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작업지시</a:t>
            </a:r>
            <a:endParaRPr lang="en-US" altLang="ko-KR" b="1" kern="0" spc="50" dirty="0" err="1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pic>
        <p:nvPicPr>
          <p:cNvPr id="107" name="그림 106" descr="base01.png"/>
          <p:cNvPicPr preferRelativeResize="0">
            <a:picLocks/>
          </p:cNvPicPr>
          <p:nvPr/>
        </p:nvPicPr>
        <p:blipFill>
          <a:blip r:embed="rId10" cstate="print"/>
          <a:srcRect l="19968" t="32596" r="35913" b="22740"/>
          <a:stretch>
            <a:fillRect/>
          </a:stretch>
        </p:blipFill>
        <p:spPr bwMode="auto">
          <a:xfrm>
            <a:off x="6208360" y="2379154"/>
            <a:ext cx="688923" cy="71864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20000"/>
              </a:prstClr>
            </a:outerShdw>
          </a:effectLst>
        </p:spPr>
      </p:pic>
      <p:sp>
        <p:nvSpPr>
          <p:cNvPr id="108" name="TextBox 222"/>
          <p:cNvSpPr txBox="1">
            <a:spLocks noChangeArrowheads="1"/>
          </p:cNvSpPr>
          <p:nvPr/>
        </p:nvSpPr>
        <p:spPr bwMode="auto">
          <a:xfrm>
            <a:off x="6544720" y="2537135"/>
            <a:ext cx="289905" cy="2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r>
              <a:rPr lang="en-US" altLang="ko-KR" sz="1300" b="1" kern="0">
                <a:solidFill>
                  <a:srgbClr val="D062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1300" b="1" kern="0">
              <a:solidFill>
                <a:srgbClr val="D062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09" name="그림 10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6209878" y="2521618"/>
            <a:ext cx="242792" cy="40839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10" name="그림 109" descr="base01.png"/>
          <p:cNvPicPr preferRelativeResize="0">
            <a:picLocks/>
          </p:cNvPicPr>
          <p:nvPr/>
        </p:nvPicPr>
        <p:blipFill>
          <a:blip r:embed="rId10" cstate="print"/>
          <a:srcRect l="19968" t="32596" r="35913" b="22740"/>
          <a:stretch>
            <a:fillRect/>
          </a:stretch>
        </p:blipFill>
        <p:spPr bwMode="auto">
          <a:xfrm>
            <a:off x="6709119" y="2706820"/>
            <a:ext cx="688923" cy="71864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20000"/>
              </a:prstClr>
            </a:outerShdw>
          </a:effectLst>
        </p:spPr>
      </p:pic>
      <p:sp>
        <p:nvSpPr>
          <p:cNvPr id="111" name="TextBox 231"/>
          <p:cNvSpPr txBox="1">
            <a:spLocks noChangeArrowheads="1"/>
          </p:cNvSpPr>
          <p:nvPr/>
        </p:nvSpPr>
        <p:spPr bwMode="auto">
          <a:xfrm>
            <a:off x="7064574" y="2860453"/>
            <a:ext cx="289905" cy="2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r>
              <a:rPr lang="en-US" altLang="ko-KR" sz="1300" b="1" kern="0">
                <a:solidFill>
                  <a:srgbClr val="2E538B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</a:p>
        </p:txBody>
      </p:sp>
      <p:pic>
        <p:nvPicPr>
          <p:cNvPr id="112" name="그림 111" descr="Untitled-5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 flipH="1">
            <a:off x="6806236" y="2842951"/>
            <a:ext cx="177542" cy="43847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113" name="그룹 87"/>
          <p:cNvGrpSpPr>
            <a:grpSpLocks/>
          </p:cNvGrpSpPr>
          <p:nvPr/>
        </p:nvGrpSpPr>
        <p:grpSpPr bwMode="auto">
          <a:xfrm>
            <a:off x="7111244" y="3061395"/>
            <a:ext cx="688923" cy="718648"/>
            <a:chOff x="-1207652" y="4023487"/>
            <a:chExt cx="720725" cy="720731"/>
          </a:xfrm>
        </p:grpSpPr>
        <p:pic>
          <p:nvPicPr>
            <p:cNvPr id="114" name="그림 113" descr="base01.png"/>
            <p:cNvPicPr preferRelativeResize="0">
              <a:picLocks/>
            </p:cNvPicPr>
            <p:nvPr/>
          </p:nvPicPr>
          <p:blipFill>
            <a:blip r:embed="rId13" cstate="print"/>
            <a:srcRect l="19968" t="32596" r="35913" b="22740"/>
            <a:stretch>
              <a:fillRect/>
            </a:stretch>
          </p:blipFill>
          <p:spPr bwMode="auto">
            <a:xfrm>
              <a:off x="-1207652" y="4023487"/>
              <a:ext cx="720725" cy="720731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15" name="TextBox 240"/>
            <p:cNvSpPr txBox="1">
              <a:spLocks noChangeArrowheads="1"/>
            </p:cNvSpPr>
            <p:nvPr/>
          </p:nvSpPr>
          <p:spPr bwMode="auto">
            <a:xfrm>
              <a:off x="-836856" y="4185836"/>
              <a:ext cx="303288" cy="294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SzTx/>
                <a:buFontTx/>
                <a:buNone/>
                <a:defRPr/>
              </a:pPr>
              <a:r>
                <a:rPr lang="en-US" altLang="ko-KR" sz="1300" b="1" kern="0">
                  <a:solidFill>
                    <a:srgbClr val="5F87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3</a:t>
              </a:r>
            </a:p>
          </p:txBody>
        </p:sp>
        <p:pic>
          <p:nvPicPr>
            <p:cNvPr id="116" name="그림 115" descr="Untitled-3.png"/>
            <p:cNvPicPr>
              <a:picLocks noChangeAspect="1"/>
            </p:cNvPicPr>
            <p:nvPr/>
          </p:nvPicPr>
          <p:blipFill>
            <a:blip r:embed="rId14" cstate="print"/>
            <a:srcRect l="14329" t="2188" r="19964"/>
            <a:stretch>
              <a:fillRect/>
            </a:stretch>
          </p:blipFill>
          <p:spPr bwMode="auto">
            <a:xfrm>
              <a:off x="-1125102" y="4187001"/>
              <a:ext cx="228600" cy="406403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117" name="그림 116" descr="base01.png"/>
          <p:cNvPicPr preferRelativeResize="0">
            <a:picLocks/>
          </p:cNvPicPr>
          <p:nvPr/>
        </p:nvPicPr>
        <p:blipFill>
          <a:blip r:embed="rId10" cstate="print"/>
          <a:srcRect l="19968" t="32596" r="35913" b="22740"/>
          <a:stretch>
            <a:fillRect/>
          </a:stretch>
        </p:blipFill>
        <p:spPr bwMode="auto">
          <a:xfrm>
            <a:off x="7384385" y="3498283"/>
            <a:ext cx="687405" cy="71864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20000"/>
              </a:prstClr>
            </a:outerShdw>
          </a:effectLst>
        </p:spPr>
      </p:pic>
      <p:sp>
        <p:nvSpPr>
          <p:cNvPr id="118" name="TextBox 222"/>
          <p:cNvSpPr txBox="1">
            <a:spLocks noChangeArrowheads="1"/>
          </p:cNvSpPr>
          <p:nvPr/>
        </p:nvSpPr>
        <p:spPr bwMode="auto">
          <a:xfrm>
            <a:off x="7720659" y="3655538"/>
            <a:ext cx="289905" cy="2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r>
              <a:rPr lang="en-US" altLang="ko-KR" sz="1300" b="1" kern="0">
                <a:solidFill>
                  <a:srgbClr val="D062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endParaRPr lang="ko-KR" altLang="en-US" sz="1300" b="1" kern="0">
              <a:solidFill>
                <a:srgbClr val="D062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19" name="그림 1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7385902" y="3640745"/>
            <a:ext cx="242792" cy="40839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20" name="그림 119" descr="base01.png"/>
          <p:cNvPicPr preferRelativeResize="0">
            <a:picLocks/>
          </p:cNvPicPr>
          <p:nvPr/>
        </p:nvPicPr>
        <p:blipFill>
          <a:blip r:embed="rId10" cstate="print"/>
          <a:srcRect l="19968" t="32596" r="35913" b="22740"/>
          <a:stretch>
            <a:fillRect/>
          </a:stretch>
        </p:blipFill>
        <p:spPr bwMode="auto">
          <a:xfrm>
            <a:off x="7407146" y="3935170"/>
            <a:ext cx="688923" cy="71864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20000"/>
              </a:prstClr>
            </a:outerShdw>
          </a:effectLst>
        </p:spPr>
      </p:pic>
      <p:sp>
        <p:nvSpPr>
          <p:cNvPr id="121" name="TextBox 231"/>
          <p:cNvSpPr txBox="1">
            <a:spLocks noChangeArrowheads="1"/>
          </p:cNvSpPr>
          <p:nvPr/>
        </p:nvSpPr>
        <p:spPr bwMode="auto">
          <a:xfrm>
            <a:off x="7762611" y="4088078"/>
            <a:ext cx="289905" cy="2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r>
              <a:rPr lang="en-US" altLang="ko-KR" sz="1300" b="1" kern="0">
                <a:solidFill>
                  <a:srgbClr val="2E538B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</a:p>
        </p:txBody>
      </p:sp>
      <p:pic>
        <p:nvPicPr>
          <p:cNvPr id="122" name="그림 121" descr="Untitled-5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 flipH="1">
            <a:off x="7504263" y="4071301"/>
            <a:ext cx="177542" cy="43847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23" name="그림 122" descr="base01.png"/>
          <p:cNvPicPr preferRelativeResize="0">
            <a:picLocks/>
          </p:cNvPicPr>
          <p:nvPr/>
        </p:nvPicPr>
        <p:blipFill>
          <a:blip r:embed="rId10" cstate="print"/>
          <a:srcRect l="19968" t="32596" r="35913" b="22740"/>
          <a:stretch>
            <a:fillRect/>
          </a:stretch>
        </p:blipFill>
        <p:spPr bwMode="auto">
          <a:xfrm>
            <a:off x="7302443" y="4381555"/>
            <a:ext cx="688923" cy="71864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20000"/>
              </a:prstClr>
            </a:outerShdw>
          </a:effectLst>
        </p:spPr>
      </p:pic>
      <p:sp>
        <p:nvSpPr>
          <p:cNvPr id="124" name="TextBox 222"/>
          <p:cNvSpPr txBox="1">
            <a:spLocks noChangeArrowheads="1"/>
          </p:cNvSpPr>
          <p:nvPr/>
        </p:nvSpPr>
        <p:spPr bwMode="auto">
          <a:xfrm>
            <a:off x="7638882" y="4539547"/>
            <a:ext cx="289905" cy="2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r>
              <a:rPr lang="en-US" altLang="ko-KR" sz="1300" b="1" kern="0">
                <a:solidFill>
                  <a:srgbClr val="D062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endParaRPr lang="ko-KR" altLang="en-US" sz="1300" b="1" kern="0">
              <a:solidFill>
                <a:srgbClr val="D062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25" name="그림 12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7303960" y="4524019"/>
            <a:ext cx="242792" cy="40839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26" name="그림 125" descr="base01.png"/>
          <p:cNvPicPr preferRelativeResize="0">
            <a:picLocks/>
          </p:cNvPicPr>
          <p:nvPr/>
        </p:nvPicPr>
        <p:blipFill>
          <a:blip r:embed="rId10" cstate="print"/>
          <a:srcRect l="19968" t="32596" r="35913" b="22740"/>
          <a:stretch>
            <a:fillRect/>
          </a:stretch>
        </p:blipFill>
        <p:spPr bwMode="auto">
          <a:xfrm>
            <a:off x="6988330" y="4772538"/>
            <a:ext cx="688923" cy="71864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20000"/>
              </a:prstClr>
            </a:outerShdw>
          </a:effectLst>
        </p:spPr>
      </p:pic>
      <p:sp>
        <p:nvSpPr>
          <p:cNvPr id="127" name="TextBox 231"/>
          <p:cNvSpPr txBox="1">
            <a:spLocks noChangeArrowheads="1"/>
          </p:cNvSpPr>
          <p:nvPr/>
        </p:nvSpPr>
        <p:spPr bwMode="auto">
          <a:xfrm>
            <a:off x="7343789" y="4925450"/>
            <a:ext cx="289905" cy="2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r>
              <a:rPr lang="en-US" altLang="ko-KR" sz="1300" b="1" kern="0">
                <a:solidFill>
                  <a:srgbClr val="2E538B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7</a:t>
            </a:r>
          </a:p>
        </p:txBody>
      </p:sp>
      <p:pic>
        <p:nvPicPr>
          <p:cNvPr id="128" name="그림 127" descr="Untitled-5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 flipH="1">
            <a:off x="7085447" y="4908669"/>
            <a:ext cx="177542" cy="43847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129" name="그룹 133"/>
          <p:cNvGrpSpPr>
            <a:grpSpLocks/>
          </p:cNvGrpSpPr>
          <p:nvPr/>
        </p:nvGrpSpPr>
        <p:grpSpPr bwMode="auto">
          <a:xfrm>
            <a:off x="6604415" y="5123947"/>
            <a:ext cx="688923" cy="718648"/>
            <a:chOff x="-1207449" y="4023301"/>
            <a:chExt cx="720725" cy="720731"/>
          </a:xfrm>
        </p:grpSpPr>
        <p:pic>
          <p:nvPicPr>
            <p:cNvPr id="130" name="그림 129" descr="base01.png"/>
            <p:cNvPicPr preferRelativeResize="0">
              <a:picLocks/>
            </p:cNvPicPr>
            <p:nvPr/>
          </p:nvPicPr>
          <p:blipFill>
            <a:blip r:embed="rId13" cstate="print"/>
            <a:srcRect l="19968" t="32596" r="35913" b="22740"/>
            <a:stretch>
              <a:fillRect/>
            </a:stretch>
          </p:blipFill>
          <p:spPr bwMode="auto">
            <a:xfrm>
              <a:off x="-1207449" y="4023301"/>
              <a:ext cx="720725" cy="720731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31" name="TextBox 240"/>
            <p:cNvSpPr txBox="1">
              <a:spLocks noChangeArrowheads="1"/>
            </p:cNvSpPr>
            <p:nvPr/>
          </p:nvSpPr>
          <p:spPr bwMode="auto">
            <a:xfrm>
              <a:off x="-836856" y="4185836"/>
              <a:ext cx="303288" cy="294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SzTx/>
                <a:buFontTx/>
                <a:buNone/>
                <a:defRPr/>
              </a:pPr>
              <a:r>
                <a:rPr lang="en-US" altLang="ko-KR" sz="1300" b="1" kern="0">
                  <a:solidFill>
                    <a:srgbClr val="5F87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8</a:t>
              </a:r>
            </a:p>
          </p:txBody>
        </p:sp>
        <p:pic>
          <p:nvPicPr>
            <p:cNvPr id="132" name="그림 131" descr="Untitled-3.png"/>
            <p:cNvPicPr>
              <a:picLocks noChangeAspect="1"/>
            </p:cNvPicPr>
            <p:nvPr/>
          </p:nvPicPr>
          <p:blipFill>
            <a:blip r:embed="rId14" cstate="print"/>
            <a:srcRect l="14329" t="2188" r="19964"/>
            <a:stretch>
              <a:fillRect/>
            </a:stretch>
          </p:blipFill>
          <p:spPr bwMode="auto">
            <a:xfrm>
              <a:off x="-1124899" y="4186814"/>
              <a:ext cx="228600" cy="406403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133" name="그림 132" descr="base01.png"/>
          <p:cNvPicPr preferRelativeResize="0">
            <a:picLocks/>
          </p:cNvPicPr>
          <p:nvPr/>
        </p:nvPicPr>
        <p:blipFill>
          <a:blip r:embed="rId10" cstate="print"/>
          <a:srcRect l="19968" t="32596" r="35913" b="22740"/>
          <a:stretch>
            <a:fillRect/>
          </a:stretch>
        </p:blipFill>
        <p:spPr bwMode="auto">
          <a:xfrm>
            <a:off x="6290303" y="5546588"/>
            <a:ext cx="688923" cy="71864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20000"/>
              </a:prstClr>
            </a:outerShdw>
          </a:effectLst>
        </p:spPr>
      </p:pic>
      <p:sp>
        <p:nvSpPr>
          <p:cNvPr id="134" name="TextBox 222"/>
          <p:cNvSpPr txBox="1">
            <a:spLocks noChangeArrowheads="1"/>
          </p:cNvSpPr>
          <p:nvPr/>
        </p:nvSpPr>
        <p:spPr bwMode="auto">
          <a:xfrm>
            <a:off x="6626728" y="5704588"/>
            <a:ext cx="289905" cy="2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r>
              <a:rPr lang="en-US" altLang="ko-KR" sz="1300" b="1" kern="0">
                <a:solidFill>
                  <a:srgbClr val="D062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9</a:t>
            </a:r>
            <a:endParaRPr lang="ko-KR" altLang="en-US" sz="1300" b="1" kern="0">
              <a:solidFill>
                <a:srgbClr val="D062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35" name="그림 13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6220500" y="5689051"/>
            <a:ext cx="242792" cy="40839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36" name="AutoShape 161"/>
          <p:cNvSpPr>
            <a:spLocks noChangeArrowheads="1"/>
          </p:cNvSpPr>
          <p:nvPr/>
        </p:nvSpPr>
        <p:spPr bwMode="auto">
          <a:xfrm>
            <a:off x="6753200" y="2575516"/>
            <a:ext cx="2024307" cy="213598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defTabSz="762000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  <a:tabLst>
                <a:tab pos="5648325" algn="l"/>
              </a:tabLst>
              <a:defRPr/>
            </a:pPr>
            <a:r>
              <a:rPr lang="en-US" altLang="ko-KR" sz="1300" b="1" kern="0" spc="-80" dirty="0">
                <a:ln w="11430">
                  <a:noFill/>
                </a:ln>
                <a:solidFill>
                  <a:prstClr val="black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What-If </a:t>
            </a:r>
            <a:r>
              <a:rPr lang="ko-KR" altLang="en-US" sz="1300" b="1" kern="0" spc="-80" dirty="0">
                <a:ln w="11430">
                  <a:noFill/>
                </a:ln>
                <a:solidFill>
                  <a:prstClr val="black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시뮬레이션</a:t>
            </a:r>
          </a:p>
        </p:txBody>
      </p:sp>
      <p:sp>
        <p:nvSpPr>
          <p:cNvPr id="137" name="AutoShape 161"/>
          <p:cNvSpPr>
            <a:spLocks noChangeArrowheads="1"/>
          </p:cNvSpPr>
          <p:nvPr/>
        </p:nvSpPr>
        <p:spPr bwMode="auto">
          <a:xfrm>
            <a:off x="7327753" y="2907497"/>
            <a:ext cx="1474472" cy="213598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defTabSz="762000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  <a:tabLst>
                <a:tab pos="5648325" algn="l"/>
              </a:tabLst>
              <a:defRPr/>
            </a:pPr>
            <a:r>
              <a:rPr lang="ko-KR" altLang="en-US" sz="1300" b="1" kern="0" spc="-80" dirty="0">
                <a:ln w="11430">
                  <a:noFill/>
                </a:ln>
                <a:solidFill>
                  <a:prstClr val="black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의사결정지원</a:t>
            </a:r>
          </a:p>
        </p:txBody>
      </p:sp>
      <p:sp>
        <p:nvSpPr>
          <p:cNvPr id="138" name="AutoShape 161"/>
          <p:cNvSpPr>
            <a:spLocks noChangeArrowheads="1"/>
          </p:cNvSpPr>
          <p:nvPr/>
        </p:nvSpPr>
        <p:spPr bwMode="auto">
          <a:xfrm>
            <a:off x="7689304" y="3269133"/>
            <a:ext cx="1270188" cy="213598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defTabSz="762000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  <a:tabLst>
                <a:tab pos="5648325" algn="l"/>
              </a:tabLst>
              <a:defRPr/>
            </a:pPr>
            <a:r>
              <a:rPr lang="ko-KR" altLang="en-US" sz="1300" b="1" kern="0" spc="-80" dirty="0">
                <a:ln w="11430">
                  <a:noFill/>
                </a:ln>
                <a:solidFill>
                  <a:prstClr val="black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생산성 평가</a:t>
            </a:r>
          </a:p>
        </p:txBody>
      </p:sp>
      <p:sp>
        <p:nvSpPr>
          <p:cNvPr id="139" name="AutoShape 161"/>
          <p:cNvSpPr>
            <a:spLocks noChangeArrowheads="1"/>
          </p:cNvSpPr>
          <p:nvPr/>
        </p:nvSpPr>
        <p:spPr bwMode="auto">
          <a:xfrm>
            <a:off x="8061711" y="3684545"/>
            <a:ext cx="888424" cy="213598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defTabSz="762000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  <a:tabLst>
                <a:tab pos="5648325" algn="l"/>
              </a:tabLst>
              <a:defRPr/>
            </a:pPr>
            <a:r>
              <a:rPr lang="ko-KR" altLang="en-US" sz="1300" b="1" kern="0" spc="-80" dirty="0">
                <a:ln w="11430">
                  <a:noFill/>
                </a:ln>
                <a:solidFill>
                  <a:prstClr val="black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보충계획</a:t>
            </a:r>
          </a:p>
        </p:txBody>
      </p:sp>
      <p:sp>
        <p:nvSpPr>
          <p:cNvPr id="140" name="AutoShape 161"/>
          <p:cNvSpPr>
            <a:spLocks noChangeArrowheads="1"/>
          </p:cNvSpPr>
          <p:nvPr/>
        </p:nvSpPr>
        <p:spPr bwMode="auto">
          <a:xfrm>
            <a:off x="8065246" y="4157843"/>
            <a:ext cx="767841" cy="213598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defTabSz="762000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  <a:tabLst>
                <a:tab pos="5648325" algn="l"/>
              </a:tabLst>
              <a:defRPr/>
            </a:pPr>
            <a:r>
              <a:rPr lang="ko-KR" altLang="en-US" sz="1300" b="1" kern="0" spc="-80" dirty="0">
                <a:ln w="11430">
                  <a:noFill/>
                </a:ln>
                <a:solidFill>
                  <a:prstClr val="black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최적화</a:t>
            </a:r>
          </a:p>
        </p:txBody>
      </p:sp>
      <p:sp>
        <p:nvSpPr>
          <p:cNvPr id="141" name="AutoShape 161"/>
          <p:cNvSpPr>
            <a:spLocks noChangeArrowheads="1"/>
          </p:cNvSpPr>
          <p:nvPr/>
        </p:nvSpPr>
        <p:spPr bwMode="auto">
          <a:xfrm>
            <a:off x="6609184" y="5745238"/>
            <a:ext cx="1971595" cy="213598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defTabSz="762000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  <a:tabLst>
                <a:tab pos="5648325" algn="l"/>
              </a:tabLst>
              <a:defRPr/>
            </a:pPr>
            <a:r>
              <a:rPr lang="ko-KR" altLang="en-US" sz="1300" b="1" kern="0" spc="-80" dirty="0">
                <a:ln w="11430">
                  <a:noFill/>
                </a:ln>
                <a:solidFill>
                  <a:prstClr val="black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작업지시</a:t>
            </a:r>
            <a:endParaRPr lang="en-US" altLang="ko-KR" sz="1300" b="1" kern="0" spc="-80" dirty="0">
              <a:ln w="11430">
                <a:noFill/>
              </a:ln>
              <a:solidFill>
                <a:prstClr val="black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142" name="AutoShape 161"/>
          <p:cNvSpPr>
            <a:spLocks noChangeArrowheads="1"/>
          </p:cNvSpPr>
          <p:nvPr/>
        </p:nvSpPr>
        <p:spPr bwMode="auto">
          <a:xfrm>
            <a:off x="7343789" y="5383648"/>
            <a:ext cx="1396074" cy="213598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defTabSz="762000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  <a:tabLst>
                <a:tab pos="5648325" algn="l"/>
              </a:tabLst>
              <a:defRPr/>
            </a:pPr>
            <a:r>
              <a:rPr lang="ko-KR" altLang="en-US" sz="1300" b="1" kern="0" spc="-80" dirty="0">
                <a:ln w="11430">
                  <a:noFill/>
                </a:ln>
                <a:solidFill>
                  <a:prstClr val="black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작업실행추적</a:t>
            </a:r>
          </a:p>
        </p:txBody>
      </p:sp>
      <p:sp>
        <p:nvSpPr>
          <p:cNvPr id="143" name="AutoShape 161"/>
          <p:cNvSpPr>
            <a:spLocks noChangeArrowheads="1"/>
          </p:cNvSpPr>
          <p:nvPr/>
        </p:nvSpPr>
        <p:spPr bwMode="auto">
          <a:xfrm>
            <a:off x="7720659" y="5032166"/>
            <a:ext cx="1396074" cy="213598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defTabSz="762000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  <a:tabLst>
                <a:tab pos="5648325" algn="l"/>
              </a:tabLst>
              <a:defRPr/>
            </a:pPr>
            <a:r>
              <a:rPr lang="ko-KR" altLang="en-US" sz="1300" b="1" kern="0" spc="-80" dirty="0">
                <a:ln w="11430">
                  <a:noFill/>
                </a:ln>
                <a:solidFill>
                  <a:prstClr val="black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생산실적갱신</a:t>
            </a:r>
          </a:p>
        </p:txBody>
      </p:sp>
      <p:sp>
        <p:nvSpPr>
          <p:cNvPr id="144" name="AutoShape 161"/>
          <p:cNvSpPr>
            <a:spLocks noChangeArrowheads="1"/>
          </p:cNvSpPr>
          <p:nvPr/>
        </p:nvSpPr>
        <p:spPr bwMode="auto">
          <a:xfrm>
            <a:off x="7965599" y="4627503"/>
            <a:ext cx="1379889" cy="213598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defTabSz="762000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  <a:tabLst>
                <a:tab pos="5648325" algn="l"/>
              </a:tabLst>
              <a:defRPr/>
            </a:pPr>
            <a:r>
              <a:rPr lang="ko-KR" altLang="en-US" sz="1300" b="1" kern="0" spc="-80" dirty="0" err="1">
                <a:ln w="11430">
                  <a:noFill/>
                </a:ln>
                <a:solidFill>
                  <a:prstClr val="black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재공</a:t>
            </a:r>
            <a:r>
              <a:rPr lang="en-US" altLang="ko-KR" sz="1300" b="1" kern="0" spc="-80" dirty="0">
                <a:ln w="11430">
                  <a:noFill/>
                </a:ln>
                <a:solidFill>
                  <a:prstClr val="black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, </a:t>
            </a:r>
            <a:r>
              <a:rPr lang="ko-KR" altLang="en-US" sz="1300" b="1" kern="0" spc="-80" dirty="0">
                <a:ln w="11430">
                  <a:noFill/>
                </a:ln>
                <a:solidFill>
                  <a:prstClr val="black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재고계획</a:t>
            </a:r>
          </a:p>
        </p:txBody>
      </p:sp>
      <p:pic>
        <p:nvPicPr>
          <p:cNvPr id="145" name="Picture 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59633" y="4307511"/>
            <a:ext cx="2054473" cy="13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AutoShape 161">
            <a:extLst>
              <a:ext uri="{FF2B5EF4-FFF2-40B4-BE49-F238E27FC236}">
                <a16:creationId xmlns:a16="http://schemas.microsoft.com/office/drawing/2014/main" id="{26128425-29EC-6D7A-BF84-B4C525D3F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9138" y="3901264"/>
            <a:ext cx="450820" cy="295751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>
              <a:defRPr/>
            </a:pPr>
            <a:r>
              <a:rPr lang="en-US" altLang="ko-KR" sz="1800" b="1" kern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APS</a:t>
            </a:r>
            <a:endParaRPr lang="ko-KR" altLang="ko-KR" sz="1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18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AutoShape 161"/>
          <p:cNvSpPr>
            <a:spLocks noChangeArrowheads="1"/>
          </p:cNvSpPr>
          <p:nvPr/>
        </p:nvSpPr>
        <p:spPr bwMode="auto">
          <a:xfrm>
            <a:off x="231606" y="138611"/>
            <a:ext cx="4968000" cy="295751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l" eaLnBrk="1" fontAlgn="auto" latinLnBrk="1" hangingPunct="1">
              <a:spcBef>
                <a:spcPct val="0"/>
              </a:spcBef>
              <a:spcAft>
                <a:spcPts val="0"/>
              </a:spcAft>
              <a:tabLst>
                <a:tab pos="5648325" algn="l"/>
              </a:tabLst>
            </a:pPr>
            <a:r>
              <a:rPr lang="en-US" altLang="ko-KR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4.4 </a:t>
            </a:r>
            <a:r>
              <a:rPr lang="ko-KR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확장</a:t>
            </a:r>
            <a:r>
              <a:rPr lang="en-US" altLang="ko-KR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</a:t>
            </a:r>
            <a:r>
              <a:rPr lang="ko-KR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모듈의  구성 및 기능</a:t>
            </a:r>
          </a:p>
        </p:txBody>
      </p:sp>
      <p:grpSp>
        <p:nvGrpSpPr>
          <p:cNvPr id="2" name="그룹 198"/>
          <p:cNvGrpSpPr>
            <a:grpSpLocks/>
          </p:cNvGrpSpPr>
          <p:nvPr/>
        </p:nvGrpSpPr>
        <p:grpSpPr bwMode="auto">
          <a:xfrm>
            <a:off x="0" y="1540163"/>
            <a:ext cx="9900000" cy="215900"/>
            <a:chOff x="634928" y="2749548"/>
            <a:chExt cx="6271459" cy="216000"/>
          </a:xfrm>
        </p:grpSpPr>
        <p:sp>
          <p:nvSpPr>
            <p:cNvPr id="100" name="모서리가 둥근 직사각형 99"/>
            <p:cNvSpPr/>
            <p:nvPr/>
          </p:nvSpPr>
          <p:spPr>
            <a:xfrm>
              <a:off x="634928" y="2749548"/>
              <a:ext cx="6271459" cy="216000"/>
            </a:xfrm>
            <a:prstGeom prst="roundRect">
              <a:avLst>
                <a:gd name="adj" fmla="val 0"/>
              </a:avLst>
            </a:prstGeom>
            <a:solidFill>
              <a:srgbClr val="D7E3F1"/>
            </a:solidFill>
            <a:ln w="6350">
              <a:solidFill>
                <a:srgbClr val="8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anchor="ctr"/>
            <a:lstStyle/>
            <a:p>
              <a:pPr algn="l" defTabSz="1041400" latinLnBrk="0">
                <a:defRPr/>
              </a:pPr>
              <a:r>
                <a:rPr kumimoji="0" lang="en-US" altLang="ko-KR" sz="14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en-US" altLang="ko-KR" sz="14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FLEXSCHE Communicator</a:t>
              </a:r>
              <a:endParaRPr kumimoji="0" lang="ko-KR" altLang="en-US" sz="14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101" name="Picture 2" descr="C:\Users\wslee\Desktop\Untitled-2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r="4230"/>
            <a:stretch>
              <a:fillRect/>
            </a:stretch>
          </p:blipFill>
          <p:spPr bwMode="auto">
            <a:xfrm>
              <a:off x="694874" y="2806776"/>
              <a:ext cx="66686" cy="101544"/>
            </a:xfrm>
            <a:prstGeom prst="rect">
              <a:avLst/>
            </a:prstGeom>
            <a:noFill/>
          </p:spPr>
        </p:pic>
      </p:grpSp>
      <p:sp>
        <p:nvSpPr>
          <p:cNvPr id="12" name="AutoShape 161"/>
          <p:cNvSpPr>
            <a:spLocks noChangeArrowheads="1"/>
          </p:cNvSpPr>
          <p:nvPr/>
        </p:nvSpPr>
        <p:spPr bwMode="auto">
          <a:xfrm>
            <a:off x="418341" y="728433"/>
            <a:ext cx="9418861" cy="591503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defTabSz="936743"/>
            <a:r>
              <a:rPr lang="ko-KR" altLang="en-US" spc="-6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생산 스케줄러는 생산 부서와 생산에 관여하고 있는 여러 부서가  상호 협조하여 활용하는 것으로 높은 효과를 기대 할 수 있으며</a:t>
            </a:r>
            <a:r>
              <a:rPr lang="en-US" altLang="ko-KR" spc="-6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, FLEXSCHE Communicator</a:t>
            </a:r>
            <a:r>
              <a:rPr lang="ko-KR" altLang="en-US" spc="-6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는 다양한 클라이언트 프로그램과 </a:t>
            </a:r>
            <a:r>
              <a:rPr lang="en-US" altLang="ko-KR" spc="-6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FLEXSCHE GP </a:t>
            </a:r>
            <a:r>
              <a:rPr lang="ko-KR" altLang="en-US" spc="-6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사이를 리얼타임으로 연동 하기도 하고 복수의 </a:t>
            </a:r>
            <a:r>
              <a:rPr lang="en-US" altLang="ko-KR" spc="-6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FLEXSCHE GP</a:t>
            </a:r>
            <a:r>
              <a:rPr lang="ko-KR" altLang="en-US" spc="-6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와 </a:t>
            </a:r>
            <a:r>
              <a:rPr lang="en-US" altLang="ko-KR" spc="-6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FLEXSCHE Editor </a:t>
            </a:r>
            <a:r>
              <a:rPr lang="ko-KR" altLang="en-US" spc="-6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사이를 조정하는 서버 제품입니다</a:t>
            </a:r>
            <a:r>
              <a:rPr lang="en-US" altLang="ko-KR" spc="-6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  FLEXSCHE Communicator</a:t>
            </a:r>
            <a:r>
              <a:rPr lang="ko-KR" altLang="en-US" spc="-6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는 </a:t>
            </a:r>
            <a:r>
              <a:rPr lang="en-US" altLang="ko-KR" spc="-6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N/W</a:t>
            </a:r>
            <a:r>
              <a:rPr lang="ko-KR" altLang="en-US" spc="-6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환경에서 아래와 같이 다양한 역할을 수행 합니다</a:t>
            </a:r>
            <a:r>
              <a:rPr lang="en-US" altLang="ko-KR" spc="-6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</a:t>
            </a:r>
          </a:p>
        </p:txBody>
      </p:sp>
      <p:grpSp>
        <p:nvGrpSpPr>
          <p:cNvPr id="138" name="그룹 137"/>
          <p:cNvGrpSpPr/>
          <p:nvPr/>
        </p:nvGrpSpPr>
        <p:grpSpPr>
          <a:xfrm>
            <a:off x="176892" y="2090058"/>
            <a:ext cx="9310766" cy="4296682"/>
            <a:chOff x="133350" y="2319566"/>
            <a:chExt cx="9310766" cy="4067173"/>
          </a:xfrm>
        </p:grpSpPr>
        <p:grpSp>
          <p:nvGrpSpPr>
            <p:cNvPr id="13" name="그룹 68"/>
            <p:cNvGrpSpPr>
              <a:grpSpLocks/>
            </p:cNvGrpSpPr>
            <p:nvPr/>
          </p:nvGrpSpPr>
          <p:grpSpPr bwMode="auto">
            <a:xfrm>
              <a:off x="133350" y="2319566"/>
              <a:ext cx="1333811" cy="1190559"/>
              <a:chOff x="315849" y="2406561"/>
              <a:chExt cx="1333818" cy="1190514"/>
            </a:xfrm>
          </p:grpSpPr>
          <p:grpSp>
            <p:nvGrpSpPr>
              <p:cNvPr id="131" name="그룹 158"/>
              <p:cNvGrpSpPr>
                <a:grpSpLocks/>
              </p:cNvGrpSpPr>
              <p:nvPr/>
            </p:nvGrpSpPr>
            <p:grpSpPr bwMode="auto">
              <a:xfrm>
                <a:off x="483705" y="3063464"/>
                <a:ext cx="1165962" cy="533611"/>
                <a:chOff x="2505330" y="2875415"/>
                <a:chExt cx="2525712" cy="542499"/>
              </a:xfrm>
            </p:grpSpPr>
            <p:pic>
              <p:nvPicPr>
                <p:cNvPr id="135" name="그림 159" descr="Untitled-1.png"/>
                <p:cNvPicPr>
                  <a:picLocks noChangeAspect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505330" y="2875415"/>
                  <a:ext cx="2525712" cy="5424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6" name="모서리가 둥근 직사각형 29"/>
                <p:cNvSpPr/>
                <p:nvPr/>
              </p:nvSpPr>
              <p:spPr>
                <a:xfrm>
                  <a:off x="2557824" y="2964481"/>
                  <a:ext cx="2417523" cy="53258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chemeClr val="bg1"/>
                    </a:gs>
                    <a:gs pos="50000">
                      <a:schemeClr val="bg1">
                        <a:lumMod val="85000"/>
                      </a:schemeClr>
                    </a:gs>
                    <a:gs pos="77000">
                      <a:schemeClr val="bg1">
                        <a:lumMod val="65000"/>
                      </a:schemeClr>
                    </a:gs>
                    <a:gs pos="81000">
                      <a:schemeClr val="bg1">
                        <a:lumMod val="5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 b="0" dirty="0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137" name="자유형 30"/>
                <p:cNvSpPr/>
                <p:nvPr/>
              </p:nvSpPr>
              <p:spPr>
                <a:xfrm>
                  <a:off x="2568139" y="2904767"/>
                  <a:ext cx="2376258" cy="56486"/>
                </a:xfrm>
                <a:custGeom>
                  <a:avLst/>
                  <a:gdLst>
                    <a:gd name="connsiteX0" fmla="*/ 0 w 5391151"/>
                    <a:gd name="connsiteY0" fmla="*/ 45719 h 45719"/>
                    <a:gd name="connsiteX1" fmla="*/ 88956 w 5391151"/>
                    <a:gd name="connsiteY1" fmla="*/ 0 h 45719"/>
                    <a:gd name="connsiteX2" fmla="*/ 5302195 w 5391151"/>
                    <a:gd name="connsiteY2" fmla="*/ 0 h 45719"/>
                    <a:gd name="connsiteX3" fmla="*/ 5391151 w 5391151"/>
                    <a:gd name="connsiteY3" fmla="*/ 45719 h 45719"/>
                    <a:gd name="connsiteX4" fmla="*/ 0 w 5391151"/>
                    <a:gd name="connsiteY4" fmla="*/ 45719 h 45719"/>
                    <a:gd name="connsiteX0" fmla="*/ 0 w 5391151"/>
                    <a:gd name="connsiteY0" fmla="*/ 45719 h 45719"/>
                    <a:gd name="connsiteX1" fmla="*/ 304195 w 5391151"/>
                    <a:gd name="connsiteY1" fmla="*/ 9716 h 45719"/>
                    <a:gd name="connsiteX2" fmla="*/ 5302195 w 5391151"/>
                    <a:gd name="connsiteY2" fmla="*/ 0 h 45719"/>
                    <a:gd name="connsiteX3" fmla="*/ 5391151 w 5391151"/>
                    <a:gd name="connsiteY3" fmla="*/ 45719 h 45719"/>
                    <a:gd name="connsiteX4" fmla="*/ 0 w 5391151"/>
                    <a:gd name="connsiteY4" fmla="*/ 45719 h 45719"/>
                    <a:gd name="connsiteX0" fmla="*/ 0 w 5391151"/>
                    <a:gd name="connsiteY0" fmla="*/ 36003 h 36003"/>
                    <a:gd name="connsiteX1" fmla="*/ 304195 w 5391151"/>
                    <a:gd name="connsiteY1" fmla="*/ 0 h 36003"/>
                    <a:gd name="connsiteX2" fmla="*/ 5056723 w 5391151"/>
                    <a:gd name="connsiteY2" fmla="*/ 0 h 36003"/>
                    <a:gd name="connsiteX3" fmla="*/ 5391151 w 5391151"/>
                    <a:gd name="connsiteY3" fmla="*/ 36003 h 36003"/>
                    <a:gd name="connsiteX4" fmla="*/ 0 w 5391151"/>
                    <a:gd name="connsiteY4" fmla="*/ 36003 h 36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91151" h="36003">
                      <a:moveTo>
                        <a:pt x="0" y="36003"/>
                      </a:moveTo>
                      <a:lnTo>
                        <a:pt x="304195" y="0"/>
                      </a:lnTo>
                      <a:lnTo>
                        <a:pt x="5056723" y="0"/>
                      </a:lnTo>
                      <a:lnTo>
                        <a:pt x="5391151" y="36003"/>
                      </a:lnTo>
                      <a:lnTo>
                        <a:pt x="0" y="36003"/>
                      </a:lnTo>
                      <a:close/>
                    </a:path>
                  </a:pathLst>
                </a:custGeom>
                <a:gradFill>
                  <a:gsLst>
                    <a:gs pos="1000">
                      <a:schemeClr val="bg1">
                        <a:lumMod val="95000"/>
                      </a:schemeClr>
                    </a:gs>
                    <a:gs pos="13000">
                      <a:schemeClr val="bg1"/>
                    </a:gs>
                    <a:gs pos="85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 b="0" dirty="0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</p:grpSp>
          <p:pic>
            <p:nvPicPr>
              <p:cNvPr id="132" name="그림 26" descr="base01.png"/>
              <p:cNvPicPr>
                <a:picLocks noChangeAspect="1"/>
              </p:cNvPicPr>
              <p:nvPr/>
            </p:nvPicPr>
            <p:blipFill>
              <a:blip r:embed="rId5" cstate="print"/>
              <a:srcRect l="19968" t="32596" r="35913" b="22740"/>
              <a:stretch>
                <a:fillRect/>
              </a:stretch>
            </p:blipFill>
            <p:spPr bwMode="auto">
              <a:xfrm>
                <a:off x="315849" y="2406561"/>
                <a:ext cx="1311282" cy="960402"/>
              </a:xfrm>
              <a:prstGeom prst="rect">
                <a:avLst/>
              </a:prstGeom>
              <a:effectLst>
                <a:outerShdw blurRad="50800" dist="38100" algn="l" rotWithShape="0">
                  <a:prstClr val="black">
                    <a:alpha val="20000"/>
                  </a:prstClr>
                </a:outerShdw>
              </a:effectLst>
            </p:spPr>
          </p:pic>
          <p:sp>
            <p:nvSpPr>
              <p:cNvPr id="133" name="TextBox 162"/>
              <p:cNvSpPr txBox="1">
                <a:spLocks noChangeArrowheads="1"/>
              </p:cNvSpPr>
              <p:nvPr/>
            </p:nvSpPr>
            <p:spPr bwMode="auto">
              <a:xfrm>
                <a:off x="1070848" y="2589201"/>
                <a:ext cx="369014" cy="4924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sz="2600" b="0" dirty="0">
                    <a:solidFill>
                      <a:srgbClr val="D06200"/>
                    </a:solidFill>
                    <a:latin typeface="맑은 고딕" pitchFamily="50" charset="-127"/>
                    <a:ea typeface="맑은 고딕" pitchFamily="50" charset="-127"/>
                  </a:rPr>
                  <a:t>1</a:t>
                </a:r>
                <a:endParaRPr lang="ko-KR" altLang="en-US" sz="2600" b="0" dirty="0">
                  <a:solidFill>
                    <a:srgbClr val="D06200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pic>
            <p:nvPicPr>
              <p:cNvPr id="134" name="그림 133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 bwMode="auto">
              <a:xfrm>
                <a:off x="514288" y="2709763"/>
                <a:ext cx="368302" cy="438133"/>
              </a:xfrm>
              <a:prstGeom prst="rect">
                <a:avLst/>
              </a:prstGeom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</p:pic>
        </p:grpSp>
        <p:grpSp>
          <p:nvGrpSpPr>
            <p:cNvPr id="14" name="그룹 69"/>
            <p:cNvGrpSpPr>
              <a:grpSpLocks/>
            </p:cNvGrpSpPr>
            <p:nvPr/>
          </p:nvGrpSpPr>
          <p:grpSpPr bwMode="auto">
            <a:xfrm>
              <a:off x="133350" y="3268436"/>
              <a:ext cx="1333811" cy="1190537"/>
              <a:chOff x="315849" y="3493733"/>
              <a:chExt cx="1333818" cy="1190492"/>
            </a:xfrm>
          </p:grpSpPr>
          <p:grpSp>
            <p:nvGrpSpPr>
              <p:cNvPr id="124" name="그룹 184"/>
              <p:cNvGrpSpPr>
                <a:grpSpLocks/>
              </p:cNvGrpSpPr>
              <p:nvPr/>
            </p:nvGrpSpPr>
            <p:grpSpPr bwMode="auto">
              <a:xfrm>
                <a:off x="483705" y="4150614"/>
                <a:ext cx="1165962" cy="533611"/>
                <a:chOff x="2505330" y="2875415"/>
                <a:chExt cx="2525712" cy="542499"/>
              </a:xfrm>
            </p:grpSpPr>
            <p:pic>
              <p:nvPicPr>
                <p:cNvPr id="128" name="그림 187" descr="Untitled-1.png"/>
                <p:cNvPicPr>
                  <a:picLocks noChangeAspect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505330" y="2875415"/>
                  <a:ext cx="2525712" cy="5424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29" name="모서리가 둥근 직사각형 128"/>
                <p:cNvSpPr/>
                <p:nvPr/>
              </p:nvSpPr>
              <p:spPr>
                <a:xfrm>
                  <a:off x="2557824" y="2964503"/>
                  <a:ext cx="2417523" cy="53258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chemeClr val="bg1"/>
                    </a:gs>
                    <a:gs pos="50000">
                      <a:schemeClr val="bg1">
                        <a:lumMod val="85000"/>
                      </a:schemeClr>
                    </a:gs>
                    <a:gs pos="77000">
                      <a:schemeClr val="bg1">
                        <a:lumMod val="65000"/>
                      </a:schemeClr>
                    </a:gs>
                    <a:gs pos="81000">
                      <a:schemeClr val="bg1">
                        <a:lumMod val="5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 b="0" dirty="0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130" name="자유형 129"/>
                <p:cNvSpPr/>
                <p:nvPr/>
              </p:nvSpPr>
              <p:spPr>
                <a:xfrm>
                  <a:off x="2568139" y="2904789"/>
                  <a:ext cx="2376258" cy="56486"/>
                </a:xfrm>
                <a:custGeom>
                  <a:avLst/>
                  <a:gdLst>
                    <a:gd name="connsiteX0" fmla="*/ 0 w 5391151"/>
                    <a:gd name="connsiteY0" fmla="*/ 45719 h 45719"/>
                    <a:gd name="connsiteX1" fmla="*/ 88956 w 5391151"/>
                    <a:gd name="connsiteY1" fmla="*/ 0 h 45719"/>
                    <a:gd name="connsiteX2" fmla="*/ 5302195 w 5391151"/>
                    <a:gd name="connsiteY2" fmla="*/ 0 h 45719"/>
                    <a:gd name="connsiteX3" fmla="*/ 5391151 w 5391151"/>
                    <a:gd name="connsiteY3" fmla="*/ 45719 h 45719"/>
                    <a:gd name="connsiteX4" fmla="*/ 0 w 5391151"/>
                    <a:gd name="connsiteY4" fmla="*/ 45719 h 45719"/>
                    <a:gd name="connsiteX0" fmla="*/ 0 w 5391151"/>
                    <a:gd name="connsiteY0" fmla="*/ 45719 h 45719"/>
                    <a:gd name="connsiteX1" fmla="*/ 304195 w 5391151"/>
                    <a:gd name="connsiteY1" fmla="*/ 9716 h 45719"/>
                    <a:gd name="connsiteX2" fmla="*/ 5302195 w 5391151"/>
                    <a:gd name="connsiteY2" fmla="*/ 0 h 45719"/>
                    <a:gd name="connsiteX3" fmla="*/ 5391151 w 5391151"/>
                    <a:gd name="connsiteY3" fmla="*/ 45719 h 45719"/>
                    <a:gd name="connsiteX4" fmla="*/ 0 w 5391151"/>
                    <a:gd name="connsiteY4" fmla="*/ 45719 h 45719"/>
                    <a:gd name="connsiteX0" fmla="*/ 0 w 5391151"/>
                    <a:gd name="connsiteY0" fmla="*/ 36003 h 36003"/>
                    <a:gd name="connsiteX1" fmla="*/ 304195 w 5391151"/>
                    <a:gd name="connsiteY1" fmla="*/ 0 h 36003"/>
                    <a:gd name="connsiteX2" fmla="*/ 5056723 w 5391151"/>
                    <a:gd name="connsiteY2" fmla="*/ 0 h 36003"/>
                    <a:gd name="connsiteX3" fmla="*/ 5391151 w 5391151"/>
                    <a:gd name="connsiteY3" fmla="*/ 36003 h 36003"/>
                    <a:gd name="connsiteX4" fmla="*/ 0 w 5391151"/>
                    <a:gd name="connsiteY4" fmla="*/ 36003 h 36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91151" h="36003">
                      <a:moveTo>
                        <a:pt x="0" y="36003"/>
                      </a:moveTo>
                      <a:lnTo>
                        <a:pt x="304195" y="0"/>
                      </a:lnTo>
                      <a:lnTo>
                        <a:pt x="5056723" y="0"/>
                      </a:lnTo>
                      <a:lnTo>
                        <a:pt x="5391151" y="36003"/>
                      </a:lnTo>
                      <a:lnTo>
                        <a:pt x="0" y="36003"/>
                      </a:lnTo>
                      <a:close/>
                    </a:path>
                  </a:pathLst>
                </a:custGeom>
                <a:gradFill>
                  <a:gsLst>
                    <a:gs pos="1000">
                      <a:schemeClr val="bg1">
                        <a:lumMod val="95000"/>
                      </a:schemeClr>
                    </a:gs>
                    <a:gs pos="13000">
                      <a:schemeClr val="bg1"/>
                    </a:gs>
                    <a:gs pos="85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 b="0" dirty="0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</p:grpSp>
          <p:pic>
            <p:nvPicPr>
              <p:cNvPr id="125" name="그림 124" descr="base01.png"/>
              <p:cNvPicPr>
                <a:picLocks noChangeAspect="1"/>
              </p:cNvPicPr>
              <p:nvPr/>
            </p:nvPicPr>
            <p:blipFill>
              <a:blip r:embed="rId5" cstate="print"/>
              <a:srcRect l="19968" t="32596" r="35913" b="22740"/>
              <a:stretch>
                <a:fillRect/>
              </a:stretch>
            </p:blipFill>
            <p:spPr bwMode="auto">
              <a:xfrm>
                <a:off x="315849" y="3493733"/>
                <a:ext cx="1311282" cy="960402"/>
              </a:xfrm>
              <a:prstGeom prst="rect">
                <a:avLst/>
              </a:prstGeom>
              <a:effectLst>
                <a:outerShdw blurRad="50800" dist="38100" algn="l" rotWithShape="0">
                  <a:prstClr val="black">
                    <a:alpha val="20000"/>
                  </a:prstClr>
                </a:outerShdw>
              </a:effectLst>
            </p:spPr>
          </p:pic>
          <p:sp>
            <p:nvSpPr>
              <p:cNvPr id="126" name="TextBox 186"/>
              <p:cNvSpPr txBox="1">
                <a:spLocks noChangeArrowheads="1"/>
              </p:cNvSpPr>
              <p:nvPr/>
            </p:nvSpPr>
            <p:spPr bwMode="auto">
              <a:xfrm>
                <a:off x="1067396" y="3684591"/>
                <a:ext cx="369014" cy="4924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sz="2600" b="0" dirty="0">
                    <a:solidFill>
                      <a:srgbClr val="2E538B"/>
                    </a:solidFill>
                    <a:latin typeface="맑은 고딕" pitchFamily="50" charset="-127"/>
                    <a:ea typeface="맑은 고딕" pitchFamily="50" charset="-127"/>
                  </a:rPr>
                  <a:t>2</a:t>
                </a:r>
              </a:p>
            </p:txBody>
          </p:sp>
          <p:pic>
            <p:nvPicPr>
              <p:cNvPr id="127" name="그림 126" descr="Untitled-5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 bwMode="auto">
              <a:xfrm flipH="1">
                <a:off x="571438" y="3752486"/>
                <a:ext cx="268288" cy="471469"/>
              </a:xfrm>
              <a:prstGeom prst="rect">
                <a:avLst/>
              </a:prstGeom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</p:pic>
        </p:grpSp>
        <p:grpSp>
          <p:nvGrpSpPr>
            <p:cNvPr id="15" name="그룹 70"/>
            <p:cNvGrpSpPr>
              <a:grpSpLocks/>
            </p:cNvGrpSpPr>
            <p:nvPr/>
          </p:nvGrpSpPr>
          <p:grpSpPr bwMode="auto">
            <a:xfrm>
              <a:off x="133350" y="4181704"/>
              <a:ext cx="1333811" cy="1190577"/>
              <a:chOff x="315849" y="4628276"/>
              <a:chExt cx="1333818" cy="1190532"/>
            </a:xfrm>
          </p:grpSpPr>
          <p:grpSp>
            <p:nvGrpSpPr>
              <p:cNvPr id="117" name="그룹 194"/>
              <p:cNvGrpSpPr>
                <a:grpSpLocks/>
              </p:cNvGrpSpPr>
              <p:nvPr/>
            </p:nvGrpSpPr>
            <p:grpSpPr bwMode="auto">
              <a:xfrm>
                <a:off x="483705" y="5285197"/>
                <a:ext cx="1165962" cy="533611"/>
                <a:chOff x="2505330" y="2875415"/>
                <a:chExt cx="2525712" cy="542499"/>
              </a:xfrm>
            </p:grpSpPr>
            <p:pic>
              <p:nvPicPr>
                <p:cNvPr id="121" name="그림 197" descr="Untitled-1.png"/>
                <p:cNvPicPr>
                  <a:picLocks noChangeAspect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505330" y="2875415"/>
                  <a:ext cx="2525712" cy="5424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22" name="모서리가 둥근 직사각형 121"/>
                <p:cNvSpPr/>
                <p:nvPr/>
              </p:nvSpPr>
              <p:spPr>
                <a:xfrm>
                  <a:off x="2557824" y="2964462"/>
                  <a:ext cx="2417523" cy="53259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chemeClr val="bg1"/>
                    </a:gs>
                    <a:gs pos="50000">
                      <a:schemeClr val="bg1">
                        <a:lumMod val="85000"/>
                      </a:schemeClr>
                    </a:gs>
                    <a:gs pos="77000">
                      <a:schemeClr val="bg1">
                        <a:lumMod val="65000"/>
                      </a:schemeClr>
                    </a:gs>
                    <a:gs pos="81000">
                      <a:schemeClr val="bg1">
                        <a:lumMod val="5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 b="0" dirty="0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123" name="자유형 122"/>
                <p:cNvSpPr/>
                <p:nvPr/>
              </p:nvSpPr>
              <p:spPr>
                <a:xfrm>
                  <a:off x="2568139" y="2904749"/>
                  <a:ext cx="2376258" cy="56485"/>
                </a:xfrm>
                <a:custGeom>
                  <a:avLst/>
                  <a:gdLst>
                    <a:gd name="connsiteX0" fmla="*/ 0 w 5391151"/>
                    <a:gd name="connsiteY0" fmla="*/ 45719 h 45719"/>
                    <a:gd name="connsiteX1" fmla="*/ 88956 w 5391151"/>
                    <a:gd name="connsiteY1" fmla="*/ 0 h 45719"/>
                    <a:gd name="connsiteX2" fmla="*/ 5302195 w 5391151"/>
                    <a:gd name="connsiteY2" fmla="*/ 0 h 45719"/>
                    <a:gd name="connsiteX3" fmla="*/ 5391151 w 5391151"/>
                    <a:gd name="connsiteY3" fmla="*/ 45719 h 45719"/>
                    <a:gd name="connsiteX4" fmla="*/ 0 w 5391151"/>
                    <a:gd name="connsiteY4" fmla="*/ 45719 h 45719"/>
                    <a:gd name="connsiteX0" fmla="*/ 0 w 5391151"/>
                    <a:gd name="connsiteY0" fmla="*/ 45719 h 45719"/>
                    <a:gd name="connsiteX1" fmla="*/ 304195 w 5391151"/>
                    <a:gd name="connsiteY1" fmla="*/ 9716 h 45719"/>
                    <a:gd name="connsiteX2" fmla="*/ 5302195 w 5391151"/>
                    <a:gd name="connsiteY2" fmla="*/ 0 h 45719"/>
                    <a:gd name="connsiteX3" fmla="*/ 5391151 w 5391151"/>
                    <a:gd name="connsiteY3" fmla="*/ 45719 h 45719"/>
                    <a:gd name="connsiteX4" fmla="*/ 0 w 5391151"/>
                    <a:gd name="connsiteY4" fmla="*/ 45719 h 45719"/>
                    <a:gd name="connsiteX0" fmla="*/ 0 w 5391151"/>
                    <a:gd name="connsiteY0" fmla="*/ 36003 h 36003"/>
                    <a:gd name="connsiteX1" fmla="*/ 304195 w 5391151"/>
                    <a:gd name="connsiteY1" fmla="*/ 0 h 36003"/>
                    <a:gd name="connsiteX2" fmla="*/ 5056723 w 5391151"/>
                    <a:gd name="connsiteY2" fmla="*/ 0 h 36003"/>
                    <a:gd name="connsiteX3" fmla="*/ 5391151 w 5391151"/>
                    <a:gd name="connsiteY3" fmla="*/ 36003 h 36003"/>
                    <a:gd name="connsiteX4" fmla="*/ 0 w 5391151"/>
                    <a:gd name="connsiteY4" fmla="*/ 36003 h 36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91151" h="36003">
                      <a:moveTo>
                        <a:pt x="0" y="36003"/>
                      </a:moveTo>
                      <a:lnTo>
                        <a:pt x="304195" y="0"/>
                      </a:lnTo>
                      <a:lnTo>
                        <a:pt x="5056723" y="0"/>
                      </a:lnTo>
                      <a:lnTo>
                        <a:pt x="5391151" y="36003"/>
                      </a:lnTo>
                      <a:lnTo>
                        <a:pt x="0" y="36003"/>
                      </a:lnTo>
                      <a:close/>
                    </a:path>
                  </a:pathLst>
                </a:custGeom>
                <a:gradFill>
                  <a:gsLst>
                    <a:gs pos="1000">
                      <a:schemeClr val="bg1">
                        <a:lumMod val="95000"/>
                      </a:schemeClr>
                    </a:gs>
                    <a:gs pos="13000">
                      <a:schemeClr val="bg1"/>
                    </a:gs>
                    <a:gs pos="85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 b="0" dirty="0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</p:grpSp>
          <p:pic>
            <p:nvPicPr>
              <p:cNvPr id="118" name="그림 117" descr="base01.png"/>
              <p:cNvPicPr>
                <a:picLocks noChangeAspect="1"/>
              </p:cNvPicPr>
              <p:nvPr/>
            </p:nvPicPr>
            <p:blipFill>
              <a:blip r:embed="rId5" cstate="print"/>
              <a:srcRect l="19968" t="32596" r="35913" b="22740"/>
              <a:stretch>
                <a:fillRect/>
              </a:stretch>
            </p:blipFill>
            <p:spPr bwMode="auto">
              <a:xfrm>
                <a:off x="315849" y="4628276"/>
                <a:ext cx="1311282" cy="960401"/>
              </a:xfrm>
              <a:prstGeom prst="rect">
                <a:avLst/>
              </a:prstGeom>
              <a:effectLst>
                <a:outerShdw blurRad="50800" dist="38100" algn="l" rotWithShape="0">
                  <a:prstClr val="black">
                    <a:alpha val="20000"/>
                  </a:prstClr>
                </a:outerShdw>
              </a:effectLst>
            </p:spPr>
          </p:pic>
          <p:sp>
            <p:nvSpPr>
              <p:cNvPr id="119" name="TextBox 196"/>
              <p:cNvSpPr txBox="1">
                <a:spLocks noChangeArrowheads="1"/>
              </p:cNvSpPr>
              <p:nvPr/>
            </p:nvSpPr>
            <p:spPr bwMode="auto">
              <a:xfrm>
                <a:off x="1091209" y="4816494"/>
                <a:ext cx="369014" cy="4924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sz="2600" b="0" dirty="0">
                    <a:solidFill>
                      <a:srgbClr val="5F8700"/>
                    </a:solidFill>
                    <a:latin typeface="맑은 고딕" pitchFamily="50" charset="-127"/>
                    <a:ea typeface="맑은 고딕" pitchFamily="50" charset="-127"/>
                  </a:rPr>
                  <a:t>3</a:t>
                </a:r>
              </a:p>
            </p:txBody>
          </p:sp>
          <p:pic>
            <p:nvPicPr>
              <p:cNvPr id="120" name="그림 119" descr="Untitled-3.png"/>
              <p:cNvPicPr>
                <a:picLocks noChangeAspect="1"/>
              </p:cNvPicPr>
              <p:nvPr/>
            </p:nvPicPr>
            <p:blipFill>
              <a:blip r:embed="rId8" cstate="print"/>
              <a:srcRect l="14329" t="2188" r="19964"/>
              <a:stretch>
                <a:fillRect/>
              </a:stretch>
            </p:blipFill>
            <p:spPr bwMode="auto">
              <a:xfrm>
                <a:off x="550800" y="4931477"/>
                <a:ext cx="331790" cy="436546"/>
              </a:xfrm>
              <a:prstGeom prst="rect">
                <a:avLst/>
              </a:prstGeom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</p:pic>
        </p:grpSp>
        <p:sp>
          <p:nvSpPr>
            <p:cNvPr id="16" name="AutoShape 161"/>
            <p:cNvSpPr>
              <a:spLocks noChangeArrowheads="1"/>
            </p:cNvSpPr>
            <p:nvPr/>
          </p:nvSpPr>
          <p:spPr bwMode="auto">
            <a:xfrm>
              <a:off x="1484324" y="2527621"/>
              <a:ext cx="3213127" cy="591503"/>
            </a:xfrm>
            <a:prstGeom prst="roundRect">
              <a:avLst>
                <a:gd name="adj" fmla="val 11819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  <a:scene3d>
                <a:camera prst="orthographicFront"/>
                <a:lightRig rig="harsh" dir="tl"/>
              </a:scene3d>
              <a:sp3d contourW="38100" prstMaterial="flat">
                <a:bevelT w="1270" prst="artDeco"/>
                <a:extrusionClr>
                  <a:schemeClr val="bg1"/>
                </a:extrusionClr>
                <a:contourClr>
                  <a:schemeClr val="bg1"/>
                </a:contourClr>
              </a:sp3d>
            </a:bodyPr>
            <a:lstStyle/>
            <a:p>
              <a:pPr algn="l" defTabSz="762000" eaLnBrk="0" fontAlgn="auto" hangingPunct="0">
                <a:spcBef>
                  <a:spcPts val="0"/>
                </a:spcBef>
                <a:spcAft>
                  <a:spcPts val="0"/>
                </a:spcAft>
                <a:tabLst>
                  <a:tab pos="5648325" algn="l"/>
                </a:tabLst>
                <a:defRPr/>
              </a:pPr>
              <a:r>
                <a:rPr lang="en-US" altLang="ko-KR" b="0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FLEXSCHE GP</a:t>
              </a:r>
              <a:r>
                <a:rPr lang="ko-KR" altLang="en-US" b="0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를 조회 하거나 </a:t>
              </a:r>
              <a:r>
                <a:rPr lang="en-US" altLang="ko-KR" b="0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WEB</a:t>
              </a:r>
              <a:r>
                <a:rPr lang="ko-KR" altLang="en-US" b="0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을 통한 납기요청시 납기 회답</a:t>
              </a:r>
              <a:r>
                <a:rPr lang="en-US" altLang="ko-KR" b="0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, </a:t>
              </a:r>
              <a:r>
                <a:rPr lang="ko-KR" altLang="en-US" b="0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실적수집</a:t>
              </a:r>
              <a:r>
                <a:rPr lang="en-US" altLang="ko-KR" b="0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,  </a:t>
              </a:r>
            </a:p>
            <a:p>
              <a:pPr algn="l" defTabSz="762000" eaLnBrk="0" fontAlgn="auto" hangingPunct="0">
                <a:spcBef>
                  <a:spcPts val="0"/>
                </a:spcBef>
                <a:spcAft>
                  <a:spcPts val="0"/>
                </a:spcAft>
                <a:tabLst>
                  <a:tab pos="5648325" algn="l"/>
                </a:tabLst>
                <a:defRPr/>
              </a:pPr>
              <a:r>
                <a:rPr lang="ko-KR" altLang="en-US" b="0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작업지시</a:t>
              </a:r>
              <a:r>
                <a:rPr lang="en-US" altLang="ko-KR" b="0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, </a:t>
              </a:r>
              <a:r>
                <a:rPr lang="ko-KR" altLang="en-US" b="0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재고정보를 관리합니다</a:t>
              </a:r>
            </a:p>
          </p:txBody>
        </p:sp>
        <p:grpSp>
          <p:nvGrpSpPr>
            <p:cNvPr id="17" name="그룹 67"/>
            <p:cNvGrpSpPr>
              <a:grpSpLocks/>
            </p:cNvGrpSpPr>
            <p:nvPr/>
          </p:nvGrpSpPr>
          <p:grpSpPr bwMode="auto">
            <a:xfrm>
              <a:off x="133350" y="5196114"/>
              <a:ext cx="1333755" cy="1190625"/>
              <a:chOff x="315849" y="5780181"/>
              <a:chExt cx="1333762" cy="1190580"/>
            </a:xfrm>
          </p:grpSpPr>
          <p:grpSp>
            <p:nvGrpSpPr>
              <p:cNvPr id="110" name="그룹 194"/>
              <p:cNvGrpSpPr>
                <a:grpSpLocks/>
              </p:cNvGrpSpPr>
              <p:nvPr/>
            </p:nvGrpSpPr>
            <p:grpSpPr bwMode="auto">
              <a:xfrm>
                <a:off x="483649" y="6437150"/>
                <a:ext cx="1165962" cy="533611"/>
                <a:chOff x="2505330" y="2875415"/>
                <a:chExt cx="2525712" cy="542499"/>
              </a:xfrm>
            </p:grpSpPr>
            <p:pic>
              <p:nvPicPr>
                <p:cNvPr id="114" name="그림 197" descr="Untitled-1.png"/>
                <p:cNvPicPr>
                  <a:picLocks noChangeAspect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505330" y="2875415"/>
                  <a:ext cx="2525712" cy="5424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15" name="모서리가 둥근 직사각형 114"/>
                <p:cNvSpPr/>
                <p:nvPr/>
              </p:nvSpPr>
              <p:spPr>
                <a:xfrm>
                  <a:off x="2557945" y="2964414"/>
                  <a:ext cx="2417523" cy="53258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chemeClr val="bg1"/>
                    </a:gs>
                    <a:gs pos="50000">
                      <a:schemeClr val="bg1">
                        <a:lumMod val="85000"/>
                      </a:schemeClr>
                    </a:gs>
                    <a:gs pos="77000">
                      <a:schemeClr val="bg1">
                        <a:lumMod val="65000"/>
                      </a:schemeClr>
                    </a:gs>
                    <a:gs pos="81000">
                      <a:schemeClr val="bg1">
                        <a:lumMod val="5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 b="0" dirty="0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116" name="자유형 115"/>
                <p:cNvSpPr/>
                <p:nvPr/>
              </p:nvSpPr>
              <p:spPr>
                <a:xfrm>
                  <a:off x="2568261" y="2904700"/>
                  <a:ext cx="2376258" cy="56486"/>
                </a:xfrm>
                <a:custGeom>
                  <a:avLst/>
                  <a:gdLst>
                    <a:gd name="connsiteX0" fmla="*/ 0 w 5391151"/>
                    <a:gd name="connsiteY0" fmla="*/ 45719 h 45719"/>
                    <a:gd name="connsiteX1" fmla="*/ 88956 w 5391151"/>
                    <a:gd name="connsiteY1" fmla="*/ 0 h 45719"/>
                    <a:gd name="connsiteX2" fmla="*/ 5302195 w 5391151"/>
                    <a:gd name="connsiteY2" fmla="*/ 0 h 45719"/>
                    <a:gd name="connsiteX3" fmla="*/ 5391151 w 5391151"/>
                    <a:gd name="connsiteY3" fmla="*/ 45719 h 45719"/>
                    <a:gd name="connsiteX4" fmla="*/ 0 w 5391151"/>
                    <a:gd name="connsiteY4" fmla="*/ 45719 h 45719"/>
                    <a:gd name="connsiteX0" fmla="*/ 0 w 5391151"/>
                    <a:gd name="connsiteY0" fmla="*/ 45719 h 45719"/>
                    <a:gd name="connsiteX1" fmla="*/ 304195 w 5391151"/>
                    <a:gd name="connsiteY1" fmla="*/ 9716 h 45719"/>
                    <a:gd name="connsiteX2" fmla="*/ 5302195 w 5391151"/>
                    <a:gd name="connsiteY2" fmla="*/ 0 h 45719"/>
                    <a:gd name="connsiteX3" fmla="*/ 5391151 w 5391151"/>
                    <a:gd name="connsiteY3" fmla="*/ 45719 h 45719"/>
                    <a:gd name="connsiteX4" fmla="*/ 0 w 5391151"/>
                    <a:gd name="connsiteY4" fmla="*/ 45719 h 45719"/>
                    <a:gd name="connsiteX0" fmla="*/ 0 w 5391151"/>
                    <a:gd name="connsiteY0" fmla="*/ 36003 h 36003"/>
                    <a:gd name="connsiteX1" fmla="*/ 304195 w 5391151"/>
                    <a:gd name="connsiteY1" fmla="*/ 0 h 36003"/>
                    <a:gd name="connsiteX2" fmla="*/ 5056723 w 5391151"/>
                    <a:gd name="connsiteY2" fmla="*/ 0 h 36003"/>
                    <a:gd name="connsiteX3" fmla="*/ 5391151 w 5391151"/>
                    <a:gd name="connsiteY3" fmla="*/ 36003 h 36003"/>
                    <a:gd name="connsiteX4" fmla="*/ 0 w 5391151"/>
                    <a:gd name="connsiteY4" fmla="*/ 36003 h 36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91151" h="36003">
                      <a:moveTo>
                        <a:pt x="0" y="36003"/>
                      </a:moveTo>
                      <a:lnTo>
                        <a:pt x="304195" y="0"/>
                      </a:lnTo>
                      <a:lnTo>
                        <a:pt x="5056723" y="0"/>
                      </a:lnTo>
                      <a:lnTo>
                        <a:pt x="5391151" y="36003"/>
                      </a:lnTo>
                      <a:lnTo>
                        <a:pt x="0" y="36003"/>
                      </a:lnTo>
                      <a:close/>
                    </a:path>
                  </a:pathLst>
                </a:custGeom>
                <a:gradFill>
                  <a:gsLst>
                    <a:gs pos="1000">
                      <a:schemeClr val="bg1">
                        <a:lumMod val="95000"/>
                      </a:schemeClr>
                    </a:gs>
                    <a:gs pos="13000">
                      <a:schemeClr val="bg1"/>
                    </a:gs>
                    <a:gs pos="85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 b="0" dirty="0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</p:grpSp>
          <p:pic>
            <p:nvPicPr>
              <p:cNvPr id="111" name="그림 110" descr="base01.png"/>
              <p:cNvPicPr>
                <a:picLocks noChangeAspect="1"/>
              </p:cNvPicPr>
              <p:nvPr/>
            </p:nvPicPr>
            <p:blipFill>
              <a:blip r:embed="rId5" cstate="print"/>
              <a:srcRect l="19968" t="32596" r="35913" b="22740"/>
              <a:stretch>
                <a:fillRect/>
              </a:stretch>
            </p:blipFill>
            <p:spPr bwMode="auto">
              <a:xfrm>
                <a:off x="315849" y="5780181"/>
                <a:ext cx="1311282" cy="960402"/>
              </a:xfrm>
              <a:prstGeom prst="rect">
                <a:avLst/>
              </a:prstGeom>
              <a:effectLst>
                <a:outerShdw blurRad="50800" dist="38100" algn="l" rotWithShape="0">
                  <a:prstClr val="black">
                    <a:alpha val="20000"/>
                  </a:prstClr>
                </a:outerShdw>
              </a:effectLst>
            </p:spPr>
          </p:pic>
          <p:sp>
            <p:nvSpPr>
              <p:cNvPr id="112" name="TextBox 196"/>
              <p:cNvSpPr txBox="1">
                <a:spLocks noChangeArrowheads="1"/>
              </p:cNvSpPr>
              <p:nvPr/>
            </p:nvSpPr>
            <p:spPr bwMode="auto">
              <a:xfrm>
                <a:off x="1091153" y="5968447"/>
                <a:ext cx="369014" cy="4924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sz="2600" b="0" dirty="0">
                    <a:solidFill>
                      <a:srgbClr val="7030A0"/>
                    </a:solidFill>
                    <a:latin typeface="맑은 고딕" pitchFamily="50" charset="-127"/>
                    <a:ea typeface="맑은 고딕" pitchFamily="50" charset="-127"/>
                  </a:rPr>
                  <a:t>4</a:t>
                </a:r>
              </a:p>
            </p:txBody>
          </p:sp>
          <p:pic>
            <p:nvPicPr>
              <p:cNvPr id="113" name="그림 112" descr="Untitled-3.png"/>
              <p:cNvPicPr>
                <a:picLocks noChangeAspect="1"/>
              </p:cNvPicPr>
              <p:nvPr/>
            </p:nvPicPr>
            <p:blipFill>
              <a:blip r:embed="rId8" cstate="print"/>
              <a:srcRect l="14329" t="2188" r="19964"/>
              <a:stretch>
                <a:fillRect/>
              </a:stretch>
            </p:blipFill>
            <p:spPr bwMode="auto">
              <a:xfrm>
                <a:off x="550800" y="6083383"/>
                <a:ext cx="331790" cy="436545"/>
              </a:xfrm>
              <a:prstGeom prst="rect">
                <a:avLst/>
              </a:prstGeom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</p:pic>
        </p:grpSp>
        <p:sp>
          <p:nvSpPr>
            <p:cNvPr id="18" name="AutoShape 161"/>
            <p:cNvSpPr>
              <a:spLocks noChangeArrowheads="1"/>
            </p:cNvSpPr>
            <p:nvPr/>
          </p:nvSpPr>
          <p:spPr bwMode="auto">
            <a:xfrm>
              <a:off x="1484324" y="3567946"/>
              <a:ext cx="3030563" cy="394335"/>
            </a:xfrm>
            <a:prstGeom prst="roundRect">
              <a:avLst>
                <a:gd name="adj" fmla="val 11819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  <a:scene3d>
                <a:camera prst="orthographicFront"/>
                <a:lightRig rig="harsh" dir="tl"/>
              </a:scene3d>
              <a:sp3d contourW="38100" prstMaterial="flat">
                <a:bevelT w="1270" prst="artDeco"/>
                <a:extrusionClr>
                  <a:schemeClr val="bg1"/>
                </a:extrusionClr>
                <a:contourClr>
                  <a:schemeClr val="bg1"/>
                </a:contourClr>
              </a:sp3d>
            </a:bodyPr>
            <a:lstStyle/>
            <a:p>
              <a:pPr algn="l" defTabSz="762000" eaLnBrk="0" fontAlgn="auto" hangingPunct="0">
                <a:spcBef>
                  <a:spcPts val="0"/>
                </a:spcBef>
                <a:spcAft>
                  <a:spcPts val="0"/>
                </a:spcAft>
                <a:tabLst>
                  <a:tab pos="5648325" algn="l"/>
                </a:tabLst>
                <a:defRPr/>
              </a:pPr>
              <a:r>
                <a:rPr lang="ko-KR" altLang="en-US" b="0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복수의 </a:t>
              </a:r>
              <a:r>
                <a:rPr lang="en-US" altLang="ko-KR" b="0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FLEXSCHE GP </a:t>
              </a:r>
              <a:r>
                <a:rPr lang="ko-KR" altLang="en-US" b="0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구동 시 데이터의 중복이 없도록 공유합니다</a:t>
              </a:r>
            </a:p>
          </p:txBody>
        </p:sp>
        <p:sp>
          <p:nvSpPr>
            <p:cNvPr id="19" name="AutoShape 161"/>
            <p:cNvSpPr>
              <a:spLocks noChangeArrowheads="1"/>
            </p:cNvSpPr>
            <p:nvPr/>
          </p:nvSpPr>
          <p:spPr bwMode="auto">
            <a:xfrm>
              <a:off x="1484324" y="4466504"/>
              <a:ext cx="3030563" cy="394335"/>
            </a:xfrm>
            <a:prstGeom prst="roundRect">
              <a:avLst>
                <a:gd name="adj" fmla="val 11819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  <a:scene3d>
                <a:camera prst="orthographicFront"/>
                <a:lightRig rig="harsh" dir="tl"/>
              </a:scene3d>
              <a:sp3d contourW="38100" prstMaterial="flat">
                <a:bevelT w="1270" prst="artDeco"/>
                <a:extrusionClr>
                  <a:schemeClr val="bg1"/>
                </a:extrusionClr>
                <a:contourClr>
                  <a:schemeClr val="bg1"/>
                </a:contourClr>
              </a:sp3d>
            </a:bodyPr>
            <a:lstStyle/>
            <a:p>
              <a:pPr algn="l" defTabSz="762000" eaLnBrk="0" fontAlgn="auto" hangingPunct="0">
                <a:spcBef>
                  <a:spcPts val="0"/>
                </a:spcBef>
                <a:spcAft>
                  <a:spcPts val="0"/>
                </a:spcAft>
                <a:tabLst>
                  <a:tab pos="5648325" algn="l"/>
                </a:tabLst>
                <a:defRPr/>
              </a:pPr>
              <a:r>
                <a:rPr lang="ko-KR" altLang="en-US" b="0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복수의 </a:t>
              </a:r>
              <a:r>
                <a:rPr lang="en-US" altLang="ko-KR" b="0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FLEXSCHE Editor</a:t>
              </a:r>
              <a:r>
                <a:rPr lang="ko-KR" altLang="en-US" b="0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가 데이터 편집 시 중복이 없도록 공유합니다</a:t>
              </a:r>
            </a:p>
          </p:txBody>
        </p:sp>
        <p:sp>
          <p:nvSpPr>
            <p:cNvPr id="20" name="AutoShape 161"/>
            <p:cNvSpPr>
              <a:spLocks noChangeArrowheads="1"/>
            </p:cNvSpPr>
            <p:nvPr/>
          </p:nvSpPr>
          <p:spPr bwMode="auto">
            <a:xfrm>
              <a:off x="1484324" y="5429933"/>
              <a:ext cx="3030563" cy="591503"/>
            </a:xfrm>
            <a:prstGeom prst="roundRect">
              <a:avLst>
                <a:gd name="adj" fmla="val 11819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  <a:scene3d>
                <a:camera prst="orthographicFront"/>
                <a:lightRig rig="harsh" dir="tl"/>
              </a:scene3d>
              <a:sp3d contourW="38100" prstMaterial="flat">
                <a:bevelT w="1270" prst="artDeco"/>
                <a:extrusionClr>
                  <a:schemeClr val="bg1"/>
                </a:extrusionClr>
                <a:contourClr>
                  <a:schemeClr val="bg1"/>
                </a:contourClr>
              </a:sp3d>
            </a:bodyPr>
            <a:lstStyle/>
            <a:p>
              <a:pPr algn="l" defTabSz="762000" eaLnBrk="0" fontAlgn="auto" hangingPunct="0">
                <a:spcBef>
                  <a:spcPts val="0"/>
                </a:spcBef>
                <a:spcAft>
                  <a:spcPts val="0"/>
                </a:spcAft>
                <a:tabLst>
                  <a:tab pos="5648325" algn="l"/>
                </a:tabLst>
                <a:defRPr/>
              </a:pPr>
              <a:r>
                <a:rPr lang="ko-KR" altLang="en-US" b="0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접속된 </a:t>
              </a:r>
              <a:r>
                <a:rPr lang="en-US" altLang="ko-KR" b="0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FLEXSCHE Viewer</a:t>
              </a:r>
              <a:r>
                <a:rPr lang="ko-KR" altLang="en-US" b="0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에 최신의 스케줄 결과를 자동 전달 하거나 반대로 입력된 작업 실적 정보 수집합니다</a:t>
              </a:r>
            </a:p>
          </p:txBody>
        </p:sp>
        <p:pic>
          <p:nvPicPr>
            <p:cNvPr id="21" name="Picture 23" descr="CA0022_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761427" y="3232501"/>
              <a:ext cx="911669" cy="835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AutoShape 136"/>
            <p:cNvSpPr>
              <a:spLocks noChangeArrowheads="1"/>
            </p:cNvSpPr>
            <p:nvPr/>
          </p:nvSpPr>
          <p:spPr bwMode="auto">
            <a:xfrm flipV="1">
              <a:off x="5318169" y="4759276"/>
              <a:ext cx="3760819" cy="684251"/>
            </a:xfrm>
            <a:custGeom>
              <a:avLst/>
              <a:gdLst>
                <a:gd name="T0" fmla="*/ 515815075 w 21600"/>
                <a:gd name="T1" fmla="*/ 10837142 h 21600"/>
                <a:gd name="T2" fmla="*/ 327405205 w 21600"/>
                <a:gd name="T3" fmla="*/ 21674252 h 21600"/>
                <a:gd name="T4" fmla="*/ 138995728 w 21600"/>
                <a:gd name="T5" fmla="*/ 10837142 h 21600"/>
                <a:gd name="T6" fmla="*/ 327405205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6385 w 21600"/>
                <a:gd name="T13" fmla="*/ 6385 h 21600"/>
                <a:gd name="T14" fmla="*/ 15215 w 21600"/>
                <a:gd name="T15" fmla="*/ 1521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9169" y="21600"/>
                  </a:lnTo>
                  <a:lnTo>
                    <a:pt x="12431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4DABA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ObliqueBottom"/>
              <a:lightRig rig="legacyFlat3" dir="b"/>
            </a:scene3d>
            <a:sp3d extrusionH="227000" prstMaterial="legacyMatte">
              <a:bevelT w="13500" h="13500" prst="angle"/>
              <a:bevelB w="13500" h="13500" prst="angle"/>
              <a:extrusionClr>
                <a:srgbClr val="B4DABA"/>
              </a:extrusionClr>
            </a:sp3d>
          </p:spPr>
          <p:txBody>
            <a:bodyPr wrap="none" anchor="ctr">
              <a:flatTx/>
            </a:bodyPr>
            <a:lstStyle/>
            <a:p>
              <a:endParaRPr lang="ko-KR" altLang="en-US" dirty="0"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23" name="Group 88"/>
            <p:cNvGrpSpPr>
              <a:grpSpLocks/>
            </p:cNvGrpSpPr>
            <p:nvPr/>
          </p:nvGrpSpPr>
          <p:grpSpPr bwMode="auto">
            <a:xfrm flipV="1">
              <a:off x="5938886" y="3992477"/>
              <a:ext cx="2489010" cy="972063"/>
              <a:chOff x="1864" y="798"/>
              <a:chExt cx="1493" cy="742"/>
            </a:xfrm>
          </p:grpSpPr>
          <p:sp>
            <p:nvSpPr>
              <p:cNvPr id="97" name="Oval 89"/>
              <p:cNvSpPr>
                <a:spLocks noChangeArrowheads="1"/>
              </p:cNvSpPr>
              <p:nvPr/>
            </p:nvSpPr>
            <p:spPr bwMode="auto">
              <a:xfrm>
                <a:off x="1864" y="853"/>
                <a:ext cx="1493" cy="687"/>
              </a:xfrm>
              <a:prstGeom prst="ellipse">
                <a:avLst/>
              </a:prstGeom>
              <a:gradFill rotWithShape="0">
                <a:gsLst>
                  <a:gs pos="0">
                    <a:srgbClr val="3366CC"/>
                  </a:gs>
                  <a:gs pos="50000">
                    <a:srgbClr val="F9FAFD"/>
                  </a:gs>
                  <a:gs pos="100000">
                    <a:srgbClr val="3366CC"/>
                  </a:gs>
                </a:gsLst>
                <a:lin ang="0" scaled="1"/>
              </a:gra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 dirty="0">
                  <a:latin typeface="맑은 고딕" pitchFamily="50" charset="-127"/>
                  <a:ea typeface="맑은 고딕" pitchFamily="50" charset="-127"/>
                  <a:cs typeface="산돌고딕B"/>
                </a:endParaRPr>
              </a:p>
            </p:txBody>
          </p:sp>
          <p:sp>
            <p:nvSpPr>
              <p:cNvPr id="98" name="Oval 90"/>
              <p:cNvSpPr>
                <a:spLocks noChangeArrowheads="1"/>
              </p:cNvSpPr>
              <p:nvPr/>
            </p:nvSpPr>
            <p:spPr bwMode="auto">
              <a:xfrm>
                <a:off x="1891" y="798"/>
                <a:ext cx="1448" cy="668"/>
              </a:xfrm>
              <a:prstGeom prst="ellipse">
                <a:avLst/>
              </a:prstGeom>
              <a:solidFill>
                <a:srgbClr val="E3A7C5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 dirty="0">
                  <a:latin typeface="맑은 고딕" pitchFamily="50" charset="-127"/>
                  <a:ea typeface="맑은 고딕" pitchFamily="50" charset="-127"/>
                  <a:cs typeface="산돌고딕B"/>
                </a:endParaRPr>
              </a:p>
            </p:txBody>
          </p:sp>
          <p:sp>
            <p:nvSpPr>
              <p:cNvPr id="99" name="Arc 91"/>
              <p:cNvSpPr>
                <a:spLocks/>
              </p:cNvSpPr>
              <p:nvPr/>
            </p:nvSpPr>
            <p:spPr bwMode="auto">
              <a:xfrm>
                <a:off x="1882" y="799"/>
                <a:ext cx="1466" cy="670"/>
              </a:xfrm>
              <a:custGeom>
                <a:avLst/>
                <a:gdLst>
                  <a:gd name="T0" fmla="*/ 1 w 43200"/>
                  <a:gd name="T1" fmla="*/ 7 h 43200"/>
                  <a:gd name="T2" fmla="*/ 1 w 43200"/>
                  <a:gd name="T3" fmla="*/ 7 h 43200"/>
                  <a:gd name="T4" fmla="*/ 25 w 43200"/>
                  <a:gd name="T5" fmla="*/ 5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1224" y="28770"/>
                    </a:moveTo>
                    <a:cubicBezTo>
                      <a:pt x="414" y="26466"/>
                      <a:pt x="0" y="24042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12438" y="43200"/>
                      <a:pt x="4272" y="37420"/>
                      <a:pt x="1227" y="28779"/>
                    </a:cubicBezTo>
                  </a:path>
                  <a:path w="43200" h="43200" stroke="0" extrusionOk="0">
                    <a:moveTo>
                      <a:pt x="1224" y="28770"/>
                    </a:moveTo>
                    <a:cubicBezTo>
                      <a:pt x="414" y="26466"/>
                      <a:pt x="0" y="24042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12438" y="43200"/>
                      <a:pt x="4272" y="37420"/>
                      <a:pt x="1227" y="2877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C7D6F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grpSp>
            <p:nvGrpSpPr>
              <p:cNvPr id="102" name="Group 92"/>
              <p:cNvGrpSpPr>
                <a:grpSpLocks/>
              </p:cNvGrpSpPr>
              <p:nvPr/>
            </p:nvGrpSpPr>
            <p:grpSpPr bwMode="auto">
              <a:xfrm>
                <a:off x="2065" y="876"/>
                <a:ext cx="1072" cy="459"/>
                <a:chOff x="1454" y="2352"/>
                <a:chExt cx="1438" cy="637"/>
              </a:xfrm>
            </p:grpSpPr>
            <p:sp>
              <p:nvSpPr>
                <p:cNvPr id="106" name="Freeform 93"/>
                <p:cNvSpPr>
                  <a:spLocks/>
                </p:cNvSpPr>
                <p:nvPr/>
              </p:nvSpPr>
              <p:spPr bwMode="auto">
                <a:xfrm>
                  <a:off x="1934" y="2352"/>
                  <a:ext cx="924" cy="495"/>
                </a:xfrm>
                <a:custGeom>
                  <a:avLst/>
                  <a:gdLst>
                    <a:gd name="T0" fmla="*/ 365 w 1848"/>
                    <a:gd name="T1" fmla="*/ 66 h 1978"/>
                    <a:gd name="T2" fmla="*/ 399 w 1848"/>
                    <a:gd name="T3" fmla="*/ 69 h 1978"/>
                    <a:gd name="T4" fmla="*/ 425 w 1848"/>
                    <a:gd name="T5" fmla="*/ 72 h 1978"/>
                    <a:gd name="T6" fmla="*/ 452 w 1848"/>
                    <a:gd name="T7" fmla="*/ 75 h 1978"/>
                    <a:gd name="T8" fmla="*/ 479 w 1848"/>
                    <a:gd name="T9" fmla="*/ 79 h 1978"/>
                    <a:gd name="T10" fmla="*/ 511 w 1848"/>
                    <a:gd name="T11" fmla="*/ 84 h 1978"/>
                    <a:gd name="T12" fmla="*/ 541 w 1848"/>
                    <a:gd name="T13" fmla="*/ 90 h 1978"/>
                    <a:gd name="T14" fmla="*/ 571 w 1848"/>
                    <a:gd name="T15" fmla="*/ 96 h 1978"/>
                    <a:gd name="T16" fmla="*/ 596 w 1848"/>
                    <a:gd name="T17" fmla="*/ 103 h 1978"/>
                    <a:gd name="T18" fmla="*/ 621 w 1848"/>
                    <a:gd name="T19" fmla="*/ 110 h 1978"/>
                    <a:gd name="T20" fmla="*/ 650 w 1848"/>
                    <a:gd name="T21" fmla="*/ 118 h 1978"/>
                    <a:gd name="T22" fmla="*/ 674 w 1848"/>
                    <a:gd name="T23" fmla="*/ 126 h 1978"/>
                    <a:gd name="T24" fmla="*/ 713 w 1848"/>
                    <a:gd name="T25" fmla="*/ 141 h 1978"/>
                    <a:gd name="T26" fmla="*/ 746 w 1848"/>
                    <a:gd name="T27" fmla="*/ 156 h 1978"/>
                    <a:gd name="T28" fmla="*/ 773 w 1848"/>
                    <a:gd name="T29" fmla="*/ 169 h 1978"/>
                    <a:gd name="T30" fmla="*/ 801 w 1848"/>
                    <a:gd name="T31" fmla="*/ 185 h 1978"/>
                    <a:gd name="T32" fmla="*/ 827 w 1848"/>
                    <a:gd name="T33" fmla="*/ 202 h 1978"/>
                    <a:gd name="T34" fmla="*/ 850 w 1848"/>
                    <a:gd name="T35" fmla="*/ 219 h 1978"/>
                    <a:gd name="T36" fmla="*/ 870 w 1848"/>
                    <a:gd name="T37" fmla="*/ 238 h 1978"/>
                    <a:gd name="T38" fmla="*/ 887 w 1848"/>
                    <a:gd name="T39" fmla="*/ 258 h 1978"/>
                    <a:gd name="T40" fmla="*/ 905 w 1848"/>
                    <a:gd name="T41" fmla="*/ 283 h 1978"/>
                    <a:gd name="T42" fmla="*/ 915 w 1848"/>
                    <a:gd name="T43" fmla="*/ 307 h 1978"/>
                    <a:gd name="T44" fmla="*/ 924 w 1848"/>
                    <a:gd name="T45" fmla="*/ 339 h 1978"/>
                    <a:gd name="T46" fmla="*/ 924 w 1848"/>
                    <a:gd name="T47" fmla="*/ 366 h 1978"/>
                    <a:gd name="T48" fmla="*/ 917 w 1848"/>
                    <a:gd name="T49" fmla="*/ 390 h 1978"/>
                    <a:gd name="T50" fmla="*/ 907 w 1848"/>
                    <a:gd name="T51" fmla="*/ 416 h 1978"/>
                    <a:gd name="T52" fmla="*/ 888 w 1848"/>
                    <a:gd name="T53" fmla="*/ 444 h 1978"/>
                    <a:gd name="T54" fmla="*/ 866 w 1848"/>
                    <a:gd name="T55" fmla="*/ 470 h 1978"/>
                    <a:gd name="T56" fmla="*/ 831 w 1848"/>
                    <a:gd name="T57" fmla="*/ 495 h 1978"/>
                    <a:gd name="T58" fmla="*/ 574 w 1848"/>
                    <a:gd name="T59" fmla="*/ 415 h 1978"/>
                    <a:gd name="T60" fmla="*/ 591 w 1848"/>
                    <a:gd name="T61" fmla="*/ 395 h 1978"/>
                    <a:gd name="T62" fmla="*/ 601 w 1848"/>
                    <a:gd name="T63" fmla="*/ 376 h 1978"/>
                    <a:gd name="T64" fmla="*/ 605 w 1848"/>
                    <a:gd name="T65" fmla="*/ 357 h 1978"/>
                    <a:gd name="T66" fmla="*/ 603 w 1848"/>
                    <a:gd name="T67" fmla="*/ 337 h 1978"/>
                    <a:gd name="T68" fmla="*/ 595 w 1848"/>
                    <a:gd name="T69" fmla="*/ 314 h 1978"/>
                    <a:gd name="T70" fmla="*/ 579 w 1848"/>
                    <a:gd name="T71" fmla="*/ 294 h 1978"/>
                    <a:gd name="T72" fmla="*/ 558 w 1848"/>
                    <a:gd name="T73" fmla="*/ 276 h 1978"/>
                    <a:gd name="T74" fmla="*/ 539 w 1848"/>
                    <a:gd name="T75" fmla="*/ 263 h 1978"/>
                    <a:gd name="T76" fmla="*/ 517 w 1848"/>
                    <a:gd name="T77" fmla="*/ 252 h 1978"/>
                    <a:gd name="T78" fmla="*/ 494 w 1848"/>
                    <a:gd name="T79" fmla="*/ 241 h 1978"/>
                    <a:gd name="T80" fmla="*/ 470 w 1848"/>
                    <a:gd name="T81" fmla="*/ 232 h 1978"/>
                    <a:gd name="T82" fmla="*/ 439 w 1848"/>
                    <a:gd name="T83" fmla="*/ 223 h 1978"/>
                    <a:gd name="T84" fmla="*/ 413 w 1848"/>
                    <a:gd name="T85" fmla="*/ 216 h 1978"/>
                    <a:gd name="T86" fmla="*/ 380 w 1848"/>
                    <a:gd name="T87" fmla="*/ 209 h 1978"/>
                    <a:gd name="T88" fmla="*/ 353 w 1848"/>
                    <a:gd name="T89" fmla="*/ 205 h 1978"/>
                    <a:gd name="T90" fmla="*/ 312 w 1848"/>
                    <a:gd name="T91" fmla="*/ 201 h 1978"/>
                    <a:gd name="T92" fmla="*/ 272 w 1848"/>
                    <a:gd name="T93" fmla="*/ 200 h 1978"/>
                    <a:gd name="T94" fmla="*/ 260 w 1848"/>
                    <a:gd name="T95" fmla="*/ 272 h 1978"/>
                    <a:gd name="T96" fmla="*/ 260 w 1848"/>
                    <a:gd name="T97" fmla="*/ 0 h 1978"/>
                    <a:gd name="T98" fmla="*/ 274 w 1848"/>
                    <a:gd name="T99" fmla="*/ 62 h 1978"/>
                    <a:gd name="T100" fmla="*/ 315 w 1848"/>
                    <a:gd name="T101" fmla="*/ 63 h 1978"/>
                    <a:gd name="T102" fmla="*/ 352 w 1848"/>
                    <a:gd name="T103" fmla="*/ 65 h 1978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848"/>
                    <a:gd name="T157" fmla="*/ 0 h 1978"/>
                    <a:gd name="T158" fmla="*/ 1848 w 1848"/>
                    <a:gd name="T159" fmla="*/ 1978 h 1978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848" h="1978">
                      <a:moveTo>
                        <a:pt x="704" y="259"/>
                      </a:moveTo>
                      <a:lnTo>
                        <a:pt x="730" y="263"/>
                      </a:lnTo>
                      <a:lnTo>
                        <a:pt x="763" y="268"/>
                      </a:lnTo>
                      <a:lnTo>
                        <a:pt x="797" y="275"/>
                      </a:lnTo>
                      <a:lnTo>
                        <a:pt x="821" y="280"/>
                      </a:lnTo>
                      <a:lnTo>
                        <a:pt x="849" y="286"/>
                      </a:lnTo>
                      <a:lnTo>
                        <a:pt x="876" y="293"/>
                      </a:lnTo>
                      <a:lnTo>
                        <a:pt x="904" y="300"/>
                      </a:lnTo>
                      <a:lnTo>
                        <a:pt x="929" y="306"/>
                      </a:lnTo>
                      <a:lnTo>
                        <a:pt x="959" y="316"/>
                      </a:lnTo>
                      <a:lnTo>
                        <a:pt x="992" y="327"/>
                      </a:lnTo>
                      <a:lnTo>
                        <a:pt x="1022" y="337"/>
                      </a:lnTo>
                      <a:lnTo>
                        <a:pt x="1050" y="348"/>
                      </a:lnTo>
                      <a:lnTo>
                        <a:pt x="1082" y="360"/>
                      </a:lnTo>
                      <a:lnTo>
                        <a:pt x="1113" y="373"/>
                      </a:lnTo>
                      <a:lnTo>
                        <a:pt x="1141" y="385"/>
                      </a:lnTo>
                      <a:lnTo>
                        <a:pt x="1168" y="399"/>
                      </a:lnTo>
                      <a:lnTo>
                        <a:pt x="1192" y="411"/>
                      </a:lnTo>
                      <a:lnTo>
                        <a:pt x="1216" y="426"/>
                      </a:lnTo>
                      <a:lnTo>
                        <a:pt x="1242" y="439"/>
                      </a:lnTo>
                      <a:lnTo>
                        <a:pt x="1272" y="457"/>
                      </a:lnTo>
                      <a:lnTo>
                        <a:pt x="1299" y="473"/>
                      </a:lnTo>
                      <a:lnTo>
                        <a:pt x="1324" y="490"/>
                      </a:lnTo>
                      <a:lnTo>
                        <a:pt x="1348" y="505"/>
                      </a:lnTo>
                      <a:lnTo>
                        <a:pt x="1386" y="532"/>
                      </a:lnTo>
                      <a:lnTo>
                        <a:pt x="1425" y="563"/>
                      </a:lnTo>
                      <a:lnTo>
                        <a:pt x="1456" y="587"/>
                      </a:lnTo>
                      <a:lnTo>
                        <a:pt x="1492" y="622"/>
                      </a:lnTo>
                      <a:lnTo>
                        <a:pt x="1518" y="647"/>
                      </a:lnTo>
                      <a:lnTo>
                        <a:pt x="1546" y="676"/>
                      </a:lnTo>
                      <a:lnTo>
                        <a:pt x="1577" y="708"/>
                      </a:lnTo>
                      <a:lnTo>
                        <a:pt x="1602" y="739"/>
                      </a:lnTo>
                      <a:lnTo>
                        <a:pt x="1627" y="774"/>
                      </a:lnTo>
                      <a:lnTo>
                        <a:pt x="1654" y="807"/>
                      </a:lnTo>
                      <a:lnTo>
                        <a:pt x="1677" y="843"/>
                      </a:lnTo>
                      <a:lnTo>
                        <a:pt x="1699" y="874"/>
                      </a:lnTo>
                      <a:lnTo>
                        <a:pt x="1720" y="913"/>
                      </a:lnTo>
                      <a:lnTo>
                        <a:pt x="1740" y="950"/>
                      </a:lnTo>
                      <a:lnTo>
                        <a:pt x="1757" y="988"/>
                      </a:lnTo>
                      <a:lnTo>
                        <a:pt x="1773" y="1030"/>
                      </a:lnTo>
                      <a:lnTo>
                        <a:pt x="1795" y="1081"/>
                      </a:lnTo>
                      <a:lnTo>
                        <a:pt x="1809" y="1129"/>
                      </a:lnTo>
                      <a:lnTo>
                        <a:pt x="1823" y="1178"/>
                      </a:lnTo>
                      <a:lnTo>
                        <a:pt x="1830" y="1226"/>
                      </a:lnTo>
                      <a:lnTo>
                        <a:pt x="1840" y="1282"/>
                      </a:lnTo>
                      <a:lnTo>
                        <a:pt x="1847" y="1353"/>
                      </a:lnTo>
                      <a:lnTo>
                        <a:pt x="1848" y="1407"/>
                      </a:lnTo>
                      <a:lnTo>
                        <a:pt x="1847" y="1461"/>
                      </a:lnTo>
                      <a:lnTo>
                        <a:pt x="1841" y="1511"/>
                      </a:lnTo>
                      <a:lnTo>
                        <a:pt x="1834" y="1559"/>
                      </a:lnTo>
                      <a:lnTo>
                        <a:pt x="1827" y="1609"/>
                      </a:lnTo>
                      <a:lnTo>
                        <a:pt x="1814" y="1661"/>
                      </a:lnTo>
                      <a:lnTo>
                        <a:pt x="1797" y="1716"/>
                      </a:lnTo>
                      <a:lnTo>
                        <a:pt x="1776" y="1773"/>
                      </a:lnTo>
                      <a:lnTo>
                        <a:pt x="1755" y="1826"/>
                      </a:lnTo>
                      <a:lnTo>
                        <a:pt x="1731" y="1877"/>
                      </a:lnTo>
                      <a:lnTo>
                        <a:pt x="1696" y="1927"/>
                      </a:lnTo>
                      <a:lnTo>
                        <a:pt x="1661" y="1978"/>
                      </a:lnTo>
                      <a:lnTo>
                        <a:pt x="1117" y="1710"/>
                      </a:lnTo>
                      <a:lnTo>
                        <a:pt x="1147" y="1659"/>
                      </a:lnTo>
                      <a:lnTo>
                        <a:pt x="1166" y="1621"/>
                      </a:lnTo>
                      <a:lnTo>
                        <a:pt x="1181" y="1579"/>
                      </a:lnTo>
                      <a:lnTo>
                        <a:pt x="1193" y="1538"/>
                      </a:lnTo>
                      <a:lnTo>
                        <a:pt x="1202" y="1501"/>
                      </a:lnTo>
                      <a:lnTo>
                        <a:pt x="1204" y="1464"/>
                      </a:lnTo>
                      <a:lnTo>
                        <a:pt x="1209" y="1428"/>
                      </a:lnTo>
                      <a:lnTo>
                        <a:pt x="1209" y="1390"/>
                      </a:lnTo>
                      <a:lnTo>
                        <a:pt x="1206" y="1346"/>
                      </a:lnTo>
                      <a:lnTo>
                        <a:pt x="1199" y="1303"/>
                      </a:lnTo>
                      <a:lnTo>
                        <a:pt x="1189" y="1255"/>
                      </a:lnTo>
                      <a:lnTo>
                        <a:pt x="1176" y="1217"/>
                      </a:lnTo>
                      <a:lnTo>
                        <a:pt x="1157" y="1174"/>
                      </a:lnTo>
                      <a:lnTo>
                        <a:pt x="1138" y="1136"/>
                      </a:lnTo>
                      <a:lnTo>
                        <a:pt x="1116" y="1101"/>
                      </a:lnTo>
                      <a:lnTo>
                        <a:pt x="1096" y="1073"/>
                      </a:lnTo>
                      <a:lnTo>
                        <a:pt x="1077" y="1050"/>
                      </a:lnTo>
                      <a:lnTo>
                        <a:pt x="1057" y="1028"/>
                      </a:lnTo>
                      <a:lnTo>
                        <a:pt x="1034" y="1005"/>
                      </a:lnTo>
                      <a:lnTo>
                        <a:pt x="1009" y="981"/>
                      </a:lnTo>
                      <a:lnTo>
                        <a:pt x="988" y="964"/>
                      </a:lnTo>
                      <a:lnTo>
                        <a:pt x="964" y="944"/>
                      </a:lnTo>
                      <a:lnTo>
                        <a:pt x="940" y="926"/>
                      </a:lnTo>
                      <a:lnTo>
                        <a:pt x="912" y="908"/>
                      </a:lnTo>
                      <a:lnTo>
                        <a:pt x="878" y="890"/>
                      </a:lnTo>
                      <a:lnTo>
                        <a:pt x="850" y="873"/>
                      </a:lnTo>
                      <a:lnTo>
                        <a:pt x="826" y="862"/>
                      </a:lnTo>
                      <a:lnTo>
                        <a:pt x="791" y="844"/>
                      </a:lnTo>
                      <a:lnTo>
                        <a:pt x="760" y="835"/>
                      </a:lnTo>
                      <a:lnTo>
                        <a:pt x="734" y="826"/>
                      </a:lnTo>
                      <a:lnTo>
                        <a:pt x="706" y="818"/>
                      </a:lnTo>
                      <a:lnTo>
                        <a:pt x="663" y="810"/>
                      </a:lnTo>
                      <a:lnTo>
                        <a:pt x="624" y="804"/>
                      </a:lnTo>
                      <a:lnTo>
                        <a:pt x="583" y="800"/>
                      </a:lnTo>
                      <a:lnTo>
                        <a:pt x="543" y="798"/>
                      </a:lnTo>
                      <a:lnTo>
                        <a:pt x="520" y="797"/>
                      </a:lnTo>
                      <a:lnTo>
                        <a:pt x="520" y="1085"/>
                      </a:lnTo>
                      <a:lnTo>
                        <a:pt x="0" y="550"/>
                      </a:lnTo>
                      <a:lnTo>
                        <a:pt x="519" y="0"/>
                      </a:lnTo>
                      <a:lnTo>
                        <a:pt x="519" y="247"/>
                      </a:lnTo>
                      <a:lnTo>
                        <a:pt x="547" y="249"/>
                      </a:lnTo>
                      <a:lnTo>
                        <a:pt x="588" y="250"/>
                      </a:lnTo>
                      <a:lnTo>
                        <a:pt x="630" y="252"/>
                      </a:lnTo>
                      <a:lnTo>
                        <a:pt x="670" y="256"/>
                      </a:lnTo>
                      <a:lnTo>
                        <a:pt x="704" y="259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 dirty="0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107" name="Freeform 94"/>
                <p:cNvSpPr>
                  <a:spLocks/>
                </p:cNvSpPr>
                <p:nvPr/>
              </p:nvSpPr>
              <p:spPr bwMode="auto">
                <a:xfrm>
                  <a:off x="1666" y="2715"/>
                  <a:ext cx="1226" cy="274"/>
                </a:xfrm>
                <a:custGeom>
                  <a:avLst/>
                  <a:gdLst/>
                  <a:ahLst/>
                  <a:cxnLst>
                    <a:cxn ang="0">
                      <a:pos x="1257" y="1081"/>
                    </a:cxn>
                    <a:cxn ang="0">
                      <a:pos x="1325" y="1071"/>
                    </a:cxn>
                    <a:cxn ang="0">
                      <a:pos x="1377" y="1060"/>
                    </a:cxn>
                    <a:cxn ang="0">
                      <a:pos x="1433" y="1047"/>
                    </a:cxn>
                    <a:cxn ang="0">
                      <a:pos x="1486" y="1030"/>
                    </a:cxn>
                    <a:cxn ang="0">
                      <a:pos x="1551" y="1008"/>
                    </a:cxn>
                    <a:cxn ang="0">
                      <a:pos x="1611" y="986"/>
                    </a:cxn>
                    <a:cxn ang="0">
                      <a:pos x="1670" y="961"/>
                    </a:cxn>
                    <a:cxn ang="0">
                      <a:pos x="1719" y="934"/>
                    </a:cxn>
                    <a:cxn ang="0">
                      <a:pos x="1770" y="907"/>
                    </a:cxn>
                    <a:cxn ang="0">
                      <a:pos x="1826" y="873"/>
                    </a:cxn>
                    <a:cxn ang="0">
                      <a:pos x="1874" y="842"/>
                    </a:cxn>
                    <a:cxn ang="0">
                      <a:pos x="1948" y="789"/>
                    </a:cxn>
                    <a:cxn ang="0">
                      <a:pos x="2020" y="725"/>
                    </a:cxn>
                    <a:cxn ang="0">
                      <a:pos x="2073" y="671"/>
                    </a:cxn>
                    <a:cxn ang="0">
                      <a:pos x="2131" y="609"/>
                    </a:cxn>
                    <a:cxn ang="0">
                      <a:pos x="2187" y="537"/>
                    </a:cxn>
                    <a:cxn ang="0">
                      <a:pos x="2193" y="0"/>
                    </a:cxn>
                    <a:cxn ang="0">
                      <a:pos x="1636" y="263"/>
                    </a:cxn>
                    <a:cxn ang="0">
                      <a:pos x="1587" y="317"/>
                    </a:cxn>
                    <a:cxn ang="0">
                      <a:pos x="1537" y="366"/>
                    </a:cxn>
                    <a:cxn ang="0">
                      <a:pos x="1493" y="404"/>
                    </a:cxn>
                    <a:cxn ang="0">
                      <a:pos x="1440" y="439"/>
                    </a:cxn>
                    <a:cxn ang="0">
                      <a:pos x="1378" y="474"/>
                    </a:cxn>
                    <a:cxn ang="0">
                      <a:pos x="1319" y="502"/>
                    </a:cxn>
                    <a:cxn ang="0">
                      <a:pos x="1261" y="520"/>
                    </a:cxn>
                    <a:cxn ang="0">
                      <a:pos x="1192" y="538"/>
                    </a:cxn>
                    <a:cxn ang="0">
                      <a:pos x="1111" y="547"/>
                    </a:cxn>
                    <a:cxn ang="0">
                      <a:pos x="972" y="550"/>
                    </a:cxn>
                    <a:cxn ang="0">
                      <a:pos x="857" y="532"/>
                    </a:cxn>
                    <a:cxn ang="0">
                      <a:pos x="737" y="496"/>
                    </a:cxn>
                    <a:cxn ang="0">
                      <a:pos x="630" y="445"/>
                    </a:cxn>
                    <a:cxn ang="0">
                      <a:pos x="0" y="694"/>
                    </a:cxn>
                    <a:cxn ang="0">
                      <a:pos x="57" y="745"/>
                    </a:cxn>
                    <a:cxn ang="0">
                      <a:pos x="113" y="792"/>
                    </a:cxn>
                    <a:cxn ang="0">
                      <a:pos x="175" y="839"/>
                    </a:cxn>
                    <a:cxn ang="0">
                      <a:pos x="237" y="878"/>
                    </a:cxn>
                    <a:cxn ang="0">
                      <a:pos x="306" y="918"/>
                    </a:cxn>
                    <a:cxn ang="0">
                      <a:pos x="373" y="952"/>
                    </a:cxn>
                    <a:cxn ang="0">
                      <a:pos x="437" y="981"/>
                    </a:cxn>
                    <a:cxn ang="0">
                      <a:pos x="518" y="1012"/>
                    </a:cxn>
                    <a:cxn ang="0">
                      <a:pos x="597" y="1037"/>
                    </a:cxn>
                    <a:cxn ang="0">
                      <a:pos x="667" y="1058"/>
                    </a:cxn>
                    <a:cxn ang="0">
                      <a:pos x="740" y="1073"/>
                    </a:cxn>
                    <a:cxn ang="0">
                      <a:pos x="824" y="1086"/>
                    </a:cxn>
                    <a:cxn ang="0">
                      <a:pos x="913" y="1095"/>
                    </a:cxn>
                    <a:cxn ang="0">
                      <a:pos x="993" y="1098"/>
                    </a:cxn>
                    <a:cxn ang="0">
                      <a:pos x="1076" y="1097"/>
                    </a:cxn>
                    <a:cxn ang="0">
                      <a:pos x="1159" y="1093"/>
                    </a:cxn>
                    <a:cxn ang="0">
                      <a:pos x="1232" y="1085"/>
                    </a:cxn>
                  </a:cxnLst>
                  <a:rect l="0" t="0" r="r" b="b"/>
                  <a:pathLst>
                    <a:path w="2451" h="1098">
                      <a:moveTo>
                        <a:pt x="1232" y="1085"/>
                      </a:moveTo>
                      <a:lnTo>
                        <a:pt x="1257" y="1081"/>
                      </a:lnTo>
                      <a:lnTo>
                        <a:pt x="1291" y="1077"/>
                      </a:lnTo>
                      <a:lnTo>
                        <a:pt x="1325" y="1071"/>
                      </a:lnTo>
                      <a:lnTo>
                        <a:pt x="1348" y="1066"/>
                      </a:lnTo>
                      <a:lnTo>
                        <a:pt x="1377" y="1060"/>
                      </a:lnTo>
                      <a:lnTo>
                        <a:pt x="1405" y="1053"/>
                      </a:lnTo>
                      <a:lnTo>
                        <a:pt x="1433" y="1047"/>
                      </a:lnTo>
                      <a:lnTo>
                        <a:pt x="1458" y="1040"/>
                      </a:lnTo>
                      <a:lnTo>
                        <a:pt x="1486" y="1030"/>
                      </a:lnTo>
                      <a:lnTo>
                        <a:pt x="1521" y="1019"/>
                      </a:lnTo>
                      <a:lnTo>
                        <a:pt x="1551" y="1008"/>
                      </a:lnTo>
                      <a:lnTo>
                        <a:pt x="1579" y="998"/>
                      </a:lnTo>
                      <a:lnTo>
                        <a:pt x="1611" y="986"/>
                      </a:lnTo>
                      <a:lnTo>
                        <a:pt x="1642" y="973"/>
                      </a:lnTo>
                      <a:lnTo>
                        <a:pt x="1670" y="961"/>
                      </a:lnTo>
                      <a:lnTo>
                        <a:pt x="1695" y="946"/>
                      </a:lnTo>
                      <a:lnTo>
                        <a:pt x="1719" y="934"/>
                      </a:lnTo>
                      <a:lnTo>
                        <a:pt x="1743" y="920"/>
                      </a:lnTo>
                      <a:lnTo>
                        <a:pt x="1770" y="907"/>
                      </a:lnTo>
                      <a:lnTo>
                        <a:pt x="1799" y="890"/>
                      </a:lnTo>
                      <a:lnTo>
                        <a:pt x="1826" y="873"/>
                      </a:lnTo>
                      <a:lnTo>
                        <a:pt x="1851" y="856"/>
                      </a:lnTo>
                      <a:lnTo>
                        <a:pt x="1874" y="842"/>
                      </a:lnTo>
                      <a:lnTo>
                        <a:pt x="1913" y="816"/>
                      </a:lnTo>
                      <a:lnTo>
                        <a:pt x="1948" y="789"/>
                      </a:lnTo>
                      <a:lnTo>
                        <a:pt x="1984" y="760"/>
                      </a:lnTo>
                      <a:lnTo>
                        <a:pt x="2020" y="725"/>
                      </a:lnTo>
                      <a:lnTo>
                        <a:pt x="2045" y="700"/>
                      </a:lnTo>
                      <a:lnTo>
                        <a:pt x="2073" y="671"/>
                      </a:lnTo>
                      <a:lnTo>
                        <a:pt x="2104" y="640"/>
                      </a:lnTo>
                      <a:lnTo>
                        <a:pt x="2131" y="609"/>
                      </a:lnTo>
                      <a:lnTo>
                        <a:pt x="2156" y="575"/>
                      </a:lnTo>
                      <a:lnTo>
                        <a:pt x="2187" y="537"/>
                      </a:lnTo>
                      <a:lnTo>
                        <a:pt x="2451" y="669"/>
                      </a:lnTo>
                      <a:lnTo>
                        <a:pt x="2193" y="0"/>
                      </a:lnTo>
                      <a:lnTo>
                        <a:pt x="1354" y="127"/>
                      </a:lnTo>
                      <a:lnTo>
                        <a:pt x="1636" y="263"/>
                      </a:lnTo>
                      <a:lnTo>
                        <a:pt x="1613" y="292"/>
                      </a:lnTo>
                      <a:lnTo>
                        <a:pt x="1587" y="317"/>
                      </a:lnTo>
                      <a:lnTo>
                        <a:pt x="1562" y="342"/>
                      </a:lnTo>
                      <a:lnTo>
                        <a:pt x="1537" y="366"/>
                      </a:lnTo>
                      <a:lnTo>
                        <a:pt x="1516" y="384"/>
                      </a:lnTo>
                      <a:lnTo>
                        <a:pt x="1493" y="404"/>
                      </a:lnTo>
                      <a:lnTo>
                        <a:pt x="1468" y="421"/>
                      </a:lnTo>
                      <a:lnTo>
                        <a:pt x="1440" y="439"/>
                      </a:lnTo>
                      <a:lnTo>
                        <a:pt x="1406" y="458"/>
                      </a:lnTo>
                      <a:lnTo>
                        <a:pt x="1378" y="474"/>
                      </a:lnTo>
                      <a:lnTo>
                        <a:pt x="1354" y="486"/>
                      </a:lnTo>
                      <a:lnTo>
                        <a:pt x="1319" y="502"/>
                      </a:lnTo>
                      <a:lnTo>
                        <a:pt x="1288" y="513"/>
                      </a:lnTo>
                      <a:lnTo>
                        <a:pt x="1261" y="520"/>
                      </a:lnTo>
                      <a:lnTo>
                        <a:pt x="1233" y="529"/>
                      </a:lnTo>
                      <a:lnTo>
                        <a:pt x="1192" y="538"/>
                      </a:lnTo>
                      <a:lnTo>
                        <a:pt x="1152" y="543"/>
                      </a:lnTo>
                      <a:lnTo>
                        <a:pt x="1111" y="547"/>
                      </a:lnTo>
                      <a:lnTo>
                        <a:pt x="1051" y="549"/>
                      </a:lnTo>
                      <a:lnTo>
                        <a:pt x="972" y="550"/>
                      </a:lnTo>
                      <a:lnTo>
                        <a:pt x="911" y="543"/>
                      </a:lnTo>
                      <a:lnTo>
                        <a:pt x="857" y="532"/>
                      </a:lnTo>
                      <a:lnTo>
                        <a:pt x="793" y="517"/>
                      </a:lnTo>
                      <a:lnTo>
                        <a:pt x="737" y="496"/>
                      </a:lnTo>
                      <a:lnTo>
                        <a:pt x="681" y="472"/>
                      </a:lnTo>
                      <a:lnTo>
                        <a:pt x="630" y="445"/>
                      </a:lnTo>
                      <a:lnTo>
                        <a:pt x="581" y="408"/>
                      </a:lnTo>
                      <a:lnTo>
                        <a:pt x="0" y="694"/>
                      </a:lnTo>
                      <a:lnTo>
                        <a:pt x="23" y="718"/>
                      </a:lnTo>
                      <a:lnTo>
                        <a:pt x="57" y="745"/>
                      </a:lnTo>
                      <a:lnTo>
                        <a:pt x="85" y="769"/>
                      </a:lnTo>
                      <a:lnTo>
                        <a:pt x="113" y="792"/>
                      </a:lnTo>
                      <a:lnTo>
                        <a:pt x="141" y="815"/>
                      </a:lnTo>
                      <a:lnTo>
                        <a:pt x="175" y="839"/>
                      </a:lnTo>
                      <a:lnTo>
                        <a:pt x="206" y="859"/>
                      </a:lnTo>
                      <a:lnTo>
                        <a:pt x="237" y="878"/>
                      </a:lnTo>
                      <a:lnTo>
                        <a:pt x="272" y="897"/>
                      </a:lnTo>
                      <a:lnTo>
                        <a:pt x="306" y="918"/>
                      </a:lnTo>
                      <a:lnTo>
                        <a:pt x="341" y="937"/>
                      </a:lnTo>
                      <a:lnTo>
                        <a:pt x="373" y="952"/>
                      </a:lnTo>
                      <a:lnTo>
                        <a:pt x="406" y="968"/>
                      </a:lnTo>
                      <a:lnTo>
                        <a:pt x="437" y="981"/>
                      </a:lnTo>
                      <a:lnTo>
                        <a:pt x="479" y="998"/>
                      </a:lnTo>
                      <a:lnTo>
                        <a:pt x="518" y="1012"/>
                      </a:lnTo>
                      <a:lnTo>
                        <a:pt x="563" y="1026"/>
                      </a:lnTo>
                      <a:lnTo>
                        <a:pt x="597" y="1037"/>
                      </a:lnTo>
                      <a:lnTo>
                        <a:pt x="629" y="1048"/>
                      </a:lnTo>
                      <a:lnTo>
                        <a:pt x="667" y="1058"/>
                      </a:lnTo>
                      <a:lnTo>
                        <a:pt x="703" y="1066"/>
                      </a:lnTo>
                      <a:lnTo>
                        <a:pt x="740" y="1073"/>
                      </a:lnTo>
                      <a:lnTo>
                        <a:pt x="782" y="1080"/>
                      </a:lnTo>
                      <a:lnTo>
                        <a:pt x="824" y="1086"/>
                      </a:lnTo>
                      <a:lnTo>
                        <a:pt x="868" y="1091"/>
                      </a:lnTo>
                      <a:lnTo>
                        <a:pt x="913" y="1095"/>
                      </a:lnTo>
                      <a:lnTo>
                        <a:pt x="947" y="1096"/>
                      </a:lnTo>
                      <a:lnTo>
                        <a:pt x="993" y="1098"/>
                      </a:lnTo>
                      <a:lnTo>
                        <a:pt x="1039" y="1098"/>
                      </a:lnTo>
                      <a:lnTo>
                        <a:pt x="1076" y="1097"/>
                      </a:lnTo>
                      <a:lnTo>
                        <a:pt x="1115" y="1096"/>
                      </a:lnTo>
                      <a:lnTo>
                        <a:pt x="1159" y="1093"/>
                      </a:lnTo>
                      <a:lnTo>
                        <a:pt x="1198" y="1089"/>
                      </a:lnTo>
                      <a:lnTo>
                        <a:pt x="1232" y="108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ko-KR" altLang="en-US" dirty="0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108" name="Freeform 95"/>
                <p:cNvSpPr>
                  <a:spLocks/>
                </p:cNvSpPr>
                <p:nvPr/>
              </p:nvSpPr>
              <p:spPr bwMode="auto">
                <a:xfrm>
                  <a:off x="1454" y="2420"/>
                  <a:ext cx="622" cy="489"/>
                </a:xfrm>
                <a:custGeom>
                  <a:avLst/>
                  <a:gdLst/>
                  <a:ahLst/>
                  <a:cxnLst>
                    <a:cxn ang="0">
                      <a:pos x="1216" y="4"/>
                    </a:cxn>
                    <a:cxn ang="0">
                      <a:pos x="1153" y="15"/>
                    </a:cxn>
                    <a:cxn ang="0">
                      <a:pos x="1098" y="27"/>
                    </a:cxn>
                    <a:cxn ang="0">
                      <a:pos x="1044" y="40"/>
                    </a:cxn>
                    <a:cxn ang="0">
                      <a:pos x="989" y="57"/>
                    </a:cxn>
                    <a:cxn ang="0">
                      <a:pos x="927" y="78"/>
                    </a:cxn>
                    <a:cxn ang="0">
                      <a:pos x="867" y="101"/>
                    </a:cxn>
                    <a:cxn ang="0">
                      <a:pos x="808" y="126"/>
                    </a:cxn>
                    <a:cxn ang="0">
                      <a:pos x="757" y="152"/>
                    </a:cxn>
                    <a:cxn ang="0">
                      <a:pos x="706" y="180"/>
                    </a:cxn>
                    <a:cxn ang="0">
                      <a:pos x="650" y="214"/>
                    </a:cxn>
                    <a:cxn ang="0">
                      <a:pos x="601" y="246"/>
                    </a:cxn>
                    <a:cxn ang="0">
                      <a:pos x="522" y="305"/>
                    </a:cxn>
                    <a:cxn ang="0">
                      <a:pos x="455" y="364"/>
                    </a:cxn>
                    <a:cxn ang="0">
                      <a:pos x="401" y="418"/>
                    </a:cxn>
                    <a:cxn ang="0">
                      <a:pos x="345" y="480"/>
                    </a:cxn>
                    <a:cxn ang="0">
                      <a:pos x="295" y="548"/>
                    </a:cxn>
                    <a:cxn ang="0">
                      <a:pos x="248" y="615"/>
                    </a:cxn>
                    <a:cxn ang="0">
                      <a:pos x="209" y="691"/>
                    </a:cxn>
                    <a:cxn ang="0">
                      <a:pos x="175" y="771"/>
                    </a:cxn>
                    <a:cxn ang="0">
                      <a:pos x="140" y="870"/>
                    </a:cxn>
                    <a:cxn ang="0">
                      <a:pos x="119" y="967"/>
                    </a:cxn>
                    <a:cxn ang="0">
                      <a:pos x="102" y="1093"/>
                    </a:cxn>
                    <a:cxn ang="0">
                      <a:pos x="102" y="1202"/>
                    </a:cxn>
                    <a:cxn ang="0">
                      <a:pos x="115" y="1301"/>
                    </a:cxn>
                    <a:cxn ang="0">
                      <a:pos x="134" y="1403"/>
                    </a:cxn>
                    <a:cxn ang="0">
                      <a:pos x="172" y="1514"/>
                    </a:cxn>
                    <a:cxn ang="0">
                      <a:pos x="217" y="1618"/>
                    </a:cxn>
                    <a:cxn ang="0">
                      <a:pos x="279" y="1716"/>
                    </a:cxn>
                    <a:cxn ang="0">
                      <a:pos x="852" y="1959"/>
                    </a:cxn>
                    <a:cxn ang="0">
                      <a:pos x="838" y="1441"/>
                    </a:cxn>
                    <a:cxn ang="0">
                      <a:pos x="786" y="1360"/>
                    </a:cxn>
                    <a:cxn ang="0">
                      <a:pos x="756" y="1281"/>
                    </a:cxn>
                    <a:cxn ang="0">
                      <a:pos x="744" y="1205"/>
                    </a:cxn>
                    <a:cxn ang="0">
                      <a:pos x="740" y="1131"/>
                    </a:cxn>
                    <a:cxn ang="0">
                      <a:pos x="749" y="1044"/>
                    </a:cxn>
                    <a:cxn ang="0">
                      <a:pos x="772" y="958"/>
                    </a:cxn>
                    <a:cxn ang="0">
                      <a:pos x="809" y="877"/>
                    </a:cxn>
                    <a:cxn ang="0">
                      <a:pos x="852" y="814"/>
                    </a:cxn>
                    <a:cxn ang="0">
                      <a:pos x="892" y="768"/>
                    </a:cxn>
                    <a:cxn ang="0">
                      <a:pos x="938" y="722"/>
                    </a:cxn>
                    <a:cxn ang="0">
                      <a:pos x="983" y="684"/>
                    </a:cxn>
                    <a:cxn ang="0">
                      <a:pos x="1035" y="649"/>
                    </a:cxn>
                    <a:cxn ang="0">
                      <a:pos x="1097" y="614"/>
                    </a:cxn>
                    <a:cxn ang="0">
                      <a:pos x="1156" y="585"/>
                    </a:cxn>
                    <a:cxn ang="0">
                      <a:pos x="1243" y="560"/>
                    </a:cxn>
                  </a:cxnLst>
                  <a:rect l="0" t="0" r="r" b="b"/>
                  <a:pathLst>
                    <a:path w="1243" h="1959">
                      <a:moveTo>
                        <a:pt x="1243" y="0"/>
                      </a:moveTo>
                      <a:lnTo>
                        <a:pt x="1216" y="4"/>
                      </a:lnTo>
                      <a:lnTo>
                        <a:pt x="1190" y="7"/>
                      </a:lnTo>
                      <a:lnTo>
                        <a:pt x="1153" y="15"/>
                      </a:lnTo>
                      <a:lnTo>
                        <a:pt x="1126" y="19"/>
                      </a:lnTo>
                      <a:lnTo>
                        <a:pt x="1098" y="27"/>
                      </a:lnTo>
                      <a:lnTo>
                        <a:pt x="1072" y="34"/>
                      </a:lnTo>
                      <a:lnTo>
                        <a:pt x="1044" y="40"/>
                      </a:lnTo>
                      <a:lnTo>
                        <a:pt x="1017" y="47"/>
                      </a:lnTo>
                      <a:lnTo>
                        <a:pt x="989" y="57"/>
                      </a:lnTo>
                      <a:lnTo>
                        <a:pt x="955" y="67"/>
                      </a:lnTo>
                      <a:lnTo>
                        <a:pt x="927" y="78"/>
                      </a:lnTo>
                      <a:lnTo>
                        <a:pt x="897" y="89"/>
                      </a:lnTo>
                      <a:lnTo>
                        <a:pt x="867" y="101"/>
                      </a:lnTo>
                      <a:lnTo>
                        <a:pt x="836" y="114"/>
                      </a:lnTo>
                      <a:lnTo>
                        <a:pt x="808" y="126"/>
                      </a:lnTo>
                      <a:lnTo>
                        <a:pt x="781" y="140"/>
                      </a:lnTo>
                      <a:lnTo>
                        <a:pt x="757" y="152"/>
                      </a:lnTo>
                      <a:lnTo>
                        <a:pt x="733" y="167"/>
                      </a:lnTo>
                      <a:lnTo>
                        <a:pt x="706" y="180"/>
                      </a:lnTo>
                      <a:lnTo>
                        <a:pt x="677" y="197"/>
                      </a:lnTo>
                      <a:lnTo>
                        <a:pt x="650" y="214"/>
                      </a:lnTo>
                      <a:lnTo>
                        <a:pt x="625" y="231"/>
                      </a:lnTo>
                      <a:lnTo>
                        <a:pt x="601" y="246"/>
                      </a:lnTo>
                      <a:lnTo>
                        <a:pt x="562" y="273"/>
                      </a:lnTo>
                      <a:lnTo>
                        <a:pt x="522" y="305"/>
                      </a:lnTo>
                      <a:lnTo>
                        <a:pt x="491" y="329"/>
                      </a:lnTo>
                      <a:lnTo>
                        <a:pt x="455" y="364"/>
                      </a:lnTo>
                      <a:lnTo>
                        <a:pt x="430" y="389"/>
                      </a:lnTo>
                      <a:lnTo>
                        <a:pt x="401" y="418"/>
                      </a:lnTo>
                      <a:lnTo>
                        <a:pt x="371" y="450"/>
                      </a:lnTo>
                      <a:lnTo>
                        <a:pt x="345" y="480"/>
                      </a:lnTo>
                      <a:lnTo>
                        <a:pt x="320" y="515"/>
                      </a:lnTo>
                      <a:lnTo>
                        <a:pt x="295" y="548"/>
                      </a:lnTo>
                      <a:lnTo>
                        <a:pt x="269" y="584"/>
                      </a:lnTo>
                      <a:lnTo>
                        <a:pt x="248" y="615"/>
                      </a:lnTo>
                      <a:lnTo>
                        <a:pt x="229" y="654"/>
                      </a:lnTo>
                      <a:lnTo>
                        <a:pt x="209" y="691"/>
                      </a:lnTo>
                      <a:lnTo>
                        <a:pt x="192" y="729"/>
                      </a:lnTo>
                      <a:lnTo>
                        <a:pt x="175" y="771"/>
                      </a:lnTo>
                      <a:lnTo>
                        <a:pt x="154" y="822"/>
                      </a:lnTo>
                      <a:lnTo>
                        <a:pt x="140" y="870"/>
                      </a:lnTo>
                      <a:lnTo>
                        <a:pt x="126" y="919"/>
                      </a:lnTo>
                      <a:lnTo>
                        <a:pt x="119" y="967"/>
                      </a:lnTo>
                      <a:lnTo>
                        <a:pt x="109" y="1023"/>
                      </a:lnTo>
                      <a:lnTo>
                        <a:pt x="102" y="1093"/>
                      </a:lnTo>
                      <a:lnTo>
                        <a:pt x="101" y="1148"/>
                      </a:lnTo>
                      <a:lnTo>
                        <a:pt x="102" y="1202"/>
                      </a:lnTo>
                      <a:lnTo>
                        <a:pt x="108" y="1253"/>
                      </a:lnTo>
                      <a:lnTo>
                        <a:pt x="115" y="1301"/>
                      </a:lnTo>
                      <a:lnTo>
                        <a:pt x="122" y="1351"/>
                      </a:lnTo>
                      <a:lnTo>
                        <a:pt x="134" y="1403"/>
                      </a:lnTo>
                      <a:lnTo>
                        <a:pt x="151" y="1458"/>
                      </a:lnTo>
                      <a:lnTo>
                        <a:pt x="172" y="1514"/>
                      </a:lnTo>
                      <a:lnTo>
                        <a:pt x="193" y="1567"/>
                      </a:lnTo>
                      <a:lnTo>
                        <a:pt x="217" y="1618"/>
                      </a:lnTo>
                      <a:lnTo>
                        <a:pt x="245" y="1668"/>
                      </a:lnTo>
                      <a:lnTo>
                        <a:pt x="279" y="1716"/>
                      </a:lnTo>
                      <a:lnTo>
                        <a:pt x="0" y="1851"/>
                      </a:lnTo>
                      <a:lnTo>
                        <a:pt x="852" y="1959"/>
                      </a:lnTo>
                      <a:lnTo>
                        <a:pt x="1166" y="1291"/>
                      </a:lnTo>
                      <a:lnTo>
                        <a:pt x="838" y="1441"/>
                      </a:lnTo>
                      <a:lnTo>
                        <a:pt x="806" y="1398"/>
                      </a:lnTo>
                      <a:lnTo>
                        <a:pt x="786" y="1360"/>
                      </a:lnTo>
                      <a:lnTo>
                        <a:pt x="768" y="1320"/>
                      </a:lnTo>
                      <a:lnTo>
                        <a:pt x="756" y="1281"/>
                      </a:lnTo>
                      <a:lnTo>
                        <a:pt x="747" y="1242"/>
                      </a:lnTo>
                      <a:lnTo>
                        <a:pt x="744" y="1205"/>
                      </a:lnTo>
                      <a:lnTo>
                        <a:pt x="740" y="1168"/>
                      </a:lnTo>
                      <a:lnTo>
                        <a:pt x="740" y="1131"/>
                      </a:lnTo>
                      <a:lnTo>
                        <a:pt x="743" y="1087"/>
                      </a:lnTo>
                      <a:lnTo>
                        <a:pt x="749" y="1044"/>
                      </a:lnTo>
                      <a:lnTo>
                        <a:pt x="760" y="996"/>
                      </a:lnTo>
                      <a:lnTo>
                        <a:pt x="772" y="958"/>
                      </a:lnTo>
                      <a:lnTo>
                        <a:pt x="792" y="914"/>
                      </a:lnTo>
                      <a:lnTo>
                        <a:pt x="809" y="877"/>
                      </a:lnTo>
                      <a:lnTo>
                        <a:pt x="833" y="841"/>
                      </a:lnTo>
                      <a:lnTo>
                        <a:pt x="852" y="814"/>
                      </a:lnTo>
                      <a:lnTo>
                        <a:pt x="872" y="791"/>
                      </a:lnTo>
                      <a:lnTo>
                        <a:pt x="892" y="768"/>
                      </a:lnTo>
                      <a:lnTo>
                        <a:pt x="914" y="746"/>
                      </a:lnTo>
                      <a:lnTo>
                        <a:pt x="938" y="722"/>
                      </a:lnTo>
                      <a:lnTo>
                        <a:pt x="959" y="705"/>
                      </a:lnTo>
                      <a:lnTo>
                        <a:pt x="983" y="684"/>
                      </a:lnTo>
                      <a:lnTo>
                        <a:pt x="1007" y="667"/>
                      </a:lnTo>
                      <a:lnTo>
                        <a:pt x="1035" y="649"/>
                      </a:lnTo>
                      <a:lnTo>
                        <a:pt x="1069" y="630"/>
                      </a:lnTo>
                      <a:lnTo>
                        <a:pt x="1097" y="614"/>
                      </a:lnTo>
                      <a:lnTo>
                        <a:pt x="1121" y="602"/>
                      </a:lnTo>
                      <a:lnTo>
                        <a:pt x="1156" y="585"/>
                      </a:lnTo>
                      <a:lnTo>
                        <a:pt x="1190" y="573"/>
                      </a:lnTo>
                      <a:lnTo>
                        <a:pt x="1243" y="560"/>
                      </a:lnTo>
                      <a:lnTo>
                        <a:pt x="124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ko-KR" altLang="en-US" dirty="0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109" name="Freeform 96"/>
                <p:cNvSpPr>
                  <a:spLocks/>
                </p:cNvSpPr>
                <p:nvPr/>
              </p:nvSpPr>
              <p:spPr bwMode="auto">
                <a:xfrm>
                  <a:off x="1934" y="2352"/>
                  <a:ext cx="924" cy="442"/>
                </a:xfrm>
                <a:custGeom>
                  <a:avLst/>
                  <a:gdLst/>
                  <a:ahLst/>
                  <a:cxnLst>
                    <a:cxn ang="0">
                      <a:pos x="730" y="263"/>
                    </a:cxn>
                    <a:cxn ang="0">
                      <a:pos x="797" y="275"/>
                    </a:cxn>
                    <a:cxn ang="0">
                      <a:pos x="849" y="286"/>
                    </a:cxn>
                    <a:cxn ang="0">
                      <a:pos x="904" y="300"/>
                    </a:cxn>
                    <a:cxn ang="0">
                      <a:pos x="959" y="316"/>
                    </a:cxn>
                    <a:cxn ang="0">
                      <a:pos x="1022" y="337"/>
                    </a:cxn>
                    <a:cxn ang="0">
                      <a:pos x="1082" y="360"/>
                    </a:cxn>
                    <a:cxn ang="0">
                      <a:pos x="1141" y="385"/>
                    </a:cxn>
                    <a:cxn ang="0">
                      <a:pos x="1192" y="411"/>
                    </a:cxn>
                    <a:cxn ang="0">
                      <a:pos x="1242" y="439"/>
                    </a:cxn>
                    <a:cxn ang="0">
                      <a:pos x="1299" y="472"/>
                    </a:cxn>
                    <a:cxn ang="0">
                      <a:pos x="1348" y="505"/>
                    </a:cxn>
                    <a:cxn ang="0">
                      <a:pos x="1425" y="563"/>
                    </a:cxn>
                    <a:cxn ang="0">
                      <a:pos x="1492" y="622"/>
                    </a:cxn>
                    <a:cxn ang="0">
                      <a:pos x="1546" y="676"/>
                    </a:cxn>
                    <a:cxn ang="0">
                      <a:pos x="1602" y="739"/>
                    </a:cxn>
                    <a:cxn ang="0">
                      <a:pos x="1654" y="807"/>
                    </a:cxn>
                    <a:cxn ang="0">
                      <a:pos x="1699" y="874"/>
                    </a:cxn>
                    <a:cxn ang="0">
                      <a:pos x="1740" y="950"/>
                    </a:cxn>
                    <a:cxn ang="0">
                      <a:pos x="1773" y="1030"/>
                    </a:cxn>
                    <a:cxn ang="0">
                      <a:pos x="1809" y="1129"/>
                    </a:cxn>
                    <a:cxn ang="0">
                      <a:pos x="1830" y="1226"/>
                    </a:cxn>
                    <a:cxn ang="0">
                      <a:pos x="1847" y="1352"/>
                    </a:cxn>
                    <a:cxn ang="0">
                      <a:pos x="1847" y="1459"/>
                    </a:cxn>
                    <a:cxn ang="0">
                      <a:pos x="1834" y="1559"/>
                    </a:cxn>
                    <a:cxn ang="0">
                      <a:pos x="1814" y="1661"/>
                    </a:cxn>
                    <a:cxn ang="0">
                      <a:pos x="1776" y="1773"/>
                    </a:cxn>
                    <a:cxn ang="0">
                      <a:pos x="1195" y="1519"/>
                    </a:cxn>
                    <a:cxn ang="0">
                      <a:pos x="1209" y="1427"/>
                    </a:cxn>
                    <a:cxn ang="0">
                      <a:pos x="1206" y="1345"/>
                    </a:cxn>
                    <a:cxn ang="0">
                      <a:pos x="1189" y="1255"/>
                    </a:cxn>
                    <a:cxn ang="0">
                      <a:pos x="1157" y="1174"/>
                    </a:cxn>
                    <a:cxn ang="0">
                      <a:pos x="1116" y="1101"/>
                    </a:cxn>
                    <a:cxn ang="0">
                      <a:pos x="1077" y="1050"/>
                    </a:cxn>
                    <a:cxn ang="0">
                      <a:pos x="1034" y="1005"/>
                    </a:cxn>
                    <a:cxn ang="0">
                      <a:pos x="988" y="964"/>
                    </a:cxn>
                    <a:cxn ang="0">
                      <a:pos x="940" y="926"/>
                    </a:cxn>
                    <a:cxn ang="0">
                      <a:pos x="878" y="890"/>
                    </a:cxn>
                    <a:cxn ang="0">
                      <a:pos x="826" y="862"/>
                    </a:cxn>
                    <a:cxn ang="0">
                      <a:pos x="760" y="835"/>
                    </a:cxn>
                    <a:cxn ang="0">
                      <a:pos x="706" y="818"/>
                    </a:cxn>
                    <a:cxn ang="0">
                      <a:pos x="624" y="804"/>
                    </a:cxn>
                    <a:cxn ang="0">
                      <a:pos x="543" y="798"/>
                    </a:cxn>
                    <a:cxn ang="0">
                      <a:pos x="520" y="1085"/>
                    </a:cxn>
                    <a:cxn ang="0">
                      <a:pos x="519" y="0"/>
                    </a:cxn>
                    <a:cxn ang="0">
                      <a:pos x="547" y="249"/>
                    </a:cxn>
                    <a:cxn ang="0">
                      <a:pos x="630" y="252"/>
                    </a:cxn>
                    <a:cxn ang="0">
                      <a:pos x="704" y="259"/>
                    </a:cxn>
                  </a:cxnLst>
                  <a:rect l="0" t="0" r="r" b="b"/>
                  <a:pathLst>
                    <a:path w="1848" h="1773">
                      <a:moveTo>
                        <a:pt x="704" y="259"/>
                      </a:moveTo>
                      <a:lnTo>
                        <a:pt x="730" y="263"/>
                      </a:lnTo>
                      <a:lnTo>
                        <a:pt x="763" y="268"/>
                      </a:lnTo>
                      <a:lnTo>
                        <a:pt x="797" y="275"/>
                      </a:lnTo>
                      <a:lnTo>
                        <a:pt x="821" y="280"/>
                      </a:lnTo>
                      <a:lnTo>
                        <a:pt x="849" y="286"/>
                      </a:lnTo>
                      <a:lnTo>
                        <a:pt x="876" y="293"/>
                      </a:lnTo>
                      <a:lnTo>
                        <a:pt x="904" y="300"/>
                      </a:lnTo>
                      <a:lnTo>
                        <a:pt x="929" y="306"/>
                      </a:lnTo>
                      <a:lnTo>
                        <a:pt x="959" y="316"/>
                      </a:lnTo>
                      <a:lnTo>
                        <a:pt x="992" y="327"/>
                      </a:lnTo>
                      <a:lnTo>
                        <a:pt x="1022" y="337"/>
                      </a:lnTo>
                      <a:lnTo>
                        <a:pt x="1050" y="348"/>
                      </a:lnTo>
                      <a:lnTo>
                        <a:pt x="1082" y="360"/>
                      </a:lnTo>
                      <a:lnTo>
                        <a:pt x="1113" y="373"/>
                      </a:lnTo>
                      <a:lnTo>
                        <a:pt x="1141" y="385"/>
                      </a:lnTo>
                      <a:lnTo>
                        <a:pt x="1168" y="399"/>
                      </a:lnTo>
                      <a:lnTo>
                        <a:pt x="1192" y="411"/>
                      </a:lnTo>
                      <a:lnTo>
                        <a:pt x="1216" y="426"/>
                      </a:lnTo>
                      <a:lnTo>
                        <a:pt x="1242" y="439"/>
                      </a:lnTo>
                      <a:lnTo>
                        <a:pt x="1272" y="456"/>
                      </a:lnTo>
                      <a:lnTo>
                        <a:pt x="1299" y="472"/>
                      </a:lnTo>
                      <a:lnTo>
                        <a:pt x="1324" y="489"/>
                      </a:lnTo>
                      <a:lnTo>
                        <a:pt x="1348" y="505"/>
                      </a:lnTo>
                      <a:lnTo>
                        <a:pt x="1386" y="532"/>
                      </a:lnTo>
                      <a:lnTo>
                        <a:pt x="1425" y="563"/>
                      </a:lnTo>
                      <a:lnTo>
                        <a:pt x="1456" y="587"/>
                      </a:lnTo>
                      <a:lnTo>
                        <a:pt x="1492" y="622"/>
                      </a:lnTo>
                      <a:lnTo>
                        <a:pt x="1518" y="647"/>
                      </a:lnTo>
                      <a:lnTo>
                        <a:pt x="1546" y="676"/>
                      </a:lnTo>
                      <a:lnTo>
                        <a:pt x="1577" y="708"/>
                      </a:lnTo>
                      <a:lnTo>
                        <a:pt x="1602" y="739"/>
                      </a:lnTo>
                      <a:lnTo>
                        <a:pt x="1627" y="774"/>
                      </a:lnTo>
                      <a:lnTo>
                        <a:pt x="1654" y="807"/>
                      </a:lnTo>
                      <a:lnTo>
                        <a:pt x="1677" y="843"/>
                      </a:lnTo>
                      <a:lnTo>
                        <a:pt x="1699" y="874"/>
                      </a:lnTo>
                      <a:lnTo>
                        <a:pt x="1720" y="913"/>
                      </a:lnTo>
                      <a:lnTo>
                        <a:pt x="1740" y="950"/>
                      </a:lnTo>
                      <a:lnTo>
                        <a:pt x="1757" y="988"/>
                      </a:lnTo>
                      <a:lnTo>
                        <a:pt x="1773" y="1030"/>
                      </a:lnTo>
                      <a:lnTo>
                        <a:pt x="1795" y="1081"/>
                      </a:lnTo>
                      <a:lnTo>
                        <a:pt x="1809" y="1129"/>
                      </a:lnTo>
                      <a:lnTo>
                        <a:pt x="1823" y="1178"/>
                      </a:lnTo>
                      <a:lnTo>
                        <a:pt x="1830" y="1226"/>
                      </a:lnTo>
                      <a:lnTo>
                        <a:pt x="1840" y="1282"/>
                      </a:lnTo>
                      <a:lnTo>
                        <a:pt x="1847" y="1352"/>
                      </a:lnTo>
                      <a:lnTo>
                        <a:pt x="1848" y="1406"/>
                      </a:lnTo>
                      <a:lnTo>
                        <a:pt x="1847" y="1459"/>
                      </a:lnTo>
                      <a:lnTo>
                        <a:pt x="1841" y="1511"/>
                      </a:lnTo>
                      <a:lnTo>
                        <a:pt x="1834" y="1559"/>
                      </a:lnTo>
                      <a:lnTo>
                        <a:pt x="1827" y="1609"/>
                      </a:lnTo>
                      <a:lnTo>
                        <a:pt x="1814" y="1661"/>
                      </a:lnTo>
                      <a:lnTo>
                        <a:pt x="1797" y="1716"/>
                      </a:lnTo>
                      <a:lnTo>
                        <a:pt x="1776" y="1773"/>
                      </a:lnTo>
                      <a:lnTo>
                        <a:pt x="1655" y="1452"/>
                      </a:lnTo>
                      <a:lnTo>
                        <a:pt x="1195" y="1519"/>
                      </a:lnTo>
                      <a:lnTo>
                        <a:pt x="1204" y="1463"/>
                      </a:lnTo>
                      <a:lnTo>
                        <a:pt x="1209" y="1427"/>
                      </a:lnTo>
                      <a:lnTo>
                        <a:pt x="1209" y="1389"/>
                      </a:lnTo>
                      <a:lnTo>
                        <a:pt x="1206" y="1345"/>
                      </a:lnTo>
                      <a:lnTo>
                        <a:pt x="1199" y="1303"/>
                      </a:lnTo>
                      <a:lnTo>
                        <a:pt x="1189" y="1255"/>
                      </a:lnTo>
                      <a:lnTo>
                        <a:pt x="1176" y="1217"/>
                      </a:lnTo>
                      <a:lnTo>
                        <a:pt x="1157" y="1174"/>
                      </a:lnTo>
                      <a:lnTo>
                        <a:pt x="1138" y="1136"/>
                      </a:lnTo>
                      <a:lnTo>
                        <a:pt x="1116" y="1101"/>
                      </a:lnTo>
                      <a:lnTo>
                        <a:pt x="1096" y="1073"/>
                      </a:lnTo>
                      <a:lnTo>
                        <a:pt x="1077" y="1050"/>
                      </a:lnTo>
                      <a:lnTo>
                        <a:pt x="1057" y="1028"/>
                      </a:lnTo>
                      <a:lnTo>
                        <a:pt x="1034" y="1005"/>
                      </a:lnTo>
                      <a:lnTo>
                        <a:pt x="1009" y="981"/>
                      </a:lnTo>
                      <a:lnTo>
                        <a:pt x="988" y="964"/>
                      </a:lnTo>
                      <a:lnTo>
                        <a:pt x="964" y="944"/>
                      </a:lnTo>
                      <a:lnTo>
                        <a:pt x="940" y="926"/>
                      </a:lnTo>
                      <a:lnTo>
                        <a:pt x="912" y="908"/>
                      </a:lnTo>
                      <a:lnTo>
                        <a:pt x="878" y="890"/>
                      </a:lnTo>
                      <a:lnTo>
                        <a:pt x="850" y="873"/>
                      </a:lnTo>
                      <a:lnTo>
                        <a:pt x="826" y="862"/>
                      </a:lnTo>
                      <a:lnTo>
                        <a:pt x="791" y="844"/>
                      </a:lnTo>
                      <a:lnTo>
                        <a:pt x="760" y="835"/>
                      </a:lnTo>
                      <a:lnTo>
                        <a:pt x="734" y="826"/>
                      </a:lnTo>
                      <a:lnTo>
                        <a:pt x="706" y="818"/>
                      </a:lnTo>
                      <a:lnTo>
                        <a:pt x="663" y="810"/>
                      </a:lnTo>
                      <a:lnTo>
                        <a:pt x="624" y="804"/>
                      </a:lnTo>
                      <a:lnTo>
                        <a:pt x="583" y="800"/>
                      </a:lnTo>
                      <a:lnTo>
                        <a:pt x="543" y="798"/>
                      </a:lnTo>
                      <a:lnTo>
                        <a:pt x="520" y="797"/>
                      </a:lnTo>
                      <a:lnTo>
                        <a:pt x="520" y="1085"/>
                      </a:lnTo>
                      <a:lnTo>
                        <a:pt x="0" y="550"/>
                      </a:lnTo>
                      <a:lnTo>
                        <a:pt x="519" y="0"/>
                      </a:lnTo>
                      <a:lnTo>
                        <a:pt x="519" y="247"/>
                      </a:lnTo>
                      <a:lnTo>
                        <a:pt x="547" y="249"/>
                      </a:lnTo>
                      <a:lnTo>
                        <a:pt x="588" y="250"/>
                      </a:lnTo>
                      <a:lnTo>
                        <a:pt x="630" y="252"/>
                      </a:lnTo>
                      <a:lnTo>
                        <a:pt x="670" y="256"/>
                      </a:lnTo>
                      <a:lnTo>
                        <a:pt x="704" y="259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ko-KR" altLang="en-US" dirty="0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</p:grpSp>
          <p:sp>
            <p:nvSpPr>
              <p:cNvPr id="104" name="Oval 97"/>
              <p:cNvSpPr>
                <a:spLocks noChangeArrowheads="1"/>
              </p:cNvSpPr>
              <p:nvPr/>
            </p:nvSpPr>
            <p:spPr bwMode="auto">
              <a:xfrm>
                <a:off x="2280" y="1005"/>
                <a:ext cx="643" cy="249"/>
              </a:xfrm>
              <a:prstGeom prst="ellipse">
                <a:avLst/>
              </a:prstGeom>
              <a:gradFill rotWithShape="0">
                <a:gsLst>
                  <a:gs pos="0">
                    <a:srgbClr val="3366CC"/>
                  </a:gs>
                  <a:gs pos="50000">
                    <a:srgbClr val="F9FAFD"/>
                  </a:gs>
                  <a:gs pos="100000">
                    <a:srgbClr val="3366CC"/>
                  </a:gs>
                </a:gsLst>
                <a:lin ang="0" scaled="1"/>
              </a:gra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 dirty="0">
                  <a:latin typeface="맑은 고딕" pitchFamily="50" charset="-127"/>
                  <a:ea typeface="맑은 고딕" pitchFamily="50" charset="-127"/>
                  <a:cs typeface="산돌고딕B"/>
                </a:endParaRPr>
              </a:p>
            </p:txBody>
          </p:sp>
          <p:sp>
            <p:nvSpPr>
              <p:cNvPr id="105" name="Oval 98"/>
              <p:cNvSpPr>
                <a:spLocks noChangeArrowheads="1"/>
              </p:cNvSpPr>
              <p:nvPr/>
            </p:nvSpPr>
            <p:spPr bwMode="auto">
              <a:xfrm>
                <a:off x="2295" y="1046"/>
                <a:ext cx="613" cy="208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 dirty="0">
                  <a:latin typeface="맑은 고딕" pitchFamily="50" charset="-127"/>
                  <a:ea typeface="맑은 고딕" pitchFamily="50" charset="-127"/>
                  <a:cs typeface="산돌고딕B"/>
                </a:endParaRPr>
              </a:p>
            </p:txBody>
          </p:sp>
        </p:grpSp>
        <p:sp>
          <p:nvSpPr>
            <p:cNvPr id="24" name="직사각형 23"/>
            <p:cNvSpPr/>
            <p:nvPr/>
          </p:nvSpPr>
          <p:spPr bwMode="auto">
            <a:xfrm>
              <a:off x="6194425" y="4108679"/>
              <a:ext cx="1900970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ko-KR" sz="2000" b="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FLEXSCHE </a:t>
              </a:r>
            </a:p>
            <a:p>
              <a:pPr algn="ctr">
                <a:defRPr/>
              </a:pPr>
              <a:r>
                <a:rPr lang="en-US" altLang="ko-KR" sz="2000" b="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Communicator</a:t>
              </a:r>
              <a:endParaRPr lang="ko-KR" altLang="en-US" sz="20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25" name="AutoShape 161"/>
            <p:cNvSpPr>
              <a:spLocks noChangeArrowheads="1"/>
            </p:cNvSpPr>
            <p:nvPr/>
          </p:nvSpPr>
          <p:spPr bwMode="auto">
            <a:xfrm>
              <a:off x="5099092" y="4899556"/>
              <a:ext cx="1515282" cy="460075"/>
            </a:xfrm>
            <a:prstGeom prst="roundRect">
              <a:avLst>
                <a:gd name="adj" fmla="val 11819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  <a:scene3d>
                <a:camera prst="orthographicFront"/>
                <a:lightRig rig="harsh" dir="tl"/>
              </a:scene3d>
              <a:sp3d contourW="38100" prstMaterial="flat">
                <a:bevelT w="1270" prst="artDeco"/>
                <a:extrusionClr>
                  <a:schemeClr val="bg1"/>
                </a:extrusionClr>
                <a:contourClr>
                  <a:schemeClr val="bg1"/>
                </a:contourClr>
              </a:sp3d>
            </a:bodyPr>
            <a:lstStyle/>
            <a:p>
              <a:pPr algn="ctr" defTabSz="762000" eaLnBrk="0" fontAlgn="auto" hangingPunct="0">
                <a:spcBef>
                  <a:spcPts val="0"/>
                </a:spcBef>
                <a:spcAft>
                  <a:spcPts val="0"/>
                </a:spcAft>
                <a:tabLst>
                  <a:tab pos="5648325" algn="l"/>
                </a:tabLst>
                <a:defRPr/>
              </a:pPr>
              <a:r>
                <a:rPr lang="en-US" altLang="ko-KR" sz="1400" b="0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50800" dir="5400000" algn="ctr" rotWithShape="0">
                      <a:schemeClr val="tx1"/>
                    </a:outerShd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FLEXSCHE</a:t>
              </a:r>
            </a:p>
            <a:p>
              <a:pPr algn="ctr" defTabSz="762000" eaLnBrk="0" fontAlgn="auto" hangingPunct="0">
                <a:spcBef>
                  <a:spcPts val="0"/>
                </a:spcBef>
                <a:spcAft>
                  <a:spcPts val="0"/>
                </a:spcAft>
                <a:tabLst>
                  <a:tab pos="5648325" algn="l"/>
                </a:tabLst>
                <a:defRPr/>
              </a:pPr>
              <a:r>
                <a:rPr lang="en-US" altLang="ko-KR" sz="1400" b="0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50800" dir="5400000" algn="ctr" rotWithShape="0">
                      <a:schemeClr val="tx1"/>
                    </a:outerShd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Editor </a:t>
              </a:r>
              <a:endParaRPr lang="ko-KR" altLang="en-US" sz="1400" b="0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</p:txBody>
        </p:sp>
        <p:grpSp>
          <p:nvGrpSpPr>
            <p:cNvPr id="26" name="그룹 124"/>
            <p:cNvGrpSpPr>
              <a:grpSpLocks/>
            </p:cNvGrpSpPr>
            <p:nvPr/>
          </p:nvGrpSpPr>
          <p:grpSpPr bwMode="auto">
            <a:xfrm>
              <a:off x="6824558" y="5556734"/>
              <a:ext cx="742946" cy="341317"/>
              <a:chOff x="6824527" y="5145111"/>
              <a:chExt cx="742950" cy="341304"/>
            </a:xfrm>
          </p:grpSpPr>
          <p:grpSp>
            <p:nvGrpSpPr>
              <p:cNvPr id="93" name="Group 33"/>
              <p:cNvGrpSpPr>
                <a:grpSpLocks/>
              </p:cNvGrpSpPr>
              <p:nvPr/>
            </p:nvGrpSpPr>
            <p:grpSpPr bwMode="auto">
              <a:xfrm>
                <a:off x="6824527" y="5145111"/>
                <a:ext cx="742950" cy="341304"/>
                <a:chOff x="2758" y="960"/>
                <a:chExt cx="488" cy="384"/>
              </a:xfrm>
            </p:grpSpPr>
            <p:sp>
              <p:nvSpPr>
                <p:cNvPr id="95" name="AutoShape 34"/>
                <p:cNvSpPr>
                  <a:spLocks noChangeArrowheads="1"/>
                </p:cNvSpPr>
                <p:nvPr/>
              </p:nvSpPr>
              <p:spPr bwMode="auto">
                <a:xfrm>
                  <a:off x="2758" y="960"/>
                  <a:ext cx="488" cy="384"/>
                </a:xfrm>
                <a:prstGeom prst="flowChartMagneticDisk">
                  <a:avLst/>
                </a:prstGeom>
                <a:gradFill rotWithShape="0">
                  <a:gsLst>
                    <a:gs pos="0">
                      <a:schemeClr val="bg1">
                        <a:gamma/>
                        <a:shade val="6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6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>
                  <a:prstShdw prst="shdw17" dist="17961" dir="2700000">
                    <a:schemeClr val="bg1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dirty="0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96" name="Oval 35"/>
                <p:cNvSpPr>
                  <a:spLocks noChangeArrowheads="1"/>
                </p:cNvSpPr>
                <p:nvPr/>
              </p:nvSpPr>
              <p:spPr bwMode="auto">
                <a:xfrm>
                  <a:off x="2760" y="960"/>
                  <a:ext cx="480" cy="9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6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dirty="0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</p:grpSp>
          <p:sp>
            <p:nvSpPr>
              <p:cNvPr id="94" name="AutoShape 161"/>
              <p:cNvSpPr>
                <a:spLocks noChangeArrowheads="1"/>
              </p:cNvSpPr>
              <p:nvPr/>
            </p:nvSpPr>
            <p:spPr bwMode="auto">
              <a:xfrm>
                <a:off x="6940452" y="5241950"/>
                <a:ext cx="529619" cy="230029"/>
              </a:xfrm>
              <a:prstGeom prst="roundRect">
                <a:avLst>
                  <a:gd name="adj" fmla="val 11819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>
                <a:spAutoFit/>
                <a:scene3d>
                  <a:camera prst="orthographicFront"/>
                  <a:lightRig rig="harsh" dir="tl"/>
                </a:scene3d>
                <a:sp3d contourW="38100" prstMaterial="flat">
                  <a:bevelT w="1270" prst="artDeco"/>
                  <a:extrusionClr>
                    <a:schemeClr val="bg1"/>
                  </a:extrusionClr>
                  <a:contourClr>
                    <a:schemeClr val="bg1"/>
                  </a:contourClr>
                </a:sp3d>
              </a:bodyPr>
              <a:lstStyle/>
              <a:p>
                <a:pPr algn="ctr" defTabSz="762000" eaLnBrk="0" fontAlgn="auto" hangingPunct="0">
                  <a:spcBef>
                    <a:spcPts val="0"/>
                  </a:spcBef>
                  <a:spcAft>
                    <a:spcPts val="0"/>
                  </a:spcAft>
                  <a:tabLst>
                    <a:tab pos="5648325" algn="l"/>
                  </a:tabLst>
                  <a:defRPr/>
                </a:pPr>
                <a:r>
                  <a:rPr lang="en-US" altLang="ko-KR" sz="1400" b="0" spc="-80" dirty="0">
                    <a:ln w="11430">
                      <a:noFill/>
                    </a:ln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50800" dir="5400000" algn="ctr" rotWithShape="0">
                        <a:schemeClr val="tx1"/>
                      </a:outerShdw>
                    </a:effectLst>
                    <a:latin typeface="맑은 고딕" pitchFamily="50" charset="-127"/>
                    <a:ea typeface="맑은 고딕" pitchFamily="50" charset="-127"/>
                    <a:cs typeface="Arial" pitchFamily="34" charset="0"/>
                  </a:rPr>
                  <a:t>DB</a:t>
                </a:r>
                <a:endParaRPr lang="ko-KR" altLang="en-US" sz="1400" b="0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50800" dir="5400000" algn="ctr" rotWithShape="0">
                      <a:schemeClr val="tx1"/>
                    </a:outerShd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endParaRPr>
              </a:p>
            </p:txBody>
          </p:sp>
        </p:grpSp>
        <p:sp>
          <p:nvSpPr>
            <p:cNvPr id="27" name="AutoShape 161"/>
            <p:cNvSpPr>
              <a:spLocks noChangeArrowheads="1"/>
            </p:cNvSpPr>
            <p:nvPr/>
          </p:nvSpPr>
          <p:spPr bwMode="auto">
            <a:xfrm>
              <a:off x="6485354" y="4899556"/>
              <a:ext cx="1515282" cy="394335"/>
            </a:xfrm>
            <a:prstGeom prst="roundRect">
              <a:avLst>
                <a:gd name="adj" fmla="val 11819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  <a:scene3d>
                <a:camera prst="orthographicFront"/>
                <a:lightRig rig="harsh" dir="tl"/>
              </a:scene3d>
              <a:sp3d contourW="38100" prstMaterial="flat">
                <a:bevelT w="1270" prst="artDeco"/>
                <a:extrusionClr>
                  <a:schemeClr val="bg1"/>
                </a:extrusionClr>
                <a:contourClr>
                  <a:schemeClr val="bg1"/>
                </a:contourClr>
              </a:sp3d>
            </a:bodyPr>
            <a:lstStyle/>
            <a:p>
              <a:pPr algn="ctr" defTabSz="762000" eaLnBrk="0" fontAlgn="auto" hangingPunct="0">
                <a:spcBef>
                  <a:spcPts val="0"/>
                </a:spcBef>
                <a:spcAft>
                  <a:spcPts val="0"/>
                </a:spcAft>
                <a:tabLst>
                  <a:tab pos="5648325" algn="l"/>
                </a:tabLst>
                <a:defRPr/>
              </a:pPr>
              <a:r>
                <a:rPr lang="en-US" altLang="ko-KR" b="0" spc="-80" dirty="0">
                  <a:ln w="11430">
                    <a:noFill/>
                  </a:ln>
                  <a:solidFill>
                    <a:srgbClr val="5F87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50800" dir="5400000" algn="ctr" rotWithShape="0">
                      <a:schemeClr val="tx1"/>
                    </a:outerShd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FLEXSCHE</a:t>
              </a:r>
            </a:p>
            <a:p>
              <a:pPr algn="ctr" defTabSz="762000" eaLnBrk="0" fontAlgn="auto" hangingPunct="0">
                <a:spcBef>
                  <a:spcPts val="0"/>
                </a:spcBef>
                <a:spcAft>
                  <a:spcPts val="0"/>
                </a:spcAft>
                <a:tabLst>
                  <a:tab pos="5648325" algn="l"/>
                </a:tabLst>
                <a:defRPr/>
              </a:pPr>
              <a:r>
                <a:rPr lang="en-US" altLang="ko-KR" b="0" spc="-80" dirty="0">
                  <a:ln w="11430">
                    <a:noFill/>
                  </a:ln>
                  <a:solidFill>
                    <a:srgbClr val="5F87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50800" dir="5400000" algn="ctr" rotWithShape="0">
                      <a:schemeClr val="tx1"/>
                    </a:outerShd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GP </a:t>
              </a:r>
              <a:endParaRPr lang="ko-KR" altLang="en-US" b="0" spc="-80" dirty="0">
                <a:ln w="11430">
                  <a:noFill/>
                </a:ln>
                <a:solidFill>
                  <a:srgbClr val="5F87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28" name="AutoShape 161"/>
            <p:cNvSpPr>
              <a:spLocks noChangeArrowheads="1"/>
            </p:cNvSpPr>
            <p:nvPr/>
          </p:nvSpPr>
          <p:spPr bwMode="auto">
            <a:xfrm>
              <a:off x="7763525" y="4899556"/>
              <a:ext cx="1515282" cy="460075"/>
            </a:xfrm>
            <a:prstGeom prst="roundRect">
              <a:avLst>
                <a:gd name="adj" fmla="val 11819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  <a:scene3d>
                <a:camera prst="orthographicFront"/>
                <a:lightRig rig="harsh" dir="tl"/>
              </a:scene3d>
              <a:sp3d contourW="38100" prstMaterial="flat">
                <a:bevelT w="1270" prst="artDeco"/>
                <a:extrusionClr>
                  <a:schemeClr val="bg1"/>
                </a:extrusionClr>
                <a:contourClr>
                  <a:schemeClr val="bg1"/>
                </a:contourClr>
              </a:sp3d>
            </a:bodyPr>
            <a:lstStyle/>
            <a:p>
              <a:pPr algn="ctr" defTabSz="762000" eaLnBrk="0" fontAlgn="auto" hangingPunct="0">
                <a:spcBef>
                  <a:spcPts val="0"/>
                </a:spcBef>
                <a:spcAft>
                  <a:spcPts val="0"/>
                </a:spcAft>
                <a:tabLst>
                  <a:tab pos="5648325" algn="l"/>
                </a:tabLst>
                <a:defRPr/>
              </a:pPr>
              <a:r>
                <a:rPr lang="en-US" altLang="ko-KR" sz="1400" b="0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50800" dir="5400000" algn="ctr" rotWithShape="0">
                      <a:schemeClr val="tx1"/>
                    </a:outerShd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FLEXSCHE</a:t>
              </a:r>
            </a:p>
            <a:p>
              <a:pPr algn="ctr" defTabSz="762000" eaLnBrk="0" fontAlgn="auto" hangingPunct="0">
                <a:spcBef>
                  <a:spcPts val="0"/>
                </a:spcBef>
                <a:spcAft>
                  <a:spcPts val="0"/>
                </a:spcAft>
                <a:tabLst>
                  <a:tab pos="5648325" algn="l"/>
                </a:tabLst>
                <a:defRPr/>
              </a:pPr>
              <a:r>
                <a:rPr lang="en-US" altLang="ko-KR" sz="1400" b="0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50800" dir="5400000" algn="ctr" rotWithShape="0">
                      <a:schemeClr val="tx1"/>
                    </a:outerShd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Viewer </a:t>
              </a:r>
              <a:endParaRPr lang="ko-KR" altLang="en-US" sz="1400" b="0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29" name="AutoShape 161"/>
            <p:cNvSpPr>
              <a:spLocks noChangeArrowheads="1"/>
            </p:cNvSpPr>
            <p:nvPr/>
          </p:nvSpPr>
          <p:spPr bwMode="auto">
            <a:xfrm>
              <a:off x="6559604" y="3732751"/>
              <a:ext cx="1423376" cy="230038"/>
            </a:xfrm>
            <a:prstGeom prst="roundRect">
              <a:avLst>
                <a:gd name="adj" fmla="val 11819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  <a:scene3d>
                <a:camera prst="orthographicFront"/>
                <a:lightRig rig="harsh" dir="tl"/>
              </a:scene3d>
              <a:sp3d contourW="38100" prstMaterial="flat">
                <a:bevelT w="1270" prst="artDeco"/>
                <a:extrusionClr>
                  <a:schemeClr val="bg1"/>
                </a:extrusionClr>
                <a:contourClr>
                  <a:schemeClr val="bg1"/>
                </a:contourClr>
              </a:sp3d>
            </a:bodyPr>
            <a:lstStyle/>
            <a:p>
              <a:pPr algn="ctr" defTabSz="762000" eaLnBrk="0" fontAlgn="auto" hangingPunct="0">
                <a:spcBef>
                  <a:spcPts val="0"/>
                </a:spcBef>
                <a:spcAft>
                  <a:spcPts val="0"/>
                </a:spcAft>
                <a:tabLst>
                  <a:tab pos="5648325" algn="l"/>
                </a:tabLst>
                <a:defRPr/>
              </a:pPr>
              <a:r>
                <a:rPr lang="en-US" altLang="ko-KR" sz="1400" b="0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GP</a:t>
              </a:r>
              <a:r>
                <a:rPr lang="ko-KR" altLang="en-US" sz="1400" b="0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스케줄러엔진</a:t>
              </a:r>
              <a:r>
                <a:rPr lang="en-US" altLang="ko-KR" sz="1400" b="0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 </a:t>
              </a:r>
              <a:endParaRPr lang="ko-KR" altLang="en-US" sz="1400" b="0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</p:txBody>
        </p:sp>
        <p:grpSp>
          <p:nvGrpSpPr>
            <p:cNvPr id="30" name="Group 1679"/>
            <p:cNvGrpSpPr>
              <a:grpSpLocks/>
            </p:cNvGrpSpPr>
            <p:nvPr/>
          </p:nvGrpSpPr>
          <p:grpSpPr bwMode="auto">
            <a:xfrm>
              <a:off x="4953040" y="2575242"/>
              <a:ext cx="1520817" cy="990638"/>
              <a:chOff x="1488" y="5508"/>
              <a:chExt cx="7140" cy="3795"/>
            </a:xfrm>
          </p:grpSpPr>
          <p:grpSp>
            <p:nvGrpSpPr>
              <p:cNvPr id="87" name="Group 1680"/>
              <p:cNvGrpSpPr>
                <a:grpSpLocks/>
              </p:cNvGrpSpPr>
              <p:nvPr/>
            </p:nvGrpSpPr>
            <p:grpSpPr bwMode="auto">
              <a:xfrm>
                <a:off x="2763" y="5508"/>
                <a:ext cx="5865" cy="3795"/>
                <a:chOff x="1588" y="5988"/>
                <a:chExt cx="5865" cy="3795"/>
              </a:xfrm>
            </p:grpSpPr>
            <p:pic>
              <p:nvPicPr>
                <p:cNvPr id="91" name="Picture 1681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1588" y="5988"/>
                  <a:ext cx="5865" cy="2940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</p:spPr>
            </p:pic>
            <p:pic>
              <p:nvPicPr>
                <p:cNvPr id="92" name="Picture 1682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1588" y="8928"/>
                  <a:ext cx="5865" cy="855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</p:spPr>
            </p:pic>
          </p:grpSp>
          <p:grpSp>
            <p:nvGrpSpPr>
              <p:cNvPr id="88" name="Group 1683"/>
              <p:cNvGrpSpPr>
                <a:grpSpLocks/>
              </p:cNvGrpSpPr>
              <p:nvPr/>
            </p:nvGrpSpPr>
            <p:grpSpPr bwMode="auto">
              <a:xfrm>
                <a:off x="1488" y="5508"/>
                <a:ext cx="1270" cy="2940"/>
                <a:chOff x="1488" y="5508"/>
                <a:chExt cx="1270" cy="2940"/>
              </a:xfrm>
            </p:grpSpPr>
            <p:pic>
              <p:nvPicPr>
                <p:cNvPr id="89" name="Picture 1684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1488" y="5508"/>
                  <a:ext cx="630" cy="2940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</p:spPr>
            </p:pic>
            <p:pic>
              <p:nvPicPr>
                <p:cNvPr id="90" name="Picture 1685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2113" y="5508"/>
                  <a:ext cx="645" cy="2940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</p:spPr>
            </p:pic>
          </p:grpSp>
        </p:grpSp>
        <p:grpSp>
          <p:nvGrpSpPr>
            <p:cNvPr id="31" name="Group 1679"/>
            <p:cNvGrpSpPr>
              <a:grpSpLocks/>
            </p:cNvGrpSpPr>
            <p:nvPr/>
          </p:nvGrpSpPr>
          <p:grpSpPr bwMode="auto">
            <a:xfrm flipH="1">
              <a:off x="7923299" y="2575242"/>
              <a:ext cx="1520817" cy="990638"/>
              <a:chOff x="1488" y="5508"/>
              <a:chExt cx="7140" cy="3795"/>
            </a:xfrm>
          </p:grpSpPr>
          <p:grpSp>
            <p:nvGrpSpPr>
              <p:cNvPr id="81" name="Group 1680"/>
              <p:cNvGrpSpPr>
                <a:grpSpLocks/>
              </p:cNvGrpSpPr>
              <p:nvPr/>
            </p:nvGrpSpPr>
            <p:grpSpPr bwMode="auto">
              <a:xfrm>
                <a:off x="2763" y="5508"/>
                <a:ext cx="5865" cy="3795"/>
                <a:chOff x="1588" y="5988"/>
                <a:chExt cx="5865" cy="3795"/>
              </a:xfrm>
            </p:grpSpPr>
            <p:pic>
              <p:nvPicPr>
                <p:cNvPr id="85" name="Picture 1681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1588" y="5988"/>
                  <a:ext cx="5865" cy="2940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</p:spPr>
            </p:pic>
            <p:pic>
              <p:nvPicPr>
                <p:cNvPr id="86" name="Picture 1682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1588" y="8928"/>
                  <a:ext cx="5865" cy="855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</p:spPr>
            </p:pic>
          </p:grpSp>
          <p:grpSp>
            <p:nvGrpSpPr>
              <p:cNvPr id="82" name="Group 1683"/>
              <p:cNvGrpSpPr>
                <a:grpSpLocks/>
              </p:cNvGrpSpPr>
              <p:nvPr/>
            </p:nvGrpSpPr>
            <p:grpSpPr bwMode="auto">
              <a:xfrm>
                <a:off x="1488" y="5508"/>
                <a:ext cx="1270" cy="2940"/>
                <a:chOff x="1488" y="5508"/>
                <a:chExt cx="1270" cy="2940"/>
              </a:xfrm>
            </p:grpSpPr>
            <p:pic>
              <p:nvPicPr>
                <p:cNvPr id="83" name="Picture 1684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1488" y="5508"/>
                  <a:ext cx="630" cy="2940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</p:spPr>
            </p:pic>
            <p:pic>
              <p:nvPicPr>
                <p:cNvPr id="84" name="Picture 1685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2113" y="5508"/>
                  <a:ext cx="645" cy="2940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</p:spPr>
            </p:pic>
          </p:grpSp>
        </p:grpSp>
        <p:grpSp>
          <p:nvGrpSpPr>
            <p:cNvPr id="32" name="Group 225"/>
            <p:cNvGrpSpPr>
              <a:grpSpLocks/>
            </p:cNvGrpSpPr>
            <p:nvPr/>
          </p:nvGrpSpPr>
          <p:grpSpPr bwMode="auto">
            <a:xfrm>
              <a:off x="5426272" y="4024437"/>
              <a:ext cx="557626" cy="836501"/>
              <a:chOff x="1632" y="384"/>
              <a:chExt cx="354" cy="288"/>
            </a:xfrm>
          </p:grpSpPr>
          <p:sp>
            <p:nvSpPr>
              <p:cNvPr id="79" name="AutoShape 226"/>
              <p:cNvSpPr>
                <a:spLocks noChangeArrowheads="1"/>
              </p:cNvSpPr>
              <p:nvPr/>
            </p:nvSpPr>
            <p:spPr bwMode="auto">
              <a:xfrm flipH="1">
                <a:off x="1632" y="384"/>
                <a:ext cx="336" cy="140"/>
              </a:xfrm>
              <a:prstGeom prst="curvedDownArrow">
                <a:avLst>
                  <a:gd name="adj1" fmla="val 48000"/>
                  <a:gd name="adj2" fmla="val 96000"/>
                  <a:gd name="adj3" fmla="val 33333"/>
                </a:avLst>
              </a:prstGeom>
              <a:solidFill>
                <a:srgbClr val="615A8A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 dirty="0">
                  <a:latin typeface="맑은 고딕" pitchFamily="50" charset="-127"/>
                  <a:ea typeface="맑은 고딕" pitchFamily="50" charset="-127"/>
                  <a:cs typeface="산돌고딕B"/>
                </a:endParaRPr>
              </a:p>
            </p:txBody>
          </p:sp>
          <p:sp>
            <p:nvSpPr>
              <p:cNvPr id="80" name="AutoShape 227"/>
              <p:cNvSpPr>
                <a:spLocks noChangeArrowheads="1"/>
              </p:cNvSpPr>
              <p:nvPr/>
            </p:nvSpPr>
            <p:spPr bwMode="auto">
              <a:xfrm>
                <a:off x="1674" y="532"/>
                <a:ext cx="312" cy="140"/>
              </a:xfrm>
              <a:prstGeom prst="curvedUpArrow">
                <a:avLst>
                  <a:gd name="adj1" fmla="val 44571"/>
                  <a:gd name="adj2" fmla="val 89143"/>
                  <a:gd name="adj3" fmla="val 33333"/>
                </a:avLst>
              </a:prstGeom>
              <a:solidFill>
                <a:srgbClr val="615A8A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 dirty="0">
                  <a:latin typeface="맑은 고딕" pitchFamily="50" charset="-127"/>
                  <a:ea typeface="맑은 고딕" pitchFamily="50" charset="-127"/>
                  <a:cs typeface="산돌고딕B"/>
                </a:endParaRPr>
              </a:p>
            </p:txBody>
          </p:sp>
        </p:grpSp>
        <p:grpSp>
          <p:nvGrpSpPr>
            <p:cNvPr id="33" name="Group 225"/>
            <p:cNvGrpSpPr>
              <a:grpSpLocks/>
            </p:cNvGrpSpPr>
            <p:nvPr/>
          </p:nvGrpSpPr>
          <p:grpSpPr bwMode="auto">
            <a:xfrm>
              <a:off x="8395838" y="4024437"/>
              <a:ext cx="557626" cy="836501"/>
              <a:chOff x="1632" y="384"/>
              <a:chExt cx="354" cy="288"/>
            </a:xfrm>
          </p:grpSpPr>
          <p:sp>
            <p:nvSpPr>
              <p:cNvPr id="77" name="AutoShape 226"/>
              <p:cNvSpPr>
                <a:spLocks noChangeArrowheads="1"/>
              </p:cNvSpPr>
              <p:nvPr/>
            </p:nvSpPr>
            <p:spPr bwMode="auto">
              <a:xfrm flipH="1">
                <a:off x="1632" y="384"/>
                <a:ext cx="336" cy="140"/>
              </a:xfrm>
              <a:prstGeom prst="curvedDownArrow">
                <a:avLst>
                  <a:gd name="adj1" fmla="val 48000"/>
                  <a:gd name="adj2" fmla="val 96000"/>
                  <a:gd name="adj3" fmla="val 33333"/>
                </a:avLst>
              </a:prstGeom>
              <a:solidFill>
                <a:srgbClr val="615A8A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 dirty="0">
                  <a:latin typeface="맑은 고딕" pitchFamily="50" charset="-127"/>
                  <a:ea typeface="맑은 고딕" pitchFamily="50" charset="-127"/>
                  <a:cs typeface="산돌고딕B"/>
                </a:endParaRPr>
              </a:p>
            </p:txBody>
          </p:sp>
          <p:sp>
            <p:nvSpPr>
              <p:cNvPr id="78" name="AutoShape 227"/>
              <p:cNvSpPr>
                <a:spLocks noChangeArrowheads="1"/>
              </p:cNvSpPr>
              <p:nvPr/>
            </p:nvSpPr>
            <p:spPr bwMode="auto">
              <a:xfrm>
                <a:off x="1674" y="532"/>
                <a:ext cx="312" cy="140"/>
              </a:xfrm>
              <a:prstGeom prst="curvedUpArrow">
                <a:avLst>
                  <a:gd name="adj1" fmla="val 44571"/>
                  <a:gd name="adj2" fmla="val 89143"/>
                  <a:gd name="adj3" fmla="val 33333"/>
                </a:avLst>
              </a:prstGeom>
              <a:solidFill>
                <a:srgbClr val="615A8A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 dirty="0">
                  <a:latin typeface="맑은 고딕" pitchFamily="50" charset="-127"/>
                  <a:ea typeface="맑은 고딕" pitchFamily="50" charset="-127"/>
                  <a:cs typeface="산돌고딕B"/>
                </a:endParaRPr>
              </a:p>
            </p:txBody>
          </p:sp>
        </p:grpSp>
        <p:grpSp>
          <p:nvGrpSpPr>
            <p:cNvPr id="34" name="그룹 175"/>
            <p:cNvGrpSpPr>
              <a:grpSpLocks/>
            </p:cNvGrpSpPr>
            <p:nvPr/>
          </p:nvGrpSpPr>
          <p:grpSpPr bwMode="auto">
            <a:xfrm rot="3612768">
              <a:off x="5898058" y="3688346"/>
              <a:ext cx="705789" cy="391462"/>
              <a:chOff x="5318126" y="3495688"/>
              <a:chExt cx="992201" cy="463733"/>
            </a:xfrm>
          </p:grpSpPr>
          <p:grpSp>
            <p:nvGrpSpPr>
              <p:cNvPr id="59" name="Group 199"/>
              <p:cNvGrpSpPr>
                <a:grpSpLocks/>
              </p:cNvGrpSpPr>
              <p:nvPr/>
            </p:nvGrpSpPr>
            <p:grpSpPr bwMode="auto">
              <a:xfrm>
                <a:off x="5668975" y="3495688"/>
                <a:ext cx="641352" cy="457389"/>
                <a:chOff x="843" y="3256"/>
                <a:chExt cx="862" cy="429"/>
              </a:xfrm>
            </p:grpSpPr>
            <p:sp>
              <p:nvSpPr>
                <p:cNvPr id="69" name="Freeform 200"/>
                <p:cNvSpPr>
                  <a:spLocks/>
                </p:cNvSpPr>
                <p:nvPr/>
              </p:nvSpPr>
              <p:spPr bwMode="auto">
                <a:xfrm flipH="1">
                  <a:off x="1269" y="3256"/>
                  <a:ext cx="35" cy="138"/>
                </a:xfrm>
                <a:custGeom>
                  <a:avLst/>
                  <a:gdLst>
                    <a:gd name="T0" fmla="*/ 35 w 87"/>
                    <a:gd name="T1" fmla="*/ 0 h 345"/>
                    <a:gd name="T2" fmla="*/ 0 w 87"/>
                    <a:gd name="T3" fmla="*/ 69 h 345"/>
                    <a:gd name="T4" fmla="*/ 0 w 87"/>
                    <a:gd name="T5" fmla="*/ 138 h 345"/>
                    <a:gd name="T6" fmla="*/ 35 w 87"/>
                    <a:gd name="T7" fmla="*/ 54 h 345"/>
                    <a:gd name="T8" fmla="*/ 35 w 87"/>
                    <a:gd name="T9" fmla="*/ 0 h 3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7"/>
                    <a:gd name="T16" fmla="*/ 0 h 345"/>
                    <a:gd name="T17" fmla="*/ 87 w 87"/>
                    <a:gd name="T18" fmla="*/ 345 h 3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7" h="345">
                      <a:moveTo>
                        <a:pt x="87" y="0"/>
                      </a:moveTo>
                      <a:lnTo>
                        <a:pt x="0" y="172"/>
                      </a:lnTo>
                      <a:lnTo>
                        <a:pt x="0" y="345"/>
                      </a:lnTo>
                      <a:lnTo>
                        <a:pt x="87" y="134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solidFill>
                  <a:srgbClr val="CF6D9E"/>
                </a:solidFill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 dirty="0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70" name="Freeform 201"/>
                <p:cNvSpPr>
                  <a:spLocks/>
                </p:cNvSpPr>
                <p:nvPr/>
              </p:nvSpPr>
              <p:spPr bwMode="auto">
                <a:xfrm flipH="1">
                  <a:off x="925" y="3263"/>
                  <a:ext cx="780" cy="325"/>
                </a:xfrm>
                <a:custGeom>
                  <a:avLst/>
                  <a:gdLst>
                    <a:gd name="T0" fmla="*/ 436 w 1982"/>
                    <a:gd name="T1" fmla="*/ 0 h 814"/>
                    <a:gd name="T2" fmla="*/ 0 w 1982"/>
                    <a:gd name="T3" fmla="*/ 163 h 814"/>
                    <a:gd name="T4" fmla="*/ 264 w 1982"/>
                    <a:gd name="T5" fmla="*/ 325 h 814"/>
                    <a:gd name="T6" fmla="*/ 298 w 1982"/>
                    <a:gd name="T7" fmla="*/ 255 h 814"/>
                    <a:gd name="T8" fmla="*/ 734 w 1982"/>
                    <a:gd name="T9" fmla="*/ 255 h 814"/>
                    <a:gd name="T10" fmla="*/ 780 w 1982"/>
                    <a:gd name="T11" fmla="*/ 69 h 814"/>
                    <a:gd name="T12" fmla="*/ 401 w 1982"/>
                    <a:gd name="T13" fmla="*/ 69 h 814"/>
                    <a:gd name="T14" fmla="*/ 436 w 1982"/>
                    <a:gd name="T15" fmla="*/ 0 h 8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982"/>
                    <a:gd name="T25" fmla="*/ 0 h 814"/>
                    <a:gd name="T26" fmla="*/ 1982 w 1982"/>
                    <a:gd name="T27" fmla="*/ 814 h 8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982" h="814">
                      <a:moveTo>
                        <a:pt x="1107" y="0"/>
                      </a:moveTo>
                      <a:lnTo>
                        <a:pt x="0" y="407"/>
                      </a:lnTo>
                      <a:lnTo>
                        <a:pt x="670" y="814"/>
                      </a:lnTo>
                      <a:lnTo>
                        <a:pt x="757" y="639"/>
                      </a:lnTo>
                      <a:lnTo>
                        <a:pt x="1865" y="639"/>
                      </a:lnTo>
                      <a:lnTo>
                        <a:pt x="1982" y="173"/>
                      </a:lnTo>
                      <a:lnTo>
                        <a:pt x="1020" y="173"/>
                      </a:lnTo>
                      <a:lnTo>
                        <a:pt x="110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CF6D9E"/>
                    </a:gs>
                    <a:gs pos="100000">
                      <a:srgbClr val="FFFFFF"/>
                    </a:gs>
                  </a:gsLst>
                  <a:lin ang="0" scaled="1"/>
                </a:gradFill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 dirty="0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71" name="Freeform 202"/>
                <p:cNvSpPr>
                  <a:spLocks/>
                </p:cNvSpPr>
                <p:nvPr/>
              </p:nvSpPr>
              <p:spPr bwMode="auto">
                <a:xfrm flipH="1">
                  <a:off x="1440" y="3418"/>
                  <a:ext cx="265" cy="233"/>
                </a:xfrm>
                <a:custGeom>
                  <a:avLst/>
                  <a:gdLst>
                    <a:gd name="T0" fmla="*/ 0 w 671"/>
                    <a:gd name="T1" fmla="*/ 0 h 586"/>
                    <a:gd name="T2" fmla="*/ 265 w 671"/>
                    <a:gd name="T3" fmla="*/ 162 h 586"/>
                    <a:gd name="T4" fmla="*/ 265 w 671"/>
                    <a:gd name="T5" fmla="*/ 233 h 586"/>
                    <a:gd name="T6" fmla="*/ 0 w 671"/>
                    <a:gd name="T7" fmla="*/ 69 h 586"/>
                    <a:gd name="T8" fmla="*/ 0 w 671"/>
                    <a:gd name="T9" fmla="*/ 0 h 58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1"/>
                    <a:gd name="T16" fmla="*/ 0 h 586"/>
                    <a:gd name="T17" fmla="*/ 671 w 671"/>
                    <a:gd name="T18" fmla="*/ 586 h 58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1" h="586">
                      <a:moveTo>
                        <a:pt x="0" y="0"/>
                      </a:moveTo>
                      <a:lnTo>
                        <a:pt x="671" y="408"/>
                      </a:lnTo>
                      <a:lnTo>
                        <a:pt x="670" y="586"/>
                      </a:lnTo>
                      <a:lnTo>
                        <a:pt x="0" y="17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F6D9E"/>
                </a:solidFill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 dirty="0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72" name="Freeform 203"/>
                <p:cNvSpPr>
                  <a:spLocks/>
                </p:cNvSpPr>
                <p:nvPr/>
              </p:nvSpPr>
              <p:spPr bwMode="auto">
                <a:xfrm flipH="1">
                  <a:off x="1408" y="3510"/>
                  <a:ext cx="34" cy="140"/>
                </a:xfrm>
                <a:custGeom>
                  <a:avLst/>
                  <a:gdLst>
                    <a:gd name="T0" fmla="*/ 0 w 87"/>
                    <a:gd name="T1" fmla="*/ 73 h 351"/>
                    <a:gd name="T2" fmla="*/ 34 w 87"/>
                    <a:gd name="T3" fmla="*/ 0 h 351"/>
                    <a:gd name="T4" fmla="*/ 34 w 87"/>
                    <a:gd name="T5" fmla="*/ 73 h 351"/>
                    <a:gd name="T6" fmla="*/ 0 w 87"/>
                    <a:gd name="T7" fmla="*/ 140 h 351"/>
                    <a:gd name="T8" fmla="*/ 0 w 87"/>
                    <a:gd name="T9" fmla="*/ 73 h 3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7"/>
                    <a:gd name="T16" fmla="*/ 0 h 351"/>
                    <a:gd name="T17" fmla="*/ 87 w 87"/>
                    <a:gd name="T18" fmla="*/ 351 h 3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7" h="351">
                      <a:moveTo>
                        <a:pt x="0" y="182"/>
                      </a:moveTo>
                      <a:lnTo>
                        <a:pt x="87" y="0"/>
                      </a:lnTo>
                      <a:lnTo>
                        <a:pt x="87" y="182"/>
                      </a:lnTo>
                      <a:lnTo>
                        <a:pt x="1" y="351"/>
                      </a:lnTo>
                      <a:lnTo>
                        <a:pt x="0" y="182"/>
                      </a:lnTo>
                      <a:close/>
                    </a:path>
                  </a:pathLst>
                </a:custGeom>
                <a:solidFill>
                  <a:srgbClr val="CF6D9E"/>
                </a:solidFill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 dirty="0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73" name="Freeform 204"/>
                <p:cNvSpPr>
                  <a:spLocks/>
                </p:cNvSpPr>
                <p:nvPr/>
              </p:nvSpPr>
              <p:spPr bwMode="auto">
                <a:xfrm flipH="1">
                  <a:off x="971" y="3510"/>
                  <a:ext cx="437" cy="73"/>
                </a:xfrm>
                <a:custGeom>
                  <a:avLst/>
                  <a:gdLst>
                    <a:gd name="T0" fmla="*/ 0 w 1109"/>
                    <a:gd name="T1" fmla="*/ 1 h 182"/>
                    <a:gd name="T2" fmla="*/ 0 w 1109"/>
                    <a:gd name="T3" fmla="*/ 73 h 182"/>
                    <a:gd name="T4" fmla="*/ 437 w 1109"/>
                    <a:gd name="T5" fmla="*/ 73 h 182"/>
                    <a:gd name="T6" fmla="*/ 437 w 1109"/>
                    <a:gd name="T7" fmla="*/ 0 h 182"/>
                    <a:gd name="T8" fmla="*/ 0 w 1109"/>
                    <a:gd name="T9" fmla="*/ 1 h 18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09"/>
                    <a:gd name="T16" fmla="*/ 0 h 182"/>
                    <a:gd name="T17" fmla="*/ 1109 w 1109"/>
                    <a:gd name="T18" fmla="*/ 182 h 18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09" h="182">
                      <a:moveTo>
                        <a:pt x="0" y="2"/>
                      </a:moveTo>
                      <a:lnTo>
                        <a:pt x="0" y="182"/>
                      </a:lnTo>
                      <a:lnTo>
                        <a:pt x="1109" y="182"/>
                      </a:lnTo>
                      <a:lnTo>
                        <a:pt x="1108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CF6D9E"/>
                </a:solidFill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 dirty="0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74" name="Freeform 205"/>
                <p:cNvSpPr>
                  <a:spLocks/>
                </p:cNvSpPr>
                <p:nvPr/>
              </p:nvSpPr>
              <p:spPr bwMode="auto">
                <a:xfrm flipH="1">
                  <a:off x="925" y="3325"/>
                  <a:ext cx="46" cy="255"/>
                </a:xfrm>
                <a:custGeom>
                  <a:avLst/>
                  <a:gdLst>
                    <a:gd name="T0" fmla="*/ 46 w 117"/>
                    <a:gd name="T1" fmla="*/ 0 h 641"/>
                    <a:gd name="T2" fmla="*/ 0 w 117"/>
                    <a:gd name="T3" fmla="*/ 185 h 641"/>
                    <a:gd name="T4" fmla="*/ 0 w 117"/>
                    <a:gd name="T5" fmla="*/ 255 h 641"/>
                    <a:gd name="T6" fmla="*/ 46 w 117"/>
                    <a:gd name="T7" fmla="*/ 70 h 641"/>
                    <a:gd name="T8" fmla="*/ 46 w 117"/>
                    <a:gd name="T9" fmla="*/ 0 h 6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7"/>
                    <a:gd name="T16" fmla="*/ 0 h 641"/>
                    <a:gd name="T17" fmla="*/ 117 w 117"/>
                    <a:gd name="T18" fmla="*/ 641 h 64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7" h="641">
                      <a:moveTo>
                        <a:pt x="117" y="0"/>
                      </a:moveTo>
                      <a:lnTo>
                        <a:pt x="0" y="466"/>
                      </a:lnTo>
                      <a:lnTo>
                        <a:pt x="0" y="641"/>
                      </a:lnTo>
                      <a:lnTo>
                        <a:pt x="117" y="175"/>
                      </a:lnTo>
                      <a:lnTo>
                        <a:pt x="117" y="0"/>
                      </a:lnTo>
                      <a:close/>
                    </a:path>
                  </a:pathLst>
                </a:custGeom>
                <a:solidFill>
                  <a:srgbClr val="CA5891"/>
                </a:solidFill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 dirty="0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75" name="Text Box 206"/>
                <p:cNvSpPr txBox="1">
                  <a:spLocks noChangeArrowheads="1"/>
                </p:cNvSpPr>
                <p:nvPr/>
              </p:nvSpPr>
              <p:spPr bwMode="auto">
                <a:xfrm>
                  <a:off x="843" y="3409"/>
                  <a:ext cx="329" cy="2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prstShdw prst="shdw17" dist="17961" dir="2700000">
                    <a:srgbClr val="99823F"/>
                  </a:prst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 eaLnBrk="0" latinLnBrk="0" hangingPunct="0"/>
                  <a:endParaRPr kumimoji="0" lang="ko-KR" altLang="ko-KR" sz="1000" dirty="0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76" name="Text Box 207"/>
                <p:cNvSpPr txBox="1">
                  <a:spLocks noChangeArrowheads="1"/>
                </p:cNvSpPr>
                <p:nvPr/>
              </p:nvSpPr>
              <p:spPr bwMode="auto">
                <a:xfrm>
                  <a:off x="945" y="3361"/>
                  <a:ext cx="331" cy="2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prstShdw prst="shdw17" dist="17961" dir="2700000">
                    <a:srgbClr val="99823F"/>
                  </a:prst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 eaLnBrk="0" latinLnBrk="0" hangingPunct="0"/>
                  <a:endParaRPr kumimoji="0" lang="ko-KR" altLang="ko-KR" sz="1000" dirty="0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</p:grpSp>
          <p:grpSp>
            <p:nvGrpSpPr>
              <p:cNvPr id="60" name="Group 199"/>
              <p:cNvGrpSpPr>
                <a:grpSpLocks/>
              </p:cNvGrpSpPr>
              <p:nvPr/>
            </p:nvGrpSpPr>
            <p:grpSpPr bwMode="auto">
              <a:xfrm flipH="1">
                <a:off x="5318126" y="3502032"/>
                <a:ext cx="641352" cy="457389"/>
                <a:chOff x="843" y="3256"/>
                <a:chExt cx="862" cy="429"/>
              </a:xfrm>
            </p:grpSpPr>
            <p:sp>
              <p:nvSpPr>
                <p:cNvPr id="61" name="Freeform 200"/>
                <p:cNvSpPr>
                  <a:spLocks/>
                </p:cNvSpPr>
                <p:nvPr/>
              </p:nvSpPr>
              <p:spPr bwMode="auto">
                <a:xfrm flipH="1">
                  <a:off x="1269" y="3256"/>
                  <a:ext cx="35" cy="138"/>
                </a:xfrm>
                <a:custGeom>
                  <a:avLst/>
                  <a:gdLst>
                    <a:gd name="T0" fmla="*/ 35 w 87"/>
                    <a:gd name="T1" fmla="*/ 0 h 345"/>
                    <a:gd name="T2" fmla="*/ 0 w 87"/>
                    <a:gd name="T3" fmla="*/ 69 h 345"/>
                    <a:gd name="T4" fmla="*/ 0 w 87"/>
                    <a:gd name="T5" fmla="*/ 138 h 345"/>
                    <a:gd name="T6" fmla="*/ 35 w 87"/>
                    <a:gd name="T7" fmla="*/ 54 h 345"/>
                    <a:gd name="T8" fmla="*/ 35 w 87"/>
                    <a:gd name="T9" fmla="*/ 0 h 3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7"/>
                    <a:gd name="T16" fmla="*/ 0 h 345"/>
                    <a:gd name="T17" fmla="*/ 87 w 87"/>
                    <a:gd name="T18" fmla="*/ 345 h 3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7" h="345">
                      <a:moveTo>
                        <a:pt x="87" y="0"/>
                      </a:moveTo>
                      <a:lnTo>
                        <a:pt x="0" y="172"/>
                      </a:lnTo>
                      <a:lnTo>
                        <a:pt x="0" y="345"/>
                      </a:lnTo>
                      <a:lnTo>
                        <a:pt x="87" y="134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solidFill>
                  <a:srgbClr val="CF6D9E"/>
                </a:solidFill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 dirty="0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62" name="Freeform 201"/>
                <p:cNvSpPr>
                  <a:spLocks/>
                </p:cNvSpPr>
                <p:nvPr/>
              </p:nvSpPr>
              <p:spPr bwMode="auto">
                <a:xfrm flipH="1">
                  <a:off x="925" y="3263"/>
                  <a:ext cx="780" cy="325"/>
                </a:xfrm>
                <a:custGeom>
                  <a:avLst/>
                  <a:gdLst>
                    <a:gd name="T0" fmla="*/ 436 w 1982"/>
                    <a:gd name="T1" fmla="*/ 0 h 814"/>
                    <a:gd name="T2" fmla="*/ 0 w 1982"/>
                    <a:gd name="T3" fmla="*/ 163 h 814"/>
                    <a:gd name="T4" fmla="*/ 264 w 1982"/>
                    <a:gd name="T5" fmla="*/ 325 h 814"/>
                    <a:gd name="T6" fmla="*/ 298 w 1982"/>
                    <a:gd name="T7" fmla="*/ 255 h 814"/>
                    <a:gd name="T8" fmla="*/ 734 w 1982"/>
                    <a:gd name="T9" fmla="*/ 255 h 814"/>
                    <a:gd name="T10" fmla="*/ 780 w 1982"/>
                    <a:gd name="T11" fmla="*/ 69 h 814"/>
                    <a:gd name="T12" fmla="*/ 401 w 1982"/>
                    <a:gd name="T13" fmla="*/ 69 h 814"/>
                    <a:gd name="T14" fmla="*/ 436 w 1982"/>
                    <a:gd name="T15" fmla="*/ 0 h 8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982"/>
                    <a:gd name="T25" fmla="*/ 0 h 814"/>
                    <a:gd name="T26" fmla="*/ 1982 w 1982"/>
                    <a:gd name="T27" fmla="*/ 814 h 8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982" h="814">
                      <a:moveTo>
                        <a:pt x="1107" y="0"/>
                      </a:moveTo>
                      <a:lnTo>
                        <a:pt x="0" y="407"/>
                      </a:lnTo>
                      <a:lnTo>
                        <a:pt x="670" y="814"/>
                      </a:lnTo>
                      <a:lnTo>
                        <a:pt x="757" y="639"/>
                      </a:lnTo>
                      <a:lnTo>
                        <a:pt x="1865" y="639"/>
                      </a:lnTo>
                      <a:lnTo>
                        <a:pt x="1982" y="173"/>
                      </a:lnTo>
                      <a:lnTo>
                        <a:pt x="1020" y="173"/>
                      </a:lnTo>
                      <a:lnTo>
                        <a:pt x="110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CF6D9E"/>
                    </a:gs>
                    <a:gs pos="100000">
                      <a:srgbClr val="FFFFFF"/>
                    </a:gs>
                  </a:gsLst>
                  <a:lin ang="0" scaled="1"/>
                </a:gradFill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 dirty="0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63" name="Freeform 202"/>
                <p:cNvSpPr>
                  <a:spLocks/>
                </p:cNvSpPr>
                <p:nvPr/>
              </p:nvSpPr>
              <p:spPr bwMode="auto">
                <a:xfrm flipH="1">
                  <a:off x="1440" y="3418"/>
                  <a:ext cx="265" cy="233"/>
                </a:xfrm>
                <a:custGeom>
                  <a:avLst/>
                  <a:gdLst>
                    <a:gd name="T0" fmla="*/ 0 w 671"/>
                    <a:gd name="T1" fmla="*/ 0 h 586"/>
                    <a:gd name="T2" fmla="*/ 265 w 671"/>
                    <a:gd name="T3" fmla="*/ 162 h 586"/>
                    <a:gd name="T4" fmla="*/ 265 w 671"/>
                    <a:gd name="T5" fmla="*/ 233 h 586"/>
                    <a:gd name="T6" fmla="*/ 0 w 671"/>
                    <a:gd name="T7" fmla="*/ 69 h 586"/>
                    <a:gd name="T8" fmla="*/ 0 w 671"/>
                    <a:gd name="T9" fmla="*/ 0 h 58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1"/>
                    <a:gd name="T16" fmla="*/ 0 h 586"/>
                    <a:gd name="T17" fmla="*/ 671 w 671"/>
                    <a:gd name="T18" fmla="*/ 586 h 58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1" h="586">
                      <a:moveTo>
                        <a:pt x="0" y="0"/>
                      </a:moveTo>
                      <a:lnTo>
                        <a:pt x="671" y="408"/>
                      </a:lnTo>
                      <a:lnTo>
                        <a:pt x="670" y="586"/>
                      </a:lnTo>
                      <a:lnTo>
                        <a:pt x="0" y="17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F6D9E"/>
                </a:solidFill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 dirty="0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64" name="Freeform 203"/>
                <p:cNvSpPr>
                  <a:spLocks/>
                </p:cNvSpPr>
                <p:nvPr/>
              </p:nvSpPr>
              <p:spPr bwMode="auto">
                <a:xfrm flipH="1">
                  <a:off x="1408" y="3510"/>
                  <a:ext cx="34" cy="140"/>
                </a:xfrm>
                <a:custGeom>
                  <a:avLst/>
                  <a:gdLst>
                    <a:gd name="T0" fmla="*/ 0 w 87"/>
                    <a:gd name="T1" fmla="*/ 73 h 351"/>
                    <a:gd name="T2" fmla="*/ 34 w 87"/>
                    <a:gd name="T3" fmla="*/ 0 h 351"/>
                    <a:gd name="T4" fmla="*/ 34 w 87"/>
                    <a:gd name="T5" fmla="*/ 73 h 351"/>
                    <a:gd name="T6" fmla="*/ 0 w 87"/>
                    <a:gd name="T7" fmla="*/ 140 h 351"/>
                    <a:gd name="T8" fmla="*/ 0 w 87"/>
                    <a:gd name="T9" fmla="*/ 73 h 3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7"/>
                    <a:gd name="T16" fmla="*/ 0 h 351"/>
                    <a:gd name="T17" fmla="*/ 87 w 87"/>
                    <a:gd name="T18" fmla="*/ 351 h 3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7" h="351">
                      <a:moveTo>
                        <a:pt x="0" y="182"/>
                      </a:moveTo>
                      <a:lnTo>
                        <a:pt x="87" y="0"/>
                      </a:lnTo>
                      <a:lnTo>
                        <a:pt x="87" y="182"/>
                      </a:lnTo>
                      <a:lnTo>
                        <a:pt x="1" y="351"/>
                      </a:lnTo>
                      <a:lnTo>
                        <a:pt x="0" y="182"/>
                      </a:lnTo>
                      <a:close/>
                    </a:path>
                  </a:pathLst>
                </a:custGeom>
                <a:solidFill>
                  <a:srgbClr val="CF6D9E"/>
                </a:solidFill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 dirty="0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65" name="Freeform 204"/>
                <p:cNvSpPr>
                  <a:spLocks/>
                </p:cNvSpPr>
                <p:nvPr/>
              </p:nvSpPr>
              <p:spPr bwMode="auto">
                <a:xfrm flipH="1">
                  <a:off x="971" y="3510"/>
                  <a:ext cx="437" cy="73"/>
                </a:xfrm>
                <a:custGeom>
                  <a:avLst/>
                  <a:gdLst>
                    <a:gd name="T0" fmla="*/ 0 w 1109"/>
                    <a:gd name="T1" fmla="*/ 1 h 182"/>
                    <a:gd name="T2" fmla="*/ 0 w 1109"/>
                    <a:gd name="T3" fmla="*/ 73 h 182"/>
                    <a:gd name="T4" fmla="*/ 437 w 1109"/>
                    <a:gd name="T5" fmla="*/ 73 h 182"/>
                    <a:gd name="T6" fmla="*/ 437 w 1109"/>
                    <a:gd name="T7" fmla="*/ 0 h 182"/>
                    <a:gd name="T8" fmla="*/ 0 w 1109"/>
                    <a:gd name="T9" fmla="*/ 1 h 18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09"/>
                    <a:gd name="T16" fmla="*/ 0 h 182"/>
                    <a:gd name="T17" fmla="*/ 1109 w 1109"/>
                    <a:gd name="T18" fmla="*/ 182 h 18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09" h="182">
                      <a:moveTo>
                        <a:pt x="0" y="2"/>
                      </a:moveTo>
                      <a:lnTo>
                        <a:pt x="0" y="182"/>
                      </a:lnTo>
                      <a:lnTo>
                        <a:pt x="1109" y="182"/>
                      </a:lnTo>
                      <a:lnTo>
                        <a:pt x="1108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CF6D9E"/>
                </a:solidFill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 dirty="0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66" name="Freeform 205"/>
                <p:cNvSpPr>
                  <a:spLocks/>
                </p:cNvSpPr>
                <p:nvPr/>
              </p:nvSpPr>
              <p:spPr bwMode="auto">
                <a:xfrm flipH="1">
                  <a:off x="925" y="3325"/>
                  <a:ext cx="46" cy="255"/>
                </a:xfrm>
                <a:custGeom>
                  <a:avLst/>
                  <a:gdLst>
                    <a:gd name="T0" fmla="*/ 46 w 117"/>
                    <a:gd name="T1" fmla="*/ 0 h 641"/>
                    <a:gd name="T2" fmla="*/ 0 w 117"/>
                    <a:gd name="T3" fmla="*/ 185 h 641"/>
                    <a:gd name="T4" fmla="*/ 0 w 117"/>
                    <a:gd name="T5" fmla="*/ 255 h 641"/>
                    <a:gd name="T6" fmla="*/ 46 w 117"/>
                    <a:gd name="T7" fmla="*/ 70 h 641"/>
                    <a:gd name="T8" fmla="*/ 46 w 117"/>
                    <a:gd name="T9" fmla="*/ 0 h 6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7"/>
                    <a:gd name="T16" fmla="*/ 0 h 641"/>
                    <a:gd name="T17" fmla="*/ 117 w 117"/>
                    <a:gd name="T18" fmla="*/ 641 h 64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7" h="641">
                      <a:moveTo>
                        <a:pt x="117" y="0"/>
                      </a:moveTo>
                      <a:lnTo>
                        <a:pt x="0" y="466"/>
                      </a:lnTo>
                      <a:lnTo>
                        <a:pt x="0" y="641"/>
                      </a:lnTo>
                      <a:lnTo>
                        <a:pt x="117" y="175"/>
                      </a:lnTo>
                      <a:lnTo>
                        <a:pt x="117" y="0"/>
                      </a:lnTo>
                      <a:close/>
                    </a:path>
                  </a:pathLst>
                </a:custGeom>
                <a:solidFill>
                  <a:srgbClr val="CA5891"/>
                </a:solidFill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 dirty="0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67" name="Text Box 206"/>
                <p:cNvSpPr txBox="1">
                  <a:spLocks noChangeArrowheads="1"/>
                </p:cNvSpPr>
                <p:nvPr/>
              </p:nvSpPr>
              <p:spPr bwMode="auto">
                <a:xfrm>
                  <a:off x="843" y="3409"/>
                  <a:ext cx="329" cy="2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prstShdw prst="shdw17" dist="17961" dir="2700000">
                    <a:srgbClr val="99823F"/>
                  </a:prst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 eaLnBrk="0" latinLnBrk="0" hangingPunct="0"/>
                  <a:endParaRPr kumimoji="0" lang="ko-KR" altLang="ko-KR" sz="1000" dirty="0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68" name="Text Box 207"/>
                <p:cNvSpPr txBox="1">
                  <a:spLocks noChangeArrowheads="1"/>
                </p:cNvSpPr>
                <p:nvPr/>
              </p:nvSpPr>
              <p:spPr bwMode="auto">
                <a:xfrm>
                  <a:off x="945" y="3361"/>
                  <a:ext cx="331" cy="2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prstShdw prst="shdw17" dist="17961" dir="2700000">
                    <a:srgbClr val="99823F"/>
                  </a:prst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 eaLnBrk="0" latinLnBrk="0" hangingPunct="0"/>
                  <a:endParaRPr kumimoji="0" lang="ko-KR" altLang="ko-KR" sz="1000" dirty="0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</p:grpSp>
        </p:grpSp>
        <p:grpSp>
          <p:nvGrpSpPr>
            <p:cNvPr id="35" name="그룹 176"/>
            <p:cNvGrpSpPr>
              <a:grpSpLocks/>
            </p:cNvGrpSpPr>
            <p:nvPr/>
          </p:nvGrpSpPr>
          <p:grpSpPr bwMode="auto">
            <a:xfrm rot="17987232" flipH="1">
              <a:off x="7888469" y="3739412"/>
              <a:ext cx="705789" cy="391461"/>
              <a:chOff x="5318126" y="3495688"/>
              <a:chExt cx="992201" cy="463733"/>
            </a:xfrm>
          </p:grpSpPr>
          <p:grpSp>
            <p:nvGrpSpPr>
              <p:cNvPr id="41" name="Group 199"/>
              <p:cNvGrpSpPr>
                <a:grpSpLocks/>
              </p:cNvGrpSpPr>
              <p:nvPr/>
            </p:nvGrpSpPr>
            <p:grpSpPr bwMode="auto">
              <a:xfrm>
                <a:off x="5668975" y="3495688"/>
                <a:ext cx="641352" cy="457389"/>
                <a:chOff x="843" y="3256"/>
                <a:chExt cx="862" cy="429"/>
              </a:xfrm>
            </p:grpSpPr>
            <p:sp>
              <p:nvSpPr>
                <p:cNvPr id="51" name="Freeform 200"/>
                <p:cNvSpPr>
                  <a:spLocks/>
                </p:cNvSpPr>
                <p:nvPr/>
              </p:nvSpPr>
              <p:spPr bwMode="auto">
                <a:xfrm flipH="1">
                  <a:off x="1269" y="3256"/>
                  <a:ext cx="35" cy="138"/>
                </a:xfrm>
                <a:custGeom>
                  <a:avLst/>
                  <a:gdLst>
                    <a:gd name="T0" fmla="*/ 35 w 87"/>
                    <a:gd name="T1" fmla="*/ 0 h 345"/>
                    <a:gd name="T2" fmla="*/ 0 w 87"/>
                    <a:gd name="T3" fmla="*/ 69 h 345"/>
                    <a:gd name="T4" fmla="*/ 0 w 87"/>
                    <a:gd name="T5" fmla="*/ 138 h 345"/>
                    <a:gd name="T6" fmla="*/ 35 w 87"/>
                    <a:gd name="T7" fmla="*/ 54 h 345"/>
                    <a:gd name="T8" fmla="*/ 35 w 87"/>
                    <a:gd name="T9" fmla="*/ 0 h 3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7"/>
                    <a:gd name="T16" fmla="*/ 0 h 345"/>
                    <a:gd name="T17" fmla="*/ 87 w 87"/>
                    <a:gd name="T18" fmla="*/ 345 h 3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7" h="345">
                      <a:moveTo>
                        <a:pt x="87" y="0"/>
                      </a:moveTo>
                      <a:lnTo>
                        <a:pt x="0" y="172"/>
                      </a:lnTo>
                      <a:lnTo>
                        <a:pt x="0" y="345"/>
                      </a:lnTo>
                      <a:lnTo>
                        <a:pt x="87" y="134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solidFill>
                  <a:srgbClr val="CF6D9E"/>
                </a:solidFill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 dirty="0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52" name="Freeform 201"/>
                <p:cNvSpPr>
                  <a:spLocks/>
                </p:cNvSpPr>
                <p:nvPr/>
              </p:nvSpPr>
              <p:spPr bwMode="auto">
                <a:xfrm flipH="1">
                  <a:off x="925" y="3263"/>
                  <a:ext cx="780" cy="325"/>
                </a:xfrm>
                <a:custGeom>
                  <a:avLst/>
                  <a:gdLst>
                    <a:gd name="T0" fmla="*/ 436 w 1982"/>
                    <a:gd name="T1" fmla="*/ 0 h 814"/>
                    <a:gd name="T2" fmla="*/ 0 w 1982"/>
                    <a:gd name="T3" fmla="*/ 163 h 814"/>
                    <a:gd name="T4" fmla="*/ 264 w 1982"/>
                    <a:gd name="T5" fmla="*/ 325 h 814"/>
                    <a:gd name="T6" fmla="*/ 298 w 1982"/>
                    <a:gd name="T7" fmla="*/ 255 h 814"/>
                    <a:gd name="T8" fmla="*/ 734 w 1982"/>
                    <a:gd name="T9" fmla="*/ 255 h 814"/>
                    <a:gd name="T10" fmla="*/ 780 w 1982"/>
                    <a:gd name="T11" fmla="*/ 69 h 814"/>
                    <a:gd name="T12" fmla="*/ 401 w 1982"/>
                    <a:gd name="T13" fmla="*/ 69 h 814"/>
                    <a:gd name="T14" fmla="*/ 436 w 1982"/>
                    <a:gd name="T15" fmla="*/ 0 h 8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982"/>
                    <a:gd name="T25" fmla="*/ 0 h 814"/>
                    <a:gd name="T26" fmla="*/ 1982 w 1982"/>
                    <a:gd name="T27" fmla="*/ 814 h 8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982" h="814">
                      <a:moveTo>
                        <a:pt x="1107" y="0"/>
                      </a:moveTo>
                      <a:lnTo>
                        <a:pt x="0" y="407"/>
                      </a:lnTo>
                      <a:lnTo>
                        <a:pt x="670" y="814"/>
                      </a:lnTo>
                      <a:lnTo>
                        <a:pt x="757" y="639"/>
                      </a:lnTo>
                      <a:lnTo>
                        <a:pt x="1865" y="639"/>
                      </a:lnTo>
                      <a:lnTo>
                        <a:pt x="1982" y="173"/>
                      </a:lnTo>
                      <a:lnTo>
                        <a:pt x="1020" y="173"/>
                      </a:lnTo>
                      <a:lnTo>
                        <a:pt x="110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CF6D9E"/>
                    </a:gs>
                    <a:gs pos="100000">
                      <a:srgbClr val="FFFFFF"/>
                    </a:gs>
                  </a:gsLst>
                  <a:lin ang="0" scaled="1"/>
                </a:gradFill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 dirty="0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53" name="Freeform 202"/>
                <p:cNvSpPr>
                  <a:spLocks/>
                </p:cNvSpPr>
                <p:nvPr/>
              </p:nvSpPr>
              <p:spPr bwMode="auto">
                <a:xfrm flipH="1">
                  <a:off x="1440" y="3418"/>
                  <a:ext cx="265" cy="233"/>
                </a:xfrm>
                <a:custGeom>
                  <a:avLst/>
                  <a:gdLst>
                    <a:gd name="T0" fmla="*/ 0 w 671"/>
                    <a:gd name="T1" fmla="*/ 0 h 586"/>
                    <a:gd name="T2" fmla="*/ 265 w 671"/>
                    <a:gd name="T3" fmla="*/ 162 h 586"/>
                    <a:gd name="T4" fmla="*/ 265 w 671"/>
                    <a:gd name="T5" fmla="*/ 233 h 586"/>
                    <a:gd name="T6" fmla="*/ 0 w 671"/>
                    <a:gd name="T7" fmla="*/ 69 h 586"/>
                    <a:gd name="T8" fmla="*/ 0 w 671"/>
                    <a:gd name="T9" fmla="*/ 0 h 58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1"/>
                    <a:gd name="T16" fmla="*/ 0 h 586"/>
                    <a:gd name="T17" fmla="*/ 671 w 671"/>
                    <a:gd name="T18" fmla="*/ 586 h 58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1" h="586">
                      <a:moveTo>
                        <a:pt x="0" y="0"/>
                      </a:moveTo>
                      <a:lnTo>
                        <a:pt x="671" y="408"/>
                      </a:lnTo>
                      <a:lnTo>
                        <a:pt x="670" y="586"/>
                      </a:lnTo>
                      <a:lnTo>
                        <a:pt x="0" y="17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F6D9E"/>
                </a:solidFill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 dirty="0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54" name="Freeform 203"/>
                <p:cNvSpPr>
                  <a:spLocks/>
                </p:cNvSpPr>
                <p:nvPr/>
              </p:nvSpPr>
              <p:spPr bwMode="auto">
                <a:xfrm flipH="1">
                  <a:off x="1408" y="3510"/>
                  <a:ext cx="34" cy="140"/>
                </a:xfrm>
                <a:custGeom>
                  <a:avLst/>
                  <a:gdLst>
                    <a:gd name="T0" fmla="*/ 0 w 87"/>
                    <a:gd name="T1" fmla="*/ 73 h 351"/>
                    <a:gd name="T2" fmla="*/ 34 w 87"/>
                    <a:gd name="T3" fmla="*/ 0 h 351"/>
                    <a:gd name="T4" fmla="*/ 34 w 87"/>
                    <a:gd name="T5" fmla="*/ 73 h 351"/>
                    <a:gd name="T6" fmla="*/ 0 w 87"/>
                    <a:gd name="T7" fmla="*/ 140 h 351"/>
                    <a:gd name="T8" fmla="*/ 0 w 87"/>
                    <a:gd name="T9" fmla="*/ 73 h 3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7"/>
                    <a:gd name="T16" fmla="*/ 0 h 351"/>
                    <a:gd name="T17" fmla="*/ 87 w 87"/>
                    <a:gd name="T18" fmla="*/ 351 h 3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7" h="351">
                      <a:moveTo>
                        <a:pt x="0" y="182"/>
                      </a:moveTo>
                      <a:lnTo>
                        <a:pt x="87" y="0"/>
                      </a:lnTo>
                      <a:lnTo>
                        <a:pt x="87" y="182"/>
                      </a:lnTo>
                      <a:lnTo>
                        <a:pt x="1" y="351"/>
                      </a:lnTo>
                      <a:lnTo>
                        <a:pt x="0" y="182"/>
                      </a:lnTo>
                      <a:close/>
                    </a:path>
                  </a:pathLst>
                </a:custGeom>
                <a:solidFill>
                  <a:srgbClr val="CF6D9E"/>
                </a:solidFill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 dirty="0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55" name="Freeform 204"/>
                <p:cNvSpPr>
                  <a:spLocks/>
                </p:cNvSpPr>
                <p:nvPr/>
              </p:nvSpPr>
              <p:spPr bwMode="auto">
                <a:xfrm flipH="1">
                  <a:off x="971" y="3510"/>
                  <a:ext cx="437" cy="73"/>
                </a:xfrm>
                <a:custGeom>
                  <a:avLst/>
                  <a:gdLst>
                    <a:gd name="T0" fmla="*/ 0 w 1109"/>
                    <a:gd name="T1" fmla="*/ 1 h 182"/>
                    <a:gd name="T2" fmla="*/ 0 w 1109"/>
                    <a:gd name="T3" fmla="*/ 73 h 182"/>
                    <a:gd name="T4" fmla="*/ 437 w 1109"/>
                    <a:gd name="T5" fmla="*/ 73 h 182"/>
                    <a:gd name="T6" fmla="*/ 437 w 1109"/>
                    <a:gd name="T7" fmla="*/ 0 h 182"/>
                    <a:gd name="T8" fmla="*/ 0 w 1109"/>
                    <a:gd name="T9" fmla="*/ 1 h 18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09"/>
                    <a:gd name="T16" fmla="*/ 0 h 182"/>
                    <a:gd name="T17" fmla="*/ 1109 w 1109"/>
                    <a:gd name="T18" fmla="*/ 182 h 18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09" h="182">
                      <a:moveTo>
                        <a:pt x="0" y="2"/>
                      </a:moveTo>
                      <a:lnTo>
                        <a:pt x="0" y="182"/>
                      </a:lnTo>
                      <a:lnTo>
                        <a:pt x="1109" y="182"/>
                      </a:lnTo>
                      <a:lnTo>
                        <a:pt x="1108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CF6D9E"/>
                </a:solidFill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 dirty="0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56" name="Freeform 205"/>
                <p:cNvSpPr>
                  <a:spLocks/>
                </p:cNvSpPr>
                <p:nvPr/>
              </p:nvSpPr>
              <p:spPr bwMode="auto">
                <a:xfrm flipH="1">
                  <a:off x="925" y="3325"/>
                  <a:ext cx="46" cy="255"/>
                </a:xfrm>
                <a:custGeom>
                  <a:avLst/>
                  <a:gdLst>
                    <a:gd name="T0" fmla="*/ 46 w 117"/>
                    <a:gd name="T1" fmla="*/ 0 h 641"/>
                    <a:gd name="T2" fmla="*/ 0 w 117"/>
                    <a:gd name="T3" fmla="*/ 185 h 641"/>
                    <a:gd name="T4" fmla="*/ 0 w 117"/>
                    <a:gd name="T5" fmla="*/ 255 h 641"/>
                    <a:gd name="T6" fmla="*/ 46 w 117"/>
                    <a:gd name="T7" fmla="*/ 70 h 641"/>
                    <a:gd name="T8" fmla="*/ 46 w 117"/>
                    <a:gd name="T9" fmla="*/ 0 h 6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7"/>
                    <a:gd name="T16" fmla="*/ 0 h 641"/>
                    <a:gd name="T17" fmla="*/ 117 w 117"/>
                    <a:gd name="T18" fmla="*/ 641 h 64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7" h="641">
                      <a:moveTo>
                        <a:pt x="117" y="0"/>
                      </a:moveTo>
                      <a:lnTo>
                        <a:pt x="0" y="466"/>
                      </a:lnTo>
                      <a:lnTo>
                        <a:pt x="0" y="641"/>
                      </a:lnTo>
                      <a:lnTo>
                        <a:pt x="117" y="175"/>
                      </a:lnTo>
                      <a:lnTo>
                        <a:pt x="117" y="0"/>
                      </a:lnTo>
                      <a:close/>
                    </a:path>
                  </a:pathLst>
                </a:custGeom>
                <a:solidFill>
                  <a:srgbClr val="CA5891"/>
                </a:solidFill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 dirty="0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57" name="Text Box 206"/>
                <p:cNvSpPr txBox="1">
                  <a:spLocks noChangeArrowheads="1"/>
                </p:cNvSpPr>
                <p:nvPr/>
              </p:nvSpPr>
              <p:spPr bwMode="auto">
                <a:xfrm>
                  <a:off x="843" y="3409"/>
                  <a:ext cx="329" cy="2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prstShdw prst="shdw17" dist="17961" dir="2700000">
                    <a:srgbClr val="99823F"/>
                  </a:prst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 eaLnBrk="0" latinLnBrk="0" hangingPunct="0"/>
                  <a:endParaRPr kumimoji="0" lang="ko-KR" altLang="ko-KR" sz="1000" dirty="0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58" name="Text Box 207"/>
                <p:cNvSpPr txBox="1">
                  <a:spLocks noChangeArrowheads="1"/>
                </p:cNvSpPr>
                <p:nvPr/>
              </p:nvSpPr>
              <p:spPr bwMode="auto">
                <a:xfrm>
                  <a:off x="945" y="3361"/>
                  <a:ext cx="331" cy="2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prstShdw prst="shdw17" dist="17961" dir="2700000">
                    <a:srgbClr val="99823F"/>
                  </a:prst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 eaLnBrk="0" latinLnBrk="0" hangingPunct="0"/>
                  <a:endParaRPr kumimoji="0" lang="ko-KR" altLang="ko-KR" sz="1000" dirty="0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</p:grpSp>
          <p:grpSp>
            <p:nvGrpSpPr>
              <p:cNvPr id="42" name="Group 199"/>
              <p:cNvGrpSpPr>
                <a:grpSpLocks/>
              </p:cNvGrpSpPr>
              <p:nvPr/>
            </p:nvGrpSpPr>
            <p:grpSpPr bwMode="auto">
              <a:xfrm flipH="1">
                <a:off x="5318126" y="3502032"/>
                <a:ext cx="641352" cy="457389"/>
                <a:chOff x="843" y="3256"/>
                <a:chExt cx="862" cy="429"/>
              </a:xfrm>
            </p:grpSpPr>
            <p:sp>
              <p:nvSpPr>
                <p:cNvPr id="43" name="Freeform 200"/>
                <p:cNvSpPr>
                  <a:spLocks/>
                </p:cNvSpPr>
                <p:nvPr/>
              </p:nvSpPr>
              <p:spPr bwMode="auto">
                <a:xfrm flipH="1">
                  <a:off x="1269" y="3256"/>
                  <a:ext cx="35" cy="138"/>
                </a:xfrm>
                <a:custGeom>
                  <a:avLst/>
                  <a:gdLst>
                    <a:gd name="T0" fmla="*/ 35 w 87"/>
                    <a:gd name="T1" fmla="*/ 0 h 345"/>
                    <a:gd name="T2" fmla="*/ 0 w 87"/>
                    <a:gd name="T3" fmla="*/ 69 h 345"/>
                    <a:gd name="T4" fmla="*/ 0 w 87"/>
                    <a:gd name="T5" fmla="*/ 138 h 345"/>
                    <a:gd name="T6" fmla="*/ 35 w 87"/>
                    <a:gd name="T7" fmla="*/ 54 h 345"/>
                    <a:gd name="T8" fmla="*/ 35 w 87"/>
                    <a:gd name="T9" fmla="*/ 0 h 3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7"/>
                    <a:gd name="T16" fmla="*/ 0 h 345"/>
                    <a:gd name="T17" fmla="*/ 87 w 87"/>
                    <a:gd name="T18" fmla="*/ 345 h 3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7" h="345">
                      <a:moveTo>
                        <a:pt x="87" y="0"/>
                      </a:moveTo>
                      <a:lnTo>
                        <a:pt x="0" y="172"/>
                      </a:lnTo>
                      <a:lnTo>
                        <a:pt x="0" y="345"/>
                      </a:lnTo>
                      <a:lnTo>
                        <a:pt x="87" y="134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solidFill>
                  <a:srgbClr val="CF6D9E"/>
                </a:solidFill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 dirty="0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44" name="Freeform 201"/>
                <p:cNvSpPr>
                  <a:spLocks/>
                </p:cNvSpPr>
                <p:nvPr/>
              </p:nvSpPr>
              <p:spPr bwMode="auto">
                <a:xfrm flipH="1">
                  <a:off x="925" y="3263"/>
                  <a:ext cx="780" cy="325"/>
                </a:xfrm>
                <a:custGeom>
                  <a:avLst/>
                  <a:gdLst>
                    <a:gd name="T0" fmla="*/ 436 w 1982"/>
                    <a:gd name="T1" fmla="*/ 0 h 814"/>
                    <a:gd name="T2" fmla="*/ 0 w 1982"/>
                    <a:gd name="T3" fmla="*/ 163 h 814"/>
                    <a:gd name="T4" fmla="*/ 264 w 1982"/>
                    <a:gd name="T5" fmla="*/ 325 h 814"/>
                    <a:gd name="T6" fmla="*/ 298 w 1982"/>
                    <a:gd name="T7" fmla="*/ 255 h 814"/>
                    <a:gd name="T8" fmla="*/ 734 w 1982"/>
                    <a:gd name="T9" fmla="*/ 255 h 814"/>
                    <a:gd name="T10" fmla="*/ 780 w 1982"/>
                    <a:gd name="T11" fmla="*/ 69 h 814"/>
                    <a:gd name="T12" fmla="*/ 401 w 1982"/>
                    <a:gd name="T13" fmla="*/ 69 h 814"/>
                    <a:gd name="T14" fmla="*/ 436 w 1982"/>
                    <a:gd name="T15" fmla="*/ 0 h 8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982"/>
                    <a:gd name="T25" fmla="*/ 0 h 814"/>
                    <a:gd name="T26" fmla="*/ 1982 w 1982"/>
                    <a:gd name="T27" fmla="*/ 814 h 8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982" h="814">
                      <a:moveTo>
                        <a:pt x="1107" y="0"/>
                      </a:moveTo>
                      <a:lnTo>
                        <a:pt x="0" y="407"/>
                      </a:lnTo>
                      <a:lnTo>
                        <a:pt x="670" y="814"/>
                      </a:lnTo>
                      <a:lnTo>
                        <a:pt x="757" y="639"/>
                      </a:lnTo>
                      <a:lnTo>
                        <a:pt x="1865" y="639"/>
                      </a:lnTo>
                      <a:lnTo>
                        <a:pt x="1982" y="173"/>
                      </a:lnTo>
                      <a:lnTo>
                        <a:pt x="1020" y="173"/>
                      </a:lnTo>
                      <a:lnTo>
                        <a:pt x="110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CF6D9E"/>
                    </a:gs>
                    <a:gs pos="100000">
                      <a:srgbClr val="FFFFFF"/>
                    </a:gs>
                  </a:gsLst>
                  <a:lin ang="0" scaled="1"/>
                </a:gradFill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 dirty="0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45" name="Freeform 202"/>
                <p:cNvSpPr>
                  <a:spLocks/>
                </p:cNvSpPr>
                <p:nvPr/>
              </p:nvSpPr>
              <p:spPr bwMode="auto">
                <a:xfrm flipH="1">
                  <a:off x="1440" y="3418"/>
                  <a:ext cx="265" cy="233"/>
                </a:xfrm>
                <a:custGeom>
                  <a:avLst/>
                  <a:gdLst>
                    <a:gd name="T0" fmla="*/ 0 w 671"/>
                    <a:gd name="T1" fmla="*/ 0 h 586"/>
                    <a:gd name="T2" fmla="*/ 265 w 671"/>
                    <a:gd name="T3" fmla="*/ 162 h 586"/>
                    <a:gd name="T4" fmla="*/ 265 w 671"/>
                    <a:gd name="T5" fmla="*/ 233 h 586"/>
                    <a:gd name="T6" fmla="*/ 0 w 671"/>
                    <a:gd name="T7" fmla="*/ 69 h 586"/>
                    <a:gd name="T8" fmla="*/ 0 w 671"/>
                    <a:gd name="T9" fmla="*/ 0 h 58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1"/>
                    <a:gd name="T16" fmla="*/ 0 h 586"/>
                    <a:gd name="T17" fmla="*/ 671 w 671"/>
                    <a:gd name="T18" fmla="*/ 586 h 58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1" h="586">
                      <a:moveTo>
                        <a:pt x="0" y="0"/>
                      </a:moveTo>
                      <a:lnTo>
                        <a:pt x="671" y="408"/>
                      </a:lnTo>
                      <a:lnTo>
                        <a:pt x="670" y="586"/>
                      </a:lnTo>
                      <a:lnTo>
                        <a:pt x="0" y="17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F6D9E"/>
                </a:solidFill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 dirty="0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46" name="Freeform 203"/>
                <p:cNvSpPr>
                  <a:spLocks/>
                </p:cNvSpPr>
                <p:nvPr/>
              </p:nvSpPr>
              <p:spPr bwMode="auto">
                <a:xfrm flipH="1">
                  <a:off x="1408" y="3510"/>
                  <a:ext cx="34" cy="140"/>
                </a:xfrm>
                <a:custGeom>
                  <a:avLst/>
                  <a:gdLst>
                    <a:gd name="T0" fmla="*/ 0 w 87"/>
                    <a:gd name="T1" fmla="*/ 73 h 351"/>
                    <a:gd name="T2" fmla="*/ 34 w 87"/>
                    <a:gd name="T3" fmla="*/ 0 h 351"/>
                    <a:gd name="T4" fmla="*/ 34 w 87"/>
                    <a:gd name="T5" fmla="*/ 73 h 351"/>
                    <a:gd name="T6" fmla="*/ 0 w 87"/>
                    <a:gd name="T7" fmla="*/ 140 h 351"/>
                    <a:gd name="T8" fmla="*/ 0 w 87"/>
                    <a:gd name="T9" fmla="*/ 73 h 3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7"/>
                    <a:gd name="T16" fmla="*/ 0 h 351"/>
                    <a:gd name="T17" fmla="*/ 87 w 87"/>
                    <a:gd name="T18" fmla="*/ 351 h 3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7" h="351">
                      <a:moveTo>
                        <a:pt x="0" y="182"/>
                      </a:moveTo>
                      <a:lnTo>
                        <a:pt x="87" y="0"/>
                      </a:lnTo>
                      <a:lnTo>
                        <a:pt x="87" y="182"/>
                      </a:lnTo>
                      <a:lnTo>
                        <a:pt x="1" y="351"/>
                      </a:lnTo>
                      <a:lnTo>
                        <a:pt x="0" y="182"/>
                      </a:lnTo>
                      <a:close/>
                    </a:path>
                  </a:pathLst>
                </a:custGeom>
                <a:solidFill>
                  <a:srgbClr val="CF6D9E"/>
                </a:solidFill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 dirty="0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47" name="Freeform 204"/>
                <p:cNvSpPr>
                  <a:spLocks/>
                </p:cNvSpPr>
                <p:nvPr/>
              </p:nvSpPr>
              <p:spPr bwMode="auto">
                <a:xfrm flipH="1">
                  <a:off x="971" y="3510"/>
                  <a:ext cx="437" cy="73"/>
                </a:xfrm>
                <a:custGeom>
                  <a:avLst/>
                  <a:gdLst>
                    <a:gd name="T0" fmla="*/ 0 w 1109"/>
                    <a:gd name="T1" fmla="*/ 1 h 182"/>
                    <a:gd name="T2" fmla="*/ 0 w 1109"/>
                    <a:gd name="T3" fmla="*/ 73 h 182"/>
                    <a:gd name="T4" fmla="*/ 437 w 1109"/>
                    <a:gd name="T5" fmla="*/ 73 h 182"/>
                    <a:gd name="T6" fmla="*/ 437 w 1109"/>
                    <a:gd name="T7" fmla="*/ 0 h 182"/>
                    <a:gd name="T8" fmla="*/ 0 w 1109"/>
                    <a:gd name="T9" fmla="*/ 1 h 18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09"/>
                    <a:gd name="T16" fmla="*/ 0 h 182"/>
                    <a:gd name="T17" fmla="*/ 1109 w 1109"/>
                    <a:gd name="T18" fmla="*/ 182 h 18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09" h="182">
                      <a:moveTo>
                        <a:pt x="0" y="2"/>
                      </a:moveTo>
                      <a:lnTo>
                        <a:pt x="0" y="182"/>
                      </a:lnTo>
                      <a:lnTo>
                        <a:pt x="1109" y="182"/>
                      </a:lnTo>
                      <a:lnTo>
                        <a:pt x="1108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CF6D9E"/>
                </a:solidFill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 dirty="0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48" name="Freeform 205"/>
                <p:cNvSpPr>
                  <a:spLocks/>
                </p:cNvSpPr>
                <p:nvPr/>
              </p:nvSpPr>
              <p:spPr bwMode="auto">
                <a:xfrm flipH="1">
                  <a:off x="925" y="3325"/>
                  <a:ext cx="46" cy="255"/>
                </a:xfrm>
                <a:custGeom>
                  <a:avLst/>
                  <a:gdLst>
                    <a:gd name="T0" fmla="*/ 46 w 117"/>
                    <a:gd name="T1" fmla="*/ 0 h 641"/>
                    <a:gd name="T2" fmla="*/ 0 w 117"/>
                    <a:gd name="T3" fmla="*/ 185 h 641"/>
                    <a:gd name="T4" fmla="*/ 0 w 117"/>
                    <a:gd name="T5" fmla="*/ 255 h 641"/>
                    <a:gd name="T6" fmla="*/ 46 w 117"/>
                    <a:gd name="T7" fmla="*/ 70 h 641"/>
                    <a:gd name="T8" fmla="*/ 46 w 117"/>
                    <a:gd name="T9" fmla="*/ 0 h 6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7"/>
                    <a:gd name="T16" fmla="*/ 0 h 641"/>
                    <a:gd name="T17" fmla="*/ 117 w 117"/>
                    <a:gd name="T18" fmla="*/ 641 h 64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7" h="641">
                      <a:moveTo>
                        <a:pt x="117" y="0"/>
                      </a:moveTo>
                      <a:lnTo>
                        <a:pt x="0" y="466"/>
                      </a:lnTo>
                      <a:lnTo>
                        <a:pt x="0" y="641"/>
                      </a:lnTo>
                      <a:lnTo>
                        <a:pt x="117" y="175"/>
                      </a:lnTo>
                      <a:lnTo>
                        <a:pt x="117" y="0"/>
                      </a:lnTo>
                      <a:close/>
                    </a:path>
                  </a:pathLst>
                </a:custGeom>
                <a:solidFill>
                  <a:srgbClr val="CA5891"/>
                </a:solidFill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 dirty="0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49" name="Text Box 206"/>
                <p:cNvSpPr txBox="1">
                  <a:spLocks noChangeArrowheads="1"/>
                </p:cNvSpPr>
                <p:nvPr/>
              </p:nvSpPr>
              <p:spPr bwMode="auto">
                <a:xfrm>
                  <a:off x="843" y="3409"/>
                  <a:ext cx="329" cy="2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prstShdw prst="shdw17" dist="17961" dir="2700000">
                    <a:srgbClr val="99823F"/>
                  </a:prst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 eaLnBrk="0" latinLnBrk="0" hangingPunct="0"/>
                  <a:endParaRPr kumimoji="0" lang="ko-KR" altLang="ko-KR" sz="1000" dirty="0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50" name="Text Box 207"/>
                <p:cNvSpPr txBox="1">
                  <a:spLocks noChangeArrowheads="1"/>
                </p:cNvSpPr>
                <p:nvPr/>
              </p:nvSpPr>
              <p:spPr bwMode="auto">
                <a:xfrm>
                  <a:off x="945" y="3361"/>
                  <a:ext cx="331" cy="2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prstShdw prst="shdw17" dist="17961" dir="2700000">
                    <a:srgbClr val="99823F"/>
                  </a:prst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 eaLnBrk="0" latinLnBrk="0" hangingPunct="0"/>
                  <a:endParaRPr kumimoji="0" lang="ko-KR" altLang="ko-KR" sz="1000" dirty="0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</p:grpSp>
        </p:grpSp>
        <p:sp>
          <p:nvSpPr>
            <p:cNvPr id="36" name="AutoShape 161"/>
            <p:cNvSpPr>
              <a:spLocks noChangeArrowheads="1"/>
            </p:cNvSpPr>
            <p:nvPr/>
          </p:nvSpPr>
          <p:spPr bwMode="auto">
            <a:xfrm>
              <a:off x="5427707" y="3195987"/>
              <a:ext cx="966417" cy="233523"/>
            </a:xfrm>
            <a:prstGeom prst="roundRect">
              <a:avLst>
                <a:gd name="adj" fmla="val 11819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  <a:scene3d>
                <a:camera prst="orthographicFront"/>
                <a:lightRig rig="harsh" dir="tl"/>
              </a:scene3d>
              <a:sp3d contourW="38100" prstMaterial="flat">
                <a:bevelT w="1270" prst="artDeco"/>
                <a:extrusionClr>
                  <a:schemeClr val="bg1"/>
                </a:extrusionClr>
                <a:contourClr>
                  <a:schemeClr val="bg1"/>
                </a:contourClr>
              </a:sp3d>
            </a:bodyPr>
            <a:lstStyle/>
            <a:p>
              <a:pPr algn="ctr" defTabSz="762000" eaLnBrk="0" fontAlgn="auto" hangingPunct="0">
                <a:spcBef>
                  <a:spcPts val="0"/>
                </a:spcBef>
                <a:spcAft>
                  <a:spcPts val="0"/>
                </a:spcAft>
                <a:tabLst>
                  <a:tab pos="5648325" algn="l"/>
                </a:tabLst>
                <a:defRPr/>
              </a:pPr>
              <a:r>
                <a:rPr lang="ko-KR" altLang="en-US" sz="1400" b="0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타 시스템</a:t>
              </a:r>
            </a:p>
          </p:txBody>
        </p:sp>
        <p:sp>
          <p:nvSpPr>
            <p:cNvPr id="37" name="AutoShape 161"/>
            <p:cNvSpPr>
              <a:spLocks noChangeArrowheads="1"/>
            </p:cNvSpPr>
            <p:nvPr/>
          </p:nvSpPr>
          <p:spPr bwMode="auto">
            <a:xfrm>
              <a:off x="8009094" y="3195987"/>
              <a:ext cx="1400121" cy="230038"/>
            </a:xfrm>
            <a:prstGeom prst="roundRect">
              <a:avLst>
                <a:gd name="adj" fmla="val 11819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  <a:scene3d>
                <a:camera prst="orthographicFront"/>
                <a:lightRig rig="harsh" dir="tl"/>
              </a:scene3d>
              <a:sp3d contourW="38100" prstMaterial="flat">
                <a:bevelT w="1270" prst="artDeco"/>
                <a:extrusionClr>
                  <a:schemeClr val="bg1"/>
                </a:extrusionClr>
                <a:contourClr>
                  <a:schemeClr val="bg1"/>
                </a:contourClr>
              </a:sp3d>
            </a:bodyPr>
            <a:lstStyle/>
            <a:p>
              <a:pPr algn="ctr" defTabSz="762000" eaLnBrk="0" fontAlgn="auto" hangingPunct="0">
                <a:spcBef>
                  <a:spcPts val="0"/>
                </a:spcBef>
                <a:spcAft>
                  <a:spcPts val="0"/>
                </a:spcAft>
                <a:tabLst>
                  <a:tab pos="5648325" algn="l"/>
                </a:tabLst>
                <a:defRPr/>
              </a:pPr>
              <a:r>
                <a:rPr lang="en-US" altLang="ko-KR" sz="1400" b="0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Web</a:t>
              </a:r>
              <a:r>
                <a:rPr lang="ko-KR" altLang="en-US" sz="1400" b="0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클라이언트</a:t>
              </a:r>
            </a:p>
          </p:txBody>
        </p:sp>
        <p:sp>
          <p:nvSpPr>
            <p:cNvPr id="38" name="AutoShape 161"/>
            <p:cNvSpPr>
              <a:spLocks noChangeArrowheads="1"/>
            </p:cNvSpPr>
            <p:nvPr/>
          </p:nvSpPr>
          <p:spPr bwMode="auto">
            <a:xfrm>
              <a:off x="5208630" y="4313496"/>
              <a:ext cx="966417" cy="233523"/>
            </a:xfrm>
            <a:prstGeom prst="roundRect">
              <a:avLst>
                <a:gd name="adj" fmla="val 11819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  <a:scene3d>
                <a:camera prst="orthographicFront"/>
                <a:lightRig rig="harsh" dir="tl"/>
              </a:scene3d>
              <a:sp3d contourW="38100" prstMaterial="flat">
                <a:bevelT w="1270" prst="artDeco"/>
                <a:extrusionClr>
                  <a:schemeClr val="bg1"/>
                </a:extrusionClr>
                <a:contourClr>
                  <a:schemeClr val="bg1"/>
                </a:contourClr>
              </a:sp3d>
            </a:bodyPr>
            <a:lstStyle/>
            <a:p>
              <a:pPr algn="ctr" defTabSz="762000" eaLnBrk="0" fontAlgn="auto" hangingPunct="0">
                <a:spcBef>
                  <a:spcPts val="0"/>
                </a:spcBef>
                <a:spcAft>
                  <a:spcPts val="0"/>
                </a:spcAft>
                <a:tabLst>
                  <a:tab pos="5648325" algn="l"/>
                </a:tabLst>
                <a:defRPr/>
              </a:pPr>
              <a:r>
                <a:rPr lang="ko-KR" altLang="en-US" sz="1400" b="0" spc="-80" dirty="0">
                  <a:ln w="11430">
                    <a:noFill/>
                  </a:ln>
                  <a:solidFill>
                    <a:srgbClr val="EE7012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50800" dir="5400000" algn="ctr" rotWithShape="0">
                      <a:schemeClr val="tx1"/>
                    </a:outerShd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스케줄링</a:t>
              </a:r>
            </a:p>
          </p:txBody>
        </p:sp>
        <p:sp>
          <p:nvSpPr>
            <p:cNvPr id="39" name="AutoShape 161"/>
            <p:cNvSpPr>
              <a:spLocks noChangeArrowheads="1"/>
            </p:cNvSpPr>
            <p:nvPr/>
          </p:nvSpPr>
          <p:spPr bwMode="auto">
            <a:xfrm>
              <a:off x="8258622" y="4327933"/>
              <a:ext cx="966417" cy="233523"/>
            </a:xfrm>
            <a:prstGeom prst="roundRect">
              <a:avLst>
                <a:gd name="adj" fmla="val 11819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  <a:scene3d>
                <a:camera prst="orthographicFront"/>
                <a:lightRig rig="harsh" dir="tl"/>
              </a:scene3d>
              <a:sp3d contourW="38100" prstMaterial="flat">
                <a:bevelT w="1270" prst="artDeco"/>
                <a:extrusionClr>
                  <a:schemeClr val="bg1"/>
                </a:extrusionClr>
                <a:contourClr>
                  <a:schemeClr val="bg1"/>
                </a:contourClr>
              </a:sp3d>
            </a:bodyPr>
            <a:lstStyle/>
            <a:p>
              <a:pPr algn="ctr" defTabSz="762000" eaLnBrk="0" fontAlgn="auto" hangingPunct="0">
                <a:spcBef>
                  <a:spcPts val="0"/>
                </a:spcBef>
                <a:spcAft>
                  <a:spcPts val="0"/>
                </a:spcAft>
                <a:tabLst>
                  <a:tab pos="5648325" algn="l"/>
                </a:tabLst>
                <a:defRPr/>
              </a:pPr>
              <a:r>
                <a:rPr lang="ko-KR" altLang="en-US" sz="1400" b="0" spc="-80" dirty="0">
                  <a:ln w="11430">
                    <a:noFill/>
                  </a:ln>
                  <a:solidFill>
                    <a:srgbClr val="EE7012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50800" dir="5400000" algn="ctr" rotWithShape="0">
                      <a:schemeClr val="tx1"/>
                    </a:outerShd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스케줄링</a:t>
              </a:r>
            </a:p>
          </p:txBody>
        </p:sp>
        <p:sp>
          <p:nvSpPr>
            <p:cNvPr id="40" name="AutoShape 161"/>
            <p:cNvSpPr>
              <a:spLocks noChangeArrowheads="1"/>
            </p:cNvSpPr>
            <p:nvPr/>
          </p:nvSpPr>
          <p:spPr bwMode="auto">
            <a:xfrm>
              <a:off x="6413553" y="2502213"/>
              <a:ext cx="1515282" cy="690112"/>
            </a:xfrm>
            <a:prstGeom prst="roundRect">
              <a:avLst>
                <a:gd name="adj" fmla="val 11819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  <a:scene3d>
                <a:camera prst="orthographicFront"/>
                <a:lightRig rig="harsh" dir="tl"/>
              </a:scene3d>
              <a:sp3d contourW="38100" prstMaterial="flat">
                <a:bevelT w="1270" prst="artDeco"/>
                <a:extrusionClr>
                  <a:schemeClr val="bg1"/>
                </a:extrusionClr>
                <a:contourClr>
                  <a:schemeClr val="bg1"/>
                </a:contourClr>
              </a:sp3d>
            </a:bodyPr>
            <a:lstStyle/>
            <a:p>
              <a:pPr algn="ctr" defTabSz="762000" eaLnBrk="0" fontAlgn="auto" hangingPunct="0">
                <a:spcBef>
                  <a:spcPts val="0"/>
                </a:spcBef>
                <a:spcAft>
                  <a:spcPts val="0"/>
                </a:spcAft>
                <a:tabLst>
                  <a:tab pos="5648325" algn="l"/>
                </a:tabLst>
                <a:defRPr/>
              </a:pPr>
              <a:r>
                <a:rPr lang="ko-KR" altLang="en-US" sz="1400" b="1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커스텀메이드</a:t>
              </a:r>
              <a:endParaRPr lang="en-US" altLang="ko-KR" sz="1400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  <a:p>
              <a:pPr algn="ctr" defTabSz="762000" eaLnBrk="0" fontAlgn="auto" hangingPunct="0">
                <a:spcBef>
                  <a:spcPts val="0"/>
                </a:spcBef>
                <a:spcAft>
                  <a:spcPts val="0"/>
                </a:spcAft>
                <a:tabLst>
                  <a:tab pos="5648325" algn="l"/>
                </a:tabLst>
                <a:defRPr/>
              </a:pPr>
              <a:r>
                <a:rPr lang="ko-KR" altLang="en-US" sz="1400" b="1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전용클라이언트</a:t>
              </a:r>
              <a:endParaRPr lang="en-US" altLang="ko-KR" sz="1400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  <a:p>
              <a:pPr algn="ctr" defTabSz="762000" eaLnBrk="0" fontAlgn="auto" hangingPunct="0">
                <a:spcBef>
                  <a:spcPts val="0"/>
                </a:spcBef>
                <a:spcAft>
                  <a:spcPts val="0"/>
                </a:spcAft>
                <a:tabLst>
                  <a:tab pos="5648325" algn="l"/>
                </a:tabLst>
                <a:defRPr/>
              </a:pPr>
              <a:r>
                <a:rPr lang="ko-KR" altLang="en-US" sz="1400" b="1" spc="-80" dirty="0">
                  <a:ln w="11430">
                    <a:noFill/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프로그램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289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직사각형 187"/>
          <p:cNvSpPr/>
          <p:nvPr/>
        </p:nvSpPr>
        <p:spPr>
          <a:xfrm>
            <a:off x="203259" y="755003"/>
            <a:ext cx="9123693" cy="525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defTabSz="936743"/>
            <a:r>
              <a:rPr lang="ko-KR" altLang="en-US" spc="-60" dirty="0">
                <a:latin typeface="맑은 고딕" pitchFamily="50" charset="-127"/>
                <a:ea typeface="맑은 고딕" pitchFamily="50" charset="-127"/>
                <a:cs typeface="Arial" pitchFamily="34" charset="0"/>
                <a:sym typeface="Wingdings" pitchFamily="2" charset="2"/>
              </a:rPr>
              <a:t>  미래의 수급 균형을 모니터링 하여</a:t>
            </a:r>
            <a:r>
              <a:rPr lang="en-US" altLang="ko-KR" spc="-60" dirty="0">
                <a:latin typeface="맑은 고딕" pitchFamily="50" charset="-127"/>
                <a:ea typeface="맑은 고딕" pitchFamily="50" charset="-127"/>
                <a:cs typeface="Arial" pitchFamily="34" charset="0"/>
                <a:sym typeface="Wingdings" pitchFamily="2" charset="2"/>
              </a:rPr>
              <a:t>,</a:t>
            </a:r>
            <a:r>
              <a:rPr lang="ko-KR" altLang="en-US" spc="-60" dirty="0">
                <a:latin typeface="맑은 고딕" pitchFamily="50" charset="-127"/>
                <a:ea typeface="맑은 고딕" pitchFamily="50" charset="-127"/>
                <a:cs typeface="Arial" pitchFamily="34" charset="0"/>
                <a:sym typeface="Wingdings" pitchFamily="2" charset="2"/>
              </a:rPr>
              <a:t> 과부족을 예견하고</a:t>
            </a:r>
            <a:r>
              <a:rPr lang="en-US" altLang="ko-KR" spc="-60" dirty="0">
                <a:latin typeface="맑은 고딕" pitchFamily="50" charset="-127"/>
                <a:ea typeface="맑은 고딕" pitchFamily="50" charset="-127"/>
                <a:cs typeface="Arial" pitchFamily="34" charset="0"/>
                <a:sym typeface="Wingdings" pitchFamily="2" charset="2"/>
              </a:rPr>
              <a:t>,</a:t>
            </a:r>
            <a:r>
              <a:rPr lang="ko-KR" altLang="en-US" spc="-60" dirty="0">
                <a:latin typeface="맑은 고딕" pitchFamily="50" charset="-127"/>
                <a:ea typeface="맑은 고딕" pitchFamily="50" charset="-127"/>
                <a:cs typeface="Arial" pitchFamily="34" charset="0"/>
                <a:sym typeface="Wingdings" pitchFamily="2" charset="2"/>
              </a:rPr>
              <a:t> 정확하게 요구량을 조정하여 </a:t>
            </a:r>
            <a:r>
              <a:rPr lang="en-US" altLang="ko-KR" spc="-60" dirty="0">
                <a:latin typeface="맑은 고딕" pitchFamily="50" charset="-127"/>
                <a:ea typeface="맑은 고딕" pitchFamily="50" charset="-127"/>
                <a:cs typeface="Arial" pitchFamily="34" charset="0"/>
                <a:sym typeface="Wingdings" pitchFamily="2" charset="2"/>
              </a:rPr>
              <a:t>“</a:t>
            </a:r>
            <a:r>
              <a:rPr lang="ko-KR" altLang="en-US" spc="-60" dirty="0">
                <a:latin typeface="맑은 고딕" pitchFamily="50" charset="-127"/>
                <a:ea typeface="맑은 고딕" pitchFamily="50" charset="-127"/>
                <a:cs typeface="Arial" pitchFamily="34" charset="0"/>
                <a:sym typeface="Wingdings" pitchFamily="2" charset="2"/>
              </a:rPr>
              <a:t>수요의 불확실성과 단기변동에 정확하게 </a:t>
            </a:r>
            <a:endParaRPr lang="en-US" altLang="ko-KR" spc="-60" dirty="0">
              <a:latin typeface="맑은 고딕" pitchFamily="50" charset="-127"/>
              <a:ea typeface="맑은 고딕" pitchFamily="50" charset="-127"/>
              <a:cs typeface="Arial" pitchFamily="34" charset="0"/>
              <a:sym typeface="Wingdings" pitchFamily="2" charset="2"/>
            </a:endParaRPr>
          </a:p>
          <a:p>
            <a:pPr algn="l" defTabSz="936743"/>
            <a:r>
              <a:rPr lang="en-US" altLang="ko-KR" spc="-60" dirty="0">
                <a:latin typeface="맑은 고딕" pitchFamily="50" charset="-127"/>
                <a:ea typeface="맑은 고딕" pitchFamily="50" charset="-127"/>
                <a:cs typeface="Arial" pitchFamily="34" charset="0"/>
                <a:sym typeface="Wingdings" pitchFamily="2" charset="2"/>
              </a:rPr>
              <a:t>  </a:t>
            </a:r>
            <a:r>
              <a:rPr lang="ko-KR" altLang="en-US" spc="-60" dirty="0">
                <a:latin typeface="맑은 고딕" pitchFamily="50" charset="-127"/>
                <a:ea typeface="맑은 고딕" pitchFamily="50" charset="-127"/>
                <a:cs typeface="Arial" pitchFamily="34" charset="0"/>
                <a:sym typeface="Wingdings" pitchFamily="2" charset="2"/>
              </a:rPr>
              <a:t>대처 하여 안정된 생산</a:t>
            </a:r>
            <a:r>
              <a:rPr lang="en-US" altLang="ko-KR" spc="-60" dirty="0">
                <a:latin typeface="맑은 고딕" pitchFamily="50" charset="-127"/>
                <a:ea typeface="맑은 고딕" pitchFamily="50" charset="-127"/>
                <a:cs typeface="Arial" pitchFamily="34" charset="0"/>
                <a:sym typeface="Wingdings" pitchFamily="2" charset="2"/>
              </a:rPr>
              <a:t>”</a:t>
            </a:r>
            <a:r>
              <a:rPr lang="ko-KR" altLang="en-US" spc="-60" dirty="0">
                <a:latin typeface="맑은 고딕" pitchFamily="50" charset="-127"/>
                <a:ea typeface="맑은 고딕" pitchFamily="50" charset="-127"/>
                <a:cs typeface="Arial" pitchFamily="34" charset="0"/>
                <a:sym typeface="Wingdings" pitchFamily="2" charset="2"/>
              </a:rPr>
              <a:t>을 실현하기 위한 지금까지 실현 될 수 없었던 새로운 생산</a:t>
            </a:r>
            <a:r>
              <a:rPr lang="en-US" altLang="ko-KR" spc="-60" dirty="0">
                <a:latin typeface="맑은 고딕" pitchFamily="50" charset="-127"/>
                <a:ea typeface="맑은 고딕" pitchFamily="50" charset="-127"/>
                <a:cs typeface="Arial" pitchFamily="34" charset="0"/>
                <a:sym typeface="Wingdings" pitchFamily="2" charset="2"/>
              </a:rPr>
              <a:t>(</a:t>
            </a:r>
            <a:r>
              <a:rPr lang="ko-KR" altLang="en-US" spc="-60" dirty="0">
                <a:latin typeface="맑은 고딕" pitchFamily="50" charset="-127"/>
                <a:ea typeface="맑은 고딕" pitchFamily="50" charset="-127"/>
                <a:cs typeface="Arial" pitchFamily="34" charset="0"/>
                <a:sym typeface="Wingdings" pitchFamily="2" charset="2"/>
              </a:rPr>
              <a:t>수요</a:t>
            </a:r>
            <a:r>
              <a:rPr lang="en-US" altLang="ko-KR" spc="-60" dirty="0">
                <a:latin typeface="맑은 고딕" pitchFamily="50" charset="-127"/>
                <a:ea typeface="맑은 고딕" pitchFamily="50" charset="-127"/>
                <a:cs typeface="Arial" pitchFamily="34" charset="0"/>
                <a:sym typeface="Wingdings" pitchFamily="2" charset="2"/>
              </a:rPr>
              <a:t>)</a:t>
            </a:r>
            <a:r>
              <a:rPr lang="ko-KR" altLang="en-US" spc="-60" dirty="0">
                <a:latin typeface="맑은 고딕" pitchFamily="50" charset="-127"/>
                <a:ea typeface="맑은 고딕" pitchFamily="50" charset="-127"/>
                <a:cs typeface="Arial" pitchFamily="34" charset="0"/>
                <a:sym typeface="Wingdings" pitchFamily="2" charset="2"/>
              </a:rPr>
              <a:t>계획 솔루션입니다</a:t>
            </a:r>
            <a:r>
              <a:rPr lang="en-US" altLang="ko-KR" spc="-60" dirty="0">
                <a:latin typeface="맑은 고딕" pitchFamily="50" charset="-127"/>
                <a:ea typeface="맑은 고딕" pitchFamily="50" charset="-127"/>
                <a:cs typeface="Arial" pitchFamily="34" charset="0"/>
                <a:sym typeface="Wingdings" pitchFamily="2" charset="2"/>
              </a:rPr>
              <a:t>. </a:t>
            </a:r>
          </a:p>
        </p:txBody>
      </p:sp>
      <p:grpSp>
        <p:nvGrpSpPr>
          <p:cNvPr id="190" name="그룹 189"/>
          <p:cNvGrpSpPr/>
          <p:nvPr/>
        </p:nvGrpSpPr>
        <p:grpSpPr>
          <a:xfrm>
            <a:off x="448913" y="4869159"/>
            <a:ext cx="9184607" cy="1626927"/>
            <a:chOff x="448913" y="4797152"/>
            <a:chExt cx="9184607" cy="1826606"/>
          </a:xfrm>
        </p:grpSpPr>
        <p:sp>
          <p:nvSpPr>
            <p:cNvPr id="191" name="직사각형 190"/>
            <p:cNvSpPr/>
            <p:nvPr/>
          </p:nvSpPr>
          <p:spPr bwMode="auto">
            <a:xfrm>
              <a:off x="448913" y="4798947"/>
              <a:ext cx="4614075" cy="1713915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9525" algn="ctr">
              <a:solidFill>
                <a:srgbClr val="FFFFFF">
                  <a:lumMod val="75000"/>
                </a:srgbClr>
              </a:solidFill>
              <a:miter lim="800000"/>
              <a:headEnd/>
              <a:tailEnd/>
            </a:ln>
          </p:spPr>
          <p:txBody>
            <a:bodyPr lIns="54000" tIns="46800" rIns="54000" bIns="468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0" lang="ko-KR" altLang="en-US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2" name="Rectangle 8"/>
            <p:cNvSpPr>
              <a:spLocks noChangeArrowheads="1"/>
            </p:cNvSpPr>
            <p:nvPr/>
          </p:nvSpPr>
          <p:spPr bwMode="auto">
            <a:xfrm>
              <a:off x="482845" y="4828428"/>
              <a:ext cx="1092821" cy="240553"/>
            </a:xfrm>
            <a:prstGeom prst="rect">
              <a:avLst/>
            </a:prstGeom>
            <a:solidFill>
              <a:srgbClr val="000000">
                <a:lumMod val="75000"/>
                <a:lumOff val="25000"/>
              </a:srgbClr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필요성</a:t>
              </a:r>
              <a:endPara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93" name="직사각형 192"/>
            <p:cNvSpPr/>
            <p:nvPr/>
          </p:nvSpPr>
          <p:spPr bwMode="auto">
            <a:xfrm>
              <a:off x="5241032" y="4797152"/>
              <a:ext cx="4392488" cy="1715710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9525" algn="ctr">
              <a:solidFill>
                <a:srgbClr val="FFFFFF">
                  <a:lumMod val="75000"/>
                </a:srgbClr>
              </a:solidFill>
              <a:miter lim="800000"/>
              <a:headEnd/>
              <a:tailEnd/>
            </a:ln>
          </p:spPr>
          <p:txBody>
            <a:bodyPr lIns="54000" tIns="46800" rIns="54000" bIns="468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0" lang="ko-KR" altLang="en-US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4" name="Rectangle 8"/>
            <p:cNvSpPr>
              <a:spLocks noChangeArrowheads="1"/>
            </p:cNvSpPr>
            <p:nvPr/>
          </p:nvSpPr>
          <p:spPr bwMode="auto">
            <a:xfrm>
              <a:off x="5270815" y="4832070"/>
              <a:ext cx="1134220" cy="243717"/>
            </a:xfrm>
            <a:prstGeom prst="rect">
              <a:avLst/>
            </a:prstGeom>
            <a:solidFill>
              <a:srgbClr val="000000">
                <a:lumMod val="75000"/>
                <a:lumOff val="25000"/>
              </a:srgbClr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장점</a:t>
              </a:r>
              <a:endPara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95" name="직사각형 194"/>
            <p:cNvSpPr/>
            <p:nvPr/>
          </p:nvSpPr>
          <p:spPr>
            <a:xfrm>
              <a:off x="5325840" y="5064900"/>
              <a:ext cx="4235672" cy="1558858"/>
            </a:xfrm>
            <a:prstGeom prst="rect">
              <a:avLst/>
            </a:prstGeom>
          </p:spPr>
          <p:txBody>
            <a:bodyPr wrap="square" lIns="0" tIns="72000" rIns="0">
              <a:spAutoFit/>
            </a:bodyPr>
            <a:lstStyle/>
            <a:p>
              <a:pPr algn="l" eaLnBrk="1" hangingPunct="1">
                <a:lnSpc>
                  <a:spcPct val="15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kumimoji="1" lang="ko-KR" altLang="en-US" sz="1100" kern="0" dirty="0">
                  <a:solidFill>
                    <a:srgbClr val="000000"/>
                  </a:solidFill>
                  <a:latin typeface="+mn-lt"/>
                  <a:ea typeface="+mn-ea"/>
                  <a:sym typeface="Wingdings" pitchFamily="2" charset="2"/>
                </a:rPr>
                <a:t>▶ </a:t>
              </a:r>
              <a:r>
                <a:rPr kumimoji="1" lang="ko-KR" altLang="en-US" sz="1100" kern="0" dirty="0">
                  <a:solidFill>
                    <a:srgbClr val="000000"/>
                  </a:solidFill>
                  <a:latin typeface="+mn-lt"/>
                  <a:ea typeface="+mn-ea"/>
                </a:rPr>
                <a:t>수급 균형의 추이를 시각화 </a:t>
              </a:r>
              <a:r>
                <a:rPr kumimoji="1" lang="en-US" altLang="ko-KR" sz="1100" kern="0" dirty="0">
                  <a:solidFill>
                    <a:srgbClr val="000000"/>
                  </a:solidFill>
                  <a:latin typeface="+mn-lt"/>
                  <a:ea typeface="+mn-ea"/>
                </a:rPr>
                <a:t>[</a:t>
              </a:r>
              <a:r>
                <a:rPr kumimoji="1" lang="ko-KR" altLang="en-US" sz="1100" kern="0" dirty="0">
                  <a:solidFill>
                    <a:srgbClr val="000000"/>
                  </a:solidFill>
                  <a:latin typeface="+mn-lt"/>
                  <a:ea typeface="+mn-ea"/>
                </a:rPr>
                <a:t>수급</a:t>
              </a:r>
              <a:r>
                <a:rPr kumimoji="1" lang="en-US" altLang="ko-KR" sz="1100" kern="0" dirty="0">
                  <a:solidFill>
                    <a:srgbClr val="000000"/>
                  </a:solidFill>
                  <a:latin typeface="+mn-lt"/>
                  <a:ea typeface="+mn-ea"/>
                </a:rPr>
                <a:t>.</a:t>
              </a:r>
              <a:r>
                <a:rPr kumimoji="1" lang="ko-KR" altLang="en-US" sz="1100" kern="0" dirty="0">
                  <a:solidFill>
                    <a:srgbClr val="000000"/>
                  </a:solidFill>
                  <a:latin typeface="+mn-lt"/>
                  <a:ea typeface="+mn-ea"/>
                </a:rPr>
                <a:t>균형</a:t>
              </a:r>
              <a:r>
                <a:rPr kumimoji="1" lang="en-US" altLang="ko-KR" sz="1100" kern="0" dirty="0">
                  <a:solidFill>
                    <a:srgbClr val="000000"/>
                  </a:solidFill>
                  <a:latin typeface="+mn-lt"/>
                  <a:ea typeface="+mn-ea"/>
                </a:rPr>
                <a:t>.</a:t>
              </a:r>
              <a:r>
                <a:rPr kumimoji="1" lang="ko-KR" altLang="en-US" sz="1100" kern="0" dirty="0">
                  <a:solidFill>
                    <a:srgbClr val="000000"/>
                  </a:solidFill>
                  <a:latin typeface="+mn-lt"/>
                  <a:ea typeface="+mn-ea"/>
                </a:rPr>
                <a:t>조정</a:t>
              </a:r>
              <a:r>
                <a:rPr kumimoji="1" lang="en-US" altLang="ko-KR" sz="1100" kern="0" dirty="0">
                  <a:solidFill>
                    <a:srgbClr val="000000"/>
                  </a:solidFill>
                  <a:latin typeface="+mn-lt"/>
                  <a:ea typeface="+mn-ea"/>
                </a:rPr>
                <a:t>]</a:t>
              </a:r>
            </a:p>
            <a:p>
              <a:pPr algn="l" eaLnBrk="1" hangingPunct="1">
                <a:lnSpc>
                  <a:spcPct val="15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kumimoji="1" lang="en-US" altLang="ko-KR" sz="1100" kern="0" dirty="0">
                  <a:solidFill>
                    <a:srgbClr val="000000"/>
                  </a:solidFill>
                  <a:latin typeface="+mn-lt"/>
                  <a:ea typeface="+mn-ea"/>
                </a:rPr>
                <a:t>    - </a:t>
              </a:r>
              <a:r>
                <a:rPr kumimoji="1" lang="ko-KR" altLang="en-US" sz="1100" kern="0" dirty="0">
                  <a:solidFill>
                    <a:srgbClr val="000000"/>
                  </a:solidFill>
                  <a:latin typeface="+mn-lt"/>
                  <a:ea typeface="+mn-ea"/>
                </a:rPr>
                <a:t>변경의 영향이 즉시 보이기 때문에 조정이 용이</a:t>
              </a:r>
              <a:endParaRPr kumimoji="1" lang="en-US" altLang="ko-KR" sz="1100" kern="0" dirty="0">
                <a:solidFill>
                  <a:srgbClr val="000000"/>
                </a:solidFill>
                <a:latin typeface="+mn-lt"/>
                <a:ea typeface="+mn-ea"/>
              </a:endParaRPr>
            </a:p>
            <a:p>
              <a:pPr algn="l" eaLnBrk="1" hangingPunct="1">
                <a:lnSpc>
                  <a:spcPct val="15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kumimoji="1" lang="en-US" altLang="ko-KR" sz="1100" kern="0" dirty="0">
                  <a:solidFill>
                    <a:srgbClr val="000000"/>
                  </a:solidFill>
                  <a:latin typeface="+mn-lt"/>
                  <a:ea typeface="+mn-ea"/>
                </a:rPr>
                <a:t>    - </a:t>
              </a:r>
              <a:r>
                <a:rPr kumimoji="1" lang="ko-KR" altLang="en-US" sz="1100" kern="0" dirty="0">
                  <a:solidFill>
                    <a:srgbClr val="000000"/>
                  </a:solidFill>
                  <a:latin typeface="+mn-lt"/>
                  <a:ea typeface="+mn-ea"/>
                </a:rPr>
                <a:t>다품종간 상황의 비교가 용이</a:t>
              </a:r>
              <a:r>
                <a:rPr kumimoji="1" lang="en-US" altLang="ko-KR" sz="1100" kern="0" dirty="0">
                  <a:solidFill>
                    <a:srgbClr val="000000"/>
                  </a:solidFill>
                  <a:latin typeface="+mn-lt"/>
                  <a:ea typeface="+mn-ea"/>
                </a:rPr>
                <a:t>,</a:t>
              </a:r>
              <a:r>
                <a:rPr kumimoji="1" lang="ko-KR" altLang="en-US" sz="1100" kern="0" dirty="0">
                  <a:solidFill>
                    <a:srgbClr val="000000"/>
                  </a:solidFill>
                  <a:latin typeface="+mn-lt"/>
                  <a:ea typeface="+mn-ea"/>
                </a:rPr>
                <a:t> 밸런스 조정 판단이 용이</a:t>
              </a:r>
              <a:endParaRPr kumimoji="1" lang="en-US" altLang="ko-KR" sz="1100" kern="0" dirty="0">
                <a:solidFill>
                  <a:srgbClr val="000000"/>
                </a:solidFill>
                <a:latin typeface="+mn-lt"/>
                <a:ea typeface="+mn-ea"/>
              </a:endParaRPr>
            </a:p>
            <a:p>
              <a:pPr algn="l" eaLnBrk="1" hangingPunct="1">
                <a:lnSpc>
                  <a:spcPct val="15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kumimoji="1" lang="ko-KR" altLang="en-US" sz="1100" kern="0" dirty="0">
                  <a:solidFill>
                    <a:srgbClr val="000000"/>
                  </a:solidFill>
                  <a:latin typeface="+mn-lt"/>
                  <a:ea typeface="+mn-ea"/>
                  <a:sym typeface="Wingdings" pitchFamily="2" charset="2"/>
                </a:rPr>
                <a:t>▶ </a:t>
              </a:r>
              <a:r>
                <a:rPr kumimoji="1" lang="ko-KR" altLang="en-US" sz="1100" kern="0" dirty="0">
                  <a:solidFill>
                    <a:srgbClr val="000000"/>
                  </a:solidFill>
                  <a:latin typeface="+mn-lt"/>
                  <a:ea typeface="+mn-ea"/>
                </a:rPr>
                <a:t>공급 과부족을 신속하게 예측</a:t>
              </a:r>
              <a:r>
                <a:rPr kumimoji="1" lang="en-US" altLang="ko-KR" sz="1100" kern="0" dirty="0">
                  <a:solidFill>
                    <a:srgbClr val="000000"/>
                  </a:solidFill>
                  <a:latin typeface="+mn-lt"/>
                  <a:ea typeface="+mn-ea"/>
                </a:rPr>
                <a:t>, </a:t>
              </a:r>
              <a:r>
                <a:rPr kumimoji="1" lang="ko-KR" altLang="en-US" sz="1100" kern="0" dirty="0" err="1">
                  <a:solidFill>
                    <a:srgbClr val="000000"/>
                  </a:solidFill>
                  <a:latin typeface="+mn-lt"/>
                  <a:ea typeface="+mn-ea"/>
                </a:rPr>
                <a:t>불용품</a:t>
              </a:r>
              <a:r>
                <a:rPr kumimoji="1" lang="ko-KR" altLang="en-US" sz="1100" kern="0" dirty="0">
                  <a:solidFill>
                    <a:srgbClr val="000000"/>
                  </a:solidFill>
                  <a:latin typeface="+mn-lt"/>
                  <a:ea typeface="+mn-ea"/>
                </a:rPr>
                <a:t> 재고 방지 </a:t>
              </a:r>
              <a:endParaRPr kumimoji="1" lang="en-US" altLang="ko-KR" sz="1100" kern="0" dirty="0">
                <a:solidFill>
                  <a:srgbClr val="000000"/>
                </a:solidFill>
                <a:latin typeface="+mn-lt"/>
                <a:ea typeface="+mn-ea"/>
              </a:endParaRPr>
            </a:p>
            <a:p>
              <a:pPr algn="l" eaLnBrk="1" hangingPunct="1">
                <a:lnSpc>
                  <a:spcPct val="15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kumimoji="1" lang="en-US" altLang="ko-KR" sz="1100" kern="0" dirty="0">
                  <a:solidFill>
                    <a:srgbClr val="000000"/>
                  </a:solidFill>
                  <a:latin typeface="+mn-lt"/>
                  <a:ea typeface="+mn-ea"/>
                </a:rPr>
                <a:t>    - </a:t>
              </a:r>
              <a:r>
                <a:rPr kumimoji="1" lang="ko-KR" altLang="en-US" sz="1100" kern="0" dirty="0" err="1">
                  <a:solidFill>
                    <a:srgbClr val="000000"/>
                  </a:solidFill>
                  <a:latin typeface="+mn-lt"/>
                  <a:ea typeface="+mn-ea"/>
                </a:rPr>
                <a:t>결품</a:t>
              </a:r>
              <a:r>
                <a:rPr kumimoji="1" lang="ko-KR" altLang="en-US" sz="1100" kern="0" dirty="0">
                  <a:solidFill>
                    <a:srgbClr val="000000"/>
                  </a:solidFill>
                  <a:latin typeface="+mn-lt"/>
                  <a:ea typeface="+mn-ea"/>
                </a:rPr>
                <a:t> 생산 방지</a:t>
              </a:r>
              <a:r>
                <a:rPr kumimoji="1" lang="en-US" altLang="ko-KR" sz="1100" kern="0" dirty="0">
                  <a:solidFill>
                    <a:srgbClr val="000000"/>
                  </a:solidFill>
                  <a:latin typeface="+mn-lt"/>
                  <a:ea typeface="+mn-ea"/>
                </a:rPr>
                <a:t> </a:t>
              </a:r>
              <a:r>
                <a:rPr kumimoji="1" lang="ko-KR" altLang="en-US" sz="1100" kern="0" dirty="0">
                  <a:solidFill>
                    <a:srgbClr val="000000"/>
                  </a:solidFill>
                  <a:latin typeface="+mn-lt"/>
                  <a:ea typeface="+mn-ea"/>
                </a:rPr>
                <a:t>및 자재 공급의 안정성 확보</a:t>
              </a:r>
              <a:endParaRPr kumimoji="1" lang="en-US" altLang="ko-KR" sz="1100" kern="0" dirty="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96" name="직사각형 195"/>
            <p:cNvSpPr/>
            <p:nvPr/>
          </p:nvSpPr>
          <p:spPr>
            <a:xfrm>
              <a:off x="517525" y="5018421"/>
              <a:ext cx="4435475" cy="1558857"/>
            </a:xfrm>
            <a:prstGeom prst="rect">
              <a:avLst/>
            </a:prstGeom>
          </p:spPr>
          <p:txBody>
            <a:bodyPr wrap="square" lIns="0" tIns="72000" rIns="0">
              <a:spAutoFit/>
            </a:bodyPr>
            <a:lstStyle/>
            <a:p>
              <a:pPr algn="l" eaLnBrk="1" hangingPunct="1">
                <a:lnSpc>
                  <a:spcPct val="15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kumimoji="1" lang="ko-KR" altLang="en-US" sz="1100" kern="0" dirty="0">
                  <a:solidFill>
                    <a:srgbClr val="000000"/>
                  </a:solidFill>
                  <a:latin typeface="+mn-lt"/>
                  <a:ea typeface="+mn-ea"/>
                  <a:sym typeface="Wingdings" pitchFamily="2" charset="2"/>
                </a:rPr>
                <a:t>▶ </a:t>
              </a:r>
              <a:r>
                <a:rPr kumimoji="1" lang="ko-KR" altLang="en-US" sz="1100" kern="0" dirty="0">
                  <a:solidFill>
                    <a:srgbClr val="000000"/>
                  </a:solidFill>
                  <a:latin typeface="+mn-lt"/>
                  <a:ea typeface="+mn-ea"/>
                </a:rPr>
                <a:t>수요가 확정되기 전에 제품의 제조에 착수하는 예측생산</a:t>
              </a:r>
              <a:r>
                <a:rPr kumimoji="1" lang="en-US" altLang="ko-KR" sz="1100" kern="0" dirty="0">
                  <a:solidFill>
                    <a:srgbClr val="000000"/>
                  </a:solidFill>
                  <a:latin typeface="+mn-lt"/>
                  <a:ea typeface="+mn-ea"/>
                </a:rPr>
                <a:t> </a:t>
              </a:r>
              <a:r>
                <a:rPr kumimoji="1" lang="ko-KR" altLang="en-US" sz="1100" kern="0" dirty="0">
                  <a:solidFill>
                    <a:srgbClr val="000000"/>
                  </a:solidFill>
                  <a:latin typeface="+mn-lt"/>
                  <a:ea typeface="+mn-ea"/>
                </a:rPr>
                <a:t>업종</a:t>
              </a:r>
              <a:endParaRPr kumimoji="1" lang="en-US" altLang="ko-KR" sz="1100" kern="0" dirty="0">
                <a:solidFill>
                  <a:srgbClr val="000000"/>
                </a:solidFill>
                <a:latin typeface="+mn-lt"/>
                <a:ea typeface="+mn-ea"/>
              </a:endParaRPr>
            </a:p>
            <a:p>
              <a:pPr algn="l" eaLnBrk="1" hangingPunct="1">
                <a:lnSpc>
                  <a:spcPct val="15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kumimoji="1" lang="ko-KR" altLang="en-US" sz="1100" kern="0" dirty="0">
                  <a:solidFill>
                    <a:srgbClr val="000000"/>
                  </a:solidFill>
                  <a:latin typeface="+mn-lt"/>
                  <a:ea typeface="+mn-ea"/>
                  <a:sym typeface="Wingdings" pitchFamily="2" charset="2"/>
                </a:rPr>
                <a:t>▶ </a:t>
              </a:r>
              <a:r>
                <a:rPr kumimoji="1" lang="ko-KR" altLang="en-US" sz="1100" kern="0" dirty="0">
                  <a:solidFill>
                    <a:srgbClr val="000000"/>
                  </a:solidFill>
                  <a:latin typeface="+mn-lt"/>
                  <a:ea typeface="+mn-ea"/>
                </a:rPr>
                <a:t>수요 변동은 예측할 수 없기 때문에</a:t>
              </a:r>
              <a:r>
                <a:rPr kumimoji="1" lang="en-US" altLang="ko-KR" sz="1100" kern="0" dirty="0">
                  <a:solidFill>
                    <a:srgbClr val="000000"/>
                  </a:solidFill>
                  <a:latin typeface="+mn-lt"/>
                  <a:ea typeface="+mn-ea"/>
                </a:rPr>
                <a:t>, </a:t>
              </a:r>
              <a:r>
                <a:rPr kumimoji="1" lang="ko-KR" altLang="en-US" sz="1100" kern="0" dirty="0">
                  <a:solidFill>
                    <a:srgbClr val="000000"/>
                  </a:solidFill>
                  <a:latin typeface="+mn-lt"/>
                  <a:ea typeface="+mn-ea"/>
                </a:rPr>
                <a:t>미래의 가능성을 시각화</a:t>
              </a:r>
              <a:r>
                <a:rPr kumimoji="1" lang="en-US" altLang="ko-KR" sz="1100" kern="0" dirty="0">
                  <a:solidFill>
                    <a:srgbClr val="000000"/>
                  </a:solidFill>
                  <a:latin typeface="+mn-lt"/>
                  <a:ea typeface="+mn-ea"/>
                </a:rPr>
                <a:t> </a:t>
              </a:r>
              <a:r>
                <a:rPr kumimoji="1" lang="ko-KR" altLang="en-US" sz="1100" kern="0" dirty="0">
                  <a:solidFill>
                    <a:srgbClr val="000000"/>
                  </a:solidFill>
                  <a:latin typeface="+mn-lt"/>
                  <a:ea typeface="+mn-ea"/>
                </a:rPr>
                <a:t>해서</a:t>
              </a:r>
              <a:endParaRPr kumimoji="1" lang="en-US" altLang="ko-KR" sz="1100" kern="0" dirty="0">
                <a:solidFill>
                  <a:srgbClr val="000000"/>
                </a:solidFill>
                <a:latin typeface="+mn-lt"/>
                <a:ea typeface="+mn-ea"/>
              </a:endParaRPr>
            </a:p>
            <a:p>
              <a:pPr algn="l" eaLnBrk="1" hangingPunct="1">
                <a:lnSpc>
                  <a:spcPct val="15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kumimoji="1" lang="en-US" altLang="ko-KR" sz="1100" kern="0" dirty="0">
                  <a:solidFill>
                    <a:srgbClr val="000000"/>
                  </a:solidFill>
                  <a:latin typeface="+mn-lt"/>
                  <a:ea typeface="+mn-ea"/>
                </a:rPr>
                <a:t>   </a:t>
              </a:r>
              <a:r>
                <a:rPr kumimoji="1" lang="ko-KR" altLang="en-US" sz="1100" kern="0" dirty="0">
                  <a:solidFill>
                    <a:srgbClr val="000000"/>
                  </a:solidFill>
                  <a:latin typeface="+mn-lt"/>
                  <a:ea typeface="+mn-ea"/>
                </a:rPr>
                <a:t> 항상 감시하고  과부족을 예견</a:t>
              </a:r>
              <a:r>
                <a:rPr kumimoji="1" lang="en-US" altLang="ko-KR" sz="1100" kern="0" dirty="0">
                  <a:solidFill>
                    <a:srgbClr val="000000"/>
                  </a:solidFill>
                  <a:latin typeface="+mn-lt"/>
                  <a:ea typeface="+mn-ea"/>
                </a:rPr>
                <a:t>, </a:t>
              </a:r>
              <a:r>
                <a:rPr kumimoji="1" lang="ko-KR" altLang="en-US" sz="1100" kern="0" dirty="0">
                  <a:solidFill>
                    <a:srgbClr val="000000"/>
                  </a:solidFill>
                  <a:latin typeface="+mn-lt"/>
                  <a:ea typeface="+mn-ea"/>
                </a:rPr>
                <a:t>정확한 요구량 산출이 필요하다</a:t>
              </a:r>
              <a:r>
                <a:rPr kumimoji="1" lang="en-US" altLang="ko-KR" sz="1100" kern="0" dirty="0">
                  <a:solidFill>
                    <a:srgbClr val="000000"/>
                  </a:solidFill>
                  <a:latin typeface="+mn-lt"/>
                  <a:ea typeface="+mn-ea"/>
                </a:rPr>
                <a:t>.</a:t>
              </a:r>
            </a:p>
            <a:p>
              <a:pPr algn="l" eaLnBrk="1" hangingPunct="1">
                <a:lnSpc>
                  <a:spcPct val="15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kumimoji="1" lang="ko-KR" altLang="en-US" sz="1100" kern="0" dirty="0">
                  <a:solidFill>
                    <a:srgbClr val="000000"/>
                  </a:solidFill>
                  <a:latin typeface="+mn-lt"/>
                  <a:ea typeface="+mn-ea"/>
                  <a:sym typeface="Wingdings" pitchFamily="2" charset="2"/>
                </a:rPr>
                <a:t>▶ 아무리 </a:t>
              </a:r>
              <a:r>
                <a:rPr kumimoji="1" lang="ko-KR" altLang="en-US" sz="1100" kern="0" dirty="0">
                  <a:solidFill>
                    <a:srgbClr val="000000"/>
                  </a:solidFill>
                  <a:latin typeface="+mn-lt"/>
                  <a:ea typeface="+mn-ea"/>
                </a:rPr>
                <a:t>정확한 스케줄링을 해도 기본이 되는 </a:t>
              </a:r>
              <a:r>
                <a:rPr kumimoji="1" lang="en-US" altLang="ko-KR" sz="1100" kern="0" dirty="0">
                  <a:solidFill>
                    <a:srgbClr val="000000"/>
                  </a:solidFill>
                  <a:latin typeface="+mn-lt"/>
                  <a:ea typeface="+mn-ea"/>
                </a:rPr>
                <a:t> </a:t>
              </a:r>
              <a:r>
                <a:rPr kumimoji="1" lang="ko-KR" altLang="en-US" sz="1100" kern="0" dirty="0">
                  <a:solidFill>
                    <a:srgbClr val="000000"/>
                  </a:solidFill>
                  <a:latin typeface="+mn-lt"/>
                  <a:ea typeface="+mn-ea"/>
                </a:rPr>
                <a:t>생산계획량</a:t>
              </a:r>
              <a:endParaRPr kumimoji="1" lang="en-US" altLang="ko-KR" sz="1100" kern="0" dirty="0">
                <a:solidFill>
                  <a:srgbClr val="000000"/>
                </a:solidFill>
                <a:latin typeface="+mn-lt"/>
                <a:ea typeface="+mn-ea"/>
              </a:endParaRPr>
            </a:p>
            <a:p>
              <a:pPr algn="l" eaLnBrk="1" hangingPunct="1">
                <a:lnSpc>
                  <a:spcPct val="15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kumimoji="1" lang="en-US" altLang="ko-KR" sz="1100" kern="0" dirty="0">
                  <a:solidFill>
                    <a:srgbClr val="000000"/>
                  </a:solidFill>
                  <a:latin typeface="+mn-lt"/>
                  <a:ea typeface="+mn-ea"/>
                </a:rPr>
                <a:t>    (= </a:t>
              </a:r>
              <a:r>
                <a:rPr kumimoji="1" lang="ko-KR" altLang="en-US" sz="1100" kern="0" dirty="0">
                  <a:solidFill>
                    <a:srgbClr val="000000"/>
                  </a:solidFill>
                  <a:latin typeface="+mn-lt"/>
                  <a:ea typeface="+mn-ea"/>
                </a:rPr>
                <a:t>요구량</a:t>
              </a:r>
              <a:r>
                <a:rPr kumimoji="1" lang="en-US" altLang="ko-KR" sz="1100" kern="0" dirty="0">
                  <a:solidFill>
                    <a:srgbClr val="000000"/>
                  </a:solidFill>
                  <a:latin typeface="+mn-lt"/>
                  <a:ea typeface="+mn-ea"/>
                </a:rPr>
                <a:t>)</a:t>
              </a:r>
              <a:r>
                <a:rPr kumimoji="1" lang="ko-KR" altLang="en-US" sz="1100" kern="0" dirty="0">
                  <a:solidFill>
                    <a:srgbClr val="000000"/>
                  </a:solidFill>
                  <a:latin typeface="+mn-lt"/>
                  <a:ea typeface="+mn-ea"/>
                </a:rPr>
                <a:t>이 적당하지 않으면 의미가 없다</a:t>
              </a:r>
              <a:endParaRPr kumimoji="1" lang="en-US" altLang="ko-KR" sz="1100" kern="0" dirty="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97" name="그룹 196"/>
          <p:cNvGrpSpPr/>
          <p:nvPr/>
        </p:nvGrpSpPr>
        <p:grpSpPr>
          <a:xfrm>
            <a:off x="447754" y="1796198"/>
            <a:ext cx="9185766" cy="1768989"/>
            <a:chOff x="447754" y="1858215"/>
            <a:chExt cx="9185766" cy="1804430"/>
          </a:xfrm>
        </p:grpSpPr>
        <p:pic>
          <p:nvPicPr>
            <p:cNvPr id="19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1032" y="1888892"/>
              <a:ext cx="4392488" cy="1759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9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6103" y="1888893"/>
              <a:ext cx="1300635" cy="1773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0" name="그룹 199"/>
            <p:cNvGrpSpPr/>
            <p:nvPr/>
          </p:nvGrpSpPr>
          <p:grpSpPr>
            <a:xfrm>
              <a:off x="447754" y="1858215"/>
              <a:ext cx="3235207" cy="1804429"/>
              <a:chOff x="819243" y="1627160"/>
              <a:chExt cx="7304711" cy="3865555"/>
            </a:xfrm>
          </p:grpSpPr>
          <p:sp>
            <p:nvSpPr>
              <p:cNvPr id="216" name="직사각형 215"/>
              <p:cNvSpPr/>
              <p:nvPr/>
            </p:nvSpPr>
            <p:spPr bwMode="auto">
              <a:xfrm rot="5400000">
                <a:off x="2863573" y="2840275"/>
                <a:ext cx="3857625" cy="1431395"/>
              </a:xfrm>
              <a:prstGeom prst="rect">
                <a:avLst/>
              </a:prstGeom>
              <a:blipFill>
                <a:blip r:embed="rId5" cstate="print"/>
                <a:tile tx="0" ty="0" sx="50000" sy="50000" flip="none" algn="tl"/>
              </a:blipFill>
              <a:ln w="158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innerShdw blurRad="317500">
                  <a:prstClr val="black">
                    <a:alpha val="55000"/>
                  </a:prstClr>
                </a:innerShdw>
              </a:effectLst>
            </p:spPr>
            <p:txBody>
              <a:bodyPr wrap="none" lIns="0" tIns="72000" rIns="0" bIns="0">
                <a:scene3d>
                  <a:camera prst="orthographicFront"/>
                  <a:lightRig rig="threePt" dir="t"/>
                </a:scene3d>
                <a:sp3d contourW="25400">
                  <a:bevelT w="1270"/>
                  <a:contourClr>
                    <a:schemeClr val="tx2">
                      <a:lumMod val="50000"/>
                    </a:schemeClr>
                  </a:contourClr>
                </a:sp3d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5648325" algn="l"/>
                  </a:tabLst>
                  <a:defRPr/>
                </a:pPr>
                <a:endParaRPr kumimoji="0" lang="ko-KR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217" name="Freeform 16"/>
              <p:cNvSpPr>
                <a:spLocks/>
              </p:cNvSpPr>
              <p:nvPr/>
            </p:nvSpPr>
            <p:spPr bwMode="auto">
              <a:xfrm>
                <a:off x="1208088" y="2584415"/>
                <a:ext cx="6301196" cy="2879725"/>
              </a:xfrm>
              <a:custGeom>
                <a:avLst/>
                <a:gdLst>
                  <a:gd name="T0" fmla="*/ 0 w 4423"/>
                  <a:gd name="T1" fmla="*/ 2147483647 h 1814"/>
                  <a:gd name="T2" fmla="*/ 2147483647 w 4423"/>
                  <a:gd name="T3" fmla="*/ 2147483647 h 1814"/>
                  <a:gd name="T4" fmla="*/ 2147483647 w 4423"/>
                  <a:gd name="T5" fmla="*/ 2147483647 h 1814"/>
                  <a:gd name="T6" fmla="*/ 2147483647 w 4423"/>
                  <a:gd name="T7" fmla="*/ 2147483647 h 1814"/>
                  <a:gd name="T8" fmla="*/ 2147483647 w 4423"/>
                  <a:gd name="T9" fmla="*/ 0 h 18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23"/>
                  <a:gd name="T16" fmla="*/ 0 h 1814"/>
                  <a:gd name="T17" fmla="*/ 4423 w 4423"/>
                  <a:gd name="T18" fmla="*/ 1814 h 18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23" h="1814">
                    <a:moveTo>
                      <a:pt x="0" y="1814"/>
                    </a:moveTo>
                    <a:lnTo>
                      <a:pt x="401" y="1683"/>
                    </a:lnTo>
                    <a:lnTo>
                      <a:pt x="457" y="1592"/>
                    </a:lnTo>
                    <a:lnTo>
                      <a:pt x="1048" y="1395"/>
                    </a:lnTo>
                    <a:lnTo>
                      <a:pt x="1134" y="1269"/>
                    </a:lnTo>
                    <a:lnTo>
                      <a:pt x="1432" y="1162"/>
                    </a:lnTo>
                    <a:lnTo>
                      <a:pt x="1504" y="1031"/>
                    </a:lnTo>
                    <a:lnTo>
                      <a:pt x="4423" y="0"/>
                    </a:lnTo>
                  </a:path>
                </a:pathLst>
              </a:custGeom>
              <a:noFill/>
              <a:ln w="412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8" name="Freeform 20"/>
              <p:cNvSpPr>
                <a:spLocks/>
              </p:cNvSpPr>
              <p:nvPr/>
            </p:nvSpPr>
            <p:spPr bwMode="auto">
              <a:xfrm>
                <a:off x="1208088" y="2151027"/>
                <a:ext cx="6445212" cy="3024188"/>
              </a:xfrm>
              <a:custGeom>
                <a:avLst/>
                <a:gdLst>
                  <a:gd name="T0" fmla="*/ 0 w 4101"/>
                  <a:gd name="T1" fmla="*/ 2147483647 h 1888"/>
                  <a:gd name="T2" fmla="*/ 2147483647 w 4101"/>
                  <a:gd name="T3" fmla="*/ 0 h 1888"/>
                  <a:gd name="T4" fmla="*/ 0 60000 65536"/>
                  <a:gd name="T5" fmla="*/ 0 60000 65536"/>
                  <a:gd name="T6" fmla="*/ 0 w 4101"/>
                  <a:gd name="T7" fmla="*/ 0 h 1888"/>
                  <a:gd name="T8" fmla="*/ 4101 w 4101"/>
                  <a:gd name="T9" fmla="*/ 1888 h 188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101" h="1888">
                    <a:moveTo>
                      <a:pt x="0" y="1888"/>
                    </a:moveTo>
                    <a:lnTo>
                      <a:pt x="4101" y="0"/>
                    </a:lnTo>
                  </a:path>
                </a:pathLst>
              </a:custGeom>
              <a:noFill/>
              <a:ln w="25400">
                <a:solidFill>
                  <a:srgbClr val="99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9" name="Freeform 27"/>
              <p:cNvSpPr>
                <a:spLocks/>
              </p:cNvSpPr>
              <p:nvPr/>
            </p:nvSpPr>
            <p:spPr bwMode="auto">
              <a:xfrm>
                <a:off x="1185863" y="2006565"/>
                <a:ext cx="6323421" cy="3486150"/>
              </a:xfrm>
              <a:custGeom>
                <a:avLst/>
                <a:gdLst>
                  <a:gd name="T0" fmla="*/ 0 w 4437"/>
                  <a:gd name="T1" fmla="*/ 2147483647 h 2266"/>
                  <a:gd name="T2" fmla="*/ 2147483647 w 4437"/>
                  <a:gd name="T3" fmla="*/ 2147483647 h 2266"/>
                  <a:gd name="T4" fmla="*/ 2147483647 w 4437"/>
                  <a:gd name="T5" fmla="*/ 2147483647 h 2266"/>
                  <a:gd name="T6" fmla="*/ 2147483647 w 4437"/>
                  <a:gd name="T7" fmla="*/ 2147483647 h 2266"/>
                  <a:gd name="T8" fmla="*/ 2147483647 w 4437"/>
                  <a:gd name="T9" fmla="*/ 0 h 2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37"/>
                  <a:gd name="T16" fmla="*/ 0 h 2266"/>
                  <a:gd name="T17" fmla="*/ 4437 w 4437"/>
                  <a:gd name="T18" fmla="*/ 2266 h 2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37" h="2266">
                    <a:moveTo>
                      <a:pt x="0" y="2266"/>
                    </a:moveTo>
                    <a:lnTo>
                      <a:pt x="93" y="2154"/>
                    </a:lnTo>
                    <a:lnTo>
                      <a:pt x="405" y="1996"/>
                    </a:lnTo>
                    <a:lnTo>
                      <a:pt x="450" y="1924"/>
                    </a:lnTo>
                    <a:lnTo>
                      <a:pt x="1047" y="1682"/>
                    </a:lnTo>
                    <a:lnTo>
                      <a:pt x="1148" y="1531"/>
                    </a:lnTo>
                    <a:lnTo>
                      <a:pt x="1451" y="1374"/>
                    </a:lnTo>
                    <a:lnTo>
                      <a:pt x="1522" y="1243"/>
                    </a:lnTo>
                    <a:lnTo>
                      <a:pt x="4437" y="0"/>
                    </a:lnTo>
                  </a:path>
                </a:pathLst>
              </a:custGeom>
              <a:noFill/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0" name="AutoShape 161"/>
              <p:cNvSpPr>
                <a:spLocks noChangeArrowheads="1"/>
              </p:cNvSpPr>
              <p:nvPr/>
            </p:nvSpPr>
            <p:spPr bwMode="auto">
              <a:xfrm>
                <a:off x="1129340" y="1703083"/>
                <a:ext cx="1858116" cy="318688"/>
              </a:xfrm>
              <a:prstGeom prst="roundRect">
                <a:avLst>
                  <a:gd name="adj" fmla="val 11819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>
                <a:spAutoFit/>
                <a:scene3d>
                  <a:camera prst="orthographicFront"/>
                  <a:lightRig rig="harsh" dir="tl"/>
                </a:scene3d>
                <a:sp3d contourW="38100" prstMaterial="flat">
                  <a:bevelT w="1270" prst="artDeco"/>
                  <a:extrusionClr>
                    <a:schemeClr val="bg1"/>
                  </a:extrusionClr>
                  <a:contourClr>
                    <a:schemeClr val="bg1"/>
                  </a:contourClr>
                </a:sp3d>
              </a:bodyPr>
              <a:lstStyle/>
              <a:p>
                <a:pPr marL="0" marR="0" lvl="0" indent="0" defTabSz="7620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5648325" algn="l"/>
                  </a:tabLst>
                  <a:defRPr/>
                </a:pPr>
                <a:r>
                  <a:rPr kumimoji="0" lang="ko-KR" altLang="en-US" sz="1000" b="1" i="0" u="none" strike="noStrike" kern="0" cap="none" spc="-80" normalizeH="0" baseline="0" noProof="0" dirty="0">
                    <a:ln w="11430">
                      <a:noFill/>
                    </a:ln>
                    <a:solidFill>
                      <a:prstClr val="black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uLnTx/>
                    <a:uFillTx/>
                    <a:cs typeface="Arial" pitchFamily="34" charset="0"/>
                  </a:rPr>
                  <a:t>수요 </a:t>
                </a:r>
                <a:r>
                  <a:rPr kumimoji="0" lang="ko-KR" altLang="en-US" sz="1000" b="1" i="0" u="none" strike="noStrike" kern="0" cap="none" spc="-80" normalizeH="0" baseline="0" noProof="0" dirty="0" err="1">
                    <a:ln w="11430">
                      <a:noFill/>
                    </a:ln>
                    <a:solidFill>
                      <a:prstClr val="black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uLnTx/>
                    <a:uFillTx/>
                    <a:cs typeface="Arial" pitchFamily="34" charset="0"/>
                  </a:rPr>
                  <a:t>누적량</a:t>
                </a:r>
                <a:endParaRPr kumimoji="0" lang="ko-KR" altLang="en-US" sz="1000" b="1" i="0" u="none" strike="noStrike" kern="0" cap="none" spc="-80" normalizeH="0" baseline="0" noProof="0" dirty="0">
                  <a:ln w="11430">
                    <a:noFill/>
                  </a:ln>
                  <a:solidFill>
                    <a:prstClr val="black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221" name="AutoShape 161"/>
              <p:cNvSpPr>
                <a:spLocks noChangeArrowheads="1"/>
              </p:cNvSpPr>
              <p:nvPr/>
            </p:nvSpPr>
            <p:spPr bwMode="auto">
              <a:xfrm>
                <a:off x="3656856" y="1632122"/>
                <a:ext cx="2141274" cy="318689"/>
              </a:xfrm>
              <a:prstGeom prst="roundRect">
                <a:avLst>
                  <a:gd name="adj" fmla="val 11819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>
                <a:spAutoFit/>
                <a:scene3d>
                  <a:camera prst="orthographicFront"/>
                  <a:lightRig rig="harsh" dir="tl"/>
                </a:scene3d>
                <a:sp3d contourW="38100" prstMaterial="flat">
                  <a:bevelT w="1270" prst="artDeco"/>
                  <a:extrusionClr>
                    <a:schemeClr val="bg1"/>
                  </a:extrusionClr>
                  <a:contourClr>
                    <a:schemeClr val="bg1"/>
                  </a:contourClr>
                </a:sp3d>
              </a:bodyPr>
              <a:lstStyle/>
              <a:p>
                <a:pPr marL="0" marR="0" lvl="0" indent="0" algn="ctr" defTabSz="7620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5648325" algn="l"/>
                  </a:tabLst>
                  <a:defRPr/>
                </a:pPr>
                <a:r>
                  <a:rPr kumimoji="0" lang="en-US" altLang="ko-KR" sz="1000" b="1" i="0" u="none" strike="noStrike" kern="0" cap="none" spc="-80" normalizeH="0" baseline="0" noProof="0" dirty="0">
                    <a:ln w="11430">
                      <a:noFill/>
                    </a:ln>
                    <a:solidFill>
                      <a:prstClr val="black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uLnTx/>
                    <a:uFillTx/>
                    <a:cs typeface="Arial" pitchFamily="34" charset="0"/>
                  </a:rPr>
                  <a:t>95 % </a:t>
                </a:r>
                <a:r>
                  <a:rPr kumimoji="0" lang="ko-KR" altLang="en-US" sz="1000" b="1" i="0" u="none" strike="noStrike" kern="0" cap="none" spc="-80" normalizeH="0" baseline="0" noProof="0" dirty="0">
                    <a:ln w="11430">
                      <a:noFill/>
                    </a:ln>
                    <a:solidFill>
                      <a:prstClr val="black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uLnTx/>
                    <a:uFillTx/>
                    <a:cs typeface="Arial" pitchFamily="34" charset="0"/>
                  </a:rPr>
                  <a:t>신뢰 수준</a:t>
                </a:r>
              </a:p>
            </p:txBody>
          </p:sp>
          <p:sp>
            <p:nvSpPr>
              <p:cNvPr id="222" name="Line 3"/>
              <p:cNvSpPr>
                <a:spLocks noChangeShapeType="1"/>
              </p:cNvSpPr>
              <p:nvPr/>
            </p:nvSpPr>
            <p:spPr bwMode="auto">
              <a:xfrm flipV="1">
                <a:off x="1208089" y="5464140"/>
                <a:ext cx="6445212" cy="22232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3" name="Line 4"/>
              <p:cNvSpPr>
                <a:spLocks noChangeShapeType="1"/>
              </p:cNvSpPr>
              <p:nvPr/>
            </p:nvSpPr>
            <p:spPr bwMode="auto">
              <a:xfrm flipV="1">
                <a:off x="1208088" y="2176434"/>
                <a:ext cx="0" cy="3309938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4" name="Line 20"/>
              <p:cNvSpPr>
                <a:spLocks noChangeShapeType="1"/>
              </p:cNvSpPr>
              <p:nvPr/>
            </p:nvSpPr>
            <p:spPr bwMode="auto">
              <a:xfrm flipH="1">
                <a:off x="1208088" y="2584415"/>
                <a:ext cx="6301196" cy="22232"/>
              </a:xfrm>
              <a:prstGeom prst="line">
                <a:avLst/>
              </a:prstGeom>
              <a:noFill/>
              <a:ln w="31750">
                <a:solidFill>
                  <a:srgbClr val="3366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5" name="Line 21"/>
              <p:cNvSpPr>
                <a:spLocks noChangeShapeType="1"/>
              </p:cNvSpPr>
              <p:nvPr/>
            </p:nvSpPr>
            <p:spPr bwMode="auto">
              <a:xfrm flipH="1">
                <a:off x="7509284" y="1692880"/>
                <a:ext cx="0" cy="3793491"/>
              </a:xfrm>
              <a:prstGeom prst="line">
                <a:avLst/>
              </a:prstGeom>
              <a:noFill/>
              <a:ln w="31750">
                <a:solidFill>
                  <a:srgbClr val="3366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6" name="Line 81"/>
              <p:cNvSpPr>
                <a:spLocks noChangeShapeType="1"/>
              </p:cNvSpPr>
              <p:nvPr/>
            </p:nvSpPr>
            <p:spPr bwMode="auto">
              <a:xfrm>
                <a:off x="7653300" y="2151027"/>
                <a:ext cx="0" cy="43338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7" name="Line 81"/>
              <p:cNvSpPr>
                <a:spLocks noChangeShapeType="1"/>
              </p:cNvSpPr>
              <p:nvPr/>
            </p:nvSpPr>
            <p:spPr bwMode="auto">
              <a:xfrm>
                <a:off x="1393126" y="5066538"/>
                <a:ext cx="0" cy="39760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8" name="AutoShape 161"/>
              <p:cNvSpPr>
                <a:spLocks noChangeArrowheads="1"/>
              </p:cNvSpPr>
              <p:nvPr/>
            </p:nvSpPr>
            <p:spPr bwMode="auto">
              <a:xfrm>
                <a:off x="1530203" y="2248019"/>
                <a:ext cx="3193861" cy="318689"/>
              </a:xfrm>
              <a:prstGeom prst="roundRect">
                <a:avLst>
                  <a:gd name="adj" fmla="val 11819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>
                <a:spAutoFit/>
                <a:scene3d>
                  <a:camera prst="orthographicFront"/>
                  <a:lightRig rig="harsh" dir="tl"/>
                </a:scene3d>
                <a:sp3d contourW="38100" prstMaterial="flat">
                  <a:bevelT w="1270" prst="artDeco"/>
                  <a:extrusionClr>
                    <a:schemeClr val="bg1"/>
                  </a:extrusionClr>
                  <a:contourClr>
                    <a:schemeClr val="bg1"/>
                  </a:contourClr>
                </a:sp3d>
              </a:bodyPr>
              <a:lstStyle/>
              <a:p>
                <a:pPr marL="0" marR="0" lvl="0" indent="0" algn="ctr" defTabSz="7620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5648325" algn="l"/>
                  </a:tabLst>
                  <a:defRPr/>
                </a:pPr>
                <a:r>
                  <a:rPr kumimoji="0" lang="en-US" altLang="ko-KR" sz="1000" b="1" i="0" u="none" strike="noStrike" kern="0" cap="none" spc="-80" normalizeH="0" baseline="0" noProof="0">
                    <a:ln w="11430">
                      <a:noFill/>
                    </a:ln>
                    <a:solidFill>
                      <a:prstClr val="black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uLnTx/>
                    <a:uFillTx/>
                    <a:cs typeface="Arial" pitchFamily="34" charset="0"/>
                  </a:rPr>
                  <a:t>1</a:t>
                </a:r>
                <a:r>
                  <a:rPr kumimoji="0" lang="ko-KR" altLang="en-US" sz="1000" b="1" i="0" u="none" strike="noStrike" kern="0" cap="none" spc="-80" normalizeH="0" baseline="0" noProof="0">
                    <a:ln w="11430">
                      <a:noFill/>
                    </a:ln>
                    <a:solidFill>
                      <a:prstClr val="black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uLnTx/>
                    <a:uFillTx/>
                    <a:cs typeface="Arial" pitchFamily="34" charset="0"/>
                  </a:rPr>
                  <a:t>개월 전망 수요량 </a:t>
                </a:r>
                <a:r>
                  <a:rPr kumimoji="0" lang="en-US" altLang="ko-KR" sz="1000" b="1" i="0" u="none" strike="noStrike" kern="0" cap="none" spc="-80" normalizeH="0" baseline="0" noProof="0">
                    <a:ln w="11430">
                      <a:noFill/>
                    </a:ln>
                    <a:solidFill>
                      <a:prstClr val="black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uLnTx/>
                    <a:uFillTx/>
                    <a:cs typeface="Arial" pitchFamily="34" charset="0"/>
                  </a:rPr>
                  <a:t>(</a:t>
                </a:r>
                <a:r>
                  <a:rPr kumimoji="0" lang="ko-KR" altLang="en-US" sz="1000" b="1" i="0" u="none" strike="noStrike" kern="0" cap="none" spc="-80" normalizeH="0" baseline="0" noProof="0">
                    <a:ln w="11430">
                      <a:noFill/>
                    </a:ln>
                    <a:solidFill>
                      <a:prstClr val="black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uLnTx/>
                    <a:uFillTx/>
                    <a:cs typeface="Arial" pitchFamily="34" charset="0"/>
                  </a:rPr>
                  <a:t>기대치</a:t>
                </a:r>
                <a:r>
                  <a:rPr kumimoji="0" lang="en-US" altLang="ko-KR" sz="1000" b="1" i="0" u="none" strike="noStrike" kern="0" cap="none" spc="-80" normalizeH="0" baseline="0" noProof="0">
                    <a:ln w="11430">
                      <a:noFill/>
                    </a:ln>
                    <a:solidFill>
                      <a:prstClr val="black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uLnTx/>
                    <a:uFillTx/>
                    <a:cs typeface="Arial" pitchFamily="34" charset="0"/>
                  </a:rPr>
                  <a:t>)</a:t>
                </a:r>
              </a:p>
            </p:txBody>
          </p:sp>
          <p:sp>
            <p:nvSpPr>
              <p:cNvPr id="229" name="AutoShape 161"/>
              <p:cNvSpPr>
                <a:spLocks noChangeArrowheads="1"/>
              </p:cNvSpPr>
              <p:nvPr/>
            </p:nvSpPr>
            <p:spPr bwMode="auto">
              <a:xfrm>
                <a:off x="1301698" y="3395660"/>
                <a:ext cx="3371515" cy="718078"/>
              </a:xfrm>
              <a:prstGeom prst="roundRect">
                <a:avLst>
                  <a:gd name="adj" fmla="val 11819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>
                <a:spAutoFit/>
                <a:scene3d>
                  <a:camera prst="orthographicFront"/>
                  <a:lightRig rig="harsh" dir="tl"/>
                </a:scene3d>
                <a:sp3d contourW="38100" prstMaterial="flat">
                  <a:bevelT w="1270" prst="artDeco"/>
                  <a:extrusionClr>
                    <a:schemeClr val="bg1"/>
                  </a:extrusionClr>
                  <a:contourClr>
                    <a:schemeClr val="bg1"/>
                  </a:contourClr>
                </a:sp3d>
              </a:bodyPr>
              <a:lstStyle/>
              <a:p>
                <a:pPr marL="0" marR="0" lvl="0" indent="0" algn="ctr" defTabSz="7620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5648325" algn="l"/>
                  </a:tabLst>
                  <a:defRPr/>
                </a:pPr>
                <a:r>
                  <a:rPr kumimoji="0" lang="ko-KR" altLang="en-US" sz="1000" b="1" i="0" u="none" strike="noStrike" kern="0" cap="none" spc="-80" normalizeH="0" baseline="0" noProof="0" dirty="0">
                    <a:ln w="11430">
                      <a:noFill/>
                    </a:ln>
                    <a:solidFill>
                      <a:prstClr val="black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uLnTx/>
                    <a:uFillTx/>
                    <a:cs typeface="Arial" pitchFamily="34" charset="0"/>
                  </a:rPr>
                  <a:t>공장에 대한 요구 누적</a:t>
                </a:r>
                <a:endParaRPr kumimoji="0" lang="en-US" altLang="ko-KR" sz="1000" b="1" i="0" u="none" strike="noStrike" kern="0" cap="none" spc="-80" normalizeH="0" baseline="0" noProof="0" dirty="0">
                  <a:ln w="11430">
                    <a:noFill/>
                  </a:ln>
                  <a:solidFill>
                    <a:prstClr val="black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uLnTx/>
                  <a:uFillTx/>
                  <a:cs typeface="Arial" pitchFamily="34" charset="0"/>
                </a:endParaRPr>
              </a:p>
              <a:p>
                <a:pPr marL="0" marR="0" lvl="0" indent="0" algn="ctr" defTabSz="7620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5648325" algn="l"/>
                  </a:tabLst>
                  <a:defRPr/>
                </a:pPr>
                <a:r>
                  <a:rPr kumimoji="0" lang="ko-KR" altLang="en-US" sz="1000" b="1" i="0" u="none" strike="noStrike" kern="0" cap="none" spc="-80" normalizeH="0" baseline="0" noProof="0" dirty="0">
                    <a:ln w="11430">
                      <a:noFill/>
                    </a:ln>
                    <a:solidFill>
                      <a:prstClr val="black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uLnTx/>
                    <a:uFillTx/>
                    <a:cs typeface="Arial" pitchFamily="34" charset="0"/>
                  </a:rPr>
                  <a:t> </a:t>
                </a:r>
                <a:r>
                  <a:rPr kumimoji="0" lang="en-US" altLang="ko-KR" sz="1000" b="1" i="0" u="none" strike="noStrike" kern="0" cap="none" spc="-80" normalizeH="0" baseline="0" noProof="0" dirty="0">
                    <a:ln w="11430">
                      <a:noFill/>
                    </a:ln>
                    <a:solidFill>
                      <a:prstClr val="black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uLnTx/>
                    <a:uFillTx/>
                    <a:cs typeface="Arial" pitchFamily="34" charset="0"/>
                  </a:rPr>
                  <a:t>(</a:t>
                </a:r>
                <a:r>
                  <a:rPr kumimoji="0" lang="ko-KR" altLang="en-US" sz="1000" b="1" i="0" u="none" strike="noStrike" kern="0" cap="none" spc="-80" normalizeH="0" baseline="0" noProof="0" dirty="0">
                    <a:ln w="11430">
                      <a:noFill/>
                    </a:ln>
                    <a:solidFill>
                      <a:prstClr val="black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uLnTx/>
                    <a:uFillTx/>
                    <a:cs typeface="Arial" pitchFamily="34" charset="0"/>
                  </a:rPr>
                  <a:t>공급 계획</a:t>
                </a:r>
                <a:r>
                  <a:rPr kumimoji="0" lang="en-US" altLang="ko-KR" sz="1000" b="1" i="0" u="none" strike="noStrike" kern="0" cap="none" spc="-80" normalizeH="0" baseline="0" noProof="0" dirty="0">
                    <a:ln w="11430">
                      <a:noFill/>
                    </a:ln>
                    <a:solidFill>
                      <a:prstClr val="black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uLnTx/>
                    <a:uFillTx/>
                    <a:cs typeface="Arial" pitchFamily="34" charset="0"/>
                  </a:rPr>
                  <a:t>)</a:t>
                </a:r>
              </a:p>
            </p:txBody>
          </p:sp>
          <p:sp>
            <p:nvSpPr>
              <p:cNvPr id="230" name="AutoShape 161"/>
              <p:cNvSpPr>
                <a:spLocks noChangeArrowheads="1"/>
              </p:cNvSpPr>
              <p:nvPr/>
            </p:nvSpPr>
            <p:spPr bwMode="auto">
              <a:xfrm>
                <a:off x="5601073" y="4420038"/>
                <a:ext cx="2331508" cy="655621"/>
              </a:xfrm>
              <a:prstGeom prst="roundRect">
                <a:avLst>
                  <a:gd name="adj" fmla="val 11819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>
                <a:spAutoFit/>
                <a:scene3d>
                  <a:camera prst="orthographicFront"/>
                  <a:lightRig rig="harsh" dir="tl"/>
                </a:scene3d>
                <a:sp3d contourW="38100" prstMaterial="flat">
                  <a:bevelT w="1270" prst="artDeco"/>
                  <a:extrusionClr>
                    <a:schemeClr val="bg1"/>
                  </a:extrusionClr>
                  <a:contourClr>
                    <a:schemeClr val="bg1"/>
                  </a:contourClr>
                </a:sp3d>
              </a:bodyPr>
              <a:lstStyle/>
              <a:p>
                <a:pPr marL="0" marR="0" lvl="0" indent="0" defTabSz="7620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5648325" algn="l"/>
                  </a:tabLst>
                  <a:defRPr/>
                </a:pPr>
                <a:r>
                  <a:rPr kumimoji="0" lang="ko-KR" altLang="en-US" sz="1000" b="1" i="0" u="none" strike="noStrike" kern="0" cap="none" spc="-80" normalizeH="0" baseline="0" noProof="0" dirty="0">
                    <a:ln w="11430">
                      <a:noFill/>
                    </a:ln>
                    <a:solidFill>
                      <a:prstClr val="black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uLnTx/>
                    <a:uFillTx/>
                    <a:cs typeface="Arial" pitchFamily="34" charset="0"/>
                  </a:rPr>
                  <a:t>예상되는 </a:t>
                </a:r>
                <a:endParaRPr kumimoji="0" lang="en-US" altLang="ko-KR" sz="1000" b="1" i="0" u="none" strike="noStrike" kern="0" cap="none" spc="-80" normalizeH="0" baseline="0" noProof="0" dirty="0">
                  <a:ln w="11430">
                    <a:noFill/>
                  </a:ln>
                  <a:solidFill>
                    <a:prstClr val="black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uLnTx/>
                  <a:uFillTx/>
                  <a:cs typeface="Arial" pitchFamily="34" charset="0"/>
                </a:endParaRPr>
              </a:p>
              <a:p>
                <a:pPr marL="0" marR="0" lvl="0" indent="0" defTabSz="7620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5648325" algn="l"/>
                  </a:tabLst>
                  <a:defRPr/>
                </a:pPr>
                <a:r>
                  <a:rPr kumimoji="0" lang="ko-KR" altLang="en-US" sz="1000" b="1" i="0" u="none" strike="noStrike" kern="0" cap="none" spc="-80" normalizeH="0" baseline="0" noProof="0" dirty="0">
                    <a:ln w="11430">
                      <a:noFill/>
                    </a:ln>
                    <a:solidFill>
                      <a:prstClr val="black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uLnTx/>
                    <a:uFillTx/>
                    <a:cs typeface="Arial" pitchFamily="34" charset="0"/>
                  </a:rPr>
                  <a:t>수요 누적 값 추이</a:t>
                </a:r>
              </a:p>
            </p:txBody>
          </p:sp>
          <p:sp>
            <p:nvSpPr>
              <p:cNvPr id="231" name="AutoShape 161"/>
              <p:cNvSpPr>
                <a:spLocks noChangeArrowheads="1"/>
              </p:cNvSpPr>
              <p:nvPr/>
            </p:nvSpPr>
            <p:spPr bwMode="auto">
              <a:xfrm>
                <a:off x="819243" y="3585945"/>
                <a:ext cx="345370" cy="1808218"/>
              </a:xfrm>
              <a:prstGeom prst="roundRect">
                <a:avLst>
                  <a:gd name="adj" fmla="val 11819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>
                <a:spAutoFit/>
                <a:scene3d>
                  <a:camera prst="orthographicFront"/>
                  <a:lightRig rig="harsh" dir="tl"/>
                </a:scene3d>
                <a:sp3d contourW="38100" prstMaterial="flat">
                  <a:bevelT w="1270" prst="artDeco"/>
                  <a:extrusionClr>
                    <a:schemeClr val="bg1"/>
                  </a:extrusionClr>
                  <a:contourClr>
                    <a:schemeClr val="bg1"/>
                  </a:contourClr>
                </a:sp3d>
              </a:bodyPr>
              <a:lstStyle/>
              <a:p>
                <a:pPr marL="0" marR="0" lvl="0" indent="0" algn="ctr" defTabSz="7620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5648325" algn="l"/>
                  </a:tabLst>
                  <a:defRPr/>
                </a:pPr>
                <a:r>
                  <a:rPr kumimoji="0" lang="ko-KR" altLang="en-US" sz="1000" b="1" i="0" u="none" strike="noStrike" kern="0" cap="none" spc="-80" normalizeH="0" baseline="0" noProof="0" dirty="0">
                    <a:ln w="11430">
                      <a:noFill/>
                    </a:ln>
                    <a:solidFill>
                      <a:prstClr val="black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uLnTx/>
                    <a:uFillTx/>
                    <a:cs typeface="Arial" pitchFamily="34" charset="0"/>
                  </a:rPr>
                  <a:t>월</a:t>
                </a:r>
                <a:endParaRPr kumimoji="0" lang="en-US" altLang="ko-KR" sz="1000" b="1" i="0" u="none" strike="noStrike" kern="0" cap="none" spc="-80" normalizeH="0" baseline="0" noProof="0" dirty="0">
                  <a:ln w="11430">
                    <a:noFill/>
                  </a:ln>
                  <a:solidFill>
                    <a:prstClr val="black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uLnTx/>
                  <a:uFillTx/>
                  <a:cs typeface="Arial" pitchFamily="34" charset="0"/>
                </a:endParaRPr>
              </a:p>
              <a:p>
                <a:pPr marL="0" marR="0" lvl="0" indent="0" algn="ctr" defTabSz="7620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5648325" algn="l"/>
                  </a:tabLst>
                  <a:defRPr/>
                </a:pPr>
                <a:r>
                  <a:rPr kumimoji="0" lang="ko-KR" altLang="en-US" sz="1000" b="1" i="0" u="none" strike="noStrike" kern="0" cap="none" spc="-80" normalizeH="0" baseline="0" noProof="0" dirty="0">
                    <a:ln w="11430">
                      <a:noFill/>
                    </a:ln>
                    <a:solidFill>
                      <a:prstClr val="black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uLnTx/>
                    <a:uFillTx/>
                    <a:cs typeface="Arial" pitchFamily="34" charset="0"/>
                  </a:rPr>
                  <a:t>초</a:t>
                </a:r>
                <a:endParaRPr kumimoji="0" lang="en-US" altLang="ko-KR" sz="1000" b="1" i="0" u="none" strike="noStrike" kern="0" cap="none" spc="-80" normalizeH="0" baseline="0" noProof="0" dirty="0">
                  <a:ln w="11430">
                    <a:noFill/>
                  </a:ln>
                  <a:solidFill>
                    <a:prstClr val="black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uLnTx/>
                  <a:uFillTx/>
                  <a:cs typeface="Arial" pitchFamily="34" charset="0"/>
                </a:endParaRPr>
              </a:p>
              <a:p>
                <a:pPr marL="0" marR="0" lvl="0" indent="0" algn="ctr" defTabSz="7620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5648325" algn="l"/>
                  </a:tabLst>
                  <a:defRPr/>
                </a:pPr>
                <a:r>
                  <a:rPr kumimoji="0" lang="ko-KR" altLang="en-US" sz="1000" b="1" i="0" u="none" strike="noStrike" kern="0" cap="none" spc="-80" normalizeH="0" baseline="0" noProof="0" dirty="0">
                    <a:ln w="11430">
                      <a:noFill/>
                    </a:ln>
                    <a:solidFill>
                      <a:prstClr val="black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uLnTx/>
                    <a:uFillTx/>
                    <a:cs typeface="Arial" pitchFamily="34" charset="0"/>
                  </a:rPr>
                  <a:t>안</a:t>
                </a:r>
                <a:endParaRPr kumimoji="0" lang="en-US" altLang="ko-KR" sz="1000" b="1" i="0" u="none" strike="noStrike" kern="0" cap="none" spc="-80" normalizeH="0" baseline="0" noProof="0" dirty="0">
                  <a:ln w="11430">
                    <a:noFill/>
                  </a:ln>
                  <a:solidFill>
                    <a:prstClr val="black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uLnTx/>
                  <a:uFillTx/>
                  <a:cs typeface="Arial" pitchFamily="34" charset="0"/>
                </a:endParaRPr>
              </a:p>
              <a:p>
                <a:pPr marL="0" marR="0" lvl="0" indent="0" algn="ctr" defTabSz="7620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5648325" algn="l"/>
                  </a:tabLst>
                  <a:defRPr/>
                </a:pPr>
                <a:r>
                  <a:rPr kumimoji="0" lang="ko-KR" altLang="en-US" sz="1000" b="1" i="0" u="none" strike="noStrike" kern="0" cap="none" spc="-80" normalizeH="0" baseline="0" noProof="0" dirty="0">
                    <a:ln w="11430">
                      <a:noFill/>
                    </a:ln>
                    <a:solidFill>
                      <a:prstClr val="black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uLnTx/>
                    <a:uFillTx/>
                    <a:cs typeface="Arial" pitchFamily="34" charset="0"/>
                  </a:rPr>
                  <a:t>전</a:t>
                </a:r>
                <a:endParaRPr kumimoji="0" lang="en-US" altLang="ko-KR" sz="1000" b="1" i="0" u="none" strike="noStrike" kern="0" cap="none" spc="-80" normalizeH="0" baseline="0" noProof="0" dirty="0">
                  <a:ln w="11430">
                    <a:noFill/>
                  </a:ln>
                  <a:solidFill>
                    <a:prstClr val="black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uLnTx/>
                  <a:uFillTx/>
                  <a:cs typeface="Arial" pitchFamily="34" charset="0"/>
                </a:endParaRPr>
              </a:p>
              <a:p>
                <a:pPr marL="0" marR="0" lvl="0" indent="0" algn="ctr" defTabSz="7620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5648325" algn="l"/>
                  </a:tabLst>
                  <a:defRPr/>
                </a:pPr>
                <a:r>
                  <a:rPr kumimoji="0" lang="ko-KR" altLang="en-US" sz="1000" b="1" i="0" u="none" strike="noStrike" kern="0" cap="none" spc="-80" normalizeH="0" baseline="0" noProof="0" dirty="0">
                    <a:ln w="11430">
                      <a:noFill/>
                    </a:ln>
                    <a:solidFill>
                      <a:prstClr val="black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uLnTx/>
                    <a:uFillTx/>
                    <a:cs typeface="Arial" pitchFamily="34" charset="0"/>
                  </a:rPr>
                  <a:t>재</a:t>
                </a:r>
                <a:endParaRPr kumimoji="0" lang="en-US" altLang="ko-KR" sz="1000" b="1" i="0" u="none" strike="noStrike" kern="0" cap="none" spc="-80" normalizeH="0" baseline="0" noProof="0" dirty="0">
                  <a:ln w="11430">
                    <a:noFill/>
                  </a:ln>
                  <a:solidFill>
                    <a:prstClr val="black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uLnTx/>
                  <a:uFillTx/>
                  <a:cs typeface="Arial" pitchFamily="34" charset="0"/>
                </a:endParaRPr>
              </a:p>
              <a:p>
                <a:pPr marL="0" marR="0" lvl="0" indent="0" algn="ctr" defTabSz="7620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5648325" algn="l"/>
                  </a:tabLst>
                  <a:defRPr/>
                </a:pPr>
                <a:r>
                  <a:rPr kumimoji="0" lang="ko-KR" altLang="en-US" sz="1000" b="1" i="0" u="none" strike="noStrike" kern="0" cap="none" spc="-80" normalizeH="0" baseline="0" noProof="0" dirty="0">
                    <a:ln w="11430">
                      <a:noFill/>
                    </a:ln>
                    <a:solidFill>
                      <a:prstClr val="black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uLnTx/>
                    <a:uFillTx/>
                    <a:cs typeface="Arial" pitchFamily="34" charset="0"/>
                  </a:rPr>
                  <a:t>고</a:t>
                </a:r>
              </a:p>
            </p:txBody>
          </p:sp>
          <p:sp>
            <p:nvSpPr>
              <p:cNvPr id="232" name="AutoShape 161"/>
              <p:cNvSpPr>
                <a:spLocks noChangeArrowheads="1"/>
              </p:cNvSpPr>
              <p:nvPr/>
            </p:nvSpPr>
            <p:spPr bwMode="auto">
              <a:xfrm>
                <a:off x="7636290" y="1800003"/>
                <a:ext cx="487664" cy="1808219"/>
              </a:xfrm>
              <a:prstGeom prst="roundRect">
                <a:avLst>
                  <a:gd name="adj" fmla="val 11819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>
                <a:spAutoFit/>
                <a:scene3d>
                  <a:camera prst="orthographicFront"/>
                  <a:lightRig rig="harsh" dir="tl"/>
                </a:scene3d>
                <a:sp3d contourW="38100" prstMaterial="flat">
                  <a:bevelT w="1270" prst="artDeco"/>
                  <a:extrusionClr>
                    <a:schemeClr val="bg1"/>
                  </a:extrusionClr>
                  <a:contourClr>
                    <a:schemeClr val="bg1"/>
                  </a:contourClr>
                </a:sp3d>
              </a:bodyPr>
              <a:lstStyle/>
              <a:p>
                <a:pPr marL="0" marR="0" lvl="0" indent="0" algn="ctr" defTabSz="7620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5648325" algn="l"/>
                  </a:tabLst>
                  <a:defRPr/>
                </a:pPr>
                <a:r>
                  <a:rPr kumimoji="0" lang="ko-KR" altLang="en-US" sz="1000" b="1" i="0" u="none" strike="noStrike" kern="0" cap="none" spc="-80" normalizeH="0" baseline="0" noProof="0" dirty="0">
                    <a:ln w="11430">
                      <a:noFill/>
                    </a:ln>
                    <a:solidFill>
                      <a:prstClr val="black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uLnTx/>
                    <a:uFillTx/>
                    <a:cs typeface="Arial" pitchFamily="34" charset="0"/>
                  </a:rPr>
                  <a:t>월</a:t>
                </a:r>
                <a:endParaRPr kumimoji="0" lang="en-US" altLang="ko-KR" sz="1000" b="1" i="0" u="none" strike="noStrike" kern="0" cap="none" spc="-80" normalizeH="0" baseline="0" noProof="0" dirty="0">
                  <a:ln w="11430">
                    <a:noFill/>
                  </a:ln>
                  <a:solidFill>
                    <a:prstClr val="black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uLnTx/>
                  <a:uFillTx/>
                  <a:cs typeface="Arial" pitchFamily="34" charset="0"/>
                </a:endParaRPr>
              </a:p>
              <a:p>
                <a:pPr marL="0" marR="0" lvl="0" indent="0" algn="ctr" defTabSz="7620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5648325" algn="l"/>
                  </a:tabLst>
                  <a:defRPr/>
                </a:pPr>
                <a:r>
                  <a:rPr kumimoji="0" lang="ko-KR" altLang="en-US" sz="1000" b="1" i="0" u="none" strike="noStrike" kern="0" cap="none" spc="-80" normalizeH="0" baseline="0" noProof="0" dirty="0">
                    <a:ln w="11430">
                      <a:noFill/>
                    </a:ln>
                    <a:solidFill>
                      <a:prstClr val="black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uLnTx/>
                    <a:uFillTx/>
                    <a:cs typeface="Arial" pitchFamily="34" charset="0"/>
                  </a:rPr>
                  <a:t>말</a:t>
                </a:r>
                <a:endParaRPr kumimoji="0" lang="en-US" altLang="ko-KR" sz="1000" b="1" i="0" u="none" strike="noStrike" kern="0" cap="none" spc="-80" normalizeH="0" baseline="0" noProof="0" dirty="0">
                  <a:ln w="11430">
                    <a:noFill/>
                  </a:ln>
                  <a:solidFill>
                    <a:prstClr val="black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uLnTx/>
                  <a:uFillTx/>
                  <a:cs typeface="Arial" pitchFamily="34" charset="0"/>
                </a:endParaRPr>
              </a:p>
              <a:p>
                <a:pPr marL="0" marR="0" lvl="0" indent="0" algn="ctr" defTabSz="7620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5648325" algn="l"/>
                  </a:tabLst>
                  <a:defRPr/>
                </a:pPr>
                <a:r>
                  <a:rPr kumimoji="0" lang="ko-KR" altLang="en-US" sz="1000" b="1" i="0" u="none" strike="noStrike" kern="0" cap="none" spc="-80" normalizeH="0" baseline="0" noProof="0" dirty="0">
                    <a:ln w="11430">
                      <a:noFill/>
                    </a:ln>
                    <a:solidFill>
                      <a:prstClr val="black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uLnTx/>
                    <a:uFillTx/>
                    <a:cs typeface="Arial" pitchFamily="34" charset="0"/>
                  </a:rPr>
                  <a:t>안</a:t>
                </a:r>
                <a:endParaRPr kumimoji="0" lang="en-US" altLang="ko-KR" sz="1000" b="1" i="0" u="none" strike="noStrike" kern="0" cap="none" spc="-80" normalizeH="0" baseline="0" noProof="0" dirty="0">
                  <a:ln w="11430">
                    <a:noFill/>
                  </a:ln>
                  <a:solidFill>
                    <a:prstClr val="black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uLnTx/>
                  <a:uFillTx/>
                  <a:cs typeface="Arial" pitchFamily="34" charset="0"/>
                </a:endParaRPr>
              </a:p>
              <a:p>
                <a:pPr marL="0" marR="0" lvl="0" indent="0" algn="ctr" defTabSz="7620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5648325" algn="l"/>
                  </a:tabLst>
                  <a:defRPr/>
                </a:pPr>
                <a:r>
                  <a:rPr kumimoji="0" lang="ko-KR" altLang="en-US" sz="1000" b="1" i="0" u="none" strike="noStrike" kern="0" cap="none" spc="-80" normalizeH="0" baseline="0" noProof="0" dirty="0">
                    <a:ln w="11430">
                      <a:noFill/>
                    </a:ln>
                    <a:solidFill>
                      <a:prstClr val="black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uLnTx/>
                    <a:uFillTx/>
                    <a:cs typeface="Arial" pitchFamily="34" charset="0"/>
                  </a:rPr>
                  <a:t>전</a:t>
                </a:r>
                <a:endParaRPr kumimoji="0" lang="en-US" altLang="ko-KR" sz="1000" b="1" i="0" u="none" strike="noStrike" kern="0" cap="none" spc="-80" normalizeH="0" baseline="0" noProof="0" dirty="0">
                  <a:ln w="11430">
                    <a:noFill/>
                  </a:ln>
                  <a:solidFill>
                    <a:prstClr val="black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uLnTx/>
                  <a:uFillTx/>
                  <a:cs typeface="Arial" pitchFamily="34" charset="0"/>
                </a:endParaRPr>
              </a:p>
              <a:p>
                <a:pPr marL="0" marR="0" lvl="0" indent="0" algn="ctr" defTabSz="7620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5648325" algn="l"/>
                  </a:tabLst>
                  <a:defRPr/>
                </a:pPr>
                <a:r>
                  <a:rPr kumimoji="0" lang="ko-KR" altLang="en-US" sz="1000" b="1" i="0" u="none" strike="noStrike" kern="0" cap="none" spc="-80" normalizeH="0" baseline="0" noProof="0" dirty="0">
                    <a:ln w="11430">
                      <a:noFill/>
                    </a:ln>
                    <a:solidFill>
                      <a:prstClr val="black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uLnTx/>
                    <a:uFillTx/>
                    <a:cs typeface="Arial" pitchFamily="34" charset="0"/>
                  </a:rPr>
                  <a:t>재</a:t>
                </a:r>
                <a:endParaRPr kumimoji="0" lang="en-US" altLang="ko-KR" sz="1000" b="1" i="0" u="none" strike="noStrike" kern="0" cap="none" spc="-80" normalizeH="0" baseline="0" noProof="0" dirty="0">
                  <a:ln w="11430">
                    <a:noFill/>
                  </a:ln>
                  <a:solidFill>
                    <a:prstClr val="black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uLnTx/>
                  <a:uFillTx/>
                  <a:cs typeface="Arial" pitchFamily="34" charset="0"/>
                </a:endParaRPr>
              </a:p>
              <a:p>
                <a:pPr marL="0" marR="0" lvl="0" indent="0" algn="ctr" defTabSz="7620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5648325" algn="l"/>
                  </a:tabLst>
                  <a:defRPr/>
                </a:pPr>
                <a:r>
                  <a:rPr kumimoji="0" lang="ko-KR" altLang="en-US" sz="1000" b="1" i="0" u="none" strike="noStrike" kern="0" cap="none" spc="-80" normalizeH="0" baseline="0" noProof="0" dirty="0">
                    <a:ln w="11430">
                      <a:noFill/>
                    </a:ln>
                    <a:solidFill>
                      <a:prstClr val="black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uLnTx/>
                    <a:uFillTx/>
                    <a:cs typeface="Arial" pitchFamily="34" charset="0"/>
                  </a:rPr>
                  <a:t>고</a:t>
                </a:r>
              </a:p>
            </p:txBody>
          </p:sp>
          <p:cxnSp>
            <p:nvCxnSpPr>
              <p:cNvPr id="233" name="직선 화살표 연결선 232"/>
              <p:cNvCxnSpPr/>
              <p:nvPr/>
            </p:nvCxnSpPr>
            <p:spPr bwMode="auto">
              <a:xfrm rot="16200000" flipH="1">
                <a:off x="5360746" y="2103109"/>
                <a:ext cx="871494" cy="576820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prstDash val="sysDot"/>
                <a:miter lim="800000"/>
                <a:headEnd/>
                <a:tailEnd type="triangle" w="med" len="med"/>
              </a:ln>
            </p:spPr>
          </p:cxnSp>
          <p:cxnSp>
            <p:nvCxnSpPr>
              <p:cNvPr id="234" name="직선 화살표 연결선 233"/>
              <p:cNvCxnSpPr/>
              <p:nvPr/>
            </p:nvCxnSpPr>
            <p:spPr bwMode="auto">
              <a:xfrm rot="16200000" flipH="1">
                <a:off x="1858146" y="3931407"/>
                <a:ext cx="730260" cy="639731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prstDash val="sysDot"/>
                <a:miter lim="800000"/>
                <a:headEnd/>
                <a:tailEnd type="triangle" w="med" len="med"/>
              </a:ln>
            </p:spPr>
          </p:cxnSp>
          <p:cxnSp>
            <p:nvCxnSpPr>
              <p:cNvPr id="235" name="직선 화살표 연결선 234"/>
              <p:cNvCxnSpPr/>
              <p:nvPr/>
            </p:nvCxnSpPr>
            <p:spPr bwMode="auto">
              <a:xfrm rot="16200000" flipV="1">
                <a:off x="5908251" y="3680637"/>
                <a:ext cx="1294986" cy="576550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prstDash val="sysDot"/>
                <a:miter lim="800000"/>
                <a:headEnd/>
                <a:tailEnd type="triangle" w="med" len="med"/>
              </a:ln>
            </p:spPr>
          </p:cxnSp>
        </p:grpSp>
        <p:sp>
          <p:nvSpPr>
            <p:cNvPr id="201" name="TextBox 200"/>
            <p:cNvSpPr txBox="1"/>
            <p:nvPr/>
          </p:nvSpPr>
          <p:spPr>
            <a:xfrm>
              <a:off x="3682961" y="3469857"/>
              <a:ext cx="1474104" cy="148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바탕체" pitchFamily="17" charset="-127"/>
                  <a:ea typeface="바탕체" pitchFamily="17" charset="-127"/>
                </a:rPr>
                <a:t>1 2 3 4 5 6 7 8 9 10 11 12 13 14 15 16 17 18 19 10</a:t>
              </a:r>
              <a:endParaRPr kumimoji="1" lang="ko-KR" altLang="en-US" sz="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</a:endParaRPr>
            </a:p>
          </p:txBody>
        </p:sp>
        <p:grpSp>
          <p:nvGrpSpPr>
            <p:cNvPr id="202" name="그룹 201"/>
            <p:cNvGrpSpPr/>
            <p:nvPr/>
          </p:nvGrpSpPr>
          <p:grpSpPr>
            <a:xfrm>
              <a:off x="3810600" y="2340968"/>
              <a:ext cx="1440160" cy="1173431"/>
              <a:chOff x="9777536" y="1691084"/>
              <a:chExt cx="1440160" cy="1173431"/>
            </a:xfrm>
          </p:grpSpPr>
          <p:sp>
            <p:nvSpPr>
              <p:cNvPr id="203" name="Rectangle 34"/>
              <p:cNvSpPr>
                <a:spLocks noChangeArrowheads="1"/>
              </p:cNvSpPr>
              <p:nvPr/>
            </p:nvSpPr>
            <p:spPr bwMode="auto">
              <a:xfrm>
                <a:off x="10301938" y="1838958"/>
                <a:ext cx="281342" cy="1000688"/>
              </a:xfrm>
              <a:prstGeom prst="rect">
                <a:avLst/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9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4" name="Rectangle 35"/>
              <p:cNvSpPr>
                <a:spLocks noChangeArrowheads="1"/>
              </p:cNvSpPr>
              <p:nvPr/>
            </p:nvSpPr>
            <p:spPr bwMode="auto">
              <a:xfrm>
                <a:off x="10358950" y="1975325"/>
                <a:ext cx="168558" cy="864321"/>
              </a:xfrm>
              <a:prstGeom prst="rect">
                <a:avLst/>
              </a:prstGeom>
              <a:solidFill>
                <a:srgbClr val="5353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9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5" name="Rectangle 49"/>
              <p:cNvSpPr>
                <a:spLocks noChangeArrowheads="1"/>
              </p:cNvSpPr>
              <p:nvPr/>
            </p:nvSpPr>
            <p:spPr bwMode="auto">
              <a:xfrm flipH="1">
                <a:off x="10414721" y="2475668"/>
                <a:ext cx="55773" cy="363978"/>
              </a:xfrm>
              <a:prstGeom prst="rect">
                <a:avLst/>
              </a:prstGeom>
              <a:solidFill>
                <a:srgbClr val="FF65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9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6" name="Rectangle 51"/>
              <p:cNvSpPr>
                <a:spLocks noChangeArrowheads="1"/>
              </p:cNvSpPr>
              <p:nvPr/>
            </p:nvSpPr>
            <p:spPr bwMode="auto">
              <a:xfrm>
                <a:off x="10358950" y="2066569"/>
                <a:ext cx="168558" cy="27073"/>
              </a:xfrm>
              <a:prstGeom prst="rect">
                <a:avLst/>
              </a:prstGeom>
              <a:solidFill>
                <a:sysClr val="window" lastClr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7" name="Line 56"/>
              <p:cNvSpPr>
                <a:spLocks noChangeShapeType="1"/>
              </p:cNvSpPr>
              <p:nvPr/>
            </p:nvSpPr>
            <p:spPr bwMode="auto">
              <a:xfrm>
                <a:off x="10453140" y="2475666"/>
                <a:ext cx="354752" cy="71617"/>
              </a:xfrm>
              <a:prstGeom prst="line">
                <a:avLst/>
              </a:prstGeom>
              <a:noFill/>
              <a:ln w="31750">
                <a:solidFill>
                  <a:sysClr val="windowText" lastClr="000000"/>
                </a:solidFill>
                <a:prstDash val="sysDot"/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8" name="Line 57"/>
              <p:cNvSpPr>
                <a:spLocks noChangeShapeType="1"/>
              </p:cNvSpPr>
              <p:nvPr/>
            </p:nvSpPr>
            <p:spPr bwMode="auto">
              <a:xfrm flipH="1">
                <a:off x="10508917" y="1960778"/>
                <a:ext cx="370986" cy="14546"/>
              </a:xfrm>
              <a:prstGeom prst="line">
                <a:avLst/>
              </a:prstGeom>
              <a:noFill/>
              <a:ln w="31750">
                <a:solidFill>
                  <a:sysClr val="windowText" lastClr="000000"/>
                </a:solidFill>
                <a:prstDash val="sysDot"/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9" name="Line 58"/>
              <p:cNvSpPr>
                <a:spLocks noChangeShapeType="1"/>
              </p:cNvSpPr>
              <p:nvPr/>
            </p:nvSpPr>
            <p:spPr bwMode="auto">
              <a:xfrm flipV="1">
                <a:off x="10210156" y="1838957"/>
                <a:ext cx="260338" cy="2"/>
              </a:xfrm>
              <a:prstGeom prst="line">
                <a:avLst/>
              </a:prstGeom>
              <a:noFill/>
              <a:ln w="31750">
                <a:solidFill>
                  <a:sysClr val="windowText" lastClr="000000"/>
                </a:solidFill>
                <a:prstDash val="sysDot"/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0" name="AutoShape 60"/>
              <p:cNvSpPr>
                <a:spLocks/>
              </p:cNvSpPr>
              <p:nvPr/>
            </p:nvSpPr>
            <p:spPr bwMode="auto">
              <a:xfrm>
                <a:off x="10246826" y="1975324"/>
                <a:ext cx="57012" cy="90242"/>
              </a:xfrm>
              <a:prstGeom prst="leftBrace">
                <a:avLst>
                  <a:gd name="adj1" fmla="val 36957"/>
                  <a:gd name="adj2" fmla="val 45556"/>
                </a:avLst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1" name="AutoShape 161"/>
              <p:cNvSpPr>
                <a:spLocks noChangeArrowheads="1"/>
              </p:cNvSpPr>
              <p:nvPr/>
            </p:nvSpPr>
            <p:spPr bwMode="auto">
              <a:xfrm>
                <a:off x="9897672" y="2485177"/>
                <a:ext cx="461278" cy="295751"/>
              </a:xfrm>
              <a:prstGeom prst="roundRect">
                <a:avLst>
                  <a:gd name="adj" fmla="val 11819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>
                <a:spAutoFit/>
                <a:scene3d>
                  <a:camera prst="orthographicFront"/>
                  <a:lightRig rig="harsh" dir="tl"/>
                </a:scene3d>
                <a:sp3d contourW="38100" prstMaterial="flat">
                  <a:bevelT w="1270" prst="artDeco"/>
                  <a:extrusionClr>
                    <a:schemeClr val="bg1"/>
                  </a:extrusionClr>
                  <a:contourClr>
                    <a:schemeClr val="bg1"/>
                  </a:contourClr>
                </a:sp3d>
              </a:bodyPr>
              <a:lstStyle/>
              <a:p>
                <a:pPr marL="0" marR="0" lvl="0" indent="0" defTabSz="7620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5648325" algn="l"/>
                  </a:tabLst>
                  <a:defRPr/>
                </a:pPr>
                <a:r>
                  <a:rPr kumimoji="1" lang="ko-KR" altLang="en-US" sz="900" b="0" i="0" u="none" strike="noStrike" kern="0" cap="none" spc="-80" normalizeH="0" baseline="0" noProof="0" dirty="0">
                    <a:ln w="11430">
                      <a:noFill/>
                    </a:ln>
                    <a:solidFill>
                      <a:prstClr val="black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uLnTx/>
                    <a:uFillTx/>
                    <a:cs typeface="Arial" pitchFamily="34" charset="0"/>
                  </a:rPr>
                  <a:t>당일 분 </a:t>
                </a:r>
                <a:endParaRPr kumimoji="1" lang="en-US" altLang="ko-KR" sz="900" b="0" i="0" u="none" strike="noStrike" kern="0" cap="none" spc="-80" normalizeH="0" baseline="0" noProof="0" dirty="0">
                  <a:ln w="11430">
                    <a:noFill/>
                  </a:ln>
                  <a:solidFill>
                    <a:prstClr val="black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uLnTx/>
                  <a:uFillTx/>
                  <a:cs typeface="Arial" pitchFamily="34" charset="0"/>
                </a:endParaRPr>
              </a:p>
              <a:p>
                <a:pPr marL="0" marR="0" lvl="0" indent="0" defTabSz="7620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5648325" algn="l"/>
                  </a:tabLst>
                  <a:defRPr/>
                </a:pPr>
                <a:r>
                  <a:rPr kumimoji="1" lang="ko-KR" altLang="en-US" sz="900" b="0" i="0" u="none" strike="noStrike" kern="0" cap="none" spc="-80" normalizeH="0" baseline="0" noProof="0" dirty="0">
                    <a:ln w="11430">
                      <a:noFill/>
                    </a:ln>
                    <a:solidFill>
                      <a:prstClr val="black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uLnTx/>
                    <a:uFillTx/>
                    <a:cs typeface="Arial" pitchFamily="34" charset="0"/>
                  </a:rPr>
                  <a:t>요구량</a:t>
                </a:r>
              </a:p>
            </p:txBody>
          </p:sp>
          <p:sp>
            <p:nvSpPr>
              <p:cNvPr id="212" name="AutoShape 161"/>
              <p:cNvSpPr>
                <a:spLocks noChangeArrowheads="1"/>
              </p:cNvSpPr>
              <p:nvPr/>
            </p:nvSpPr>
            <p:spPr bwMode="auto">
              <a:xfrm>
                <a:off x="10619653" y="2420888"/>
                <a:ext cx="598043" cy="443627"/>
              </a:xfrm>
              <a:prstGeom prst="roundRect">
                <a:avLst>
                  <a:gd name="adj" fmla="val 11819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>
                <a:spAutoFit/>
                <a:scene3d>
                  <a:camera prst="orthographicFront"/>
                  <a:lightRig rig="harsh" dir="tl"/>
                </a:scene3d>
                <a:sp3d contourW="38100" prstMaterial="flat">
                  <a:bevelT w="1270" prst="artDeco"/>
                  <a:extrusionClr>
                    <a:schemeClr val="bg1"/>
                  </a:extrusionClr>
                  <a:contourClr>
                    <a:schemeClr val="bg1"/>
                  </a:contourClr>
                </a:sp3d>
              </a:bodyPr>
              <a:lstStyle/>
              <a:p>
                <a:pPr marL="0" marR="0" lvl="0" indent="0" algn="ctr" defTabSz="7620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5648325" algn="l"/>
                  </a:tabLst>
                  <a:defRPr/>
                </a:pPr>
                <a:r>
                  <a:rPr kumimoji="1" lang="ko-KR" altLang="en-US" sz="900" b="0" i="0" u="none" strike="noStrike" kern="0" cap="none" spc="-80" normalizeH="0" baseline="0" noProof="0" dirty="0">
                    <a:ln w="11430">
                      <a:noFill/>
                    </a:ln>
                    <a:solidFill>
                      <a:prstClr val="black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uLnTx/>
                    <a:uFillTx/>
                    <a:cs typeface="Arial" pitchFamily="34" charset="0"/>
                  </a:rPr>
                  <a:t>확정 </a:t>
                </a:r>
                <a:endParaRPr kumimoji="1" lang="en-US" altLang="ko-KR" sz="900" b="0" i="0" u="none" strike="noStrike" kern="0" cap="none" spc="-80" normalizeH="0" baseline="0" noProof="0" dirty="0">
                  <a:ln w="11430">
                    <a:noFill/>
                  </a:ln>
                  <a:solidFill>
                    <a:prstClr val="black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uLnTx/>
                  <a:uFillTx/>
                  <a:cs typeface="Arial" pitchFamily="34" charset="0"/>
                </a:endParaRPr>
              </a:p>
              <a:p>
                <a:pPr marL="0" marR="0" lvl="0" indent="0" algn="ctr" defTabSz="7620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5648325" algn="l"/>
                  </a:tabLst>
                  <a:defRPr/>
                </a:pPr>
                <a:r>
                  <a:rPr kumimoji="1" lang="ko-KR" altLang="en-US" sz="900" b="0" i="0" u="none" strike="noStrike" kern="0" cap="none" spc="-80" normalizeH="0" baseline="0" noProof="0" dirty="0">
                    <a:ln w="11430">
                      <a:noFill/>
                    </a:ln>
                    <a:solidFill>
                      <a:prstClr val="black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uLnTx/>
                    <a:uFillTx/>
                    <a:cs typeface="Arial" pitchFamily="34" charset="0"/>
                  </a:rPr>
                  <a:t>수요량</a:t>
                </a:r>
                <a:endParaRPr kumimoji="1" lang="en-US" altLang="ko-KR" sz="900" b="0" i="0" u="none" strike="noStrike" kern="0" cap="none" spc="-80" normalizeH="0" baseline="0" noProof="0" dirty="0">
                  <a:ln w="11430">
                    <a:noFill/>
                  </a:ln>
                  <a:solidFill>
                    <a:prstClr val="black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uLnTx/>
                  <a:uFillTx/>
                  <a:cs typeface="Arial" pitchFamily="34" charset="0"/>
                </a:endParaRPr>
              </a:p>
              <a:p>
                <a:pPr marL="0" marR="0" lvl="0" indent="0" algn="ctr" defTabSz="7620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5648325" algn="l"/>
                  </a:tabLst>
                  <a:defRPr/>
                </a:pPr>
                <a:r>
                  <a:rPr kumimoji="1" lang="ko-KR" altLang="en-US" sz="900" b="0" i="0" u="none" strike="noStrike" kern="0" cap="none" spc="-80" normalizeH="0" baseline="0" noProof="0" dirty="0">
                    <a:ln w="11430">
                      <a:noFill/>
                    </a:ln>
                    <a:solidFill>
                      <a:prstClr val="black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uLnTx/>
                    <a:uFillTx/>
                    <a:cs typeface="Arial" pitchFamily="34" charset="0"/>
                  </a:rPr>
                  <a:t> 누적</a:t>
                </a:r>
              </a:p>
            </p:txBody>
          </p:sp>
          <p:sp>
            <p:nvSpPr>
              <p:cNvPr id="213" name="AutoShape 161"/>
              <p:cNvSpPr>
                <a:spLocks noChangeArrowheads="1"/>
              </p:cNvSpPr>
              <p:nvPr/>
            </p:nvSpPr>
            <p:spPr bwMode="auto">
              <a:xfrm>
                <a:off x="10694409" y="1981121"/>
                <a:ext cx="523287" cy="295751"/>
              </a:xfrm>
              <a:prstGeom prst="roundRect">
                <a:avLst>
                  <a:gd name="adj" fmla="val 11819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>
                <a:spAutoFit/>
                <a:scene3d>
                  <a:camera prst="orthographicFront"/>
                  <a:lightRig rig="harsh" dir="tl"/>
                </a:scene3d>
                <a:sp3d contourW="38100" prstMaterial="flat">
                  <a:bevelT w="1270" prst="artDeco"/>
                  <a:extrusionClr>
                    <a:schemeClr val="bg1"/>
                  </a:extrusionClr>
                  <a:contourClr>
                    <a:schemeClr val="bg1"/>
                  </a:contourClr>
                </a:sp3d>
              </a:bodyPr>
              <a:lstStyle/>
              <a:p>
                <a:pPr marL="0" marR="0" lvl="0" indent="0" algn="ctr" defTabSz="7620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5648325" algn="l"/>
                  </a:tabLst>
                  <a:defRPr/>
                </a:pPr>
                <a:r>
                  <a:rPr kumimoji="1" lang="ko-KR" altLang="en-US" sz="900" b="0" i="0" u="none" strike="noStrike" kern="0" cap="none" spc="-80" normalizeH="0" baseline="0" noProof="0" dirty="0">
                    <a:ln w="11430">
                      <a:noFill/>
                    </a:ln>
                    <a:solidFill>
                      <a:prstClr val="black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uLnTx/>
                    <a:uFillTx/>
                    <a:cs typeface="Arial" pitchFamily="34" charset="0"/>
                  </a:rPr>
                  <a:t>요구량 </a:t>
                </a:r>
                <a:endParaRPr kumimoji="1" lang="en-US" altLang="ko-KR" sz="900" b="0" i="0" u="none" strike="noStrike" kern="0" cap="none" spc="-80" normalizeH="0" baseline="0" noProof="0" dirty="0">
                  <a:ln w="11430">
                    <a:noFill/>
                  </a:ln>
                  <a:solidFill>
                    <a:prstClr val="black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uLnTx/>
                  <a:uFillTx/>
                  <a:cs typeface="Arial" pitchFamily="34" charset="0"/>
                </a:endParaRPr>
              </a:p>
              <a:p>
                <a:pPr marL="0" marR="0" lvl="0" indent="0" algn="ctr" defTabSz="7620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5648325" algn="l"/>
                  </a:tabLst>
                  <a:defRPr/>
                </a:pPr>
                <a:r>
                  <a:rPr kumimoji="1" lang="ko-KR" altLang="en-US" sz="900" b="0" i="0" u="none" strike="noStrike" kern="0" cap="none" spc="-80" normalizeH="0" baseline="0" noProof="0" dirty="0">
                    <a:ln w="11430">
                      <a:noFill/>
                    </a:ln>
                    <a:solidFill>
                      <a:prstClr val="black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uLnTx/>
                    <a:uFillTx/>
                    <a:cs typeface="Arial" pitchFamily="34" charset="0"/>
                  </a:rPr>
                  <a:t>누적</a:t>
                </a:r>
              </a:p>
            </p:txBody>
          </p:sp>
          <p:sp>
            <p:nvSpPr>
              <p:cNvPr id="214" name="AutoShape 161"/>
              <p:cNvSpPr>
                <a:spLocks noChangeArrowheads="1"/>
              </p:cNvSpPr>
              <p:nvPr/>
            </p:nvSpPr>
            <p:spPr bwMode="auto">
              <a:xfrm>
                <a:off x="9777536" y="1691084"/>
                <a:ext cx="455928" cy="295751"/>
              </a:xfrm>
              <a:prstGeom prst="roundRect">
                <a:avLst>
                  <a:gd name="adj" fmla="val 11819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>
                <a:spAutoFit/>
                <a:scene3d>
                  <a:camera prst="orthographicFront"/>
                  <a:lightRig rig="harsh" dir="tl"/>
                </a:scene3d>
                <a:sp3d contourW="38100" prstMaterial="flat">
                  <a:bevelT w="1270" prst="artDeco"/>
                  <a:extrusionClr>
                    <a:schemeClr val="bg1"/>
                  </a:extrusionClr>
                  <a:contourClr>
                    <a:schemeClr val="bg1"/>
                  </a:contourClr>
                </a:sp3d>
              </a:bodyPr>
              <a:lstStyle/>
              <a:p>
                <a:pPr marL="0" marR="0" lvl="0" indent="0" algn="ctr" defTabSz="7620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5648325" algn="l"/>
                  </a:tabLst>
                  <a:defRPr/>
                </a:pPr>
                <a:r>
                  <a:rPr kumimoji="1" lang="ko-KR" altLang="en-US" sz="900" b="0" i="0" u="none" strike="noStrike" kern="0" cap="none" spc="-80" normalizeH="0" baseline="0" noProof="0" dirty="0">
                    <a:ln w="11430">
                      <a:noFill/>
                    </a:ln>
                    <a:solidFill>
                      <a:prstClr val="black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uLnTx/>
                    <a:uFillTx/>
                    <a:cs typeface="Arial" pitchFamily="34" charset="0"/>
                  </a:rPr>
                  <a:t>공급 </a:t>
                </a:r>
                <a:endParaRPr kumimoji="1" lang="en-US" altLang="ko-KR" sz="900" b="0" i="0" u="none" strike="noStrike" kern="0" cap="none" spc="-80" normalizeH="0" baseline="0" noProof="0" dirty="0">
                  <a:ln w="11430">
                    <a:noFill/>
                  </a:ln>
                  <a:solidFill>
                    <a:prstClr val="black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uLnTx/>
                  <a:uFillTx/>
                  <a:cs typeface="Arial" pitchFamily="34" charset="0"/>
                </a:endParaRPr>
              </a:p>
              <a:p>
                <a:pPr marL="0" marR="0" lvl="0" indent="0" algn="ctr" defTabSz="7620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5648325" algn="l"/>
                  </a:tabLst>
                  <a:defRPr/>
                </a:pPr>
                <a:r>
                  <a:rPr kumimoji="1" lang="ko-KR" altLang="en-US" sz="900" b="0" i="0" u="none" strike="noStrike" kern="0" cap="none" spc="-80" normalizeH="0" baseline="0" noProof="0" dirty="0" err="1">
                    <a:ln w="11430">
                      <a:noFill/>
                    </a:ln>
                    <a:solidFill>
                      <a:prstClr val="black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uLnTx/>
                    <a:uFillTx/>
                    <a:cs typeface="Arial" pitchFamily="34" charset="0"/>
                  </a:rPr>
                  <a:t>가능량</a:t>
                </a:r>
                <a:endParaRPr kumimoji="1" lang="ko-KR" altLang="en-US" sz="900" b="0" i="0" u="none" strike="noStrike" kern="0" cap="none" spc="-80" normalizeH="0" baseline="0" noProof="0" dirty="0">
                  <a:ln w="11430">
                    <a:noFill/>
                  </a:ln>
                  <a:solidFill>
                    <a:prstClr val="black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215" name="Line 57"/>
              <p:cNvSpPr>
                <a:spLocks noChangeShapeType="1"/>
              </p:cNvSpPr>
              <p:nvPr/>
            </p:nvSpPr>
            <p:spPr bwMode="auto">
              <a:xfrm flipH="1">
                <a:off x="10065568" y="2052536"/>
                <a:ext cx="144588" cy="423129"/>
              </a:xfrm>
              <a:prstGeom prst="line">
                <a:avLst/>
              </a:prstGeom>
              <a:noFill/>
              <a:ln w="31750">
                <a:solidFill>
                  <a:sysClr val="windowText" lastClr="000000"/>
                </a:solidFill>
                <a:prstDash val="sysDot"/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236" name="직사각형 235"/>
          <p:cNvSpPr/>
          <p:nvPr/>
        </p:nvSpPr>
        <p:spPr bwMode="auto">
          <a:xfrm>
            <a:off x="475803" y="3705547"/>
            <a:ext cx="9157717" cy="1091605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solidFill>
              <a:srgbClr val="FFFFFF">
                <a:lumMod val="6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바탕체" pitchFamily="17" charset="-127"/>
              <a:ea typeface="바탕체" pitchFamily="17" charset="-127"/>
            </a:endParaRPr>
          </a:p>
        </p:txBody>
      </p:sp>
      <p:sp>
        <p:nvSpPr>
          <p:cNvPr id="237" name="Oval 4"/>
          <p:cNvSpPr>
            <a:spLocks noChangeArrowheads="1"/>
          </p:cNvSpPr>
          <p:nvPr/>
        </p:nvSpPr>
        <p:spPr bwMode="auto">
          <a:xfrm>
            <a:off x="1533930" y="4353981"/>
            <a:ext cx="1326251" cy="302955"/>
          </a:xfrm>
          <a:prstGeom prst="ellipse">
            <a:avLst/>
          </a:prstGeom>
          <a:solidFill>
            <a:srgbClr val="FFFFFF">
              <a:lumMod val="85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square" lIns="0" tIns="0" rIns="0" bIns="0" anchor="ctr" anchorCtr="1">
            <a:spAutoFit/>
          </a:bodyPr>
          <a:lstStyle>
            <a:lvl1pPr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marR="0" lvl="0" indent="0" algn="ctr" defTabSz="95885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수요량</a:t>
            </a:r>
            <a:endParaRPr kumimoji="1" lang="ja-JP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MS PGothic" pitchFamily="34" charset="-128"/>
            </a:endParaRPr>
          </a:p>
        </p:txBody>
      </p:sp>
      <p:sp>
        <p:nvSpPr>
          <p:cNvPr id="238" name="Text Box 21"/>
          <p:cNvSpPr txBox="1">
            <a:spLocks noChangeArrowheads="1"/>
          </p:cNvSpPr>
          <p:nvPr/>
        </p:nvSpPr>
        <p:spPr bwMode="auto">
          <a:xfrm>
            <a:off x="1287559" y="3836231"/>
            <a:ext cx="863961" cy="281393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93" tIns="47896" rIns="95793" bIns="47896">
            <a:spAutoFit/>
          </a:bodyPr>
          <a:lstStyle>
            <a:lvl1pPr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marR="0" lvl="0" indent="0" algn="ctr" defTabSz="95885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2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예측 수요</a:t>
            </a:r>
            <a:endParaRPr kumimoji="1" lang="ja-JP" altLang="en-US" sz="12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MS PGothic" pitchFamily="34" charset="-128"/>
            </a:endParaRPr>
          </a:p>
        </p:txBody>
      </p:sp>
      <p:sp>
        <p:nvSpPr>
          <p:cNvPr id="239" name="Text Box 22"/>
          <p:cNvSpPr txBox="1">
            <a:spLocks noChangeArrowheads="1"/>
          </p:cNvSpPr>
          <p:nvPr/>
        </p:nvSpPr>
        <p:spPr bwMode="auto">
          <a:xfrm>
            <a:off x="2303072" y="3836231"/>
            <a:ext cx="863961" cy="281393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93" tIns="47896" rIns="95793" bIns="47896">
            <a:spAutoFit/>
          </a:bodyPr>
          <a:lstStyle>
            <a:lvl1pPr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marR="0" lvl="0" indent="0" algn="ctr" defTabSz="95885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2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확정 수요</a:t>
            </a:r>
            <a:endParaRPr kumimoji="1" lang="ja-JP" altLang="en-US" sz="12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MS PGothic" pitchFamily="34" charset="-128"/>
            </a:endParaRPr>
          </a:p>
        </p:txBody>
      </p:sp>
      <p:sp>
        <p:nvSpPr>
          <p:cNvPr id="240" name="Text Box 25"/>
          <p:cNvSpPr txBox="1">
            <a:spLocks noChangeArrowheads="1"/>
          </p:cNvSpPr>
          <p:nvPr/>
        </p:nvSpPr>
        <p:spPr bwMode="auto">
          <a:xfrm>
            <a:off x="2037236" y="3836231"/>
            <a:ext cx="347526" cy="281393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93" tIns="47896" rIns="95793" bIns="47896">
            <a:spAutoFit/>
          </a:bodyPr>
          <a:lstStyle>
            <a:lvl1pPr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marR="0" lvl="0" indent="0" algn="ctr" defTabSz="95885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MS PGothic" pitchFamily="34" charset="-128"/>
              </a:rPr>
              <a:t>＋</a:t>
            </a:r>
          </a:p>
        </p:txBody>
      </p:sp>
      <p:sp>
        <p:nvSpPr>
          <p:cNvPr id="241" name="Text Box 13"/>
          <p:cNvSpPr txBox="1">
            <a:spLocks noChangeArrowheads="1"/>
          </p:cNvSpPr>
          <p:nvPr/>
        </p:nvSpPr>
        <p:spPr bwMode="auto">
          <a:xfrm>
            <a:off x="1286970" y="4064245"/>
            <a:ext cx="1867964" cy="250616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93" tIns="47896" rIns="95793" bIns="47896">
            <a:spAutoFit/>
          </a:bodyPr>
          <a:lstStyle>
            <a:lvl1pPr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marR="0" lvl="0" indent="0" algn="ctr" defTabSz="95885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불확정으로 변동 가능성 높음</a:t>
            </a:r>
            <a:endParaRPr kumimoji="1" lang="ja-JP" altLang="en-US" sz="1000" b="0" i="0" u="none" strike="noStrike" kern="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맑은 고딕" panose="020B0503020000020004" pitchFamily="50" charset="-127"/>
              <a:ea typeface="MS PGothic" pitchFamily="34" charset="-128"/>
            </a:endParaRPr>
          </a:p>
        </p:txBody>
      </p:sp>
      <p:sp>
        <p:nvSpPr>
          <p:cNvPr id="242" name="Oval 3"/>
          <p:cNvSpPr>
            <a:spLocks noChangeArrowheads="1"/>
          </p:cNvSpPr>
          <p:nvPr/>
        </p:nvSpPr>
        <p:spPr bwMode="auto">
          <a:xfrm>
            <a:off x="4763588" y="4353981"/>
            <a:ext cx="1300840" cy="302955"/>
          </a:xfrm>
          <a:prstGeom prst="ellipse">
            <a:avLst/>
          </a:prstGeom>
          <a:solidFill>
            <a:srgbClr val="00CC99">
              <a:lumMod val="20000"/>
              <a:lumOff val="80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square" lIns="0" tIns="0" rIns="0" bIns="0" anchor="ctr" anchorCtr="1">
            <a:spAutoFit/>
          </a:bodyPr>
          <a:lstStyle>
            <a:lvl1pPr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marR="0" lvl="0" indent="0" algn="ctr" defTabSz="95885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요구량</a:t>
            </a:r>
            <a:endParaRPr kumimoji="1" lang="ja-JP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MS PGothic" pitchFamily="34" charset="-128"/>
            </a:endParaRPr>
          </a:p>
        </p:txBody>
      </p:sp>
      <p:sp>
        <p:nvSpPr>
          <p:cNvPr id="243" name="AutoShape 18"/>
          <p:cNvSpPr>
            <a:spLocks noChangeArrowheads="1"/>
          </p:cNvSpPr>
          <p:nvPr/>
        </p:nvSpPr>
        <p:spPr bwMode="auto">
          <a:xfrm>
            <a:off x="3319175" y="4331041"/>
            <a:ext cx="970808" cy="35037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6646 h 21600"/>
              <a:gd name="T14" fmla="*/ 20451 w 21600"/>
              <a:gd name="T15" fmla="*/ 1495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612" y="0"/>
                </a:moveTo>
                <a:lnTo>
                  <a:pt x="18612" y="6646"/>
                </a:lnTo>
                <a:lnTo>
                  <a:pt x="3375" y="6646"/>
                </a:lnTo>
                <a:lnTo>
                  <a:pt x="3375" y="14954"/>
                </a:lnTo>
                <a:lnTo>
                  <a:pt x="18612" y="14954"/>
                </a:lnTo>
                <a:lnTo>
                  <a:pt x="18612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6646"/>
                </a:moveTo>
                <a:lnTo>
                  <a:pt x="1350" y="14954"/>
                </a:lnTo>
                <a:lnTo>
                  <a:pt x="2700" y="14954"/>
                </a:lnTo>
                <a:lnTo>
                  <a:pt x="2700" y="6646"/>
                </a:lnTo>
                <a:close/>
              </a:path>
              <a:path w="21600" h="21600">
                <a:moveTo>
                  <a:pt x="0" y="6646"/>
                </a:moveTo>
                <a:lnTo>
                  <a:pt x="0" y="14954"/>
                </a:lnTo>
                <a:lnTo>
                  <a:pt x="675" y="14954"/>
                </a:lnTo>
                <a:lnTo>
                  <a:pt x="675" y="6646"/>
                </a:lnTo>
                <a:close/>
              </a:path>
            </a:pathLst>
          </a:custGeom>
          <a:solidFill>
            <a:srgbClr val="FFFFFF">
              <a:lumMod val="9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44" name="Text Box 34"/>
          <p:cNvSpPr txBox="1">
            <a:spLocks noChangeArrowheads="1"/>
          </p:cNvSpPr>
          <p:nvPr/>
        </p:nvSpPr>
        <p:spPr bwMode="auto">
          <a:xfrm>
            <a:off x="4625590" y="3813180"/>
            <a:ext cx="1525570" cy="276999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marR="0" lvl="0" indent="0" algn="ctr" defTabSz="95885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계획 담당자가 결정</a:t>
            </a:r>
            <a:endParaRPr kumimoji="1" lang="ja-JP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MS PGothic" pitchFamily="34" charset="-128"/>
            </a:endParaRPr>
          </a:p>
        </p:txBody>
      </p:sp>
      <p:sp>
        <p:nvSpPr>
          <p:cNvPr id="245" name="Text Box 13"/>
          <p:cNvSpPr txBox="1">
            <a:spLocks noChangeArrowheads="1"/>
          </p:cNvSpPr>
          <p:nvPr/>
        </p:nvSpPr>
        <p:spPr bwMode="auto">
          <a:xfrm>
            <a:off x="4649528" y="4057864"/>
            <a:ext cx="1438135" cy="250616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93" tIns="47896" rIns="95793" bIns="47896">
            <a:spAutoFit/>
          </a:bodyPr>
          <a:lstStyle>
            <a:defPPr>
              <a:defRPr lang="ko-KR"/>
            </a:defPPr>
            <a:lvl1pPr defTabSz="958850" eaLnBrk="1" hangingPunct="1">
              <a:defRPr sz="120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defTabSz="958850" eaLnBrk="0" hangingPunct="0">
              <a:defRPr sz="1900">
                <a:latin typeface="Arial" charset="0"/>
                <a:ea typeface="MS PGothic" pitchFamily="34" charset="-128"/>
              </a:defRPr>
            </a:lvl2pPr>
            <a:lvl3pPr marL="1143000" indent="-228600" defTabSz="958850" eaLnBrk="0" hangingPunct="0">
              <a:defRPr sz="1900">
                <a:latin typeface="Arial" charset="0"/>
                <a:ea typeface="MS PGothic" pitchFamily="34" charset="-128"/>
              </a:defRPr>
            </a:lvl3pPr>
            <a:lvl4pPr marL="1600200" indent="-228600" defTabSz="958850" eaLnBrk="0" hangingPunct="0">
              <a:defRPr sz="1900">
                <a:latin typeface="Arial" charset="0"/>
                <a:ea typeface="MS PGothic" pitchFamily="34" charset="-128"/>
              </a:defRPr>
            </a:lvl4pPr>
            <a:lvl5pPr marL="2057400" indent="-228600" defTabSz="958850" eaLnBrk="0" hangingPunct="0">
              <a:defRPr sz="1900">
                <a:latin typeface="Arial" charset="0"/>
                <a:ea typeface="MS PGothic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  <a:ea typeface="MS PGothic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  <a:ea typeface="MS PGothic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  <a:ea typeface="MS PGothic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charset="0"/>
                <a:ea typeface="MS PGothic" pitchFamily="34" charset="-128"/>
              </a:defRPr>
            </a:lvl9pPr>
          </a:lstStyle>
          <a:p>
            <a:pPr marL="0" marR="0" lvl="0" indent="0" algn="ctr" defTabSz="95885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최대한 안정시켜야 함</a:t>
            </a:r>
            <a:endParaRPr kumimoji="1" lang="ja-JP" altLang="en-US" sz="1000" b="0" i="0" u="none" strike="noStrike" kern="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맑은 고딕" panose="020B0503020000020004" pitchFamily="50" charset="-127"/>
            </a:endParaRPr>
          </a:p>
        </p:txBody>
      </p:sp>
      <p:grpSp>
        <p:nvGrpSpPr>
          <p:cNvPr id="246" name="그룹 194"/>
          <p:cNvGrpSpPr>
            <a:grpSpLocks/>
          </p:cNvGrpSpPr>
          <p:nvPr/>
        </p:nvGrpSpPr>
        <p:grpSpPr bwMode="auto">
          <a:xfrm>
            <a:off x="6631262" y="4446727"/>
            <a:ext cx="2692020" cy="95277"/>
            <a:chOff x="2555775" y="2906547"/>
            <a:chExt cx="2420863" cy="113474"/>
          </a:xfrm>
          <a:solidFill>
            <a:srgbClr val="FFFFFF">
              <a:lumMod val="95000"/>
            </a:srgbClr>
          </a:solidFill>
        </p:grpSpPr>
        <p:sp>
          <p:nvSpPr>
            <p:cNvPr id="247" name="모서리가 둥근 직사각형 246"/>
            <p:cNvSpPr/>
            <p:nvPr/>
          </p:nvSpPr>
          <p:spPr>
            <a:xfrm>
              <a:off x="2555775" y="2966786"/>
              <a:ext cx="2420863" cy="53235"/>
            </a:xfrm>
            <a:prstGeom prst="roundRect">
              <a:avLst>
                <a:gd name="adj" fmla="val 50000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48" name="자유형 247"/>
            <p:cNvSpPr/>
            <p:nvPr/>
          </p:nvSpPr>
          <p:spPr>
            <a:xfrm>
              <a:off x="2567865" y="2906547"/>
              <a:ext cx="2378551" cy="57437"/>
            </a:xfrm>
            <a:custGeom>
              <a:avLst/>
              <a:gdLst>
                <a:gd name="connsiteX0" fmla="*/ 0 w 5391151"/>
                <a:gd name="connsiteY0" fmla="*/ 45719 h 45719"/>
                <a:gd name="connsiteX1" fmla="*/ 88956 w 5391151"/>
                <a:gd name="connsiteY1" fmla="*/ 0 h 45719"/>
                <a:gd name="connsiteX2" fmla="*/ 5302195 w 5391151"/>
                <a:gd name="connsiteY2" fmla="*/ 0 h 45719"/>
                <a:gd name="connsiteX3" fmla="*/ 5391151 w 5391151"/>
                <a:gd name="connsiteY3" fmla="*/ 45719 h 45719"/>
                <a:gd name="connsiteX4" fmla="*/ 0 w 5391151"/>
                <a:gd name="connsiteY4" fmla="*/ 45719 h 45719"/>
                <a:gd name="connsiteX0" fmla="*/ 0 w 5391151"/>
                <a:gd name="connsiteY0" fmla="*/ 45719 h 45719"/>
                <a:gd name="connsiteX1" fmla="*/ 304195 w 5391151"/>
                <a:gd name="connsiteY1" fmla="*/ 9716 h 45719"/>
                <a:gd name="connsiteX2" fmla="*/ 5302195 w 5391151"/>
                <a:gd name="connsiteY2" fmla="*/ 0 h 45719"/>
                <a:gd name="connsiteX3" fmla="*/ 5391151 w 5391151"/>
                <a:gd name="connsiteY3" fmla="*/ 45719 h 45719"/>
                <a:gd name="connsiteX4" fmla="*/ 0 w 5391151"/>
                <a:gd name="connsiteY4" fmla="*/ 45719 h 45719"/>
                <a:gd name="connsiteX0" fmla="*/ 0 w 5391151"/>
                <a:gd name="connsiteY0" fmla="*/ 36003 h 36003"/>
                <a:gd name="connsiteX1" fmla="*/ 304195 w 5391151"/>
                <a:gd name="connsiteY1" fmla="*/ 0 h 36003"/>
                <a:gd name="connsiteX2" fmla="*/ 5056723 w 5391151"/>
                <a:gd name="connsiteY2" fmla="*/ 0 h 36003"/>
                <a:gd name="connsiteX3" fmla="*/ 5391151 w 5391151"/>
                <a:gd name="connsiteY3" fmla="*/ 36003 h 36003"/>
                <a:gd name="connsiteX4" fmla="*/ 0 w 5391151"/>
                <a:gd name="connsiteY4" fmla="*/ 36003 h 36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151" h="36003">
                  <a:moveTo>
                    <a:pt x="0" y="36003"/>
                  </a:moveTo>
                  <a:lnTo>
                    <a:pt x="304195" y="0"/>
                  </a:lnTo>
                  <a:lnTo>
                    <a:pt x="5056723" y="0"/>
                  </a:lnTo>
                  <a:lnTo>
                    <a:pt x="5391151" y="36003"/>
                  </a:lnTo>
                  <a:lnTo>
                    <a:pt x="0" y="36003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endParaRPr>
            </a:p>
          </p:txBody>
        </p:sp>
      </p:grpSp>
      <p:pic>
        <p:nvPicPr>
          <p:cNvPr id="249" name="그림 248" descr="Untitled-3.pn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2000" contrast="10000"/>
                    </a14:imgEffect>
                  </a14:imgLayer>
                </a14:imgProps>
              </a:ext>
            </a:extLst>
          </a:blip>
          <a:srcRect l="14329" t="2188" r="19964"/>
          <a:stretch>
            <a:fillRect/>
          </a:stretch>
        </p:blipFill>
        <p:spPr bwMode="auto">
          <a:xfrm>
            <a:off x="6750159" y="4138727"/>
            <a:ext cx="380819" cy="40048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250" name="Text Box 34"/>
          <p:cNvSpPr txBox="1">
            <a:spLocks noChangeArrowheads="1"/>
          </p:cNvSpPr>
          <p:nvPr/>
        </p:nvSpPr>
        <p:spPr bwMode="auto">
          <a:xfrm>
            <a:off x="7130978" y="4078493"/>
            <a:ext cx="2195974" cy="461665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marR="0" lvl="0" indent="0" algn="ctr" defTabSz="95885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과부족 가능성이 예견될 경우</a:t>
            </a:r>
          </a:p>
          <a:p>
            <a:pPr marL="0" marR="0" lvl="0" indent="0" algn="ctr" defTabSz="95885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곧바로 적절하게 조정한다</a:t>
            </a:r>
            <a:endParaRPr kumimoji="1" lang="ja-JP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5" name="AutoShape 161"/>
          <p:cNvSpPr>
            <a:spLocks noChangeArrowheads="1"/>
          </p:cNvSpPr>
          <p:nvPr/>
        </p:nvSpPr>
        <p:spPr bwMode="auto">
          <a:xfrm>
            <a:off x="231606" y="138611"/>
            <a:ext cx="4968000" cy="295751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l" eaLnBrk="1" fontAlgn="auto" latinLnBrk="1" hangingPunct="1">
              <a:spcBef>
                <a:spcPct val="0"/>
              </a:spcBef>
              <a:spcAft>
                <a:spcPts val="0"/>
              </a:spcAft>
              <a:tabLst>
                <a:tab pos="5648325" algn="l"/>
              </a:tabLst>
            </a:pPr>
            <a:r>
              <a:rPr lang="en-US" altLang="ko-KR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4.4 </a:t>
            </a:r>
            <a:r>
              <a:rPr lang="ko-KR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확장</a:t>
            </a:r>
            <a:r>
              <a:rPr lang="en-US" altLang="ko-KR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</a:t>
            </a:r>
            <a:r>
              <a:rPr lang="ko-KR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모듈의  구성 및 기능</a:t>
            </a:r>
          </a:p>
        </p:txBody>
      </p:sp>
      <p:grpSp>
        <p:nvGrpSpPr>
          <p:cNvPr id="66" name="그룹 198"/>
          <p:cNvGrpSpPr>
            <a:grpSpLocks/>
          </p:cNvGrpSpPr>
          <p:nvPr/>
        </p:nvGrpSpPr>
        <p:grpSpPr bwMode="auto">
          <a:xfrm>
            <a:off x="0" y="1540163"/>
            <a:ext cx="9900000" cy="215900"/>
            <a:chOff x="634928" y="2749548"/>
            <a:chExt cx="6271459" cy="216000"/>
          </a:xfrm>
        </p:grpSpPr>
        <p:sp>
          <p:nvSpPr>
            <p:cNvPr id="67" name="모서리가 둥근 직사각형 66"/>
            <p:cNvSpPr/>
            <p:nvPr/>
          </p:nvSpPr>
          <p:spPr>
            <a:xfrm>
              <a:off x="634928" y="2749548"/>
              <a:ext cx="6271459" cy="216000"/>
            </a:xfrm>
            <a:prstGeom prst="roundRect">
              <a:avLst>
                <a:gd name="adj" fmla="val 0"/>
              </a:avLst>
            </a:prstGeom>
            <a:solidFill>
              <a:srgbClr val="D7E3F1"/>
            </a:solidFill>
            <a:ln w="6350">
              <a:solidFill>
                <a:srgbClr val="8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anchor="ctr"/>
            <a:lstStyle/>
            <a:p>
              <a:pPr algn="l" defTabSz="1041400" latinLnBrk="0">
                <a:defRPr/>
              </a:pPr>
              <a:r>
                <a:rPr kumimoji="0" lang="en-US" altLang="ko-KR" sz="14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en-US" altLang="ko-KR" sz="14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FLEXSCHE d-MPS</a:t>
              </a:r>
              <a:endParaRPr kumimoji="0" lang="ko-KR" altLang="en-US" sz="14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68" name="Picture 2" descr="C:\Users\wslee\Desktop\Untitled-2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r="4230"/>
            <a:stretch>
              <a:fillRect/>
            </a:stretch>
          </p:blipFill>
          <p:spPr bwMode="auto">
            <a:xfrm>
              <a:off x="694874" y="2806776"/>
              <a:ext cx="66686" cy="10154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28575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9" t="10297" r="3571" b="12353"/>
          <a:stretch/>
        </p:blipFill>
        <p:spPr bwMode="auto">
          <a:xfrm>
            <a:off x="334737" y="2289288"/>
            <a:ext cx="8868002" cy="40667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3" name="AutoShape 161"/>
          <p:cNvSpPr>
            <a:spLocks noChangeArrowheads="1"/>
          </p:cNvSpPr>
          <p:nvPr/>
        </p:nvSpPr>
        <p:spPr bwMode="auto">
          <a:xfrm>
            <a:off x="231606" y="138611"/>
            <a:ext cx="4968000" cy="295751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l" eaLnBrk="1" fontAlgn="auto" latinLnBrk="1" hangingPunct="1">
              <a:spcBef>
                <a:spcPct val="0"/>
              </a:spcBef>
              <a:spcAft>
                <a:spcPts val="0"/>
              </a:spcAft>
              <a:tabLst>
                <a:tab pos="5648325" algn="l"/>
              </a:tabLst>
            </a:pPr>
            <a:r>
              <a:rPr lang="en-US" altLang="ko-KR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4.5 </a:t>
            </a:r>
            <a:r>
              <a:rPr lang="ko-KR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차트 화면 예</a:t>
            </a:r>
          </a:p>
        </p:txBody>
      </p:sp>
      <p:grpSp>
        <p:nvGrpSpPr>
          <p:cNvPr id="2" name="그룹 198"/>
          <p:cNvGrpSpPr>
            <a:grpSpLocks/>
          </p:cNvGrpSpPr>
          <p:nvPr/>
        </p:nvGrpSpPr>
        <p:grpSpPr bwMode="auto">
          <a:xfrm>
            <a:off x="6000" y="1220840"/>
            <a:ext cx="9900000" cy="215900"/>
            <a:chOff x="634928" y="2749548"/>
            <a:chExt cx="6271459" cy="216000"/>
          </a:xfrm>
        </p:grpSpPr>
        <p:sp>
          <p:nvSpPr>
            <p:cNvPr id="100" name="모서리가 둥근 직사각형 99"/>
            <p:cNvSpPr/>
            <p:nvPr/>
          </p:nvSpPr>
          <p:spPr>
            <a:xfrm>
              <a:off x="634928" y="2749548"/>
              <a:ext cx="6271459" cy="216000"/>
            </a:xfrm>
            <a:prstGeom prst="roundRect">
              <a:avLst>
                <a:gd name="adj" fmla="val 0"/>
              </a:avLst>
            </a:prstGeom>
            <a:solidFill>
              <a:srgbClr val="D7E3F1"/>
            </a:solidFill>
            <a:ln w="6350">
              <a:solidFill>
                <a:srgbClr val="8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anchor="ctr"/>
            <a:lstStyle/>
            <a:p>
              <a:pPr algn="l" defTabSz="1041400">
                <a:defRPr/>
              </a:pPr>
              <a:r>
                <a:rPr kumimoji="0" lang="en-US" altLang="ko-KR" sz="14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  </a:t>
              </a:r>
              <a:r>
                <a:rPr lang="ko-KR" altLang="en-US" sz="14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자원 </a:t>
              </a:r>
              <a:r>
                <a:rPr lang="ko-KR" altLang="en-US" sz="1400" b="1" dirty="0" err="1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간트</a:t>
              </a:r>
              <a:r>
                <a:rPr lang="ko-KR" altLang="en-US" sz="14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 차트</a:t>
              </a:r>
            </a:p>
          </p:txBody>
        </p:sp>
        <p:pic>
          <p:nvPicPr>
            <p:cNvPr id="101" name="Picture 2" descr="C:\Users\wslee\Desktop\Untitled-2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r="4230"/>
            <a:stretch>
              <a:fillRect/>
            </a:stretch>
          </p:blipFill>
          <p:spPr bwMode="auto">
            <a:xfrm>
              <a:off x="694874" y="2806776"/>
              <a:ext cx="66686" cy="101544"/>
            </a:xfrm>
            <a:prstGeom prst="rect">
              <a:avLst/>
            </a:prstGeom>
            <a:noFill/>
          </p:spPr>
        </p:pic>
      </p:grpSp>
      <p:sp>
        <p:nvSpPr>
          <p:cNvPr id="17" name="AutoShape 161"/>
          <p:cNvSpPr>
            <a:spLocks noChangeArrowheads="1"/>
          </p:cNvSpPr>
          <p:nvPr/>
        </p:nvSpPr>
        <p:spPr bwMode="auto">
          <a:xfrm>
            <a:off x="2344164" y="1639466"/>
            <a:ext cx="3395663" cy="460058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l" defTabSz="1042988" latinLnBrk="0">
              <a:defRPr/>
            </a:pPr>
            <a:r>
              <a:rPr lang="ko-KR" altLang="en-US" sz="1400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마우스로 작업을 이동 할 때 시간제약에 위반되면 빨간 색으로 제약위반 표시</a:t>
            </a:r>
          </a:p>
        </p:txBody>
      </p:sp>
      <p:sp>
        <p:nvSpPr>
          <p:cNvPr id="18" name="AutoShape 161"/>
          <p:cNvSpPr>
            <a:spLocks noChangeArrowheads="1"/>
          </p:cNvSpPr>
          <p:nvPr/>
        </p:nvSpPr>
        <p:spPr bwMode="auto">
          <a:xfrm>
            <a:off x="6567428" y="1657780"/>
            <a:ext cx="2189710" cy="460058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l" defTabSz="1042988" latinLnBrk="0">
              <a:defRPr/>
            </a:pPr>
            <a:r>
              <a:rPr lang="ko-KR" altLang="en-US" sz="1400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흰색부분은  작업할당</a:t>
            </a:r>
            <a:br>
              <a:rPr lang="ko-KR" altLang="en-US" sz="1400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</a:br>
            <a:r>
              <a:rPr lang="ko-KR" altLang="en-US" sz="1400" b="1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가능 시간대를 표시</a:t>
            </a:r>
          </a:p>
        </p:txBody>
      </p:sp>
      <p:sp>
        <p:nvSpPr>
          <p:cNvPr id="20" name="자유형 33"/>
          <p:cNvSpPr>
            <a:spLocks/>
          </p:cNvSpPr>
          <p:nvPr/>
        </p:nvSpPr>
        <p:spPr bwMode="auto">
          <a:xfrm rot="18840222" flipV="1">
            <a:off x="5845613" y="1930232"/>
            <a:ext cx="45719" cy="809218"/>
          </a:xfrm>
          <a:custGeom>
            <a:avLst/>
            <a:gdLst>
              <a:gd name="T0" fmla="*/ 1662068 w 1895475"/>
              <a:gd name="T1" fmla="*/ 67026 h 558800"/>
              <a:gd name="T2" fmla="*/ 1219407 w 1895475"/>
              <a:gd name="T3" fmla="*/ 11044 h 558800"/>
              <a:gd name="T4" fmla="*/ 0 w 1895475"/>
              <a:gd name="T5" fmla="*/ 762 h 558800"/>
              <a:gd name="T6" fmla="*/ 0 60000 65536"/>
              <a:gd name="T7" fmla="*/ 0 60000 65536"/>
              <a:gd name="T8" fmla="*/ 0 60000 65536"/>
              <a:gd name="T9" fmla="*/ 0 w 1895475"/>
              <a:gd name="T10" fmla="*/ 0 h 558800"/>
              <a:gd name="T11" fmla="*/ 1895475 w 1895475"/>
              <a:gd name="T12" fmla="*/ 558800 h 5588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95475" h="558800">
                <a:moveTo>
                  <a:pt x="1895475" y="558800"/>
                </a:moveTo>
                <a:cubicBezTo>
                  <a:pt x="1801019" y="371475"/>
                  <a:pt x="1706563" y="184150"/>
                  <a:pt x="1390650" y="92075"/>
                </a:cubicBezTo>
                <a:cubicBezTo>
                  <a:pt x="1074738" y="0"/>
                  <a:pt x="537369" y="3175"/>
                  <a:pt x="0" y="6350"/>
                </a:cubicBezTo>
              </a:path>
            </a:pathLst>
          </a:custGeom>
          <a:noFill/>
          <a:ln w="31750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</p:spPr>
        <p:txBody>
          <a:bodyPr wrap="none" lIns="0" tIns="0" rIns="0" bIns="0" anchor="ctr"/>
          <a:lstStyle/>
          <a:p>
            <a:endParaRPr lang="ko-KR" altLang="en-US" dirty="0"/>
          </a:p>
        </p:txBody>
      </p:sp>
      <p:sp>
        <p:nvSpPr>
          <p:cNvPr id="21" name="자유형 34"/>
          <p:cNvSpPr>
            <a:spLocks/>
          </p:cNvSpPr>
          <p:nvPr/>
        </p:nvSpPr>
        <p:spPr bwMode="auto">
          <a:xfrm rot="2736295" flipH="1" flipV="1">
            <a:off x="7410358" y="2005773"/>
            <a:ext cx="45719" cy="881648"/>
          </a:xfrm>
          <a:custGeom>
            <a:avLst/>
            <a:gdLst>
              <a:gd name="T0" fmla="*/ 355022 w 1895475"/>
              <a:gd name="T1" fmla="*/ 236565 h 558800"/>
              <a:gd name="T2" fmla="*/ 260468 w 1895475"/>
              <a:gd name="T3" fmla="*/ 38980 h 558800"/>
              <a:gd name="T4" fmla="*/ 0 w 1895475"/>
              <a:gd name="T5" fmla="*/ 2688 h 558800"/>
              <a:gd name="T6" fmla="*/ 0 60000 65536"/>
              <a:gd name="T7" fmla="*/ 0 60000 65536"/>
              <a:gd name="T8" fmla="*/ 0 60000 65536"/>
              <a:gd name="T9" fmla="*/ 0 w 1895475"/>
              <a:gd name="T10" fmla="*/ 0 h 558800"/>
              <a:gd name="T11" fmla="*/ 1895475 w 1895475"/>
              <a:gd name="T12" fmla="*/ 558800 h 5588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95475" h="558800">
                <a:moveTo>
                  <a:pt x="1895475" y="558800"/>
                </a:moveTo>
                <a:cubicBezTo>
                  <a:pt x="1801019" y="371475"/>
                  <a:pt x="1706563" y="184150"/>
                  <a:pt x="1390650" y="92075"/>
                </a:cubicBezTo>
                <a:cubicBezTo>
                  <a:pt x="1074738" y="0"/>
                  <a:pt x="537369" y="3175"/>
                  <a:pt x="0" y="6350"/>
                </a:cubicBezTo>
              </a:path>
            </a:pathLst>
          </a:custGeom>
          <a:noFill/>
          <a:ln w="31750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</p:spPr>
        <p:txBody>
          <a:bodyPr wrap="none" lIns="0" tIns="0" rIns="0" bIns="0" anchor="ctr"/>
          <a:lstStyle/>
          <a:p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4737" y="594778"/>
            <a:ext cx="658257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 defTabSz="762000" fontAlgn="auto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ko-KR" altLang="en-US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각 자원의 시간경과에  따른 작업흐름을 표시합니다</a:t>
            </a:r>
            <a:r>
              <a:rPr lang="en-US" altLang="ko-KR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</a:t>
            </a:r>
            <a:endParaRPr lang="ko-KR" altLang="en-US" spc="-80" dirty="0">
              <a:ln w="11430"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  <a:p>
            <a:pPr algn="l" defTabSz="762000" fontAlgn="auto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ko-KR" altLang="en-US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공정간의 연계를 라인으로 표시 </a:t>
            </a:r>
            <a:r>
              <a:rPr lang="en-US" altLang="ko-KR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, </a:t>
            </a:r>
            <a:r>
              <a:rPr lang="ko-KR" altLang="en-US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마우스 </a:t>
            </a:r>
            <a:r>
              <a:rPr lang="en-US" altLang="ko-KR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Drag</a:t>
            </a:r>
            <a:r>
              <a:rPr lang="ko-KR" altLang="en-US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만으로 작업에  할당된 사항을 간단히 변경 가능합니다</a:t>
            </a:r>
            <a:r>
              <a:rPr lang="en-US" altLang="ko-KR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</a:t>
            </a:r>
            <a:endParaRPr lang="ko-KR" altLang="en-US" spc="-80" dirty="0">
              <a:ln w="11430"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5" name="오른쪽 중괄호 14"/>
          <p:cNvSpPr/>
          <p:nvPr/>
        </p:nvSpPr>
        <p:spPr bwMode="auto">
          <a:xfrm>
            <a:off x="1378768" y="2632368"/>
            <a:ext cx="419100" cy="3025482"/>
          </a:xfrm>
          <a:prstGeom prst="rightBrac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marL="90488" marR="0" indent="-90488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</a:pPr>
            <a:endParaRPr kumimoji="0" lang="ko-KR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16" name="AutoShape 161"/>
          <p:cNvSpPr>
            <a:spLocks noChangeArrowheads="1"/>
          </p:cNvSpPr>
          <p:nvPr/>
        </p:nvSpPr>
        <p:spPr bwMode="auto">
          <a:xfrm>
            <a:off x="1810788" y="3997234"/>
            <a:ext cx="1942235" cy="295751"/>
          </a:xfrm>
          <a:prstGeom prst="roundRect">
            <a:avLst>
              <a:gd name="adj" fmla="val 11819"/>
            </a:avLst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defTabSz="762000" fontAlgn="auto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</a:pPr>
            <a:r>
              <a:rPr lang="ko-KR" altLang="en-US" sz="1800" b="1" spc="-80" dirty="0">
                <a:ln w="11430">
                  <a:noFill/>
                </a:ln>
                <a:solidFill>
                  <a:schemeClr val="accent2">
                    <a:lumMod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이용가능 설비</a:t>
            </a:r>
          </a:p>
        </p:txBody>
      </p:sp>
    </p:spTree>
    <p:extLst>
      <p:ext uri="{BB962C8B-B14F-4D97-AF65-F5344CB8AC3E}">
        <p14:creationId xmlns:p14="http://schemas.microsoft.com/office/powerpoint/2010/main" val="397210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AutoShape 161"/>
          <p:cNvSpPr>
            <a:spLocks noChangeArrowheads="1"/>
          </p:cNvSpPr>
          <p:nvPr/>
        </p:nvSpPr>
        <p:spPr bwMode="auto">
          <a:xfrm>
            <a:off x="231606" y="138611"/>
            <a:ext cx="4968000" cy="295751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l" eaLnBrk="1" fontAlgn="auto" latinLnBrk="1" hangingPunct="1">
              <a:spcBef>
                <a:spcPct val="0"/>
              </a:spcBef>
              <a:spcAft>
                <a:spcPts val="0"/>
              </a:spcAft>
              <a:tabLst>
                <a:tab pos="5648325" algn="l"/>
              </a:tabLst>
            </a:pPr>
            <a:r>
              <a:rPr lang="en-US" altLang="ko-KR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4.5 </a:t>
            </a:r>
            <a:r>
              <a:rPr lang="ko-KR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차트 화면 예</a:t>
            </a:r>
          </a:p>
        </p:txBody>
      </p:sp>
      <p:grpSp>
        <p:nvGrpSpPr>
          <p:cNvPr id="2" name="그룹 198"/>
          <p:cNvGrpSpPr>
            <a:grpSpLocks/>
          </p:cNvGrpSpPr>
          <p:nvPr/>
        </p:nvGrpSpPr>
        <p:grpSpPr bwMode="auto">
          <a:xfrm>
            <a:off x="0" y="1380503"/>
            <a:ext cx="9900000" cy="215900"/>
            <a:chOff x="634928" y="2749548"/>
            <a:chExt cx="6271459" cy="216000"/>
          </a:xfrm>
        </p:grpSpPr>
        <p:sp>
          <p:nvSpPr>
            <p:cNvPr id="100" name="모서리가 둥근 직사각형 99"/>
            <p:cNvSpPr/>
            <p:nvPr/>
          </p:nvSpPr>
          <p:spPr>
            <a:xfrm>
              <a:off x="634928" y="2749548"/>
              <a:ext cx="6271459" cy="216000"/>
            </a:xfrm>
            <a:prstGeom prst="roundRect">
              <a:avLst>
                <a:gd name="adj" fmla="val 0"/>
              </a:avLst>
            </a:prstGeom>
            <a:solidFill>
              <a:srgbClr val="D7E3F1"/>
            </a:solidFill>
            <a:ln w="6350">
              <a:solidFill>
                <a:srgbClr val="8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anchor="ctr"/>
            <a:lstStyle/>
            <a:p>
              <a:pPr algn="l" defTabSz="1041400" latinLnBrk="0">
                <a:defRPr/>
              </a:pPr>
              <a:r>
                <a:rPr kumimoji="0" lang="en-US" altLang="ko-KR" sz="1400" b="1" dirty="0">
                  <a:solidFill>
                    <a:srgbClr val="13202F"/>
                  </a:solidFill>
                  <a:latin typeface="맑은 고딕" pitchFamily="50" charset="-127"/>
                  <a:ea typeface="맑은 고딕" pitchFamily="50" charset="-127"/>
                </a:rPr>
                <a:t>  </a:t>
              </a:r>
              <a:r>
                <a:rPr kumimoji="0" lang="ko-KR" altLang="en-US" sz="1400" b="1" dirty="0">
                  <a:solidFill>
                    <a:srgbClr val="13202F"/>
                  </a:solidFill>
                  <a:latin typeface="맑은 고딕" pitchFamily="50" charset="-127"/>
                  <a:ea typeface="맑은 고딕" pitchFamily="50" charset="-127"/>
                </a:rPr>
                <a:t>오더 차트</a:t>
              </a:r>
            </a:p>
          </p:txBody>
        </p:sp>
        <p:pic>
          <p:nvPicPr>
            <p:cNvPr id="101" name="Picture 2" descr="C:\Users\wslee\Desktop\Untitled-2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r="4230"/>
            <a:stretch>
              <a:fillRect/>
            </a:stretch>
          </p:blipFill>
          <p:spPr bwMode="auto">
            <a:xfrm>
              <a:off x="694874" y="2806776"/>
              <a:ext cx="66686" cy="101544"/>
            </a:xfrm>
            <a:prstGeom prst="rect">
              <a:avLst/>
            </a:prstGeom>
            <a:noFill/>
          </p:spPr>
        </p:pic>
      </p:grpSp>
      <p:pic>
        <p:nvPicPr>
          <p:cNvPr id="7" name="그림 6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9781" y="1062262"/>
            <a:ext cx="1335875" cy="115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6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68030" y="1062262"/>
            <a:ext cx="1335875" cy="115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그룹 2"/>
          <p:cNvGrpSpPr/>
          <p:nvPr/>
        </p:nvGrpSpPr>
        <p:grpSpPr>
          <a:xfrm>
            <a:off x="334738" y="1762124"/>
            <a:ext cx="9172120" cy="4552949"/>
            <a:chOff x="334738" y="1762124"/>
            <a:chExt cx="9172120" cy="4552949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39" t="15174" r="4197" b="16929"/>
            <a:stretch/>
          </p:blipFill>
          <p:spPr bwMode="auto">
            <a:xfrm>
              <a:off x="334738" y="1762124"/>
              <a:ext cx="9172120" cy="45529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4" name="Line 24"/>
            <p:cNvSpPr>
              <a:spLocks noChangeShapeType="1"/>
            </p:cNvSpPr>
            <p:nvPr/>
          </p:nvSpPr>
          <p:spPr bwMode="auto">
            <a:xfrm flipV="1">
              <a:off x="4409258" y="3014077"/>
              <a:ext cx="0" cy="1714446"/>
            </a:xfrm>
            <a:prstGeom prst="line">
              <a:avLst/>
            </a:prstGeom>
            <a:noFill/>
            <a:ln w="31750">
              <a:solidFill>
                <a:srgbClr val="7030A0"/>
              </a:solidFill>
              <a:prstDash val="sysDot"/>
              <a:miter lim="800000"/>
              <a:headEnd/>
              <a:tailEnd type="triangle" w="med" len="med"/>
            </a:ln>
          </p:spPr>
          <p:txBody>
            <a:bodyPr wrap="none" lIns="0" tIns="0" rIns="0" bIns="0" anchor="ctr"/>
            <a:lstStyle/>
            <a:p>
              <a:endParaRPr lang="ko-KR" altLang="en-US" b="1" dirty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5" name="Line 25"/>
            <p:cNvSpPr>
              <a:spLocks noChangeShapeType="1"/>
            </p:cNvSpPr>
            <p:nvPr/>
          </p:nvSpPr>
          <p:spPr bwMode="auto">
            <a:xfrm flipV="1">
              <a:off x="3976698" y="3012329"/>
              <a:ext cx="0" cy="1716194"/>
            </a:xfrm>
            <a:prstGeom prst="line">
              <a:avLst/>
            </a:prstGeom>
            <a:noFill/>
            <a:ln w="31750">
              <a:solidFill>
                <a:srgbClr val="7030A0"/>
              </a:solidFill>
              <a:prstDash val="sysDot"/>
              <a:miter lim="800000"/>
              <a:headEnd/>
              <a:tailEnd type="triangle" w="med" len="med"/>
            </a:ln>
          </p:spPr>
          <p:txBody>
            <a:bodyPr wrap="none" lIns="0" tIns="0" rIns="0" bIns="0" anchor="ctr"/>
            <a:lstStyle/>
            <a:p>
              <a:endParaRPr lang="ko-KR" altLang="en-US" b="1" dirty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6" name="AutoShape 161"/>
            <p:cNvSpPr>
              <a:spLocks noChangeArrowheads="1"/>
            </p:cNvSpPr>
            <p:nvPr/>
          </p:nvSpPr>
          <p:spPr bwMode="auto">
            <a:xfrm>
              <a:off x="3438140" y="4728523"/>
              <a:ext cx="1942235" cy="295747"/>
            </a:xfrm>
            <a:prstGeom prst="roundRect">
              <a:avLst>
                <a:gd name="adj" fmla="val 11819"/>
              </a:avLst>
            </a:prstGeom>
            <a:solidFill>
              <a:schemeClr val="bg1"/>
            </a:solidFill>
            <a:ln w="9525">
              <a:solidFill>
                <a:srgbClr val="7030A0"/>
              </a:solidFill>
              <a:miter lim="800000"/>
              <a:headEnd/>
              <a:tailEnd/>
            </a:ln>
          </p:spPr>
          <p:txBody>
            <a:bodyPr lIns="0" tIns="0" rIns="0" bIns="0" anchor="ctr">
              <a:spAutoFit/>
              <a:scene3d>
                <a:camera prst="orthographicFront"/>
                <a:lightRig rig="harsh" dir="tl"/>
              </a:scene3d>
              <a:sp3d contourW="38100" prstMaterial="flat">
                <a:extrusionClr>
                  <a:schemeClr val="bg1"/>
                </a:extrusionClr>
                <a:contourClr>
                  <a:schemeClr val="bg1"/>
                </a:contourClr>
              </a:sp3d>
            </a:bodyPr>
            <a:lstStyle/>
            <a:p>
              <a:pPr algn="ctr" defTabSz="762000" eaLnBrk="0" fontAlgn="auto" hangingPunct="0">
                <a:spcBef>
                  <a:spcPts val="0"/>
                </a:spcBef>
                <a:spcAft>
                  <a:spcPts val="0"/>
                </a:spcAft>
                <a:tabLst>
                  <a:tab pos="5648325" algn="l"/>
                </a:tabLst>
                <a:defRPr/>
              </a:pPr>
              <a:r>
                <a:rPr lang="ko-KR" altLang="en-US" sz="1800" b="1" spc="-80" dirty="0">
                  <a:ln w="11430">
                    <a:noFill/>
                  </a:ln>
                  <a:solidFill>
                    <a:schemeClr val="accent2">
                      <a:lumMod val="25000"/>
                    </a:scheme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공정간 대기시간</a:t>
              </a:r>
            </a:p>
          </p:txBody>
        </p:sp>
        <p:sp>
          <p:nvSpPr>
            <p:cNvPr id="17" name="AutoShape 161"/>
            <p:cNvSpPr>
              <a:spLocks noChangeArrowheads="1"/>
            </p:cNvSpPr>
            <p:nvPr/>
          </p:nvSpPr>
          <p:spPr bwMode="auto">
            <a:xfrm>
              <a:off x="6990682" y="3581625"/>
              <a:ext cx="1942235" cy="295747"/>
            </a:xfrm>
            <a:prstGeom prst="roundRect">
              <a:avLst>
                <a:gd name="adj" fmla="val 11819"/>
              </a:avLst>
            </a:prstGeom>
            <a:solidFill>
              <a:schemeClr val="bg1"/>
            </a:solidFill>
            <a:ln w="9525">
              <a:solidFill>
                <a:srgbClr val="7030A0"/>
              </a:solidFill>
              <a:miter lim="800000"/>
              <a:headEnd/>
              <a:tailEnd/>
            </a:ln>
          </p:spPr>
          <p:txBody>
            <a:bodyPr lIns="0" tIns="0" rIns="0" bIns="0" anchor="ctr">
              <a:spAutoFit/>
              <a:scene3d>
                <a:camera prst="orthographicFront"/>
                <a:lightRig rig="harsh" dir="tl"/>
              </a:scene3d>
              <a:sp3d contourW="38100" prstMaterial="flat">
                <a:extrusionClr>
                  <a:schemeClr val="bg1"/>
                </a:extrusionClr>
                <a:contourClr>
                  <a:schemeClr val="bg1"/>
                </a:contourClr>
              </a:sp3d>
            </a:bodyPr>
            <a:lstStyle/>
            <a:p>
              <a:pPr defTabSz="762000" fontAlgn="auto">
                <a:spcBef>
                  <a:spcPts val="0"/>
                </a:spcBef>
                <a:spcAft>
                  <a:spcPts val="0"/>
                </a:spcAft>
                <a:tabLst>
                  <a:tab pos="5648325" algn="l"/>
                </a:tabLst>
              </a:pPr>
              <a:r>
                <a:rPr lang="ko-KR" altLang="en-US" sz="1800" b="1" spc="-80" dirty="0">
                  <a:ln w="11430">
                    <a:noFill/>
                  </a:ln>
                  <a:solidFill>
                    <a:schemeClr val="accent2">
                      <a:lumMod val="25000"/>
                    </a:scheme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오더완료 예정일</a:t>
              </a:r>
            </a:p>
          </p:txBody>
        </p:sp>
        <p:sp>
          <p:nvSpPr>
            <p:cNvPr id="18" name="자유형 39"/>
            <p:cNvSpPr>
              <a:spLocks/>
            </p:cNvSpPr>
            <p:nvPr/>
          </p:nvSpPr>
          <p:spPr bwMode="auto">
            <a:xfrm rot="6081805" flipV="1">
              <a:off x="8457645" y="3362223"/>
              <a:ext cx="764184" cy="45719"/>
            </a:xfrm>
            <a:custGeom>
              <a:avLst/>
              <a:gdLst>
                <a:gd name="T0" fmla="*/ 149325 w 1895475"/>
                <a:gd name="T1" fmla="*/ 236565 h 558800"/>
                <a:gd name="T2" fmla="*/ 109555 w 1895475"/>
                <a:gd name="T3" fmla="*/ 38980 h 558800"/>
                <a:gd name="T4" fmla="*/ 0 w 1895475"/>
                <a:gd name="T5" fmla="*/ 2688 h 558800"/>
                <a:gd name="T6" fmla="*/ 0 60000 65536"/>
                <a:gd name="T7" fmla="*/ 0 60000 65536"/>
                <a:gd name="T8" fmla="*/ 0 60000 65536"/>
                <a:gd name="T9" fmla="*/ 0 w 1895475"/>
                <a:gd name="T10" fmla="*/ 0 h 558800"/>
                <a:gd name="T11" fmla="*/ 1895475 w 1895475"/>
                <a:gd name="T12" fmla="*/ 558800 h 5588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95475" h="558800">
                  <a:moveTo>
                    <a:pt x="1895475" y="558800"/>
                  </a:moveTo>
                  <a:cubicBezTo>
                    <a:pt x="1801019" y="371475"/>
                    <a:pt x="1706563" y="184150"/>
                    <a:pt x="1390650" y="92075"/>
                  </a:cubicBezTo>
                  <a:cubicBezTo>
                    <a:pt x="1074738" y="0"/>
                    <a:pt x="537369" y="3175"/>
                    <a:pt x="0" y="6350"/>
                  </a:cubicBezTo>
                </a:path>
              </a:pathLst>
            </a:custGeom>
            <a:noFill/>
            <a:ln w="31750">
              <a:solidFill>
                <a:srgbClr val="7030A0"/>
              </a:solidFill>
              <a:prstDash val="sysDot"/>
              <a:miter lim="800000"/>
              <a:headEnd/>
              <a:tailEnd type="triangle" w="med" len="med"/>
            </a:ln>
          </p:spPr>
          <p:txBody>
            <a:bodyPr wrap="none" lIns="0" tIns="0" rIns="0" bIns="0" anchor="ctr"/>
            <a:lstStyle/>
            <a:p>
              <a:endParaRPr lang="ko-KR" altLang="en-US" b="1" dirty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9" name="AutoShape 161"/>
            <p:cNvSpPr>
              <a:spLocks noChangeArrowheads="1"/>
            </p:cNvSpPr>
            <p:nvPr/>
          </p:nvSpPr>
          <p:spPr bwMode="auto">
            <a:xfrm>
              <a:off x="6799806" y="5604823"/>
              <a:ext cx="971117" cy="295747"/>
            </a:xfrm>
            <a:prstGeom prst="roundRect">
              <a:avLst>
                <a:gd name="adj" fmla="val 11819"/>
              </a:avLst>
            </a:prstGeom>
            <a:solidFill>
              <a:schemeClr val="bg1"/>
            </a:solidFill>
            <a:ln w="9525">
              <a:solidFill>
                <a:srgbClr val="7030A0"/>
              </a:solidFill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  <a:scene3d>
                <a:camera prst="orthographicFront"/>
                <a:lightRig rig="harsh" dir="tl"/>
              </a:scene3d>
              <a:sp3d contourW="38100" prstMaterial="flat">
                <a:extrusionClr>
                  <a:schemeClr val="bg1"/>
                </a:extrusionClr>
                <a:contourClr>
                  <a:schemeClr val="bg1"/>
                </a:contourClr>
              </a:sp3d>
            </a:bodyPr>
            <a:lstStyle/>
            <a:p>
              <a:pPr algn="ctr" defTabSz="762000" eaLnBrk="0" fontAlgn="auto" hangingPunct="0">
                <a:spcBef>
                  <a:spcPts val="0"/>
                </a:spcBef>
                <a:spcAft>
                  <a:spcPts val="0"/>
                </a:spcAft>
                <a:tabLst>
                  <a:tab pos="5648325" algn="l"/>
                </a:tabLst>
                <a:defRPr/>
              </a:pPr>
              <a:r>
                <a:rPr lang="ko-KR" altLang="en-US" sz="1800" b="1" spc="-80">
                  <a:ln w="11430">
                    <a:noFill/>
                  </a:ln>
                  <a:solidFill>
                    <a:schemeClr val="accent2">
                      <a:lumMod val="25000"/>
                    </a:scheme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납기</a:t>
              </a:r>
              <a:endParaRPr lang="ko-KR" altLang="en-US" sz="1800" b="1" spc="-80" dirty="0">
                <a:ln w="11430">
                  <a:noFill/>
                </a:ln>
                <a:solidFill>
                  <a:schemeClr val="accent2">
                    <a:lumMod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20" name="자유형 39"/>
            <p:cNvSpPr>
              <a:spLocks/>
            </p:cNvSpPr>
            <p:nvPr/>
          </p:nvSpPr>
          <p:spPr bwMode="auto">
            <a:xfrm rot="6081805" flipV="1">
              <a:off x="6796118" y="5028633"/>
              <a:ext cx="343294" cy="681530"/>
            </a:xfrm>
            <a:custGeom>
              <a:avLst/>
              <a:gdLst>
                <a:gd name="T0" fmla="*/ 149325 w 1895475"/>
                <a:gd name="T1" fmla="*/ 236565 h 558800"/>
                <a:gd name="T2" fmla="*/ 109555 w 1895475"/>
                <a:gd name="T3" fmla="*/ 38980 h 558800"/>
                <a:gd name="T4" fmla="*/ 0 w 1895475"/>
                <a:gd name="T5" fmla="*/ 2688 h 558800"/>
                <a:gd name="T6" fmla="*/ 0 60000 65536"/>
                <a:gd name="T7" fmla="*/ 0 60000 65536"/>
                <a:gd name="T8" fmla="*/ 0 60000 65536"/>
                <a:gd name="T9" fmla="*/ 0 w 1895475"/>
                <a:gd name="T10" fmla="*/ 0 h 558800"/>
                <a:gd name="T11" fmla="*/ 1895475 w 1895475"/>
                <a:gd name="T12" fmla="*/ 558800 h 5588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95475" h="558800">
                  <a:moveTo>
                    <a:pt x="1895475" y="558800"/>
                  </a:moveTo>
                  <a:cubicBezTo>
                    <a:pt x="1801019" y="371475"/>
                    <a:pt x="1706563" y="184150"/>
                    <a:pt x="1390650" y="92075"/>
                  </a:cubicBezTo>
                  <a:cubicBezTo>
                    <a:pt x="1074738" y="0"/>
                    <a:pt x="537369" y="3175"/>
                    <a:pt x="0" y="6350"/>
                  </a:cubicBezTo>
                </a:path>
              </a:pathLst>
            </a:custGeom>
            <a:noFill/>
            <a:ln w="31750">
              <a:solidFill>
                <a:srgbClr val="7030A0"/>
              </a:solidFill>
              <a:prstDash val="sysDot"/>
              <a:miter lim="800000"/>
              <a:headEnd/>
              <a:tailEnd type="triangle" w="med" len="med"/>
            </a:ln>
          </p:spPr>
          <p:txBody>
            <a:bodyPr wrap="none" lIns="0" tIns="0" rIns="0" bIns="0" anchor="ctr"/>
            <a:lstStyle/>
            <a:p>
              <a:endParaRPr lang="ko-KR" altLang="en-US" b="1" dirty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5" name="직사각형 4"/>
          <p:cNvSpPr/>
          <p:nvPr/>
        </p:nvSpPr>
        <p:spPr bwMode="auto">
          <a:xfrm>
            <a:off x="334738" y="1762124"/>
            <a:ext cx="9172120" cy="4552949"/>
          </a:xfrm>
          <a:prstGeom prst="rect">
            <a:avLst/>
          </a:prstGeom>
          <a:noFill/>
          <a:ln w="952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marL="90488" marR="0" indent="-90488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</a:pPr>
            <a:endParaRPr kumimoji="0" lang="ko-KR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738" y="587474"/>
            <a:ext cx="8791830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 defTabSz="762000" fontAlgn="auto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ko-KR" altLang="en-US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설비기준의 </a:t>
            </a:r>
            <a:r>
              <a:rPr lang="en-US" altLang="ko-KR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Gantt Chart</a:t>
            </a:r>
            <a:r>
              <a:rPr lang="ko-KR" altLang="en-US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와 달리  오더 기준으로 </a:t>
            </a:r>
            <a:r>
              <a:rPr lang="en-US" altLang="ko-KR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Display  </a:t>
            </a:r>
            <a:r>
              <a:rPr lang="ko-KR" altLang="en-US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함으로써 </a:t>
            </a:r>
            <a:r>
              <a:rPr lang="ko-KR" altLang="en-US" spc="-80" dirty="0" err="1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오더별</a:t>
            </a:r>
            <a:r>
              <a:rPr lang="ko-KR" altLang="en-US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시작 및 완료시점을 한눈에 알 수 있도록  지원하는 기능입니다</a:t>
            </a:r>
            <a:r>
              <a:rPr lang="en-US" altLang="ko-KR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</a:t>
            </a:r>
          </a:p>
          <a:p>
            <a:pPr algn="l" defTabSz="762000" fontAlgn="auto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ko-KR" altLang="en-US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작업의 분할 또는 병합이 발생한 경우 복수의 작업 </a:t>
            </a:r>
            <a:r>
              <a:rPr lang="en-US" altLang="ko-KR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Bar</a:t>
            </a:r>
            <a:r>
              <a:rPr lang="ko-KR" altLang="en-US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로 표현됩니다</a:t>
            </a:r>
            <a:endParaRPr lang="en-US" altLang="ko-KR" spc="-80" dirty="0">
              <a:ln w="11430"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  <a:p>
            <a:pPr algn="l" defTabSz="762000" fontAlgn="auto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ko-KR" altLang="en-US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개별 오더의 공정간  대기시간을 쉽게 확인할  수 있어 오더의 납기지연 또는  정체의 원인을 파악할 수 있는 단서를  제공합니다</a:t>
            </a:r>
            <a:r>
              <a:rPr lang="en-US" altLang="ko-KR" b="1" dirty="0">
                <a:latin typeface="Arial"/>
                <a:ea typeface="굴림"/>
              </a:rPr>
              <a:t>.</a:t>
            </a:r>
            <a:endParaRPr lang="ko-KR" altLang="en-US" spc="-80" dirty="0">
              <a:ln w="11430"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30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AutoShape 161"/>
          <p:cNvSpPr>
            <a:spLocks noChangeArrowheads="1"/>
          </p:cNvSpPr>
          <p:nvPr/>
        </p:nvSpPr>
        <p:spPr bwMode="auto">
          <a:xfrm>
            <a:off x="231606" y="138611"/>
            <a:ext cx="4968000" cy="295751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l" eaLnBrk="1" fontAlgn="auto" latinLnBrk="1" hangingPunct="1">
              <a:spcBef>
                <a:spcPct val="0"/>
              </a:spcBef>
              <a:spcAft>
                <a:spcPts val="0"/>
              </a:spcAft>
              <a:tabLst>
                <a:tab pos="5648325" algn="l"/>
              </a:tabLst>
            </a:pPr>
            <a:r>
              <a:rPr lang="en-US" altLang="ko-KR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4.5 </a:t>
            </a:r>
            <a:r>
              <a:rPr lang="ko-KR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차트 화면 예</a:t>
            </a:r>
          </a:p>
        </p:txBody>
      </p:sp>
      <p:grpSp>
        <p:nvGrpSpPr>
          <p:cNvPr id="2" name="그룹 198"/>
          <p:cNvGrpSpPr>
            <a:grpSpLocks/>
          </p:cNvGrpSpPr>
          <p:nvPr/>
        </p:nvGrpSpPr>
        <p:grpSpPr bwMode="auto">
          <a:xfrm>
            <a:off x="6000" y="1322450"/>
            <a:ext cx="9900000" cy="215900"/>
            <a:chOff x="634928" y="2749548"/>
            <a:chExt cx="6271459" cy="216000"/>
          </a:xfrm>
        </p:grpSpPr>
        <p:sp>
          <p:nvSpPr>
            <p:cNvPr id="100" name="모서리가 둥근 직사각형 99"/>
            <p:cNvSpPr/>
            <p:nvPr/>
          </p:nvSpPr>
          <p:spPr>
            <a:xfrm>
              <a:off x="634928" y="2749548"/>
              <a:ext cx="6271459" cy="216000"/>
            </a:xfrm>
            <a:prstGeom prst="roundRect">
              <a:avLst>
                <a:gd name="adj" fmla="val 0"/>
              </a:avLst>
            </a:prstGeom>
            <a:solidFill>
              <a:srgbClr val="D7E3F1"/>
            </a:solidFill>
            <a:ln w="6350">
              <a:solidFill>
                <a:srgbClr val="8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anchor="ctr"/>
            <a:lstStyle/>
            <a:p>
              <a:pPr algn="l" defTabSz="1041400" latinLnBrk="0">
                <a:defRPr/>
              </a:pPr>
              <a:r>
                <a:rPr kumimoji="0" lang="en-US" altLang="ko-KR" sz="1400" b="1" dirty="0">
                  <a:solidFill>
                    <a:srgbClr val="13202F"/>
                  </a:solidFill>
                  <a:latin typeface="맑은 고딕" pitchFamily="50" charset="-127"/>
                  <a:ea typeface="맑은 고딕" pitchFamily="50" charset="-127"/>
                </a:rPr>
                <a:t>  </a:t>
              </a:r>
              <a:r>
                <a:rPr kumimoji="0" lang="ko-KR" altLang="en-US" sz="1400" b="1" dirty="0">
                  <a:solidFill>
                    <a:srgbClr val="13202F"/>
                  </a:solidFill>
                  <a:latin typeface="맑은 고딕" pitchFamily="50" charset="-127"/>
                  <a:ea typeface="맑은 고딕" pitchFamily="50" charset="-127"/>
                </a:rPr>
                <a:t>부하 차트</a:t>
              </a:r>
            </a:p>
          </p:txBody>
        </p:sp>
        <p:pic>
          <p:nvPicPr>
            <p:cNvPr id="101" name="Picture 2" descr="C:\Users\wslee\Desktop\Untitled-2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r="4230"/>
            <a:stretch>
              <a:fillRect/>
            </a:stretch>
          </p:blipFill>
          <p:spPr bwMode="auto">
            <a:xfrm>
              <a:off x="694874" y="2806776"/>
              <a:ext cx="66686" cy="101544"/>
            </a:xfrm>
            <a:prstGeom prst="rect">
              <a:avLst/>
            </a:prstGeom>
            <a:noFill/>
          </p:spPr>
        </p:pic>
      </p:grpSp>
      <p:pic>
        <p:nvPicPr>
          <p:cNvPr id="7" name="그림 6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0021" y="1018720"/>
            <a:ext cx="1335942" cy="115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6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68389" y="1018720"/>
            <a:ext cx="1335942" cy="115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8" t="14715" r="3392" b="9990"/>
          <a:stretch/>
        </p:blipFill>
        <p:spPr bwMode="auto">
          <a:xfrm>
            <a:off x="363764" y="1790699"/>
            <a:ext cx="9180285" cy="45339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직사각형 15"/>
          <p:cNvSpPr/>
          <p:nvPr/>
        </p:nvSpPr>
        <p:spPr bwMode="auto">
          <a:xfrm>
            <a:off x="334738" y="1762124"/>
            <a:ext cx="9172120" cy="4552949"/>
          </a:xfrm>
          <a:prstGeom prst="rect">
            <a:avLst/>
          </a:prstGeom>
          <a:noFill/>
          <a:ln w="952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marL="90488" marR="0" indent="-90488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</a:pPr>
            <a:endParaRPr kumimoji="0" lang="ko-KR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17" name="AutoShape 161"/>
          <p:cNvSpPr>
            <a:spLocks noChangeArrowheads="1"/>
          </p:cNvSpPr>
          <p:nvPr/>
        </p:nvSpPr>
        <p:spPr bwMode="auto">
          <a:xfrm>
            <a:off x="1942921" y="5133678"/>
            <a:ext cx="1942235" cy="295747"/>
          </a:xfrm>
          <a:prstGeom prst="roundRect">
            <a:avLst>
              <a:gd name="adj" fmla="val 11819"/>
            </a:avLst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 defTabSz="762000" eaLnBrk="0" fontAlgn="auto" hangingPunct="0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ko-KR" altLang="en-US" sz="1800" b="1" spc="-80" dirty="0">
                <a:ln w="11430">
                  <a:noFill/>
                </a:ln>
                <a:solidFill>
                  <a:schemeClr val="accent2">
                    <a:lumMod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다양한 형태의 표시</a:t>
            </a:r>
          </a:p>
        </p:txBody>
      </p:sp>
      <p:sp>
        <p:nvSpPr>
          <p:cNvPr id="19" name="오른쪽 중괄호 18"/>
          <p:cNvSpPr/>
          <p:nvPr/>
        </p:nvSpPr>
        <p:spPr bwMode="auto">
          <a:xfrm>
            <a:off x="1428750" y="4248031"/>
            <a:ext cx="419100" cy="2067042"/>
          </a:xfrm>
          <a:prstGeom prst="rightBrac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marL="90488" marR="0" indent="-90488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</a:pPr>
            <a:endParaRPr kumimoji="0" lang="ko-KR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737" y="613219"/>
            <a:ext cx="5824993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 defTabSz="762000" fontAlgn="auto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ko-KR" altLang="en-US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각 설비 별 일일 </a:t>
            </a:r>
            <a:r>
              <a:rPr lang="en-US" altLang="ko-KR" spc="-80" dirty="0" err="1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Capa</a:t>
            </a:r>
            <a:r>
              <a:rPr lang="en-US" altLang="ko-KR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</a:t>
            </a:r>
            <a:r>
              <a:rPr lang="ko-KR" altLang="en-US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대비 </a:t>
            </a:r>
            <a:r>
              <a:rPr lang="en-US" altLang="ko-KR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Load </a:t>
            </a:r>
            <a:r>
              <a:rPr lang="ko-KR" altLang="en-US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상태를 한눈에 확인 할 수 있습니다</a:t>
            </a:r>
            <a:r>
              <a:rPr lang="en-US" altLang="ko-KR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</a:t>
            </a:r>
            <a:endParaRPr lang="ko-KR" altLang="en-US" spc="-80" dirty="0">
              <a:ln w="11430"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  <a:p>
            <a:pPr algn="l" defTabSz="762000" fontAlgn="auto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ko-KR" altLang="en-US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부하차트를 통해서 </a:t>
            </a:r>
            <a:r>
              <a:rPr lang="en-US" altLang="ko-KR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Scheduling </a:t>
            </a:r>
            <a:r>
              <a:rPr lang="ko-KR" altLang="en-US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결과를 토대로 미래의 부하과부족상황을 예측 가능합니다</a:t>
            </a:r>
            <a:r>
              <a:rPr lang="en-US" altLang="ko-KR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</a:t>
            </a:r>
            <a:endParaRPr lang="ko-KR" altLang="en-US" spc="-80" dirty="0">
              <a:ln w="11430"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  <a:p>
            <a:pPr algn="l" defTabSz="762000" fontAlgn="auto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en-US" altLang="ko-KR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Bottleneck </a:t>
            </a:r>
            <a:r>
              <a:rPr lang="ko-KR" altLang="en-US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공정 또는 설비를 한눈에  확인이 가능합니다</a:t>
            </a:r>
            <a:r>
              <a:rPr lang="en-US" altLang="ko-KR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</a:t>
            </a:r>
            <a:endParaRPr lang="ko-KR" altLang="en-US" spc="-80" dirty="0">
              <a:ln w="11430"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" t="11024" r="6250" b="6447"/>
          <a:stretch/>
        </p:blipFill>
        <p:spPr bwMode="auto">
          <a:xfrm>
            <a:off x="294368" y="1762124"/>
            <a:ext cx="9212490" cy="4552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AutoShape 161"/>
          <p:cNvSpPr>
            <a:spLocks noChangeArrowheads="1"/>
          </p:cNvSpPr>
          <p:nvPr/>
        </p:nvSpPr>
        <p:spPr bwMode="auto">
          <a:xfrm>
            <a:off x="231606" y="138611"/>
            <a:ext cx="4968000" cy="295751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l" eaLnBrk="1" fontAlgn="auto" latinLnBrk="1" hangingPunct="1">
              <a:spcBef>
                <a:spcPct val="0"/>
              </a:spcBef>
              <a:spcAft>
                <a:spcPts val="0"/>
              </a:spcAft>
              <a:tabLst>
                <a:tab pos="5648325" algn="l"/>
              </a:tabLst>
            </a:pPr>
            <a:r>
              <a:rPr lang="en-US" altLang="ko-KR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4.5 </a:t>
            </a:r>
            <a:r>
              <a:rPr lang="ko-KR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차트 화면 예</a:t>
            </a:r>
          </a:p>
        </p:txBody>
      </p:sp>
      <p:grpSp>
        <p:nvGrpSpPr>
          <p:cNvPr id="2" name="그룹 198"/>
          <p:cNvGrpSpPr>
            <a:grpSpLocks/>
          </p:cNvGrpSpPr>
          <p:nvPr/>
        </p:nvGrpSpPr>
        <p:grpSpPr bwMode="auto">
          <a:xfrm>
            <a:off x="6000" y="1206326"/>
            <a:ext cx="9900000" cy="215900"/>
            <a:chOff x="634928" y="2749548"/>
            <a:chExt cx="6271459" cy="216000"/>
          </a:xfrm>
        </p:grpSpPr>
        <p:sp>
          <p:nvSpPr>
            <p:cNvPr id="100" name="모서리가 둥근 직사각형 99"/>
            <p:cNvSpPr/>
            <p:nvPr/>
          </p:nvSpPr>
          <p:spPr>
            <a:xfrm>
              <a:off x="634928" y="2749548"/>
              <a:ext cx="6271459" cy="216000"/>
            </a:xfrm>
            <a:prstGeom prst="roundRect">
              <a:avLst>
                <a:gd name="adj" fmla="val 0"/>
              </a:avLst>
            </a:prstGeom>
            <a:solidFill>
              <a:srgbClr val="D7E3F1"/>
            </a:solidFill>
            <a:ln w="6350">
              <a:solidFill>
                <a:srgbClr val="8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anchor="ctr"/>
            <a:lstStyle/>
            <a:p>
              <a:pPr algn="l" defTabSz="1041400" latinLnBrk="0">
                <a:defRPr/>
              </a:pPr>
              <a:r>
                <a:rPr kumimoji="0" lang="en-US" altLang="ko-KR" sz="1400" b="1" dirty="0">
                  <a:solidFill>
                    <a:srgbClr val="13202F"/>
                  </a:solidFill>
                  <a:latin typeface="맑은 고딕" pitchFamily="50" charset="-127"/>
                  <a:ea typeface="맑은 고딕" pitchFamily="50" charset="-127"/>
                </a:rPr>
                <a:t>  </a:t>
              </a:r>
              <a:r>
                <a:rPr kumimoji="0" lang="ko-KR" altLang="en-US" sz="1400" b="1" dirty="0">
                  <a:solidFill>
                    <a:srgbClr val="13202F"/>
                  </a:solidFill>
                  <a:latin typeface="맑은 고딕" pitchFamily="50" charset="-127"/>
                  <a:ea typeface="맑은 고딕" pitchFamily="50" charset="-127"/>
                </a:rPr>
                <a:t>재고 차트</a:t>
              </a:r>
            </a:p>
          </p:txBody>
        </p:sp>
        <p:pic>
          <p:nvPicPr>
            <p:cNvPr id="101" name="Picture 2" descr="C:\Users\wslee\Desktop\Untitled-2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r="4230"/>
            <a:stretch>
              <a:fillRect/>
            </a:stretch>
          </p:blipFill>
          <p:spPr bwMode="auto">
            <a:xfrm>
              <a:off x="694874" y="2806776"/>
              <a:ext cx="66686" cy="101544"/>
            </a:xfrm>
            <a:prstGeom prst="rect">
              <a:avLst/>
            </a:prstGeom>
            <a:noFill/>
          </p:spPr>
        </p:pic>
      </p:grpSp>
      <p:pic>
        <p:nvPicPr>
          <p:cNvPr id="7" name="그림 6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9976" y="1033234"/>
            <a:ext cx="1335930" cy="115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6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68321" y="1033234"/>
            <a:ext cx="1335930" cy="115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타원 12"/>
          <p:cNvSpPr/>
          <p:nvPr/>
        </p:nvSpPr>
        <p:spPr bwMode="auto">
          <a:xfrm>
            <a:off x="6512816" y="1990725"/>
            <a:ext cx="1458034" cy="3787197"/>
          </a:xfrm>
          <a:prstGeom prst="ellipse">
            <a:avLst/>
          </a:prstGeom>
          <a:noFill/>
          <a:ln w="50800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 bwMode="auto">
          <a:xfrm>
            <a:off x="334738" y="1762124"/>
            <a:ext cx="9172120" cy="4552949"/>
          </a:xfrm>
          <a:prstGeom prst="rect">
            <a:avLst/>
          </a:prstGeom>
          <a:noFill/>
          <a:ln w="952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marL="90488" marR="0" indent="-90488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</a:pPr>
            <a:endParaRPr kumimoji="0" lang="ko-KR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16" name="AutoShape 161"/>
          <p:cNvSpPr>
            <a:spLocks noChangeArrowheads="1"/>
          </p:cNvSpPr>
          <p:nvPr/>
        </p:nvSpPr>
        <p:spPr bwMode="auto">
          <a:xfrm>
            <a:off x="7564623" y="5295662"/>
            <a:ext cx="1942235" cy="295747"/>
          </a:xfrm>
          <a:prstGeom prst="roundRect">
            <a:avLst>
              <a:gd name="adj" fmla="val 11819"/>
            </a:avLst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 defTabSz="762000" eaLnBrk="0" fontAlgn="auto" hangingPunct="0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en-US" altLang="ko-KR" sz="1800" b="1" spc="-80" dirty="0">
                <a:ln w="11430">
                  <a:noFill/>
                </a:ln>
                <a:solidFill>
                  <a:schemeClr val="accent2">
                    <a:lumMod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Shortage </a:t>
            </a:r>
            <a:r>
              <a:rPr lang="ko-KR" altLang="en-US" sz="1800" b="1" spc="-80" dirty="0">
                <a:ln w="11430">
                  <a:noFill/>
                </a:ln>
                <a:solidFill>
                  <a:schemeClr val="accent2">
                    <a:lumMod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시점 예측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4738" y="631012"/>
            <a:ext cx="957126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 defTabSz="762000" fontAlgn="auto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ko-KR" altLang="en-US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자재 별 재고소진 예측 정보를 한눈에 확인할 수  있습니다</a:t>
            </a:r>
            <a:r>
              <a:rPr lang="en-US" altLang="ko-KR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</a:t>
            </a:r>
            <a:endParaRPr lang="ko-KR" altLang="en-US" spc="-80" dirty="0">
              <a:ln w="11430"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  <a:p>
            <a:pPr algn="l" defTabSz="762000" fontAlgn="auto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ko-KR" altLang="en-US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이 차트를 통해서 </a:t>
            </a:r>
            <a:r>
              <a:rPr lang="en-US" altLang="ko-KR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Scheduling </a:t>
            </a:r>
            <a:r>
              <a:rPr lang="ko-KR" altLang="en-US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결과에 따라 달라지는 재고소진 추이를 확인할 수 있으며</a:t>
            </a:r>
            <a:r>
              <a:rPr lang="en-US" altLang="ko-KR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, </a:t>
            </a:r>
            <a:r>
              <a:rPr lang="ko-KR" altLang="en-US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이를 통해</a:t>
            </a:r>
            <a:r>
              <a:rPr lang="en-US" altLang="ko-KR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, </a:t>
            </a:r>
            <a:r>
              <a:rPr lang="ko-KR" altLang="en-US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주요자재의 </a:t>
            </a:r>
            <a:r>
              <a:rPr lang="en-US" altLang="ko-KR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Shortage </a:t>
            </a:r>
            <a:r>
              <a:rPr lang="ko-KR" altLang="en-US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시점을 예측할 수가 있습니다</a:t>
            </a:r>
            <a:r>
              <a:rPr lang="en-US" altLang="ko-KR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</a:t>
            </a:r>
            <a:endParaRPr lang="ko-KR" altLang="en-US" spc="-80" dirty="0">
              <a:ln w="11430"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78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AutoShape 161"/>
          <p:cNvSpPr>
            <a:spLocks noChangeArrowheads="1"/>
          </p:cNvSpPr>
          <p:nvPr/>
        </p:nvSpPr>
        <p:spPr bwMode="auto">
          <a:xfrm>
            <a:off x="231606" y="138611"/>
            <a:ext cx="4968000" cy="295751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l" eaLnBrk="1" fontAlgn="auto" latinLnBrk="1" hangingPunct="1">
              <a:spcBef>
                <a:spcPct val="0"/>
              </a:spcBef>
              <a:spcAft>
                <a:spcPts val="0"/>
              </a:spcAft>
              <a:tabLst>
                <a:tab pos="5648325" algn="l"/>
              </a:tabLst>
            </a:pPr>
            <a:r>
              <a:rPr lang="en-US" altLang="ko-KR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4.5 </a:t>
            </a:r>
            <a:r>
              <a:rPr lang="ko-KR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차트 화면 예</a:t>
            </a:r>
          </a:p>
        </p:txBody>
      </p:sp>
      <p:grpSp>
        <p:nvGrpSpPr>
          <p:cNvPr id="2" name="그룹 198"/>
          <p:cNvGrpSpPr>
            <a:grpSpLocks/>
          </p:cNvGrpSpPr>
          <p:nvPr/>
        </p:nvGrpSpPr>
        <p:grpSpPr bwMode="auto">
          <a:xfrm>
            <a:off x="0" y="1206336"/>
            <a:ext cx="9900000" cy="215900"/>
            <a:chOff x="634928" y="2749548"/>
            <a:chExt cx="6271459" cy="216000"/>
          </a:xfrm>
        </p:grpSpPr>
        <p:sp>
          <p:nvSpPr>
            <p:cNvPr id="100" name="모서리가 둥근 직사각형 99"/>
            <p:cNvSpPr/>
            <p:nvPr/>
          </p:nvSpPr>
          <p:spPr>
            <a:xfrm>
              <a:off x="634928" y="2749548"/>
              <a:ext cx="6271459" cy="216000"/>
            </a:xfrm>
            <a:prstGeom prst="roundRect">
              <a:avLst>
                <a:gd name="adj" fmla="val 0"/>
              </a:avLst>
            </a:prstGeom>
            <a:solidFill>
              <a:srgbClr val="D7E3F1"/>
            </a:solidFill>
            <a:ln w="6350">
              <a:solidFill>
                <a:srgbClr val="8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anchor="ctr"/>
            <a:lstStyle/>
            <a:p>
              <a:pPr algn="l" defTabSz="1041400" latinLnBrk="0">
                <a:defRPr/>
              </a:pPr>
              <a:r>
                <a:rPr kumimoji="0" lang="en-US" altLang="ko-KR" sz="1400" b="1" dirty="0">
                  <a:solidFill>
                    <a:srgbClr val="13202F"/>
                  </a:solidFill>
                  <a:latin typeface="맑은 고딕" pitchFamily="50" charset="-127"/>
                  <a:ea typeface="맑은 고딕" pitchFamily="50" charset="-127"/>
                </a:rPr>
                <a:t>  </a:t>
              </a:r>
              <a:r>
                <a:rPr lang="ko-KR" altLang="en-US" sz="14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자원 </a:t>
              </a:r>
              <a:r>
                <a:rPr lang="ko-KR" altLang="en-US" sz="1400" b="1" dirty="0" err="1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재공</a:t>
              </a:r>
              <a:r>
                <a:rPr lang="ko-KR" altLang="en-US" sz="14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 차트</a:t>
              </a:r>
              <a:r>
                <a:rPr lang="en-US" altLang="ko-KR" sz="14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/</a:t>
              </a:r>
              <a:r>
                <a:rPr lang="ko-KR" altLang="en-US" sz="14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품목 </a:t>
              </a:r>
              <a:r>
                <a:rPr lang="ko-KR" altLang="en-US" sz="1400" b="1" dirty="0" err="1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재공</a:t>
              </a:r>
              <a:r>
                <a:rPr lang="ko-KR" altLang="en-US" sz="14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 차트</a:t>
              </a:r>
              <a:endParaRPr kumimoji="0" lang="ko-KR" altLang="en-US" sz="14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101" name="Picture 2" descr="C:\Users\wslee\Desktop\Untitled-2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r="4230"/>
            <a:stretch>
              <a:fillRect/>
            </a:stretch>
          </p:blipFill>
          <p:spPr bwMode="auto">
            <a:xfrm>
              <a:off x="694874" y="2806776"/>
              <a:ext cx="66686" cy="101544"/>
            </a:xfrm>
            <a:prstGeom prst="rect">
              <a:avLst/>
            </a:prstGeom>
            <a:noFill/>
          </p:spPr>
        </p:pic>
      </p:grpSp>
      <p:pic>
        <p:nvPicPr>
          <p:cNvPr id="12" name="그림 6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9946" y="1033234"/>
            <a:ext cx="1335937" cy="11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그림 6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68303" y="1033234"/>
            <a:ext cx="1335937" cy="11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1" t="21822" r="3483" b="4380"/>
          <a:stretch/>
        </p:blipFill>
        <p:spPr bwMode="auto">
          <a:xfrm>
            <a:off x="334738" y="1762124"/>
            <a:ext cx="9172120" cy="4552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직사각형 10"/>
          <p:cNvSpPr/>
          <p:nvPr/>
        </p:nvSpPr>
        <p:spPr bwMode="auto">
          <a:xfrm>
            <a:off x="334738" y="1762124"/>
            <a:ext cx="9172120" cy="4552949"/>
          </a:xfrm>
          <a:prstGeom prst="rect">
            <a:avLst/>
          </a:prstGeom>
          <a:noFill/>
          <a:ln w="952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marL="90488" marR="0" indent="-90488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</a:pPr>
            <a:endParaRPr kumimoji="0" lang="ko-KR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14" name="AutoShape 161"/>
          <p:cNvSpPr>
            <a:spLocks noChangeArrowheads="1"/>
          </p:cNvSpPr>
          <p:nvPr/>
        </p:nvSpPr>
        <p:spPr bwMode="auto">
          <a:xfrm>
            <a:off x="6078723" y="2981087"/>
            <a:ext cx="1942235" cy="295747"/>
          </a:xfrm>
          <a:prstGeom prst="roundRect">
            <a:avLst>
              <a:gd name="adj" fmla="val 11819"/>
            </a:avLst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 defTabSz="762000" eaLnBrk="0" fontAlgn="auto" hangingPunct="0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ko-KR" altLang="en-US" sz="1800" b="1" spc="-80" dirty="0">
                <a:ln w="11430">
                  <a:noFill/>
                </a:ln>
                <a:solidFill>
                  <a:schemeClr val="accent2">
                    <a:lumMod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품목별 </a:t>
            </a:r>
            <a:r>
              <a:rPr lang="ko-KR" altLang="en-US" sz="1800" b="1" spc="-80" dirty="0" err="1">
                <a:ln w="11430">
                  <a:noFill/>
                </a:ln>
                <a:solidFill>
                  <a:schemeClr val="accent2">
                    <a:lumMod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재공</a:t>
            </a:r>
            <a:r>
              <a:rPr lang="ko-KR" altLang="en-US" sz="1800" b="1" spc="-80" dirty="0">
                <a:ln w="11430">
                  <a:noFill/>
                </a:ln>
                <a:solidFill>
                  <a:schemeClr val="accent2">
                    <a:lumMod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차트</a:t>
            </a:r>
          </a:p>
        </p:txBody>
      </p:sp>
      <p:sp>
        <p:nvSpPr>
          <p:cNvPr id="15" name="AutoShape 161"/>
          <p:cNvSpPr>
            <a:spLocks noChangeArrowheads="1"/>
          </p:cNvSpPr>
          <p:nvPr/>
        </p:nvSpPr>
        <p:spPr bwMode="auto">
          <a:xfrm>
            <a:off x="6231123" y="4886087"/>
            <a:ext cx="1942235" cy="295747"/>
          </a:xfrm>
          <a:prstGeom prst="roundRect">
            <a:avLst>
              <a:gd name="adj" fmla="val 11819"/>
            </a:avLst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 defTabSz="762000" eaLnBrk="0" fontAlgn="auto" hangingPunct="0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ko-KR" altLang="en-US" sz="1800" b="1" spc="-80" dirty="0" err="1">
                <a:ln w="11430">
                  <a:noFill/>
                </a:ln>
                <a:solidFill>
                  <a:schemeClr val="accent2">
                    <a:lumMod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자원별</a:t>
            </a:r>
            <a:r>
              <a:rPr lang="ko-KR" altLang="en-US" sz="1800" b="1" spc="-80" dirty="0">
                <a:ln w="11430">
                  <a:noFill/>
                </a:ln>
                <a:solidFill>
                  <a:schemeClr val="accent2">
                    <a:lumMod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</a:t>
            </a:r>
            <a:r>
              <a:rPr lang="ko-KR" altLang="en-US" sz="1800" b="1" spc="-80" dirty="0" err="1">
                <a:ln w="11430">
                  <a:noFill/>
                </a:ln>
                <a:solidFill>
                  <a:schemeClr val="accent2">
                    <a:lumMod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재공</a:t>
            </a:r>
            <a:r>
              <a:rPr lang="ko-KR" altLang="en-US" sz="1800" b="1" spc="-80" dirty="0">
                <a:ln w="11430">
                  <a:noFill/>
                </a:ln>
                <a:solidFill>
                  <a:schemeClr val="accent2">
                    <a:lumMod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차트</a:t>
            </a:r>
          </a:p>
        </p:txBody>
      </p:sp>
      <p:sp>
        <p:nvSpPr>
          <p:cNvPr id="16" name="오른쪽 중괄호 15"/>
          <p:cNvSpPr/>
          <p:nvPr/>
        </p:nvSpPr>
        <p:spPr bwMode="auto">
          <a:xfrm>
            <a:off x="5547914" y="2362200"/>
            <a:ext cx="419100" cy="1543050"/>
          </a:xfrm>
          <a:prstGeom prst="rightBrac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marL="90488" marR="0" indent="-90488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</a:pPr>
            <a:endParaRPr kumimoji="0" lang="ko-KR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17" name="오른쪽 중괄호 16"/>
          <p:cNvSpPr/>
          <p:nvPr/>
        </p:nvSpPr>
        <p:spPr bwMode="auto">
          <a:xfrm>
            <a:off x="5547914" y="4200525"/>
            <a:ext cx="419100" cy="1543050"/>
          </a:xfrm>
          <a:prstGeom prst="rightBrac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marL="90488" marR="0" indent="-90488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</a:pPr>
            <a:endParaRPr kumimoji="0" lang="ko-KR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738" y="633710"/>
            <a:ext cx="516808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 defTabSz="762000" fontAlgn="auto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ko-KR" altLang="en-US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자원 </a:t>
            </a:r>
            <a:r>
              <a:rPr lang="ko-KR" altLang="en-US" spc="-80" dirty="0" err="1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재공</a:t>
            </a:r>
            <a:r>
              <a:rPr lang="ko-KR" altLang="en-US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상태로 </a:t>
            </a:r>
            <a:r>
              <a:rPr lang="en-US" altLang="ko-KR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bottleneck </a:t>
            </a:r>
            <a:r>
              <a:rPr lang="ko-KR" altLang="en-US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자원  여부를 확인 할 수 있습니다</a:t>
            </a:r>
            <a:r>
              <a:rPr lang="en-US" altLang="ko-KR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</a:t>
            </a:r>
            <a:endParaRPr lang="ko-KR" altLang="en-US" spc="-80" dirty="0">
              <a:ln w="11430"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  <a:p>
            <a:pPr algn="l" defTabSz="762000" fontAlgn="auto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ko-KR" altLang="en-US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작업이 자원에 </a:t>
            </a:r>
            <a:r>
              <a:rPr lang="ko-KR" altLang="en-US" spc="-80" dirty="0" err="1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재공</a:t>
            </a:r>
            <a:r>
              <a:rPr lang="ko-KR" altLang="en-US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상태로 대기 하다가 처리되는 것을 확인 할 수 있습니다</a:t>
            </a:r>
          </a:p>
        </p:txBody>
      </p:sp>
    </p:spTree>
    <p:extLst>
      <p:ext uri="{BB962C8B-B14F-4D97-AF65-F5344CB8AC3E}">
        <p14:creationId xmlns:p14="http://schemas.microsoft.com/office/powerpoint/2010/main" val="279629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AutoShape 161"/>
          <p:cNvSpPr>
            <a:spLocks noChangeArrowheads="1"/>
          </p:cNvSpPr>
          <p:nvPr/>
        </p:nvSpPr>
        <p:spPr bwMode="auto">
          <a:xfrm>
            <a:off x="231606" y="138611"/>
            <a:ext cx="4968000" cy="295751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l" eaLnBrk="1" fontAlgn="auto" latinLnBrk="1" hangingPunct="1">
              <a:spcBef>
                <a:spcPct val="0"/>
              </a:spcBef>
              <a:spcAft>
                <a:spcPts val="0"/>
              </a:spcAft>
              <a:tabLst>
                <a:tab pos="5648325" algn="l"/>
              </a:tabLst>
            </a:pPr>
            <a:r>
              <a:rPr lang="en-US" altLang="ko-KR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4.5 </a:t>
            </a:r>
            <a:r>
              <a:rPr lang="ko-KR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차트 화면 예</a:t>
            </a:r>
          </a:p>
        </p:txBody>
      </p:sp>
      <p:grpSp>
        <p:nvGrpSpPr>
          <p:cNvPr id="2" name="그룹 198"/>
          <p:cNvGrpSpPr>
            <a:grpSpLocks/>
          </p:cNvGrpSpPr>
          <p:nvPr/>
        </p:nvGrpSpPr>
        <p:grpSpPr bwMode="auto">
          <a:xfrm>
            <a:off x="6000" y="1190906"/>
            <a:ext cx="9900000" cy="215900"/>
            <a:chOff x="634928" y="2749548"/>
            <a:chExt cx="6271459" cy="216000"/>
          </a:xfrm>
        </p:grpSpPr>
        <p:sp>
          <p:nvSpPr>
            <p:cNvPr id="100" name="모서리가 둥근 직사각형 99"/>
            <p:cNvSpPr/>
            <p:nvPr/>
          </p:nvSpPr>
          <p:spPr>
            <a:xfrm>
              <a:off x="634928" y="2749548"/>
              <a:ext cx="6271459" cy="216000"/>
            </a:xfrm>
            <a:prstGeom prst="roundRect">
              <a:avLst>
                <a:gd name="adj" fmla="val 0"/>
              </a:avLst>
            </a:prstGeom>
            <a:solidFill>
              <a:srgbClr val="D7E3F1"/>
            </a:solidFill>
            <a:ln w="6350">
              <a:solidFill>
                <a:srgbClr val="8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anchor="ctr"/>
            <a:lstStyle/>
            <a:p>
              <a:pPr algn="l" defTabSz="1041400" latinLnBrk="0">
                <a:defRPr/>
              </a:pPr>
              <a:r>
                <a:rPr kumimoji="0" lang="en-US" altLang="ko-KR" sz="1400" b="1" dirty="0">
                  <a:solidFill>
                    <a:srgbClr val="13202F"/>
                  </a:solidFill>
                  <a:latin typeface="맑은 고딕" pitchFamily="50" charset="-127"/>
                  <a:ea typeface="맑은 고딕" pitchFamily="50" charset="-127"/>
                </a:rPr>
                <a:t>  </a:t>
              </a:r>
              <a:r>
                <a:rPr lang="ko-KR" altLang="en-US" sz="1400" b="1" dirty="0">
                  <a:solidFill>
                    <a:srgbClr val="13202F"/>
                  </a:solidFill>
                  <a:latin typeface="맑은 고딕" pitchFamily="50" charset="-127"/>
                  <a:ea typeface="맑은 고딕" pitchFamily="50" charset="-127"/>
                </a:rPr>
                <a:t>품목 사인 보드</a:t>
              </a:r>
              <a:endParaRPr kumimoji="0" lang="ko-KR" altLang="en-US" sz="1400" b="1" dirty="0">
                <a:solidFill>
                  <a:srgbClr val="13202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101" name="Picture 2" descr="C:\Users\wslee\Desktop\Untitled-2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r="4230"/>
            <a:stretch>
              <a:fillRect/>
            </a:stretch>
          </p:blipFill>
          <p:spPr bwMode="auto">
            <a:xfrm>
              <a:off x="694874" y="2806776"/>
              <a:ext cx="66686" cy="101544"/>
            </a:xfrm>
            <a:prstGeom prst="rect">
              <a:avLst/>
            </a:prstGeom>
            <a:noFill/>
          </p:spPr>
        </p:pic>
      </p:grpSp>
      <p:sp>
        <p:nvSpPr>
          <p:cNvPr id="4" name="TextBox 3"/>
          <p:cNvSpPr txBox="1"/>
          <p:nvPr/>
        </p:nvSpPr>
        <p:spPr>
          <a:xfrm>
            <a:off x="258538" y="752475"/>
            <a:ext cx="7537641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l" defTabSz="762000" fontAlgn="auto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 spc="-8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defRPr>
            </a:lvl1pPr>
          </a:lstStyle>
          <a:p>
            <a:r>
              <a:rPr lang="ko-KR" altLang="en-US" dirty="0" err="1"/>
              <a:t>시계열</a:t>
            </a:r>
            <a:r>
              <a:rPr lang="ko-KR" altLang="en-US" dirty="0"/>
              <a:t> </a:t>
            </a:r>
            <a:r>
              <a:rPr lang="ko-KR" altLang="en-US" dirty="0" err="1"/>
              <a:t>차트행</a:t>
            </a:r>
            <a:r>
              <a:rPr lang="ko-KR" altLang="en-US" dirty="0"/>
              <a:t> 본 체부에 자유롭게 문자열을 표시할 수 있습니다</a:t>
            </a:r>
            <a:r>
              <a:rPr lang="en-US" altLang="ko-KR" dirty="0"/>
              <a:t>. </a:t>
            </a:r>
            <a:r>
              <a:rPr lang="ko-KR" altLang="en-US" dirty="0"/>
              <a:t>기간마다 개별 값을 표시할 수도 있습니다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5" t="10660" r="3304" b="27264"/>
          <a:stretch/>
        </p:blipFill>
        <p:spPr bwMode="auto">
          <a:xfrm>
            <a:off x="334737" y="1762123"/>
            <a:ext cx="9172121" cy="4552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직사각형 17"/>
          <p:cNvSpPr/>
          <p:nvPr/>
        </p:nvSpPr>
        <p:spPr bwMode="auto">
          <a:xfrm>
            <a:off x="334738" y="1762124"/>
            <a:ext cx="9172120" cy="4552949"/>
          </a:xfrm>
          <a:prstGeom prst="rect">
            <a:avLst/>
          </a:prstGeom>
          <a:noFill/>
          <a:ln w="952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marL="90488" marR="0" indent="-90488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</a:pPr>
            <a:endParaRPr kumimoji="0" lang="ko-KR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0314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1" t="21358" r="3394" b="5709"/>
          <a:stretch/>
        </p:blipFill>
        <p:spPr bwMode="auto">
          <a:xfrm>
            <a:off x="349251" y="1828800"/>
            <a:ext cx="9157607" cy="4486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AutoShape 161"/>
          <p:cNvSpPr>
            <a:spLocks noChangeArrowheads="1"/>
          </p:cNvSpPr>
          <p:nvPr/>
        </p:nvSpPr>
        <p:spPr bwMode="auto">
          <a:xfrm>
            <a:off x="231606" y="138611"/>
            <a:ext cx="4968000" cy="295751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l" eaLnBrk="1" fontAlgn="auto" latinLnBrk="1" hangingPunct="1">
              <a:spcBef>
                <a:spcPct val="0"/>
              </a:spcBef>
              <a:spcAft>
                <a:spcPts val="0"/>
              </a:spcAft>
              <a:tabLst>
                <a:tab pos="5648325" algn="l"/>
              </a:tabLst>
            </a:pPr>
            <a:r>
              <a:rPr lang="en-US" altLang="ko-KR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4.5 </a:t>
            </a:r>
            <a:r>
              <a:rPr lang="ko-KR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차트 화면 예</a:t>
            </a:r>
          </a:p>
        </p:txBody>
      </p:sp>
      <p:grpSp>
        <p:nvGrpSpPr>
          <p:cNvPr id="2" name="그룹 198"/>
          <p:cNvGrpSpPr>
            <a:grpSpLocks/>
          </p:cNvGrpSpPr>
          <p:nvPr/>
        </p:nvGrpSpPr>
        <p:grpSpPr bwMode="auto">
          <a:xfrm>
            <a:off x="6000" y="1190906"/>
            <a:ext cx="9900000" cy="215900"/>
            <a:chOff x="634928" y="2749548"/>
            <a:chExt cx="6271459" cy="216000"/>
          </a:xfrm>
        </p:grpSpPr>
        <p:sp>
          <p:nvSpPr>
            <p:cNvPr id="100" name="모서리가 둥근 직사각형 99"/>
            <p:cNvSpPr/>
            <p:nvPr/>
          </p:nvSpPr>
          <p:spPr>
            <a:xfrm>
              <a:off x="634928" y="2749548"/>
              <a:ext cx="6271459" cy="216000"/>
            </a:xfrm>
            <a:prstGeom prst="roundRect">
              <a:avLst>
                <a:gd name="adj" fmla="val 0"/>
              </a:avLst>
            </a:prstGeom>
            <a:solidFill>
              <a:srgbClr val="D7E3F1"/>
            </a:solidFill>
            <a:ln w="6350">
              <a:solidFill>
                <a:srgbClr val="8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anchor="ctr"/>
            <a:lstStyle/>
            <a:p>
              <a:pPr algn="l" defTabSz="1041400" latinLnBrk="0">
                <a:defRPr/>
              </a:pPr>
              <a:r>
                <a:rPr kumimoji="0" lang="en-US" altLang="ko-KR" sz="1400" b="1" dirty="0">
                  <a:solidFill>
                    <a:srgbClr val="13202F"/>
                  </a:solidFill>
                  <a:latin typeface="맑은 고딕" pitchFamily="50" charset="-127"/>
                  <a:ea typeface="맑은 고딕" pitchFamily="50" charset="-127"/>
                </a:rPr>
                <a:t>  </a:t>
              </a:r>
              <a:r>
                <a:rPr kumimoji="0" lang="ko-KR" altLang="en-US" sz="1400" b="1" dirty="0">
                  <a:solidFill>
                    <a:srgbClr val="13202F"/>
                  </a:solidFill>
                  <a:latin typeface="맑은 고딕" pitchFamily="50" charset="-127"/>
                  <a:ea typeface="맑은 고딕" pitchFamily="50" charset="-127"/>
                </a:rPr>
                <a:t>복합 차트 </a:t>
              </a:r>
              <a:r>
                <a:rPr kumimoji="0" lang="en-US" altLang="ko-KR" sz="1400" b="1" dirty="0">
                  <a:solidFill>
                    <a:srgbClr val="13202F"/>
                  </a:solidFill>
                  <a:latin typeface="맑은 고딕" pitchFamily="50" charset="-127"/>
                  <a:ea typeface="맑은 고딕" pitchFamily="50" charset="-127"/>
                </a:rPr>
                <a:t>1</a:t>
              </a:r>
              <a:endParaRPr kumimoji="0" lang="ko-KR" altLang="en-US" sz="1400" b="1" dirty="0">
                <a:solidFill>
                  <a:srgbClr val="13202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101" name="Picture 2" descr="C:\Users\wslee\Desktop\Untitled-2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r="4230"/>
            <a:stretch>
              <a:fillRect/>
            </a:stretch>
          </p:blipFill>
          <p:spPr bwMode="auto">
            <a:xfrm>
              <a:off x="694874" y="2806776"/>
              <a:ext cx="66686" cy="101544"/>
            </a:xfrm>
            <a:prstGeom prst="rect">
              <a:avLst/>
            </a:prstGeom>
            <a:noFill/>
          </p:spPr>
        </p:pic>
      </p:grpSp>
      <p:sp>
        <p:nvSpPr>
          <p:cNvPr id="21" name="직사각형 20"/>
          <p:cNvSpPr/>
          <p:nvPr/>
        </p:nvSpPr>
        <p:spPr bwMode="auto">
          <a:xfrm>
            <a:off x="334738" y="1762124"/>
            <a:ext cx="9172120" cy="4552949"/>
          </a:xfrm>
          <a:prstGeom prst="rect">
            <a:avLst/>
          </a:prstGeom>
          <a:noFill/>
          <a:ln w="952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marL="90488" marR="0" indent="-90488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</a:pPr>
            <a:endParaRPr kumimoji="0" lang="ko-KR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24" name="AutoShape 161"/>
          <p:cNvSpPr>
            <a:spLocks noChangeArrowheads="1"/>
          </p:cNvSpPr>
          <p:nvPr/>
        </p:nvSpPr>
        <p:spPr bwMode="auto">
          <a:xfrm>
            <a:off x="5992998" y="3333512"/>
            <a:ext cx="1942235" cy="295747"/>
          </a:xfrm>
          <a:prstGeom prst="roundRect">
            <a:avLst>
              <a:gd name="adj" fmla="val 11819"/>
            </a:avLst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 defTabSz="762000" eaLnBrk="0" fontAlgn="auto" hangingPunct="0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ko-KR" altLang="en-US" sz="1800" b="1" spc="-80" dirty="0" err="1">
                <a:ln w="11430">
                  <a:noFill/>
                </a:ln>
                <a:solidFill>
                  <a:schemeClr val="accent2">
                    <a:lumMod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자원별</a:t>
            </a:r>
            <a:r>
              <a:rPr lang="ko-KR" altLang="en-US" sz="1800" b="1" spc="-80" dirty="0">
                <a:ln w="11430">
                  <a:noFill/>
                </a:ln>
                <a:solidFill>
                  <a:schemeClr val="accent2">
                    <a:lumMod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</a:t>
            </a:r>
            <a:r>
              <a:rPr lang="ko-KR" altLang="en-US" sz="1800" b="1" spc="-80" dirty="0" err="1">
                <a:ln w="11430">
                  <a:noFill/>
                </a:ln>
                <a:solidFill>
                  <a:schemeClr val="accent2">
                    <a:lumMod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재공</a:t>
            </a:r>
            <a:r>
              <a:rPr lang="ko-KR" altLang="en-US" sz="1800" b="1" spc="-80" dirty="0">
                <a:ln w="11430">
                  <a:noFill/>
                </a:ln>
                <a:solidFill>
                  <a:schemeClr val="accent2">
                    <a:lumMod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차트</a:t>
            </a:r>
          </a:p>
        </p:txBody>
      </p:sp>
      <p:sp>
        <p:nvSpPr>
          <p:cNvPr id="25" name="AutoShape 161"/>
          <p:cNvSpPr>
            <a:spLocks noChangeArrowheads="1"/>
          </p:cNvSpPr>
          <p:nvPr/>
        </p:nvSpPr>
        <p:spPr bwMode="auto">
          <a:xfrm>
            <a:off x="6259698" y="4733687"/>
            <a:ext cx="1942235" cy="295747"/>
          </a:xfrm>
          <a:prstGeom prst="roundRect">
            <a:avLst>
              <a:gd name="adj" fmla="val 11819"/>
            </a:avLst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 defTabSz="762000" eaLnBrk="0" fontAlgn="auto" hangingPunct="0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ko-KR" altLang="en-US" sz="1800" b="1" spc="-80" dirty="0">
                <a:ln w="11430">
                  <a:noFill/>
                </a:ln>
                <a:solidFill>
                  <a:schemeClr val="accent2">
                    <a:lumMod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품목별 </a:t>
            </a:r>
            <a:r>
              <a:rPr lang="ko-KR" altLang="en-US" sz="1800" b="1" spc="-80" dirty="0" err="1">
                <a:ln w="11430">
                  <a:noFill/>
                </a:ln>
                <a:solidFill>
                  <a:schemeClr val="accent2">
                    <a:lumMod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재공</a:t>
            </a:r>
            <a:r>
              <a:rPr lang="ko-KR" altLang="en-US" sz="1800" b="1" spc="-80" dirty="0">
                <a:ln w="11430">
                  <a:noFill/>
                </a:ln>
                <a:solidFill>
                  <a:schemeClr val="accent2">
                    <a:lumMod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차트</a:t>
            </a:r>
          </a:p>
        </p:txBody>
      </p:sp>
      <p:sp>
        <p:nvSpPr>
          <p:cNvPr id="26" name="AutoShape 161"/>
          <p:cNvSpPr>
            <a:spLocks noChangeArrowheads="1"/>
          </p:cNvSpPr>
          <p:nvPr/>
        </p:nvSpPr>
        <p:spPr bwMode="auto">
          <a:xfrm>
            <a:off x="6153150" y="5409962"/>
            <a:ext cx="1486808" cy="295747"/>
          </a:xfrm>
          <a:prstGeom prst="roundRect">
            <a:avLst>
              <a:gd name="adj" fmla="val 11819"/>
            </a:avLst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 defTabSz="762000" eaLnBrk="0" fontAlgn="auto" hangingPunct="0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ko-KR" altLang="en-US" sz="1800" b="1" spc="-80" dirty="0">
                <a:ln w="11430">
                  <a:noFill/>
                </a:ln>
                <a:solidFill>
                  <a:schemeClr val="accent2">
                    <a:lumMod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오더 차트</a:t>
            </a:r>
          </a:p>
        </p:txBody>
      </p:sp>
      <p:sp>
        <p:nvSpPr>
          <p:cNvPr id="27" name="AutoShape 161"/>
          <p:cNvSpPr>
            <a:spLocks noChangeArrowheads="1"/>
          </p:cNvSpPr>
          <p:nvPr/>
        </p:nvSpPr>
        <p:spPr bwMode="auto">
          <a:xfrm>
            <a:off x="4723946" y="5858109"/>
            <a:ext cx="1486808" cy="295747"/>
          </a:xfrm>
          <a:prstGeom prst="roundRect">
            <a:avLst>
              <a:gd name="adj" fmla="val 11819"/>
            </a:avLst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 defTabSz="762000" eaLnBrk="0" fontAlgn="auto" hangingPunct="0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ko-KR" altLang="en-US" sz="1800" b="1" spc="-80">
                <a:ln w="11430">
                  <a:noFill/>
                </a:ln>
                <a:solidFill>
                  <a:schemeClr val="accent2">
                    <a:lumMod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작업 </a:t>
            </a:r>
            <a:r>
              <a:rPr lang="ko-KR" altLang="en-US" sz="1800" b="1" spc="-80" dirty="0">
                <a:ln w="11430">
                  <a:noFill/>
                </a:ln>
                <a:solidFill>
                  <a:schemeClr val="accent2">
                    <a:lumMod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차트</a:t>
            </a:r>
          </a:p>
        </p:txBody>
      </p:sp>
      <p:sp>
        <p:nvSpPr>
          <p:cNvPr id="28" name="AutoShape 161"/>
          <p:cNvSpPr>
            <a:spLocks noChangeArrowheads="1"/>
          </p:cNvSpPr>
          <p:nvPr/>
        </p:nvSpPr>
        <p:spPr bwMode="auto">
          <a:xfrm>
            <a:off x="7668057" y="4143370"/>
            <a:ext cx="1486808" cy="295747"/>
          </a:xfrm>
          <a:prstGeom prst="roundRect">
            <a:avLst>
              <a:gd name="adj" fmla="val 11819"/>
            </a:avLst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 defTabSz="762000" eaLnBrk="0" fontAlgn="auto" hangingPunct="0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ko-KR" altLang="en-US" sz="1800" b="1" spc="-80" dirty="0">
                <a:ln w="11430">
                  <a:noFill/>
                </a:ln>
                <a:solidFill>
                  <a:schemeClr val="accent2">
                    <a:lumMod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재고 차트</a:t>
            </a:r>
          </a:p>
        </p:txBody>
      </p:sp>
      <p:sp>
        <p:nvSpPr>
          <p:cNvPr id="3" name="오른쪽 중괄호 2"/>
          <p:cNvSpPr/>
          <p:nvPr/>
        </p:nvSpPr>
        <p:spPr bwMode="auto">
          <a:xfrm>
            <a:off x="7153275" y="3762375"/>
            <a:ext cx="419100" cy="971312"/>
          </a:xfrm>
          <a:prstGeom prst="rightBrac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marL="90488" marR="0" indent="-90488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</a:pPr>
            <a:endParaRPr kumimoji="0" lang="ko-KR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29" name="AutoShape 161"/>
          <p:cNvSpPr>
            <a:spLocks noChangeArrowheads="1"/>
          </p:cNvSpPr>
          <p:nvPr/>
        </p:nvSpPr>
        <p:spPr bwMode="auto">
          <a:xfrm>
            <a:off x="5199606" y="2847970"/>
            <a:ext cx="1486808" cy="295747"/>
          </a:xfrm>
          <a:prstGeom prst="roundRect">
            <a:avLst>
              <a:gd name="adj" fmla="val 11819"/>
            </a:avLst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 defTabSz="762000" eaLnBrk="0" fontAlgn="auto" hangingPunct="0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ko-KR" altLang="en-US" sz="1800" b="1" spc="-80">
                <a:ln w="11430">
                  <a:noFill/>
                </a:ln>
                <a:solidFill>
                  <a:schemeClr val="accent2">
                    <a:lumMod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부하 </a:t>
            </a:r>
            <a:r>
              <a:rPr lang="ko-KR" altLang="en-US" sz="1800" b="1" spc="-80" dirty="0">
                <a:ln w="11430">
                  <a:noFill/>
                </a:ln>
                <a:solidFill>
                  <a:schemeClr val="accent2">
                    <a:lumMod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차트</a:t>
            </a:r>
          </a:p>
        </p:txBody>
      </p:sp>
      <p:sp>
        <p:nvSpPr>
          <p:cNvPr id="30" name="AutoShape 161"/>
          <p:cNvSpPr>
            <a:spLocks noChangeArrowheads="1"/>
          </p:cNvSpPr>
          <p:nvPr/>
        </p:nvSpPr>
        <p:spPr bwMode="auto">
          <a:xfrm>
            <a:off x="5249594" y="2381245"/>
            <a:ext cx="1486808" cy="295747"/>
          </a:xfrm>
          <a:prstGeom prst="roundRect">
            <a:avLst>
              <a:gd name="adj" fmla="val 11819"/>
            </a:avLst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 defTabSz="762000" eaLnBrk="0" fontAlgn="auto" hangingPunct="0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ko-KR" altLang="en-US" sz="1800" b="1" spc="-80" dirty="0">
                <a:ln w="11430">
                  <a:noFill/>
                </a:ln>
                <a:solidFill>
                  <a:schemeClr val="accent2">
                    <a:lumMod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자원 </a:t>
            </a:r>
            <a:r>
              <a:rPr lang="ko-KR" altLang="en-US" sz="1800" b="1" spc="-80" dirty="0" err="1">
                <a:ln w="11430">
                  <a:noFill/>
                </a:ln>
                <a:solidFill>
                  <a:schemeClr val="accent2">
                    <a:lumMod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간트</a:t>
            </a:r>
            <a:r>
              <a:rPr lang="ko-KR" altLang="en-US" sz="1800" b="1" spc="-80" dirty="0">
                <a:ln w="11430">
                  <a:noFill/>
                </a:ln>
                <a:solidFill>
                  <a:schemeClr val="accent2">
                    <a:lumMod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차트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8538" y="752475"/>
            <a:ext cx="5707075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lang="ko-KR" altLang="en-US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자원 </a:t>
            </a:r>
            <a:r>
              <a:rPr lang="en-US" altLang="ko-KR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Gantt </a:t>
            </a:r>
            <a:r>
              <a:rPr lang="ko-KR" altLang="en-US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차트를 기준으로 연계된 각 차트를 </a:t>
            </a:r>
            <a:r>
              <a:rPr lang="en-US" altLang="ko-KR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Multi </a:t>
            </a:r>
            <a:r>
              <a:rPr lang="ko-KR" altLang="en-US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계층구조</a:t>
            </a:r>
            <a:r>
              <a:rPr lang="en-US" altLang="ko-KR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(Hierarchy)</a:t>
            </a:r>
            <a:r>
              <a:rPr lang="ko-KR" altLang="en-US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로 표시합니다</a:t>
            </a:r>
            <a:r>
              <a:rPr lang="en-US" altLang="ko-KR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</a:t>
            </a:r>
            <a:r>
              <a:rPr lang="ko-KR" altLang="en-US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134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AutoShape 161"/>
          <p:cNvSpPr>
            <a:spLocks noChangeArrowheads="1"/>
          </p:cNvSpPr>
          <p:nvPr/>
        </p:nvSpPr>
        <p:spPr bwMode="auto">
          <a:xfrm>
            <a:off x="231606" y="138611"/>
            <a:ext cx="4968000" cy="295751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l" eaLnBrk="1" fontAlgn="auto" latinLnBrk="1" hangingPunct="1">
              <a:spcBef>
                <a:spcPct val="0"/>
              </a:spcBef>
              <a:spcAft>
                <a:spcPts val="0"/>
              </a:spcAft>
              <a:tabLst>
                <a:tab pos="5648325" algn="l"/>
              </a:tabLst>
            </a:pPr>
            <a:r>
              <a:rPr lang="en-US" altLang="ko-KR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4.5 </a:t>
            </a:r>
            <a:r>
              <a:rPr lang="ko-KR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차트 화면 예</a:t>
            </a:r>
          </a:p>
        </p:txBody>
      </p:sp>
      <p:grpSp>
        <p:nvGrpSpPr>
          <p:cNvPr id="2" name="그룹 198"/>
          <p:cNvGrpSpPr>
            <a:grpSpLocks/>
          </p:cNvGrpSpPr>
          <p:nvPr/>
        </p:nvGrpSpPr>
        <p:grpSpPr bwMode="auto">
          <a:xfrm>
            <a:off x="6000" y="1190906"/>
            <a:ext cx="9900000" cy="215900"/>
            <a:chOff x="634928" y="2749548"/>
            <a:chExt cx="6271459" cy="216000"/>
          </a:xfrm>
        </p:grpSpPr>
        <p:sp>
          <p:nvSpPr>
            <p:cNvPr id="100" name="모서리가 둥근 직사각형 99"/>
            <p:cNvSpPr/>
            <p:nvPr/>
          </p:nvSpPr>
          <p:spPr>
            <a:xfrm>
              <a:off x="634928" y="2749548"/>
              <a:ext cx="6271459" cy="216000"/>
            </a:xfrm>
            <a:prstGeom prst="roundRect">
              <a:avLst>
                <a:gd name="adj" fmla="val 0"/>
              </a:avLst>
            </a:prstGeom>
            <a:solidFill>
              <a:srgbClr val="D7E3F1"/>
            </a:solidFill>
            <a:ln w="6350">
              <a:solidFill>
                <a:srgbClr val="8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anchor="ctr"/>
            <a:lstStyle/>
            <a:p>
              <a:pPr algn="l" defTabSz="1041400" latinLnBrk="0">
                <a:defRPr/>
              </a:pPr>
              <a:r>
                <a:rPr kumimoji="0" lang="en-US" altLang="ko-KR" sz="1400" b="1" dirty="0">
                  <a:solidFill>
                    <a:srgbClr val="13202F"/>
                  </a:solidFill>
                  <a:latin typeface="맑은 고딕" pitchFamily="50" charset="-127"/>
                  <a:ea typeface="맑은 고딕" pitchFamily="50" charset="-127"/>
                </a:rPr>
                <a:t>  </a:t>
              </a:r>
              <a:r>
                <a:rPr kumimoji="0" lang="ko-KR" altLang="en-US" sz="1400" b="1" dirty="0">
                  <a:solidFill>
                    <a:srgbClr val="13202F"/>
                  </a:solidFill>
                  <a:latin typeface="맑은 고딕" pitchFamily="50" charset="-127"/>
                  <a:ea typeface="맑은 고딕" pitchFamily="50" charset="-127"/>
                </a:rPr>
                <a:t>복합 차트 </a:t>
              </a:r>
              <a:r>
                <a:rPr lang="en-US" altLang="ko-KR" sz="1400" b="1" dirty="0">
                  <a:solidFill>
                    <a:srgbClr val="13202F"/>
                  </a:solidFill>
                  <a:latin typeface="맑은 고딕" pitchFamily="50" charset="-127"/>
                  <a:ea typeface="맑은 고딕" pitchFamily="50" charset="-127"/>
                </a:rPr>
                <a:t>2(</a:t>
              </a:r>
              <a:r>
                <a:rPr lang="ko-KR" altLang="en-US" sz="1400" b="1" dirty="0">
                  <a:solidFill>
                    <a:srgbClr val="13202F"/>
                  </a:solidFill>
                  <a:latin typeface="맑은 고딕" pitchFamily="50" charset="-127"/>
                  <a:ea typeface="맑은 고딕" pitchFamily="50" charset="-127"/>
                </a:rPr>
                <a:t>품목 공정 </a:t>
              </a:r>
              <a:r>
                <a:rPr lang="ko-KR" altLang="en-US" sz="1400" b="1" dirty="0" err="1">
                  <a:solidFill>
                    <a:srgbClr val="13202F"/>
                  </a:solidFill>
                  <a:latin typeface="맑은 고딕" pitchFamily="50" charset="-127"/>
                  <a:ea typeface="맑은 고딕" pitchFamily="50" charset="-127"/>
                </a:rPr>
                <a:t>간트</a:t>
              </a:r>
              <a:r>
                <a:rPr lang="ko-KR" altLang="en-US" sz="1400" b="1" dirty="0">
                  <a:solidFill>
                    <a:srgbClr val="13202F"/>
                  </a:solidFill>
                  <a:latin typeface="맑은 고딕" pitchFamily="50" charset="-127"/>
                  <a:ea typeface="맑은 고딕" pitchFamily="50" charset="-127"/>
                </a:rPr>
                <a:t> 차트</a:t>
              </a:r>
              <a:r>
                <a:rPr lang="en-US" altLang="ko-KR" sz="1400" b="1" dirty="0">
                  <a:solidFill>
                    <a:srgbClr val="13202F"/>
                  </a:solidFill>
                  <a:latin typeface="맑은 고딕" pitchFamily="50" charset="-127"/>
                  <a:ea typeface="맑은 고딕" pitchFamily="50" charset="-127"/>
                </a:rPr>
                <a:t>)</a:t>
              </a:r>
              <a:endParaRPr kumimoji="0" lang="ko-KR" altLang="en-US" sz="1400" b="1" dirty="0">
                <a:solidFill>
                  <a:srgbClr val="13202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101" name="Picture 2" descr="C:\Users\wslee\Desktop\Untitled-2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r="4230"/>
            <a:stretch>
              <a:fillRect/>
            </a:stretch>
          </p:blipFill>
          <p:spPr bwMode="auto">
            <a:xfrm>
              <a:off x="694874" y="2806776"/>
              <a:ext cx="66686" cy="101544"/>
            </a:xfrm>
            <a:prstGeom prst="rect">
              <a:avLst/>
            </a:prstGeom>
            <a:noFill/>
          </p:spPr>
        </p:pic>
      </p:grpSp>
      <p:sp>
        <p:nvSpPr>
          <p:cNvPr id="21" name="직사각형 20"/>
          <p:cNvSpPr/>
          <p:nvPr/>
        </p:nvSpPr>
        <p:spPr bwMode="auto">
          <a:xfrm>
            <a:off x="334738" y="1762124"/>
            <a:ext cx="9172120" cy="4552949"/>
          </a:xfrm>
          <a:prstGeom prst="rect">
            <a:avLst/>
          </a:prstGeom>
          <a:noFill/>
          <a:ln w="952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marL="90488" marR="0" indent="-90488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</a:pPr>
            <a:endParaRPr kumimoji="0" lang="ko-KR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24" name="AutoShape 161"/>
          <p:cNvSpPr>
            <a:spLocks noChangeArrowheads="1"/>
          </p:cNvSpPr>
          <p:nvPr/>
        </p:nvSpPr>
        <p:spPr bwMode="auto">
          <a:xfrm>
            <a:off x="5992998" y="3333512"/>
            <a:ext cx="1942235" cy="295747"/>
          </a:xfrm>
          <a:prstGeom prst="roundRect">
            <a:avLst>
              <a:gd name="adj" fmla="val 11819"/>
            </a:avLst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 defTabSz="762000" eaLnBrk="0" fontAlgn="auto" hangingPunct="0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ko-KR" altLang="en-US" sz="1800" b="1" spc="-80" dirty="0" err="1">
                <a:ln w="11430">
                  <a:noFill/>
                </a:ln>
                <a:solidFill>
                  <a:schemeClr val="accent2">
                    <a:lumMod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자원별</a:t>
            </a:r>
            <a:r>
              <a:rPr lang="ko-KR" altLang="en-US" sz="1800" b="1" spc="-80" dirty="0">
                <a:ln w="11430">
                  <a:noFill/>
                </a:ln>
                <a:solidFill>
                  <a:schemeClr val="accent2">
                    <a:lumMod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</a:t>
            </a:r>
            <a:r>
              <a:rPr lang="ko-KR" altLang="en-US" sz="1800" b="1" spc="-80" dirty="0" err="1">
                <a:ln w="11430">
                  <a:noFill/>
                </a:ln>
                <a:solidFill>
                  <a:schemeClr val="accent2">
                    <a:lumMod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재공</a:t>
            </a:r>
            <a:r>
              <a:rPr lang="ko-KR" altLang="en-US" sz="1800" b="1" spc="-80" dirty="0">
                <a:ln w="11430">
                  <a:noFill/>
                </a:ln>
                <a:solidFill>
                  <a:schemeClr val="accent2">
                    <a:lumMod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차트</a:t>
            </a:r>
          </a:p>
        </p:txBody>
      </p:sp>
      <p:sp>
        <p:nvSpPr>
          <p:cNvPr id="25" name="AutoShape 161"/>
          <p:cNvSpPr>
            <a:spLocks noChangeArrowheads="1"/>
          </p:cNvSpPr>
          <p:nvPr/>
        </p:nvSpPr>
        <p:spPr bwMode="auto">
          <a:xfrm>
            <a:off x="6259698" y="4733687"/>
            <a:ext cx="1942235" cy="295747"/>
          </a:xfrm>
          <a:prstGeom prst="roundRect">
            <a:avLst>
              <a:gd name="adj" fmla="val 11819"/>
            </a:avLst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 defTabSz="762000" eaLnBrk="0" fontAlgn="auto" hangingPunct="0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ko-KR" altLang="en-US" sz="1800" b="1" spc="-80" dirty="0">
                <a:ln w="11430">
                  <a:noFill/>
                </a:ln>
                <a:solidFill>
                  <a:schemeClr val="accent2">
                    <a:lumMod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품목별 </a:t>
            </a:r>
            <a:r>
              <a:rPr lang="ko-KR" altLang="en-US" sz="1800" b="1" spc="-80" dirty="0" err="1">
                <a:ln w="11430">
                  <a:noFill/>
                </a:ln>
                <a:solidFill>
                  <a:schemeClr val="accent2">
                    <a:lumMod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재공</a:t>
            </a:r>
            <a:r>
              <a:rPr lang="ko-KR" altLang="en-US" sz="1800" b="1" spc="-80" dirty="0">
                <a:ln w="11430">
                  <a:noFill/>
                </a:ln>
                <a:solidFill>
                  <a:schemeClr val="accent2">
                    <a:lumMod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차트</a:t>
            </a:r>
          </a:p>
        </p:txBody>
      </p:sp>
      <p:sp>
        <p:nvSpPr>
          <p:cNvPr id="26" name="AutoShape 161"/>
          <p:cNvSpPr>
            <a:spLocks noChangeArrowheads="1"/>
          </p:cNvSpPr>
          <p:nvPr/>
        </p:nvSpPr>
        <p:spPr bwMode="auto">
          <a:xfrm>
            <a:off x="6153150" y="5409962"/>
            <a:ext cx="1486808" cy="295747"/>
          </a:xfrm>
          <a:prstGeom prst="roundRect">
            <a:avLst>
              <a:gd name="adj" fmla="val 11819"/>
            </a:avLst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 defTabSz="762000" eaLnBrk="0" fontAlgn="auto" hangingPunct="0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ko-KR" altLang="en-US" sz="1800" b="1" spc="-80" dirty="0">
                <a:ln w="11430">
                  <a:noFill/>
                </a:ln>
                <a:solidFill>
                  <a:schemeClr val="accent2">
                    <a:lumMod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오더 차트</a:t>
            </a:r>
          </a:p>
        </p:txBody>
      </p:sp>
      <p:sp>
        <p:nvSpPr>
          <p:cNvPr id="27" name="AutoShape 161"/>
          <p:cNvSpPr>
            <a:spLocks noChangeArrowheads="1"/>
          </p:cNvSpPr>
          <p:nvPr/>
        </p:nvSpPr>
        <p:spPr bwMode="auto">
          <a:xfrm>
            <a:off x="4723946" y="5858109"/>
            <a:ext cx="1486808" cy="295747"/>
          </a:xfrm>
          <a:prstGeom prst="roundRect">
            <a:avLst>
              <a:gd name="adj" fmla="val 11819"/>
            </a:avLst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 defTabSz="762000" eaLnBrk="0" fontAlgn="auto" hangingPunct="0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ko-KR" altLang="en-US" sz="1800" b="1" spc="-80">
                <a:ln w="11430">
                  <a:noFill/>
                </a:ln>
                <a:solidFill>
                  <a:schemeClr val="accent2">
                    <a:lumMod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작업 </a:t>
            </a:r>
            <a:r>
              <a:rPr lang="ko-KR" altLang="en-US" sz="1800" b="1" spc="-80" dirty="0">
                <a:ln w="11430">
                  <a:noFill/>
                </a:ln>
                <a:solidFill>
                  <a:schemeClr val="accent2">
                    <a:lumMod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차트</a:t>
            </a:r>
          </a:p>
        </p:txBody>
      </p:sp>
      <p:sp>
        <p:nvSpPr>
          <p:cNvPr id="28" name="AutoShape 161"/>
          <p:cNvSpPr>
            <a:spLocks noChangeArrowheads="1"/>
          </p:cNvSpPr>
          <p:nvPr/>
        </p:nvSpPr>
        <p:spPr bwMode="auto">
          <a:xfrm>
            <a:off x="7668057" y="4143370"/>
            <a:ext cx="1486808" cy="295747"/>
          </a:xfrm>
          <a:prstGeom prst="roundRect">
            <a:avLst>
              <a:gd name="adj" fmla="val 11819"/>
            </a:avLst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 defTabSz="762000" eaLnBrk="0" fontAlgn="auto" hangingPunct="0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ko-KR" altLang="en-US" sz="1800" b="1" spc="-80" dirty="0">
                <a:ln w="11430">
                  <a:noFill/>
                </a:ln>
                <a:solidFill>
                  <a:schemeClr val="accent2">
                    <a:lumMod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재고 차트</a:t>
            </a:r>
          </a:p>
        </p:txBody>
      </p:sp>
      <p:sp>
        <p:nvSpPr>
          <p:cNvPr id="3" name="오른쪽 중괄호 2"/>
          <p:cNvSpPr/>
          <p:nvPr/>
        </p:nvSpPr>
        <p:spPr bwMode="auto">
          <a:xfrm>
            <a:off x="7153275" y="3762375"/>
            <a:ext cx="419100" cy="971312"/>
          </a:xfrm>
          <a:prstGeom prst="rightBrac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marL="90488" marR="0" indent="-90488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</a:pPr>
            <a:endParaRPr kumimoji="0" lang="ko-KR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29" name="AutoShape 161"/>
          <p:cNvSpPr>
            <a:spLocks noChangeArrowheads="1"/>
          </p:cNvSpPr>
          <p:nvPr/>
        </p:nvSpPr>
        <p:spPr bwMode="auto">
          <a:xfrm>
            <a:off x="5199606" y="2847970"/>
            <a:ext cx="1486808" cy="295747"/>
          </a:xfrm>
          <a:prstGeom prst="roundRect">
            <a:avLst>
              <a:gd name="adj" fmla="val 11819"/>
            </a:avLst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 defTabSz="762000" eaLnBrk="0" fontAlgn="auto" hangingPunct="0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ko-KR" altLang="en-US" sz="1800" b="1" spc="-80">
                <a:ln w="11430">
                  <a:noFill/>
                </a:ln>
                <a:solidFill>
                  <a:schemeClr val="accent2">
                    <a:lumMod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부하 </a:t>
            </a:r>
            <a:r>
              <a:rPr lang="ko-KR" altLang="en-US" sz="1800" b="1" spc="-80" dirty="0">
                <a:ln w="11430">
                  <a:noFill/>
                </a:ln>
                <a:solidFill>
                  <a:schemeClr val="accent2">
                    <a:lumMod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차트</a:t>
            </a:r>
          </a:p>
        </p:txBody>
      </p:sp>
      <p:sp>
        <p:nvSpPr>
          <p:cNvPr id="30" name="AutoShape 161"/>
          <p:cNvSpPr>
            <a:spLocks noChangeArrowheads="1"/>
          </p:cNvSpPr>
          <p:nvPr/>
        </p:nvSpPr>
        <p:spPr bwMode="auto">
          <a:xfrm>
            <a:off x="5249594" y="2381245"/>
            <a:ext cx="1486808" cy="295747"/>
          </a:xfrm>
          <a:prstGeom prst="roundRect">
            <a:avLst>
              <a:gd name="adj" fmla="val 11819"/>
            </a:avLst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 defTabSz="762000" eaLnBrk="0" fontAlgn="auto" hangingPunct="0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ko-KR" altLang="en-US" sz="1800" b="1" spc="-80" dirty="0">
                <a:ln w="11430">
                  <a:noFill/>
                </a:ln>
                <a:solidFill>
                  <a:schemeClr val="accent2">
                    <a:lumMod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자원 </a:t>
            </a:r>
            <a:r>
              <a:rPr lang="ko-KR" altLang="en-US" sz="1800" b="1" spc="-80" dirty="0" err="1">
                <a:ln w="11430">
                  <a:noFill/>
                </a:ln>
                <a:solidFill>
                  <a:schemeClr val="accent2">
                    <a:lumMod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간트</a:t>
            </a:r>
            <a:r>
              <a:rPr lang="ko-KR" altLang="en-US" sz="1800" b="1" spc="-80" dirty="0">
                <a:ln w="11430">
                  <a:noFill/>
                </a:ln>
                <a:solidFill>
                  <a:schemeClr val="accent2">
                    <a:lumMod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차트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8538" y="752475"/>
            <a:ext cx="4672113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lang="ko-KR" altLang="en-US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품목을 기준으로 연관된  오더 차트를 공정과 연계하여 표시합니다</a:t>
            </a:r>
            <a:r>
              <a:rPr lang="en-US" altLang="ko-KR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</a:t>
            </a:r>
            <a:r>
              <a:rPr lang="ko-KR" altLang="en-US" spc="-80" dirty="0">
                <a:ln w="1143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" t="10660" r="10885" b="5266"/>
          <a:stretch/>
        </p:blipFill>
        <p:spPr bwMode="auto">
          <a:xfrm>
            <a:off x="334738" y="1762124"/>
            <a:ext cx="9172120" cy="4552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439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AutoShape 161"/>
          <p:cNvSpPr>
            <a:spLocks noChangeArrowheads="1"/>
          </p:cNvSpPr>
          <p:nvPr/>
        </p:nvSpPr>
        <p:spPr bwMode="auto">
          <a:xfrm>
            <a:off x="231606" y="138611"/>
            <a:ext cx="4968000" cy="295751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l">
              <a:defRPr/>
            </a:pPr>
            <a:r>
              <a:rPr lang="en-US" altLang="ko-KR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1.2  </a:t>
            </a:r>
            <a:r>
              <a:rPr lang="en-US" altLang="ko-KR" sz="1800" b="1" kern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APS </a:t>
            </a:r>
            <a:r>
              <a:rPr lang="ko-KR" altLang="en-US" sz="1800" b="1" kern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도입 필요성</a:t>
            </a:r>
            <a:endParaRPr lang="ko-KR" altLang="ko-KR" sz="1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87" name="그룹 198"/>
          <p:cNvGrpSpPr>
            <a:grpSpLocks/>
          </p:cNvGrpSpPr>
          <p:nvPr/>
        </p:nvGrpSpPr>
        <p:grpSpPr bwMode="auto">
          <a:xfrm>
            <a:off x="14514" y="1237071"/>
            <a:ext cx="9864000" cy="215900"/>
            <a:chOff x="634928" y="2749548"/>
            <a:chExt cx="6271459" cy="216000"/>
          </a:xfrm>
        </p:grpSpPr>
        <p:sp>
          <p:nvSpPr>
            <p:cNvPr id="88" name="모서리가 둥근 직사각형 87"/>
            <p:cNvSpPr/>
            <p:nvPr/>
          </p:nvSpPr>
          <p:spPr>
            <a:xfrm>
              <a:off x="634928" y="2749548"/>
              <a:ext cx="6271459" cy="216000"/>
            </a:xfrm>
            <a:prstGeom prst="roundRect">
              <a:avLst>
                <a:gd name="adj" fmla="val 0"/>
              </a:avLst>
            </a:prstGeom>
            <a:solidFill>
              <a:srgbClr val="D7E3F1"/>
            </a:solidFill>
            <a:ln w="6350">
              <a:solidFill>
                <a:srgbClr val="8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anchor="ctr"/>
            <a:lstStyle/>
            <a:p>
              <a:pPr algn="l" defTabSz="1041400">
                <a:defRPr/>
              </a:pPr>
              <a:r>
                <a:rPr kumimoji="0" lang="ko-KR" altLang="en-US" sz="1800" b="1" dirty="0">
                  <a:solidFill>
                    <a:srgbClr val="13202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 </a:t>
              </a:r>
              <a:r>
                <a:rPr kumimoji="0" lang="en-US" altLang="ko-KR" sz="1800" b="1" dirty="0">
                  <a:solidFill>
                    <a:srgbClr val="13202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APS </a:t>
              </a:r>
              <a:r>
                <a:rPr kumimoji="0" lang="ko-KR" altLang="en-US" sz="1800" b="1" dirty="0">
                  <a:solidFill>
                    <a:srgbClr val="13202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도입 필요성</a:t>
              </a:r>
              <a:endParaRPr lang="ko-KR" altLang="en-US" sz="1800" b="1" dirty="0">
                <a:solidFill>
                  <a:srgbClr val="13202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89" name="Picture 2" descr="C:\Users\wslee\Desktop\Untitled-2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r="4230"/>
            <a:stretch>
              <a:fillRect/>
            </a:stretch>
          </p:blipFill>
          <p:spPr bwMode="auto">
            <a:xfrm>
              <a:off x="694874" y="2806776"/>
              <a:ext cx="66686" cy="101544"/>
            </a:xfrm>
            <a:prstGeom prst="rect">
              <a:avLst/>
            </a:prstGeom>
            <a:noFill/>
          </p:spPr>
        </p:pic>
      </p:grpSp>
      <p:sp>
        <p:nvSpPr>
          <p:cNvPr id="97" name="내용 개체 틀 50"/>
          <p:cNvSpPr txBox="1">
            <a:spLocks/>
          </p:cNvSpPr>
          <p:nvPr/>
        </p:nvSpPr>
        <p:spPr>
          <a:xfrm>
            <a:off x="344488" y="682407"/>
            <a:ext cx="936104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defPPr>
              <a:defRPr lang="en-US"/>
            </a:defPPr>
            <a:lvl1pPr algn="l" defTabSz="936743">
              <a:defRPr spc="-60">
                <a:latin typeface="맑은 고딕" pitchFamily="50" charset="-127"/>
                <a:ea typeface="맑은 고딕" pitchFamily="50" charset="-127"/>
                <a:cs typeface="Arial" pitchFamily="34" charset="0"/>
              </a:defRPr>
            </a:lvl1pPr>
          </a:lstStyle>
          <a:p>
            <a:pPr>
              <a:tabLst>
                <a:tab pos="5648325" algn="l"/>
              </a:tabLst>
              <a:defRPr/>
            </a:pPr>
            <a:r>
              <a:rPr lang="ko-KR" altLang="en-US" dirty="0">
                <a:solidFill>
                  <a:srgbClr val="000000"/>
                </a:solidFill>
              </a:rPr>
              <a:t>생산계획 담당자가 생산 공정의 모든 제약사항 및 가능성을 분석하여 수작업으로 단시간 안에 최적화 계획을 수립하는 것은 사실 불가능하며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en-US" dirty="0">
                <a:solidFill>
                  <a:srgbClr val="000000"/>
                </a:solidFill>
              </a:rPr>
              <a:t>공정의 순서 조합은 천문학적인 숫자로 단순계산 됩니다</a:t>
            </a:r>
            <a:r>
              <a:rPr lang="en-US" altLang="ko-KR" dirty="0">
                <a:solidFill>
                  <a:srgbClr val="000000"/>
                </a:solidFill>
              </a:rPr>
              <a:t>. (</a:t>
            </a:r>
            <a:r>
              <a:rPr lang="ko-KR" altLang="en-US" dirty="0">
                <a:solidFill>
                  <a:srgbClr val="000000"/>
                </a:solidFill>
              </a:rPr>
              <a:t>기계 </a:t>
            </a:r>
            <a:r>
              <a:rPr lang="en-US" altLang="ko-KR" dirty="0">
                <a:solidFill>
                  <a:srgbClr val="000000"/>
                </a:solidFill>
              </a:rPr>
              <a:t>1</a:t>
            </a:r>
            <a:r>
              <a:rPr lang="ko-KR" altLang="en-US" dirty="0">
                <a:solidFill>
                  <a:srgbClr val="000000"/>
                </a:solidFill>
              </a:rPr>
              <a:t>대에 </a:t>
            </a:r>
            <a:r>
              <a:rPr lang="en-US" altLang="ko-KR" dirty="0">
                <a:solidFill>
                  <a:srgbClr val="000000"/>
                </a:solidFill>
              </a:rPr>
              <a:t>10</a:t>
            </a:r>
            <a:r>
              <a:rPr lang="ko-KR" altLang="en-US" dirty="0">
                <a:solidFill>
                  <a:srgbClr val="000000"/>
                </a:solidFill>
              </a:rPr>
              <a:t>개 작업일 경우 </a:t>
            </a:r>
            <a:r>
              <a:rPr lang="en-US" altLang="ko-KR" dirty="0">
                <a:solidFill>
                  <a:srgbClr val="000000"/>
                </a:solidFill>
              </a:rPr>
              <a:t>: 3,628,800</a:t>
            </a:r>
            <a:r>
              <a:rPr lang="ko-KR" altLang="en-US" dirty="0">
                <a:solidFill>
                  <a:srgbClr val="000000"/>
                </a:solidFill>
              </a:rPr>
              <a:t>개의 순서조합 필요</a:t>
            </a:r>
            <a:r>
              <a:rPr lang="en-US" altLang="ko-KR" dirty="0">
                <a:solidFill>
                  <a:srgbClr val="000000"/>
                </a:solidFill>
              </a:rPr>
              <a:t>) . </a:t>
            </a:r>
          </a:p>
        </p:txBody>
      </p:sp>
      <p:pic>
        <p:nvPicPr>
          <p:cNvPr id="118" name="그림 199" descr="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950" y="1663437"/>
            <a:ext cx="9442450" cy="481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" name="직사각형 119"/>
          <p:cNvSpPr/>
          <p:nvPr/>
        </p:nvSpPr>
        <p:spPr bwMode="auto">
          <a:xfrm>
            <a:off x="4167825" y="1858010"/>
            <a:ext cx="1658839" cy="398463"/>
          </a:xfrm>
          <a:prstGeom prst="rect">
            <a:avLst/>
          </a:prstGeom>
          <a:gradFill>
            <a:gsLst>
              <a:gs pos="0">
                <a:sysClr val="window" lastClr="FFFFFF">
                  <a:lumMod val="95000"/>
                </a:sysClr>
              </a:gs>
              <a:gs pos="100000">
                <a:sysClr val="window" lastClr="FFFFFF">
                  <a:lumMod val="65000"/>
                </a:sysClr>
              </a:gs>
            </a:gsLst>
            <a:lin ang="5400000" scaled="0"/>
          </a:gradFill>
          <a:ln w="6350" cap="flat" cmpd="sng" algn="ctr">
            <a:gradFill>
              <a:gsLst>
                <a:gs pos="0">
                  <a:sysClr val="window" lastClr="FFFFFF">
                    <a:lumMod val="65000"/>
                  </a:sysClr>
                </a:gs>
                <a:gs pos="50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50000"/>
                  </a:sysClr>
                </a:gs>
              </a:gsLst>
              <a:lin ang="5400000" scaled="0"/>
            </a:gradFill>
            <a:prstDash val="solid"/>
          </a:ln>
          <a:effectLst>
            <a:outerShdw blurRad="50800" dist="25400" dir="2700000" algn="ctr" rotWithShape="0">
              <a:srgbClr val="000000">
                <a:alpha val="44000"/>
              </a:srgb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marL="0" marR="0" lvl="0" indent="0" defTabSz="91440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비용발생요인</a:t>
            </a:r>
          </a:p>
        </p:txBody>
      </p:sp>
      <p:pic>
        <p:nvPicPr>
          <p:cNvPr id="121" name="그림 155" descr="b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66882" y="1873518"/>
            <a:ext cx="59881" cy="55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" name="그림 156" descr="b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66882" y="2199923"/>
            <a:ext cx="59881" cy="55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" name="그림 157" descr="b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88547" y="1873518"/>
            <a:ext cx="59881" cy="55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" name="그림 158" descr="b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88547" y="2199923"/>
            <a:ext cx="59881" cy="55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" name="TextBox 124"/>
          <p:cNvSpPr txBox="1"/>
          <p:nvPr/>
        </p:nvSpPr>
        <p:spPr bwMode="auto">
          <a:xfrm>
            <a:off x="6621461" y="1716572"/>
            <a:ext cx="2830834" cy="3385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eaLnBrk="1" latinLnBrk="1" hangingPunct="1">
              <a:spcBef>
                <a:spcPct val="0"/>
              </a:spcBef>
              <a:buSzTx/>
              <a:buFontTx/>
              <a:buNone/>
              <a:defRPr/>
            </a:pPr>
            <a:r>
              <a:rPr kumimoji="1" lang="ko-KR" altLang="en-US" sz="1600" b="1" dirty="0">
                <a:gradFill flip="none" rotWithShape="1">
                  <a:gsLst>
                    <a:gs pos="100000">
                      <a:srgbClr val="2A62A6"/>
                    </a:gs>
                    <a:gs pos="0">
                      <a:srgbClr val="163460"/>
                    </a:gs>
                  </a:gsLst>
                  <a:lin ang="16200000" scaled="1"/>
                  <a:tileRect/>
                </a:gra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계획 담당자에</a:t>
            </a:r>
            <a:r>
              <a:rPr kumimoji="1" lang="ko-KR" altLang="en-US" sz="1600" b="1" dirty="0">
                <a:gradFill flip="none" rotWithShape="1">
                  <a:gsLst>
                    <a:gs pos="100000">
                      <a:srgbClr val="2A62A6"/>
                    </a:gs>
                    <a:gs pos="0">
                      <a:srgbClr val="163460"/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게</a:t>
            </a:r>
            <a:r>
              <a:rPr kumimoji="1" lang="ko-KR" altLang="en-US" sz="1600" b="1" dirty="0">
                <a:gradFill flip="none" rotWithShape="1">
                  <a:gsLst>
                    <a:gs pos="100000">
                      <a:srgbClr val="2A62A6"/>
                    </a:gs>
                    <a:gs pos="0">
                      <a:srgbClr val="163460"/>
                    </a:gs>
                  </a:gsLst>
                  <a:lin ang="16200000" scaled="1"/>
                  <a:tileRect/>
                </a:gra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필요사항</a:t>
            </a:r>
          </a:p>
        </p:txBody>
      </p:sp>
      <p:pic>
        <p:nvPicPr>
          <p:cNvPr id="126" name="그림 174" descr="Untitled-1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1275" y="2072875"/>
            <a:ext cx="3244850" cy="9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8975979"/>
              </p:ext>
            </p:extLst>
          </p:nvPr>
        </p:nvGraphicFramePr>
        <p:xfrm>
          <a:off x="1996778" y="3191503"/>
          <a:ext cx="1500785" cy="1063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클립" r:id="rId7" imgW="1751760" imgH="1830240" progId="">
                  <p:embed/>
                </p:oleObj>
              </mc:Choice>
              <mc:Fallback>
                <p:oleObj name="클립" r:id="rId7" imgW="1751760" imgH="18302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6778" y="3191503"/>
                        <a:ext cx="1500785" cy="10636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" name="TextBox 127"/>
          <p:cNvSpPr txBox="1"/>
          <p:nvPr/>
        </p:nvSpPr>
        <p:spPr bwMode="auto">
          <a:xfrm>
            <a:off x="666730" y="1702966"/>
            <a:ext cx="2830834" cy="3385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eaLnBrk="1" latinLnBrk="1" hangingPunct="1">
              <a:spcBef>
                <a:spcPct val="0"/>
              </a:spcBef>
              <a:buSzTx/>
              <a:buFontTx/>
              <a:buNone/>
              <a:defRPr/>
            </a:pPr>
            <a:r>
              <a:rPr kumimoji="1" lang="ko-KR" altLang="en-US" sz="1600" b="1" dirty="0">
                <a:gradFill flip="none" rotWithShape="1">
                  <a:gsLst>
                    <a:gs pos="100000">
                      <a:srgbClr val="2A62A6"/>
                    </a:gs>
                    <a:gs pos="0">
                      <a:srgbClr val="163460"/>
                    </a:gs>
                  </a:gsLst>
                  <a:lin ang="16200000" scaled="1"/>
                  <a:tileRect/>
                </a:gra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생산계획</a:t>
            </a:r>
            <a:r>
              <a:rPr kumimoji="1" lang="en-US" altLang="ko-KR" sz="1600" b="1" dirty="0">
                <a:gradFill flip="none" rotWithShape="1">
                  <a:gsLst>
                    <a:gs pos="100000">
                      <a:srgbClr val="2A62A6"/>
                    </a:gs>
                    <a:gs pos="0">
                      <a:srgbClr val="163460"/>
                    </a:gs>
                  </a:gsLst>
                  <a:lin ang="16200000" scaled="1"/>
                  <a:tileRect/>
                </a:gra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kumimoji="1" lang="ko-KR" altLang="en-US" sz="1600" b="1" dirty="0">
                <a:gradFill flip="none" rotWithShape="1">
                  <a:gsLst>
                    <a:gs pos="100000">
                      <a:srgbClr val="2A62A6"/>
                    </a:gs>
                    <a:gs pos="0">
                      <a:srgbClr val="163460"/>
                    </a:gs>
                  </a:gsLst>
                  <a:lin ang="16200000" scaled="1"/>
                  <a:tileRect/>
                </a:gra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스케줄링 복잡</a:t>
            </a:r>
          </a:p>
        </p:txBody>
      </p:sp>
      <p:pic>
        <p:nvPicPr>
          <p:cNvPr id="129" name="그림 174" descr="Untitled-1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6544" y="2059269"/>
            <a:ext cx="3244850" cy="9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" name="AutoShape 161"/>
          <p:cNvSpPr>
            <a:spLocks noChangeArrowheads="1"/>
          </p:cNvSpPr>
          <p:nvPr/>
        </p:nvSpPr>
        <p:spPr bwMode="auto">
          <a:xfrm>
            <a:off x="522633" y="2330820"/>
            <a:ext cx="2305356" cy="230029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l" defTabSz="762000" fontAlgn="auto" latinLnBrk="1">
              <a:spcBef>
                <a:spcPts val="0"/>
              </a:spcBef>
              <a:spcAft>
                <a:spcPts val="0"/>
              </a:spcAft>
              <a:buSzTx/>
              <a:buFontTx/>
              <a:buNone/>
              <a:tabLst>
                <a:tab pos="5648325" algn="l"/>
              </a:tabLst>
              <a:defRPr/>
            </a:pPr>
            <a:r>
              <a:rPr kumimoji="1" lang="ko-KR" altLang="en-US" sz="1400" b="1" spc="-80" dirty="0">
                <a:ln w="11430">
                  <a:noFill/>
                </a:ln>
                <a:solidFill>
                  <a:prstClr val="black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자원</a:t>
            </a:r>
            <a:r>
              <a:rPr kumimoji="1" lang="en-US" altLang="ko-KR" sz="1400" b="1" spc="-80" dirty="0">
                <a:ln w="11430">
                  <a:noFill/>
                </a:ln>
                <a:solidFill>
                  <a:prstClr val="black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(</a:t>
            </a:r>
            <a:r>
              <a:rPr kumimoji="1" lang="ko-KR" altLang="en-US" sz="1400" b="1" spc="-80" dirty="0">
                <a:ln w="11430">
                  <a:noFill/>
                </a:ln>
                <a:solidFill>
                  <a:prstClr val="black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설비</a:t>
            </a:r>
            <a:r>
              <a:rPr kumimoji="1" lang="en-US" altLang="ko-KR" sz="1400" b="1" spc="-80" dirty="0">
                <a:ln w="11430">
                  <a:noFill/>
                </a:ln>
                <a:solidFill>
                  <a:prstClr val="black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,</a:t>
            </a:r>
            <a:r>
              <a:rPr kumimoji="1" lang="ko-KR" altLang="en-US" sz="1400" b="1" spc="-80" dirty="0">
                <a:ln w="11430">
                  <a:noFill/>
                </a:ln>
                <a:solidFill>
                  <a:prstClr val="black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자재 등</a:t>
            </a:r>
            <a:r>
              <a:rPr kumimoji="1" lang="en-US" altLang="ko-KR" sz="1400" b="1" spc="-80" dirty="0">
                <a:ln w="11430">
                  <a:noFill/>
                </a:ln>
                <a:solidFill>
                  <a:prstClr val="black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) </a:t>
            </a:r>
            <a:r>
              <a:rPr kumimoji="1" lang="ko-KR" altLang="en-US" sz="1400" b="1" spc="-80" dirty="0">
                <a:ln w="11430">
                  <a:noFill/>
                </a:ln>
                <a:solidFill>
                  <a:prstClr val="black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제약사항</a:t>
            </a:r>
          </a:p>
        </p:txBody>
      </p:sp>
      <p:sp>
        <p:nvSpPr>
          <p:cNvPr id="132" name="AutoShape 161"/>
          <p:cNvSpPr>
            <a:spLocks noChangeArrowheads="1"/>
          </p:cNvSpPr>
          <p:nvPr/>
        </p:nvSpPr>
        <p:spPr bwMode="auto">
          <a:xfrm>
            <a:off x="539408" y="2697565"/>
            <a:ext cx="1735961" cy="230029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 defTabSz="762000" fontAlgn="auto" latinLnBrk="1">
              <a:spcBef>
                <a:spcPts val="0"/>
              </a:spcBef>
              <a:spcAft>
                <a:spcPts val="0"/>
              </a:spcAft>
              <a:buSzTx/>
              <a:buFontTx/>
              <a:buNone/>
              <a:tabLst>
                <a:tab pos="5648325" algn="l"/>
              </a:tabLst>
              <a:defRPr/>
            </a:pPr>
            <a:r>
              <a:rPr kumimoji="1" lang="ko-KR" altLang="en-US" sz="1400" b="1" spc="-80" dirty="0">
                <a:ln w="11430">
                  <a:noFill/>
                </a:ln>
                <a:solidFill>
                  <a:prstClr val="black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생산</a:t>
            </a:r>
            <a:r>
              <a:rPr kumimoji="1" lang="en-US" altLang="ko-KR" sz="1400" b="1" spc="-80" dirty="0">
                <a:ln w="11430">
                  <a:noFill/>
                </a:ln>
                <a:solidFill>
                  <a:prstClr val="black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(</a:t>
            </a:r>
            <a:r>
              <a:rPr kumimoji="1" lang="ko-KR" altLang="en-US" sz="1400" b="1" spc="-80" dirty="0">
                <a:ln w="11430">
                  <a:noFill/>
                </a:ln>
                <a:solidFill>
                  <a:prstClr val="black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설비</a:t>
            </a:r>
            <a:r>
              <a:rPr kumimoji="1" lang="en-US" altLang="ko-KR" sz="1400" b="1" spc="-80" dirty="0">
                <a:ln w="11430">
                  <a:noFill/>
                </a:ln>
                <a:solidFill>
                  <a:prstClr val="black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) </a:t>
            </a:r>
            <a:r>
              <a:rPr kumimoji="1" lang="ko-KR" altLang="en-US" sz="1400" b="1" spc="-80" dirty="0">
                <a:ln w="11430">
                  <a:noFill/>
                </a:ln>
                <a:solidFill>
                  <a:prstClr val="black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능력</a:t>
            </a:r>
          </a:p>
        </p:txBody>
      </p:sp>
      <p:sp>
        <p:nvSpPr>
          <p:cNvPr id="133" name="AutoShape 161"/>
          <p:cNvSpPr>
            <a:spLocks noChangeArrowheads="1"/>
          </p:cNvSpPr>
          <p:nvPr/>
        </p:nvSpPr>
        <p:spPr bwMode="auto">
          <a:xfrm>
            <a:off x="539408" y="3064310"/>
            <a:ext cx="1297805" cy="230029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 defTabSz="762000" fontAlgn="auto" latinLnBrk="1">
              <a:spcBef>
                <a:spcPts val="0"/>
              </a:spcBef>
              <a:spcAft>
                <a:spcPts val="0"/>
              </a:spcAft>
              <a:buSzTx/>
              <a:buFontTx/>
              <a:buNone/>
              <a:tabLst>
                <a:tab pos="5648325" algn="l"/>
              </a:tabLst>
              <a:defRPr/>
            </a:pPr>
            <a:r>
              <a:rPr kumimoji="1" lang="ko-KR" altLang="en-US" sz="1400" b="1" spc="-80" dirty="0">
                <a:ln w="11430">
                  <a:noFill/>
                </a:ln>
                <a:solidFill>
                  <a:prstClr val="black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수요의 변동</a:t>
            </a:r>
          </a:p>
        </p:txBody>
      </p:sp>
      <p:sp>
        <p:nvSpPr>
          <p:cNvPr id="134" name="AutoShape 161"/>
          <p:cNvSpPr>
            <a:spLocks noChangeArrowheads="1"/>
          </p:cNvSpPr>
          <p:nvPr/>
        </p:nvSpPr>
        <p:spPr bwMode="auto">
          <a:xfrm>
            <a:off x="539408" y="3431055"/>
            <a:ext cx="1041263" cy="230029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 defTabSz="762000" fontAlgn="auto" latinLnBrk="1">
              <a:spcBef>
                <a:spcPts val="0"/>
              </a:spcBef>
              <a:spcAft>
                <a:spcPts val="0"/>
              </a:spcAft>
              <a:buSzTx/>
              <a:buFontTx/>
              <a:buNone/>
              <a:tabLst>
                <a:tab pos="5648325" algn="l"/>
              </a:tabLst>
              <a:defRPr/>
            </a:pPr>
            <a:r>
              <a:rPr kumimoji="1" lang="ko-KR" altLang="en-US" sz="1400" b="1" spc="-80" dirty="0">
                <a:ln w="11430">
                  <a:noFill/>
                </a:ln>
                <a:solidFill>
                  <a:prstClr val="black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공정 특성</a:t>
            </a:r>
          </a:p>
        </p:txBody>
      </p:sp>
      <p:sp>
        <p:nvSpPr>
          <p:cNvPr id="135" name="AutoShape 161"/>
          <p:cNvSpPr>
            <a:spLocks noChangeArrowheads="1"/>
          </p:cNvSpPr>
          <p:nvPr/>
        </p:nvSpPr>
        <p:spPr bwMode="auto">
          <a:xfrm>
            <a:off x="539408" y="3797800"/>
            <a:ext cx="1041262" cy="230029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 defTabSz="762000" fontAlgn="auto" latinLnBrk="1">
              <a:spcBef>
                <a:spcPts val="0"/>
              </a:spcBef>
              <a:spcAft>
                <a:spcPts val="0"/>
              </a:spcAft>
              <a:buSzTx/>
              <a:buFontTx/>
              <a:buNone/>
              <a:tabLst>
                <a:tab pos="5648325" algn="l"/>
              </a:tabLst>
              <a:defRPr/>
            </a:pPr>
            <a:r>
              <a:rPr kumimoji="1" lang="ko-KR" altLang="en-US" sz="1400" b="1" spc="-80" dirty="0">
                <a:ln w="11430">
                  <a:noFill/>
                </a:ln>
                <a:solidFill>
                  <a:prstClr val="black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작업 순서</a:t>
            </a:r>
          </a:p>
        </p:txBody>
      </p:sp>
      <p:sp>
        <p:nvSpPr>
          <p:cNvPr id="137" name="AutoShape 161"/>
          <p:cNvSpPr>
            <a:spLocks noChangeArrowheads="1"/>
          </p:cNvSpPr>
          <p:nvPr/>
        </p:nvSpPr>
        <p:spPr bwMode="auto">
          <a:xfrm>
            <a:off x="539408" y="4164545"/>
            <a:ext cx="1151752" cy="230029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 defTabSz="762000" fontAlgn="auto" latinLnBrk="1">
              <a:spcBef>
                <a:spcPts val="0"/>
              </a:spcBef>
              <a:spcAft>
                <a:spcPts val="0"/>
              </a:spcAft>
              <a:buSzTx/>
              <a:buFontTx/>
              <a:buNone/>
              <a:tabLst>
                <a:tab pos="5648325" algn="l"/>
              </a:tabLst>
              <a:defRPr/>
            </a:pPr>
            <a:r>
              <a:rPr kumimoji="1" lang="ko-KR" altLang="en-US" sz="1400" b="1" spc="-80" dirty="0">
                <a:ln w="11430">
                  <a:noFill/>
                </a:ln>
                <a:solidFill>
                  <a:prstClr val="black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해체</a:t>
            </a:r>
            <a:r>
              <a:rPr kumimoji="1" lang="en-US" altLang="ko-KR" sz="1400" b="1" spc="-80" dirty="0">
                <a:ln w="11430">
                  <a:noFill/>
                </a:ln>
                <a:solidFill>
                  <a:prstClr val="black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/</a:t>
            </a:r>
            <a:r>
              <a:rPr kumimoji="1" lang="ko-KR" altLang="en-US" sz="1400" b="1" spc="-80" dirty="0">
                <a:ln w="11430">
                  <a:noFill/>
                </a:ln>
                <a:solidFill>
                  <a:prstClr val="black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청소</a:t>
            </a:r>
          </a:p>
        </p:txBody>
      </p:sp>
      <p:sp>
        <p:nvSpPr>
          <p:cNvPr id="138" name="AutoShape 161"/>
          <p:cNvSpPr>
            <a:spLocks noChangeArrowheads="1"/>
          </p:cNvSpPr>
          <p:nvPr/>
        </p:nvSpPr>
        <p:spPr bwMode="auto">
          <a:xfrm>
            <a:off x="539408" y="4531290"/>
            <a:ext cx="2958156" cy="230029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l" defTabSz="762000" fontAlgn="auto" latinLnBrk="1">
              <a:spcBef>
                <a:spcPts val="0"/>
              </a:spcBef>
              <a:spcAft>
                <a:spcPts val="0"/>
              </a:spcAft>
              <a:buSzTx/>
              <a:buFontTx/>
              <a:buNone/>
              <a:tabLst>
                <a:tab pos="5648325" algn="l"/>
              </a:tabLst>
              <a:defRPr/>
            </a:pPr>
            <a:r>
              <a:rPr kumimoji="1" lang="ko-KR" altLang="en-US" sz="1400" b="1" spc="-80" dirty="0">
                <a:ln w="11430">
                  <a:noFill/>
                </a:ln>
                <a:solidFill>
                  <a:prstClr val="black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긴급 오더 대응</a:t>
            </a:r>
            <a:r>
              <a:rPr kumimoji="1" lang="en-US" altLang="ko-KR" sz="1400" b="1" spc="-80" dirty="0">
                <a:ln w="11430">
                  <a:noFill/>
                </a:ln>
                <a:solidFill>
                  <a:prstClr val="black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, </a:t>
            </a:r>
            <a:r>
              <a:rPr kumimoji="1" lang="ko-KR" altLang="en-US" sz="1400" b="1" spc="-80" dirty="0">
                <a:ln w="11430">
                  <a:noFill/>
                </a:ln>
                <a:solidFill>
                  <a:prstClr val="black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신속한 현장 전파 </a:t>
            </a:r>
          </a:p>
        </p:txBody>
      </p:sp>
      <p:sp>
        <p:nvSpPr>
          <p:cNvPr id="139" name="AutoShape 161"/>
          <p:cNvSpPr>
            <a:spLocks noChangeArrowheads="1"/>
          </p:cNvSpPr>
          <p:nvPr/>
        </p:nvSpPr>
        <p:spPr bwMode="auto">
          <a:xfrm>
            <a:off x="539408" y="5264780"/>
            <a:ext cx="1847085" cy="230029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 defTabSz="762000" fontAlgn="auto" latinLnBrk="1">
              <a:spcBef>
                <a:spcPts val="0"/>
              </a:spcBef>
              <a:spcAft>
                <a:spcPts val="0"/>
              </a:spcAft>
              <a:buSzTx/>
              <a:buFontTx/>
              <a:buNone/>
              <a:tabLst>
                <a:tab pos="5648325" algn="l"/>
              </a:tabLst>
              <a:defRPr/>
            </a:pPr>
            <a:r>
              <a:rPr kumimoji="1" lang="en-US" altLang="ko-KR" sz="1400" b="1" spc="-80" dirty="0">
                <a:ln w="11430">
                  <a:noFill/>
                </a:ln>
                <a:solidFill>
                  <a:prstClr val="black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Setup(</a:t>
            </a:r>
            <a:r>
              <a:rPr kumimoji="1" lang="ko-KR" altLang="en-US" sz="1400" b="1" spc="-80" dirty="0">
                <a:ln w="11430">
                  <a:noFill/>
                </a:ln>
                <a:solidFill>
                  <a:prstClr val="black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작업준비</a:t>
            </a:r>
            <a:r>
              <a:rPr kumimoji="1" lang="en-US" altLang="ko-KR" sz="1400" b="1" spc="-80" dirty="0">
                <a:ln w="11430">
                  <a:noFill/>
                </a:ln>
                <a:solidFill>
                  <a:prstClr val="black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) </a:t>
            </a:r>
          </a:p>
        </p:txBody>
      </p:sp>
      <p:sp>
        <p:nvSpPr>
          <p:cNvPr id="140" name="AutoShape 161"/>
          <p:cNvSpPr>
            <a:spLocks noChangeArrowheads="1"/>
          </p:cNvSpPr>
          <p:nvPr/>
        </p:nvSpPr>
        <p:spPr bwMode="auto">
          <a:xfrm>
            <a:off x="539408" y="4898035"/>
            <a:ext cx="1523630" cy="230029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 defTabSz="762000" fontAlgn="auto" latinLnBrk="1">
              <a:spcBef>
                <a:spcPts val="0"/>
              </a:spcBef>
              <a:spcAft>
                <a:spcPts val="0"/>
              </a:spcAft>
              <a:buSzTx/>
              <a:buFontTx/>
              <a:buNone/>
              <a:tabLst>
                <a:tab pos="5648325" algn="l"/>
              </a:tabLst>
              <a:defRPr/>
            </a:pPr>
            <a:r>
              <a:rPr kumimoji="1" lang="ko-KR" altLang="en-US" sz="1400" b="1" spc="-80" dirty="0">
                <a:ln w="11430">
                  <a:noFill/>
                </a:ln>
                <a:solidFill>
                  <a:prstClr val="black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계획수립시간</a:t>
            </a:r>
          </a:p>
        </p:txBody>
      </p:sp>
      <p:sp>
        <p:nvSpPr>
          <p:cNvPr id="142" name="AutoShape 161"/>
          <p:cNvSpPr>
            <a:spLocks noChangeArrowheads="1"/>
          </p:cNvSpPr>
          <p:nvPr/>
        </p:nvSpPr>
        <p:spPr bwMode="auto">
          <a:xfrm>
            <a:off x="539408" y="5631521"/>
            <a:ext cx="2604361" cy="230029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l" defTabSz="762000" fontAlgn="auto" latinLnBrk="1">
              <a:spcBef>
                <a:spcPts val="0"/>
              </a:spcBef>
              <a:spcAft>
                <a:spcPts val="0"/>
              </a:spcAft>
              <a:buSzTx/>
              <a:buFontTx/>
              <a:buNone/>
              <a:tabLst>
                <a:tab pos="5648325" algn="l"/>
              </a:tabLst>
              <a:defRPr/>
            </a:pPr>
            <a:r>
              <a:rPr kumimoji="1" lang="ko-KR" altLang="en-US" sz="1400" b="1" spc="-80" dirty="0">
                <a:ln w="11430">
                  <a:noFill/>
                </a:ln>
                <a:solidFill>
                  <a:prstClr val="black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생산 </a:t>
            </a:r>
            <a:r>
              <a:rPr kumimoji="1" lang="en-US" altLang="ko-KR" sz="1400" b="1" spc="-80" dirty="0">
                <a:ln w="11430">
                  <a:noFill/>
                </a:ln>
                <a:solidFill>
                  <a:prstClr val="black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Batch Size</a:t>
            </a:r>
          </a:p>
        </p:txBody>
      </p:sp>
      <p:sp>
        <p:nvSpPr>
          <p:cNvPr id="143" name="AutoShape 161"/>
          <p:cNvSpPr>
            <a:spLocks noChangeArrowheads="1"/>
          </p:cNvSpPr>
          <p:nvPr/>
        </p:nvSpPr>
        <p:spPr bwMode="auto">
          <a:xfrm>
            <a:off x="6587241" y="2265646"/>
            <a:ext cx="3070159" cy="460058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l" defTabSz="762000" fontAlgn="auto" latinLnBrk="1">
              <a:spcBef>
                <a:spcPts val="0"/>
              </a:spcBef>
              <a:spcAft>
                <a:spcPts val="0"/>
              </a:spcAft>
              <a:buSzTx/>
              <a:buFontTx/>
              <a:buNone/>
              <a:tabLst>
                <a:tab pos="5648325" algn="l"/>
              </a:tabLst>
              <a:defRPr/>
            </a:pPr>
            <a:r>
              <a:rPr kumimoji="1" lang="ko-KR" altLang="en-US" sz="1400" b="1" spc="-80" dirty="0">
                <a:ln w="11430">
                  <a:noFill/>
                </a:ln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스케줄 규칙설정을 </a:t>
            </a:r>
            <a:r>
              <a:rPr kumimoji="1" lang="ko-KR" altLang="en-US" sz="1400" b="1" spc="-80" dirty="0">
                <a:ln w="11430">
                  <a:noFill/>
                </a:ln>
                <a:solidFill>
                  <a:prstClr val="black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지원하는 </a:t>
            </a:r>
            <a:r>
              <a:rPr kumimoji="1" lang="en-US" altLang="ko-KR" sz="1400" b="1" spc="-80" dirty="0">
                <a:ln w="11430"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Computer </a:t>
            </a:r>
            <a:r>
              <a:rPr kumimoji="1" lang="ko-KR" altLang="en-US" sz="1400" b="1" spc="-80" dirty="0">
                <a:ln w="11430"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프로그램 </a:t>
            </a:r>
            <a:r>
              <a:rPr kumimoji="1" lang="en-US" altLang="ko-KR" sz="1400" b="1" spc="-80" dirty="0">
                <a:ln w="11430"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</a:t>
            </a:r>
            <a:r>
              <a:rPr kumimoji="1" lang="en-US" altLang="ko-KR" sz="1400" b="1" spc="-80" dirty="0">
                <a:ln w="11430">
                  <a:noFill/>
                </a:ln>
                <a:solidFill>
                  <a:prstClr val="black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System</a:t>
            </a:r>
          </a:p>
        </p:txBody>
      </p:sp>
      <p:sp>
        <p:nvSpPr>
          <p:cNvPr id="144" name="AutoShape 161"/>
          <p:cNvSpPr>
            <a:spLocks noChangeArrowheads="1"/>
          </p:cNvSpPr>
          <p:nvPr/>
        </p:nvSpPr>
        <p:spPr bwMode="auto">
          <a:xfrm>
            <a:off x="6587241" y="3026178"/>
            <a:ext cx="2819313" cy="460058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 defTabSz="762000" fontAlgn="auto" latinLnBrk="1">
              <a:spcBef>
                <a:spcPts val="0"/>
              </a:spcBef>
              <a:spcAft>
                <a:spcPts val="0"/>
              </a:spcAft>
              <a:buSzTx/>
              <a:buFontTx/>
              <a:buNone/>
              <a:tabLst>
                <a:tab pos="5648325" algn="l"/>
              </a:tabLst>
              <a:defRPr/>
            </a:pPr>
            <a:r>
              <a:rPr kumimoji="1" lang="ko-KR" altLang="en-US" sz="1400" b="1" spc="-80" dirty="0">
                <a:ln w="11430">
                  <a:noFill/>
                </a:ln>
                <a:solidFill>
                  <a:prstClr val="black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스케줄 과정에서의 다양한 </a:t>
            </a:r>
            <a:r>
              <a:rPr kumimoji="1" lang="ko-KR" altLang="en-US" sz="1400" b="1" spc="-80" dirty="0">
                <a:ln w="11430">
                  <a:noFill/>
                </a:ln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제약조건</a:t>
            </a:r>
            <a:r>
              <a:rPr kumimoji="1" lang="en-US" altLang="ko-KR" sz="1400" b="1" spc="-80" dirty="0">
                <a:ln w="11430">
                  <a:noFill/>
                </a:ln>
                <a:solidFill>
                  <a:prstClr val="black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,</a:t>
            </a:r>
            <a:r>
              <a:rPr kumimoji="1" lang="ko-KR" altLang="en-US" sz="1400" b="1" spc="-80" dirty="0">
                <a:ln w="11430">
                  <a:noFill/>
                </a:ln>
                <a:solidFill>
                  <a:prstClr val="black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</a:t>
            </a:r>
          </a:p>
          <a:p>
            <a:pPr algn="l" defTabSz="762000" fontAlgn="auto" latinLnBrk="1">
              <a:spcBef>
                <a:spcPts val="0"/>
              </a:spcBef>
              <a:spcAft>
                <a:spcPts val="0"/>
              </a:spcAft>
              <a:buSzTx/>
              <a:buFontTx/>
              <a:buNone/>
              <a:tabLst>
                <a:tab pos="5648325" algn="l"/>
              </a:tabLst>
              <a:defRPr/>
            </a:pPr>
            <a:r>
              <a:rPr kumimoji="1" lang="ko-KR" altLang="en-US" sz="1400" b="1" spc="-80" dirty="0">
                <a:ln w="11430">
                  <a:noFill/>
                </a:ln>
                <a:solidFill>
                  <a:srgbClr val="0070C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변수를 이해</a:t>
            </a:r>
            <a:r>
              <a:rPr kumimoji="1" lang="ko-KR" altLang="en-US" sz="1400" b="1" spc="-80" dirty="0">
                <a:ln w="11430">
                  <a:noFill/>
                </a:ln>
                <a:solidFill>
                  <a:prstClr val="black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하는 </a:t>
            </a:r>
            <a:r>
              <a:rPr kumimoji="1" lang="en-US" altLang="ko-KR" sz="1400" b="1" spc="-80" dirty="0">
                <a:ln w="11430">
                  <a:noFill/>
                </a:ln>
                <a:solidFill>
                  <a:prstClr val="black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System</a:t>
            </a:r>
          </a:p>
        </p:txBody>
      </p:sp>
      <p:sp>
        <p:nvSpPr>
          <p:cNvPr id="145" name="AutoShape 161"/>
          <p:cNvSpPr>
            <a:spLocks noChangeArrowheads="1"/>
          </p:cNvSpPr>
          <p:nvPr/>
        </p:nvSpPr>
        <p:spPr bwMode="auto">
          <a:xfrm>
            <a:off x="6587241" y="4479625"/>
            <a:ext cx="3028884" cy="460058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l" defTabSz="762000" fontAlgn="auto" latinLnBrk="1">
              <a:spcBef>
                <a:spcPts val="0"/>
              </a:spcBef>
              <a:spcAft>
                <a:spcPts val="0"/>
              </a:spcAft>
              <a:buSzTx/>
              <a:buFontTx/>
              <a:buNone/>
              <a:tabLst>
                <a:tab pos="5648325" algn="l"/>
              </a:tabLst>
              <a:defRPr/>
            </a:pPr>
            <a:r>
              <a:rPr kumimoji="1" lang="ko-KR" altLang="en-US" sz="1400" b="1" spc="-80" dirty="0">
                <a:ln w="11430">
                  <a:noFill/>
                </a:ln>
                <a:solidFill>
                  <a:srgbClr val="00A148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결과의 신뢰성</a:t>
            </a:r>
            <a:r>
              <a:rPr kumimoji="1" lang="ko-KR" altLang="en-US" sz="1400" b="1" spc="-80" dirty="0">
                <a:ln w="11430">
                  <a:noFill/>
                </a:ln>
                <a:solidFill>
                  <a:prstClr val="black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이 반복적으로 검증되는 </a:t>
            </a:r>
            <a:r>
              <a:rPr kumimoji="1" lang="en-US" altLang="ko-KR" sz="1400" b="1" spc="-80" dirty="0">
                <a:ln w="11430">
                  <a:noFill/>
                </a:ln>
                <a:solidFill>
                  <a:prstClr val="black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System</a:t>
            </a:r>
          </a:p>
        </p:txBody>
      </p:sp>
      <p:sp>
        <p:nvSpPr>
          <p:cNvPr id="146" name="AutoShape 161"/>
          <p:cNvSpPr>
            <a:spLocks noChangeArrowheads="1"/>
          </p:cNvSpPr>
          <p:nvPr/>
        </p:nvSpPr>
        <p:spPr bwMode="auto">
          <a:xfrm>
            <a:off x="6587241" y="5341866"/>
            <a:ext cx="3244850" cy="460058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 defTabSz="762000" fontAlgn="auto" latinLnBrk="1">
              <a:spcBef>
                <a:spcPts val="0"/>
              </a:spcBef>
              <a:spcAft>
                <a:spcPts val="0"/>
              </a:spcAft>
              <a:buSzTx/>
              <a:buFontTx/>
              <a:buNone/>
              <a:tabLst>
                <a:tab pos="5648325" algn="l"/>
              </a:tabLst>
              <a:defRPr/>
            </a:pPr>
            <a:r>
              <a:rPr kumimoji="1" lang="ko-KR" altLang="en-US" sz="1400" b="1" spc="-80" dirty="0">
                <a:ln w="11430">
                  <a:noFill/>
                </a:ln>
                <a:solidFill>
                  <a:srgbClr val="A5002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다른 목적</a:t>
            </a:r>
            <a:r>
              <a:rPr kumimoji="1" lang="ko-KR" altLang="en-US" sz="1400" b="1" spc="-80" dirty="0">
                <a:ln w="11430">
                  <a:noFill/>
                </a:ln>
                <a:solidFill>
                  <a:prstClr val="black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으로</a:t>
            </a:r>
            <a:r>
              <a:rPr kumimoji="1" lang="en-US" altLang="ko-KR" sz="1400" b="1" spc="-80" dirty="0">
                <a:ln w="11430">
                  <a:noFill/>
                </a:ln>
                <a:solidFill>
                  <a:srgbClr val="00A148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, </a:t>
            </a:r>
            <a:r>
              <a:rPr kumimoji="1" lang="ko-KR" altLang="en-US" sz="1400" b="1" spc="-80" dirty="0">
                <a:ln w="11430">
                  <a:noFill/>
                </a:ln>
                <a:solidFill>
                  <a:srgbClr val="A5002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다른 사용자</a:t>
            </a:r>
            <a:r>
              <a:rPr kumimoji="1" lang="ko-KR" altLang="en-US" sz="1400" b="1" spc="-80" dirty="0">
                <a:ln w="11430">
                  <a:noFill/>
                </a:ln>
                <a:solidFill>
                  <a:prstClr val="black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가</a:t>
            </a:r>
            <a:r>
              <a:rPr kumimoji="1" lang="ko-KR" altLang="en-US" sz="1400" b="1" spc="-80" dirty="0">
                <a:ln w="11430">
                  <a:noFill/>
                </a:ln>
                <a:solidFill>
                  <a:srgbClr val="00A148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</a:t>
            </a:r>
            <a:r>
              <a:rPr kumimoji="1" lang="ko-KR" altLang="en-US" sz="1400" b="1" spc="-80" dirty="0">
                <a:ln w="11430">
                  <a:noFill/>
                </a:ln>
                <a:solidFill>
                  <a:srgbClr val="A5002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각자</a:t>
            </a:r>
            <a:r>
              <a:rPr kumimoji="1" lang="ko-KR" altLang="en-US" sz="1400" b="1" spc="-80" dirty="0">
                <a:ln w="11430">
                  <a:noFill/>
                </a:ln>
                <a:solidFill>
                  <a:prstClr val="black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의 </a:t>
            </a:r>
            <a:endParaRPr kumimoji="1" lang="en-US" altLang="ko-KR" sz="1400" b="1" spc="-80" dirty="0">
              <a:ln w="11430">
                <a:noFill/>
              </a:ln>
              <a:solidFill>
                <a:prstClr val="black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algn="l" defTabSz="762000" fontAlgn="auto" latinLnBrk="1">
              <a:spcBef>
                <a:spcPts val="0"/>
              </a:spcBef>
              <a:spcAft>
                <a:spcPts val="0"/>
              </a:spcAft>
              <a:buSzTx/>
              <a:buFontTx/>
              <a:buNone/>
              <a:tabLst>
                <a:tab pos="5648325" algn="l"/>
              </a:tabLst>
              <a:defRPr/>
            </a:pPr>
            <a:r>
              <a:rPr kumimoji="1" lang="ko-KR" altLang="en-US" sz="1400" b="1" spc="-80" dirty="0">
                <a:ln w="11430">
                  <a:noFill/>
                </a:ln>
                <a:solidFill>
                  <a:prstClr val="black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방식으로 데이터가 활용되는 </a:t>
            </a:r>
            <a:r>
              <a:rPr kumimoji="1" lang="en-US" altLang="ko-KR" sz="1400" b="1" spc="-80" dirty="0">
                <a:ln w="11430">
                  <a:noFill/>
                </a:ln>
                <a:solidFill>
                  <a:prstClr val="black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System</a:t>
            </a:r>
          </a:p>
        </p:txBody>
      </p:sp>
      <p:sp>
        <p:nvSpPr>
          <p:cNvPr id="147" name="AutoShape 161"/>
          <p:cNvSpPr>
            <a:spLocks noChangeArrowheads="1"/>
          </p:cNvSpPr>
          <p:nvPr/>
        </p:nvSpPr>
        <p:spPr bwMode="auto">
          <a:xfrm>
            <a:off x="6587241" y="3701909"/>
            <a:ext cx="3028884" cy="460058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l" defTabSz="762000" fontAlgn="auto" latinLnBrk="1">
              <a:spcBef>
                <a:spcPts val="0"/>
              </a:spcBef>
              <a:spcAft>
                <a:spcPts val="0"/>
              </a:spcAft>
              <a:buSzTx/>
              <a:buFontTx/>
              <a:buNone/>
              <a:tabLst>
                <a:tab pos="5648325" algn="l"/>
              </a:tabLst>
              <a:defRPr/>
            </a:pPr>
            <a:r>
              <a:rPr kumimoji="1" lang="ko-KR" altLang="en-US" sz="1400" b="1" spc="-80" dirty="0">
                <a:ln w="11430">
                  <a:noFill/>
                </a:ln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신속한 </a:t>
            </a:r>
            <a:r>
              <a:rPr kumimoji="1" lang="en-US" altLang="ko-KR" sz="1400" b="1" spc="-80" dirty="0">
                <a:ln w="11430">
                  <a:noFill/>
                </a:ln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Simulation </a:t>
            </a:r>
            <a:r>
              <a:rPr kumimoji="1" lang="ko-KR" altLang="en-US" sz="1400" b="1" spc="-80" dirty="0">
                <a:ln w="11430">
                  <a:noFill/>
                </a:ln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속도</a:t>
            </a:r>
            <a:r>
              <a:rPr kumimoji="1" lang="ko-KR" altLang="en-US" sz="1400" b="1" spc="-80" dirty="0">
                <a:ln w="11430">
                  <a:noFill/>
                </a:ln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가 </a:t>
            </a:r>
            <a:r>
              <a:rPr kumimoji="1" lang="ko-KR" altLang="en-US" sz="1400" b="1" spc="-80" dirty="0">
                <a:ln w="11430">
                  <a:noFill/>
                </a:ln>
                <a:solidFill>
                  <a:prstClr val="black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보장되는 </a:t>
            </a:r>
            <a:r>
              <a:rPr kumimoji="1" lang="en-US" altLang="ko-KR" sz="1400" b="1" spc="-80" dirty="0">
                <a:ln w="11430">
                  <a:noFill/>
                </a:ln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System</a:t>
            </a:r>
            <a:r>
              <a:rPr kumimoji="1" lang="ko-KR" altLang="en-US" sz="1400" b="1" spc="-80" dirty="0">
                <a:ln w="11430">
                  <a:noFill/>
                </a:ln>
                <a:solidFill>
                  <a:prstClr val="black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</a:t>
            </a:r>
            <a:endParaRPr kumimoji="1" lang="en-US" altLang="ko-KR" sz="1400" b="1" spc="-80" dirty="0">
              <a:ln w="11430">
                <a:noFill/>
              </a:ln>
              <a:solidFill>
                <a:prstClr val="black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148" name="AutoShape 161"/>
          <p:cNvSpPr>
            <a:spLocks noChangeArrowheads="1"/>
          </p:cNvSpPr>
          <p:nvPr/>
        </p:nvSpPr>
        <p:spPr bwMode="auto">
          <a:xfrm>
            <a:off x="4136063" y="2384766"/>
            <a:ext cx="1716111" cy="230029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defTabSz="762000" fontAlgn="auto" latinLnBrk="1">
              <a:spcBef>
                <a:spcPts val="0"/>
              </a:spcBef>
              <a:spcAft>
                <a:spcPts val="0"/>
              </a:spcAft>
              <a:buSzTx/>
              <a:buFontTx/>
              <a:buNone/>
              <a:tabLst>
                <a:tab pos="5648325" algn="l"/>
              </a:tabLst>
              <a:defRPr/>
            </a:pPr>
            <a:endParaRPr kumimoji="1" lang="ko-KR" altLang="en-US" sz="1400" b="1" spc="-80" dirty="0">
              <a:ln w="11430">
                <a:noFill/>
              </a:ln>
              <a:solidFill>
                <a:prstClr val="black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4099550" y="2418791"/>
            <a:ext cx="1825650" cy="357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  <a:buSzTx/>
              <a:tabLst>
                <a:tab pos="190500" algn="l"/>
              </a:tabLst>
            </a:pPr>
            <a:r>
              <a:rPr kumimoji="1" lang="en-US" altLang="ko-KR" sz="1300" b="1" spc="-80" dirty="0">
                <a:ln w="11430">
                  <a:noFill/>
                </a:ln>
                <a:solidFill>
                  <a:srgbClr val="C0504D">
                    <a:lumMod val="7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</a:t>
            </a:r>
            <a:r>
              <a:rPr kumimoji="1" lang="ko-KR" altLang="en-US" sz="1300" b="1" spc="-80" dirty="0" err="1">
                <a:ln w="11430"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단납기</a:t>
            </a:r>
            <a:r>
              <a:rPr kumimoji="1" lang="ko-KR" altLang="en-US" sz="1300" b="1" spc="-80" dirty="0">
                <a:ln w="11430"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달성을 위한</a:t>
            </a:r>
            <a:endParaRPr kumimoji="1" lang="en-US" altLang="ko-KR" sz="1300" b="1" spc="-80" dirty="0">
              <a:ln w="11430">
                <a:noFill/>
              </a:ln>
              <a:solidFill>
                <a:srgbClr val="C0504D">
                  <a:lumMod val="75000"/>
                </a:srgbClr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algn="l">
              <a:lnSpc>
                <a:spcPct val="90000"/>
              </a:lnSpc>
              <a:buSzTx/>
              <a:tabLst>
                <a:tab pos="190500" algn="l"/>
              </a:tabLst>
            </a:pPr>
            <a:r>
              <a:rPr kumimoji="1" lang="en-US" altLang="ko-KR" sz="1300" b="1" spc="-80" dirty="0">
                <a:ln w="11430">
                  <a:noFill/>
                </a:ln>
                <a:solidFill>
                  <a:srgbClr val="C0504D">
                    <a:lumMod val="7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</a:t>
            </a:r>
            <a:r>
              <a:rPr kumimoji="1" lang="ko-KR" altLang="en-US" sz="1300" b="1" spc="-80" dirty="0">
                <a:ln w="11430">
                  <a:noFill/>
                </a:ln>
                <a:solidFill>
                  <a:srgbClr val="C0504D">
                    <a:lumMod val="7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작업시간 연장</a:t>
            </a:r>
            <a:endParaRPr kumimoji="1" lang="en-US" altLang="ko-KR" sz="1300" b="1" spc="-80" dirty="0">
              <a:ln w="11430">
                <a:noFill/>
              </a:ln>
              <a:solidFill>
                <a:srgbClr val="C0504D">
                  <a:lumMod val="75000"/>
                </a:srgb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algn="l">
              <a:lnSpc>
                <a:spcPct val="90000"/>
              </a:lnSpc>
              <a:buSzTx/>
              <a:tabLst>
                <a:tab pos="190500" algn="l"/>
              </a:tabLst>
            </a:pPr>
            <a:endParaRPr kumimoji="1" lang="en-US" altLang="ko-KR" sz="1300" b="1" spc="-80" dirty="0">
              <a:ln w="11430">
                <a:noFill/>
              </a:ln>
              <a:solidFill>
                <a:srgbClr val="C0504D">
                  <a:lumMod val="75000"/>
                </a:srgbClr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marL="190500" indent="-190500" algn="l">
              <a:lnSpc>
                <a:spcPct val="90000"/>
              </a:lnSpc>
              <a:buSzTx/>
              <a:buFontTx/>
              <a:buNone/>
              <a:tabLst>
                <a:tab pos="190500" algn="l"/>
              </a:tabLst>
            </a:pPr>
            <a:r>
              <a:rPr kumimoji="1" lang="en-US" altLang="ko-KR" sz="1300" b="1" spc="-80" dirty="0">
                <a:ln w="11430">
                  <a:noFill/>
                </a:ln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</a:t>
            </a:r>
            <a:r>
              <a:rPr kumimoji="1" lang="ko-KR" altLang="en-US" sz="1300" b="1" spc="-80" dirty="0">
                <a:ln w="11430">
                  <a:noFill/>
                </a:ln>
                <a:solidFill>
                  <a:prstClr val="black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자재 항시 사용을 위한</a:t>
            </a:r>
            <a:endParaRPr kumimoji="1" lang="en-US" altLang="ko-KR" sz="1300" b="1" spc="-80" dirty="0">
              <a:ln w="11430">
                <a:noFill/>
              </a:ln>
              <a:solidFill>
                <a:prstClr val="black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marL="190500" indent="-190500" algn="l">
              <a:lnSpc>
                <a:spcPct val="90000"/>
              </a:lnSpc>
              <a:buSzTx/>
              <a:buFontTx/>
              <a:buNone/>
              <a:tabLst>
                <a:tab pos="190500" algn="l"/>
              </a:tabLst>
            </a:pPr>
            <a:r>
              <a:rPr kumimoji="1" lang="en-US" altLang="ko-KR" sz="1300" b="1" spc="-80" dirty="0">
                <a:ln w="11430">
                  <a:noFill/>
                </a:ln>
                <a:solidFill>
                  <a:prstClr val="black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</a:t>
            </a:r>
            <a:r>
              <a:rPr kumimoji="1" lang="ko-KR" altLang="en-US" sz="1300" b="1" spc="-80" dirty="0">
                <a:ln w="11430">
                  <a:noFill/>
                </a:ln>
                <a:solidFill>
                  <a:prstClr val="black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높은 안전재고 유지</a:t>
            </a:r>
            <a:endParaRPr kumimoji="1" lang="en-US" altLang="ko-KR" sz="1300" b="1" spc="-80" dirty="0">
              <a:ln w="11430">
                <a:noFill/>
              </a:ln>
              <a:solidFill>
                <a:prstClr val="black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marL="190500" indent="-190500" algn="l">
              <a:lnSpc>
                <a:spcPct val="90000"/>
              </a:lnSpc>
              <a:buSzTx/>
              <a:buFontTx/>
              <a:buNone/>
              <a:tabLst>
                <a:tab pos="190500" algn="l"/>
              </a:tabLst>
            </a:pPr>
            <a:endParaRPr kumimoji="1" lang="en-US" altLang="ko-KR" sz="1300" b="1" spc="-80" dirty="0">
              <a:ln w="11430">
                <a:noFill/>
              </a:ln>
              <a:solidFill>
                <a:prstClr val="black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algn="l" eaLnBrk="1" latinLnBrk="1" hangingPunct="1">
              <a:spcBef>
                <a:spcPct val="0"/>
              </a:spcBef>
              <a:buClr>
                <a:srgbClr val="EEECE1"/>
              </a:buClr>
              <a:buSzTx/>
            </a:pPr>
            <a:r>
              <a:rPr kumimoji="1" lang="en-US" altLang="ko-KR" sz="1300" b="1" spc="-80" dirty="0">
                <a:ln w="11430">
                  <a:noFill/>
                </a:ln>
                <a:solidFill>
                  <a:srgbClr val="C0504D">
                    <a:lumMod val="7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</a:t>
            </a:r>
            <a:r>
              <a:rPr kumimoji="1" lang="ko-KR" altLang="en-US" sz="1300" b="1" spc="-80" dirty="0">
                <a:ln w="11430"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생산흐름 원활을 위한</a:t>
            </a:r>
            <a:endParaRPr kumimoji="1" lang="en-US" altLang="ko-KR" sz="1300" b="1" spc="-80" dirty="0">
              <a:ln w="11430">
                <a:noFill/>
              </a:ln>
              <a:solidFill>
                <a:srgbClr val="C0504D">
                  <a:lumMod val="75000"/>
                </a:srgbClr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algn="l" eaLnBrk="1" latinLnBrk="1" hangingPunct="1">
              <a:spcBef>
                <a:spcPct val="0"/>
              </a:spcBef>
              <a:buClr>
                <a:srgbClr val="EEECE1"/>
              </a:buClr>
              <a:buSzTx/>
            </a:pPr>
            <a:r>
              <a:rPr kumimoji="1" lang="ko-KR" altLang="en-US" sz="1300" b="1" spc="-80" dirty="0">
                <a:ln w="11430"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</a:t>
            </a:r>
            <a:r>
              <a:rPr kumimoji="1" lang="ko-KR" altLang="en-US" sz="1300" b="1" spc="-80" dirty="0" err="1">
                <a:ln w="11430"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재공품</a:t>
            </a:r>
            <a:r>
              <a:rPr kumimoji="1" lang="ko-KR" altLang="en-US" sz="1300" b="1" spc="-80" dirty="0">
                <a:ln w="11430"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증가</a:t>
            </a:r>
            <a:endParaRPr kumimoji="1" lang="en-US" altLang="ko-KR" sz="1300" b="1" spc="-80" dirty="0">
              <a:ln w="11430">
                <a:noFill/>
              </a:ln>
              <a:solidFill>
                <a:srgbClr val="C0504D">
                  <a:lumMod val="75000"/>
                </a:srgbClr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algn="l" eaLnBrk="1" latinLnBrk="1" hangingPunct="1">
              <a:spcBef>
                <a:spcPct val="0"/>
              </a:spcBef>
              <a:buClr>
                <a:srgbClr val="EEECE1"/>
              </a:buClr>
              <a:buSzTx/>
            </a:pPr>
            <a:endParaRPr kumimoji="1" lang="en-US" altLang="ko-KR" sz="1300" b="1" spc="-80" dirty="0">
              <a:ln w="11430">
                <a:noFill/>
              </a:ln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algn="l" eaLnBrk="1" latinLnBrk="1" hangingPunct="1">
              <a:spcBef>
                <a:spcPct val="0"/>
              </a:spcBef>
              <a:buClr>
                <a:srgbClr val="EEECE1"/>
              </a:buClr>
              <a:buSzTx/>
            </a:pPr>
            <a:r>
              <a:rPr kumimoji="1" lang="en-US" altLang="ko-KR" sz="1300" b="1" spc="-80" dirty="0">
                <a:ln w="11430">
                  <a:noFill/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</a:t>
            </a:r>
            <a:r>
              <a:rPr kumimoji="1" lang="ko-KR" altLang="en-US" sz="1300" b="1" spc="-80" dirty="0">
                <a:ln w="11430">
                  <a:noFill/>
                </a:ln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긴급주문 처리를 위한</a:t>
            </a:r>
            <a:endParaRPr kumimoji="1" lang="en-US" altLang="ko-KR" sz="1300" b="1" spc="-80" dirty="0">
              <a:ln w="11430">
                <a:noFill/>
              </a:ln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algn="l" eaLnBrk="1" latinLnBrk="1" hangingPunct="1">
              <a:spcBef>
                <a:spcPct val="0"/>
              </a:spcBef>
              <a:buClr>
                <a:srgbClr val="EEECE1"/>
              </a:buClr>
              <a:buSzTx/>
            </a:pPr>
            <a:r>
              <a:rPr kumimoji="1" lang="en-US" altLang="ko-KR" sz="1300" b="1" spc="-80" dirty="0">
                <a:ln w="11430">
                  <a:noFill/>
                </a:ln>
                <a:solidFill>
                  <a:prstClr val="black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</a:t>
            </a:r>
            <a:r>
              <a:rPr kumimoji="1" lang="ko-KR" altLang="en-US" sz="1300" b="1" spc="-80" dirty="0">
                <a:ln w="11430">
                  <a:noFill/>
                </a:ln>
                <a:solidFill>
                  <a:prstClr val="black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부대 시설 증가</a:t>
            </a:r>
            <a:endParaRPr kumimoji="1" lang="en-US" altLang="ko-KR" sz="1300" b="1" spc="-80" dirty="0">
              <a:ln w="11430">
                <a:noFill/>
              </a:ln>
              <a:solidFill>
                <a:prstClr val="black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algn="l" eaLnBrk="1" latinLnBrk="1" hangingPunct="1">
              <a:spcBef>
                <a:spcPct val="0"/>
              </a:spcBef>
              <a:buClr>
                <a:srgbClr val="EEECE1"/>
              </a:buClr>
              <a:buSzTx/>
              <a:buFontTx/>
              <a:buNone/>
            </a:pPr>
            <a:endParaRPr kumimoji="1" lang="en-US" altLang="ko-KR" sz="1300" b="1" spc="-80" dirty="0">
              <a:ln w="11430">
                <a:noFill/>
              </a:ln>
              <a:solidFill>
                <a:prstClr val="black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algn="l" eaLnBrk="1" latinLnBrk="1" hangingPunct="1">
              <a:spcBef>
                <a:spcPct val="0"/>
              </a:spcBef>
              <a:buClr>
                <a:srgbClr val="EEECE1"/>
              </a:buClr>
              <a:buSzTx/>
            </a:pPr>
            <a:r>
              <a:rPr kumimoji="1" lang="en-US" altLang="ko-KR" sz="1300" b="1" spc="-80" dirty="0">
                <a:ln w="11430">
                  <a:noFill/>
                </a:ln>
                <a:solidFill>
                  <a:srgbClr val="C0504D">
                    <a:lumMod val="7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</a:t>
            </a:r>
            <a:r>
              <a:rPr kumimoji="1" lang="ko-KR" altLang="en-US" sz="1300" b="1" spc="-80" dirty="0">
                <a:ln w="11430"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고객 주문 만족을 위한</a:t>
            </a:r>
            <a:endParaRPr kumimoji="1" lang="en-US" altLang="ko-KR" sz="1300" b="1" spc="-80" dirty="0">
              <a:ln w="11430">
                <a:noFill/>
              </a:ln>
              <a:solidFill>
                <a:srgbClr val="C0504D">
                  <a:lumMod val="75000"/>
                </a:srgbClr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algn="l" eaLnBrk="1" latinLnBrk="1" hangingPunct="1">
              <a:spcBef>
                <a:spcPct val="0"/>
              </a:spcBef>
              <a:buClr>
                <a:srgbClr val="EEECE1"/>
              </a:buClr>
              <a:buSzTx/>
            </a:pPr>
            <a:r>
              <a:rPr kumimoji="1" lang="ko-KR" altLang="en-US" sz="1300" b="1" spc="-80" dirty="0">
                <a:ln w="11430"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완제품 재고량 증가</a:t>
            </a:r>
            <a:endParaRPr kumimoji="1" lang="en-US" altLang="ko-KR" sz="1300" b="1" spc="-80" dirty="0">
              <a:ln w="11430">
                <a:noFill/>
              </a:ln>
              <a:solidFill>
                <a:srgbClr val="C0504D">
                  <a:lumMod val="75000"/>
                </a:srgbClr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algn="l" eaLnBrk="1" latinLnBrk="1" hangingPunct="1">
              <a:spcBef>
                <a:spcPct val="0"/>
              </a:spcBef>
              <a:buClr>
                <a:srgbClr val="EEECE1"/>
              </a:buClr>
              <a:buSzTx/>
            </a:pPr>
            <a:endParaRPr kumimoji="1" lang="en-US" altLang="ko-KR" sz="1300" b="1" spc="-80" dirty="0">
              <a:ln w="11430">
                <a:noFill/>
              </a:ln>
              <a:solidFill>
                <a:srgbClr val="C0504D">
                  <a:lumMod val="75000"/>
                </a:srgb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algn="l" eaLnBrk="1" latinLnBrk="1" hangingPunct="1">
              <a:spcBef>
                <a:spcPct val="0"/>
              </a:spcBef>
              <a:buClr>
                <a:srgbClr val="EEECE1"/>
              </a:buClr>
              <a:buSzTx/>
            </a:pPr>
            <a:r>
              <a:rPr kumimoji="1" lang="en-US" altLang="ko-KR" sz="1300" b="1" spc="-80" dirty="0">
                <a:ln w="11430">
                  <a:noFill/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</a:t>
            </a:r>
            <a:r>
              <a:rPr kumimoji="1" lang="ko-KR" altLang="en-US" sz="1300" b="1" spc="-80" dirty="0">
                <a:ln w="11430">
                  <a:noFill/>
                </a:ln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긴급주문 진행을 위한</a:t>
            </a:r>
            <a:endParaRPr kumimoji="1" lang="en-US" altLang="ko-KR" sz="1300" b="1" spc="-80" dirty="0">
              <a:ln w="11430">
                <a:noFill/>
              </a:ln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algn="l" eaLnBrk="1" latinLnBrk="1" hangingPunct="1">
              <a:spcBef>
                <a:spcPct val="0"/>
              </a:spcBef>
              <a:buClr>
                <a:srgbClr val="EEECE1"/>
              </a:buClr>
              <a:buSzTx/>
            </a:pPr>
            <a:r>
              <a:rPr kumimoji="1" lang="ko-KR" altLang="en-US" sz="1300" b="1" spc="-80" dirty="0">
                <a:ln w="11430">
                  <a:noFill/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추가 작업자 발생</a:t>
            </a:r>
            <a:endParaRPr kumimoji="1" lang="ko-KR" altLang="en-US" sz="1300" b="1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6" name="AutoShape 161"/>
          <p:cNvSpPr>
            <a:spLocks noChangeArrowheads="1"/>
          </p:cNvSpPr>
          <p:nvPr/>
        </p:nvSpPr>
        <p:spPr bwMode="auto">
          <a:xfrm>
            <a:off x="541680" y="5961345"/>
            <a:ext cx="2604361" cy="230029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l" defTabSz="762000" fontAlgn="auto" latinLnBrk="1">
              <a:spcBef>
                <a:spcPts val="0"/>
              </a:spcBef>
              <a:spcAft>
                <a:spcPts val="0"/>
              </a:spcAft>
              <a:buSzTx/>
              <a:buFontTx/>
              <a:buNone/>
              <a:tabLst>
                <a:tab pos="5648325" algn="l"/>
              </a:tabLst>
              <a:defRPr/>
            </a:pPr>
            <a:r>
              <a:rPr kumimoji="1" lang="ko-KR" altLang="en-US" sz="1400" b="1" spc="-80" dirty="0" err="1">
                <a:ln w="11430">
                  <a:noFill/>
                </a:ln>
                <a:solidFill>
                  <a:prstClr val="black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재공</a:t>
            </a:r>
            <a:r>
              <a:rPr kumimoji="1" lang="en-US" altLang="ko-KR" sz="1400" b="1" spc="-80" dirty="0">
                <a:ln w="11430">
                  <a:noFill/>
                </a:ln>
                <a:solidFill>
                  <a:prstClr val="black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/</a:t>
            </a:r>
            <a:r>
              <a:rPr kumimoji="1" lang="ko-KR" altLang="en-US" sz="1400" b="1" spc="-80" dirty="0">
                <a:ln w="11430">
                  <a:noFill/>
                </a:ln>
                <a:solidFill>
                  <a:prstClr val="black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재고</a:t>
            </a:r>
            <a:endParaRPr kumimoji="1" lang="en-US" altLang="ko-KR" sz="1400" b="1" spc="-80" dirty="0">
              <a:ln w="11430">
                <a:noFill/>
              </a:ln>
              <a:solidFill>
                <a:prstClr val="black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87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AutoShape 161"/>
          <p:cNvSpPr>
            <a:spLocks noChangeArrowheads="1"/>
          </p:cNvSpPr>
          <p:nvPr/>
        </p:nvSpPr>
        <p:spPr bwMode="auto">
          <a:xfrm>
            <a:off x="231606" y="138611"/>
            <a:ext cx="4968000" cy="295751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l" eaLnBrk="1" fontAlgn="auto" latinLnBrk="1" hangingPunct="1">
              <a:spcBef>
                <a:spcPct val="0"/>
              </a:spcBef>
              <a:spcAft>
                <a:spcPts val="0"/>
              </a:spcAft>
              <a:tabLst>
                <a:tab pos="5648325" algn="l"/>
              </a:tabLst>
            </a:pPr>
            <a:r>
              <a:rPr lang="en-US" altLang="ko-KR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4.5 </a:t>
            </a:r>
            <a:r>
              <a:rPr lang="ko-KR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차트 화면 예</a:t>
            </a:r>
          </a:p>
        </p:txBody>
      </p:sp>
      <p:grpSp>
        <p:nvGrpSpPr>
          <p:cNvPr id="2" name="그룹 198"/>
          <p:cNvGrpSpPr>
            <a:grpSpLocks/>
          </p:cNvGrpSpPr>
          <p:nvPr/>
        </p:nvGrpSpPr>
        <p:grpSpPr bwMode="auto">
          <a:xfrm>
            <a:off x="6000" y="1257581"/>
            <a:ext cx="9900000" cy="215900"/>
            <a:chOff x="634928" y="2749548"/>
            <a:chExt cx="6271459" cy="216000"/>
          </a:xfrm>
        </p:grpSpPr>
        <p:sp>
          <p:nvSpPr>
            <p:cNvPr id="100" name="모서리가 둥근 직사각형 99"/>
            <p:cNvSpPr/>
            <p:nvPr/>
          </p:nvSpPr>
          <p:spPr>
            <a:xfrm>
              <a:off x="634928" y="2749548"/>
              <a:ext cx="6271459" cy="216000"/>
            </a:xfrm>
            <a:prstGeom prst="roundRect">
              <a:avLst>
                <a:gd name="adj" fmla="val 0"/>
              </a:avLst>
            </a:prstGeom>
            <a:solidFill>
              <a:srgbClr val="D7E3F1"/>
            </a:solidFill>
            <a:ln w="6350">
              <a:solidFill>
                <a:srgbClr val="8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anchor="ctr"/>
            <a:lstStyle/>
            <a:p>
              <a:pPr algn="l" defTabSz="1041400" latinLnBrk="0">
                <a:defRPr/>
              </a:pPr>
              <a:r>
                <a:rPr kumimoji="0" lang="en-US" altLang="ko-KR" sz="1400" b="1" dirty="0">
                  <a:solidFill>
                    <a:srgbClr val="13202F"/>
                  </a:solidFill>
                  <a:latin typeface="맑은 고딕" pitchFamily="50" charset="-127"/>
                  <a:ea typeface="맑은 고딕" pitchFamily="50" charset="-127"/>
                </a:rPr>
                <a:t>  </a:t>
              </a:r>
              <a:r>
                <a:rPr lang="ko-KR" altLang="en-US" sz="1400" b="1" dirty="0">
                  <a:solidFill>
                    <a:srgbClr val="13202F"/>
                  </a:solidFill>
                  <a:latin typeface="맑은 고딕" pitchFamily="50" charset="-127"/>
                  <a:ea typeface="맑은 고딕" pitchFamily="50" charset="-127"/>
                </a:rPr>
                <a:t>순서 </a:t>
              </a:r>
              <a:r>
                <a:rPr kumimoji="0" lang="ko-KR" altLang="en-US" sz="1400" b="1" dirty="0">
                  <a:solidFill>
                    <a:srgbClr val="13202F"/>
                  </a:solidFill>
                  <a:latin typeface="맑은 고딕" pitchFamily="50" charset="-127"/>
                  <a:ea typeface="맑은 고딕" pitchFamily="50" charset="-127"/>
                </a:rPr>
                <a:t>차트</a:t>
              </a:r>
            </a:p>
          </p:txBody>
        </p:sp>
        <p:pic>
          <p:nvPicPr>
            <p:cNvPr id="101" name="Picture 2" descr="C:\Users\wslee\Desktop\Untitled-2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r="4230"/>
            <a:stretch>
              <a:fillRect/>
            </a:stretch>
          </p:blipFill>
          <p:spPr bwMode="auto">
            <a:xfrm>
              <a:off x="694874" y="2806776"/>
              <a:ext cx="66686" cy="101544"/>
            </a:xfrm>
            <a:prstGeom prst="rect">
              <a:avLst/>
            </a:prstGeom>
            <a:noFill/>
          </p:spPr>
        </p:pic>
      </p:grpSp>
      <p:sp>
        <p:nvSpPr>
          <p:cNvPr id="21" name="직사각형 20"/>
          <p:cNvSpPr/>
          <p:nvPr/>
        </p:nvSpPr>
        <p:spPr bwMode="auto">
          <a:xfrm>
            <a:off x="334738" y="1762124"/>
            <a:ext cx="9172120" cy="4552949"/>
          </a:xfrm>
          <a:prstGeom prst="rect">
            <a:avLst/>
          </a:prstGeom>
          <a:noFill/>
          <a:ln w="952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marL="90488" marR="0" indent="-90488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</a:pPr>
            <a:endParaRPr kumimoji="0" lang="ko-KR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1827" y="625615"/>
            <a:ext cx="8582623" cy="4985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각 자원에 대하여 자원 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간트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차트를 표 형식의 차트로 표현하고 작업 순서를 조정할 수 있습니다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 </a:t>
            </a:r>
          </a:p>
          <a:p>
            <a:pPr algn="l"/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작업을 나타내는 셀을 마우스로 드래그하여 자원에서의 작업 순서를 변경하거나 작업의 이용 자원을 변경할 수 있습니다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7" t="11467" r="6071" b="28740"/>
          <a:stretch/>
        </p:blipFill>
        <p:spPr bwMode="auto">
          <a:xfrm>
            <a:off x="351826" y="1762123"/>
            <a:ext cx="9155032" cy="4552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1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B64903A4-6A33-4EF0-AC0A-F59D4ED33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37" y="1762123"/>
            <a:ext cx="9172121" cy="45298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3" name="AutoShape 161"/>
          <p:cNvSpPr>
            <a:spLocks noChangeArrowheads="1"/>
          </p:cNvSpPr>
          <p:nvPr/>
        </p:nvSpPr>
        <p:spPr bwMode="auto">
          <a:xfrm>
            <a:off x="231606" y="138611"/>
            <a:ext cx="4968000" cy="295751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l" eaLnBrk="1" fontAlgn="auto" latinLnBrk="1" hangingPunct="1">
              <a:spcBef>
                <a:spcPct val="0"/>
              </a:spcBef>
              <a:spcAft>
                <a:spcPts val="0"/>
              </a:spcAft>
              <a:tabLst>
                <a:tab pos="5648325" algn="l"/>
              </a:tabLst>
            </a:pPr>
            <a:r>
              <a:rPr lang="en-US" altLang="ko-KR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4.5 </a:t>
            </a:r>
            <a:r>
              <a:rPr lang="ko-KR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차트 화면 예</a:t>
            </a:r>
          </a:p>
        </p:txBody>
      </p:sp>
      <p:grpSp>
        <p:nvGrpSpPr>
          <p:cNvPr id="2" name="그룹 198"/>
          <p:cNvGrpSpPr>
            <a:grpSpLocks/>
          </p:cNvGrpSpPr>
          <p:nvPr/>
        </p:nvGrpSpPr>
        <p:grpSpPr bwMode="auto">
          <a:xfrm>
            <a:off x="6000" y="1220840"/>
            <a:ext cx="9900000" cy="215900"/>
            <a:chOff x="634928" y="2749548"/>
            <a:chExt cx="6271459" cy="216000"/>
          </a:xfrm>
        </p:grpSpPr>
        <p:sp>
          <p:nvSpPr>
            <p:cNvPr id="100" name="모서리가 둥근 직사각형 99"/>
            <p:cNvSpPr/>
            <p:nvPr/>
          </p:nvSpPr>
          <p:spPr>
            <a:xfrm>
              <a:off x="634928" y="2749548"/>
              <a:ext cx="6271459" cy="216000"/>
            </a:xfrm>
            <a:prstGeom prst="roundRect">
              <a:avLst>
                <a:gd name="adj" fmla="val 0"/>
              </a:avLst>
            </a:prstGeom>
            <a:solidFill>
              <a:srgbClr val="D7E3F1"/>
            </a:solidFill>
            <a:ln w="6350">
              <a:solidFill>
                <a:srgbClr val="8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anchor="ctr"/>
            <a:lstStyle/>
            <a:p>
              <a:pPr algn="l" defTabSz="1041400">
                <a:defRPr/>
              </a:pPr>
              <a:r>
                <a:rPr kumimoji="0" lang="en-US" altLang="ko-KR" sz="14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  </a:t>
              </a:r>
              <a:r>
                <a:rPr kumimoji="0" lang="ko-KR" altLang="en-US" sz="14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평가</a:t>
              </a:r>
              <a:r>
                <a:rPr lang="ko-KR" altLang="en-US" sz="14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 차트</a:t>
              </a:r>
            </a:p>
          </p:txBody>
        </p:sp>
        <p:pic>
          <p:nvPicPr>
            <p:cNvPr id="101" name="Picture 2" descr="C:\Users\wslee\Desktop\Untitled-2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r="4230"/>
            <a:stretch>
              <a:fillRect/>
            </a:stretch>
          </p:blipFill>
          <p:spPr bwMode="auto">
            <a:xfrm>
              <a:off x="694874" y="2806776"/>
              <a:ext cx="66686" cy="101544"/>
            </a:xfrm>
            <a:prstGeom prst="rect">
              <a:avLst/>
            </a:prstGeom>
            <a:noFill/>
          </p:spPr>
        </p:pic>
      </p:grpSp>
      <p:sp>
        <p:nvSpPr>
          <p:cNvPr id="3" name="TextBox 2"/>
          <p:cNvSpPr txBox="1"/>
          <p:nvPr/>
        </p:nvSpPr>
        <p:spPr>
          <a:xfrm>
            <a:off x="334737" y="756516"/>
            <a:ext cx="786144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룰 설정 다이얼로그로 빠르고 간단하게 여러 제약을 고려한 스케줄을 쉽게 구현하여  비교 평가할 수 있습니다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16" name="타원형 설명선 15"/>
          <p:cNvSpPr/>
          <p:nvPr/>
        </p:nvSpPr>
        <p:spPr bwMode="auto">
          <a:xfrm>
            <a:off x="2225867" y="4778117"/>
            <a:ext cx="1232907" cy="1513825"/>
          </a:xfrm>
          <a:prstGeom prst="wedgeEllipseCallout">
            <a:avLst>
              <a:gd name="adj1" fmla="val -88340"/>
              <a:gd name="adj2" fmla="val -34243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marL="90488" marR="0" indent="-90488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</a:pPr>
            <a:r>
              <a:rPr kumimoji="0" lang="ko-KR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스케줄링 룰 설정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5D81F03D-529F-478D-9BCE-711DE1D7BC35}"/>
              </a:ext>
            </a:extLst>
          </p:cNvPr>
          <p:cNvSpPr/>
          <p:nvPr/>
        </p:nvSpPr>
        <p:spPr bwMode="auto">
          <a:xfrm>
            <a:off x="493254" y="1768486"/>
            <a:ext cx="1307553" cy="3391343"/>
          </a:xfrm>
          <a:prstGeom prst="rect">
            <a:avLst/>
          </a:prstGeom>
          <a:noFill/>
          <a:ln w="25400" cap="flat" cmpd="sng" algn="ctr">
            <a:solidFill>
              <a:srgbClr val="FF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marL="90488" marR="0" indent="-90488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</a:pPr>
            <a:endParaRPr kumimoji="0" lang="ko-KR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685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6179554" y="3773435"/>
            <a:ext cx="3268287" cy="1072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lnSpc>
                <a:spcPct val="150000"/>
              </a:lnSpc>
            </a:pPr>
            <a:r>
              <a:rPr lang="en-US" altLang="ko-KR" sz="13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       5-1. </a:t>
            </a:r>
            <a:r>
              <a:rPr lang="ko-KR" altLang="en-US" sz="13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목표 시스템 구성</a:t>
            </a:r>
            <a:endParaRPr lang="en-US" altLang="ko-KR" sz="1300" b="1" dirty="0">
              <a:latin typeface="맑은 고딕" panose="020B0503020000020004" pitchFamily="50" charset="-127"/>
              <a:ea typeface="맑은 고딕" panose="020B0503020000020004" pitchFamily="50" charset="-127"/>
              <a:cs typeface="Arial" charset="0"/>
            </a:endParaRPr>
          </a:p>
          <a:p>
            <a:pPr algn="l" eaLnBrk="1" hangingPunct="1">
              <a:lnSpc>
                <a:spcPct val="150000"/>
              </a:lnSpc>
            </a:pPr>
            <a:r>
              <a:rPr lang="en-US" altLang="ko-KR" sz="13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       5-2. </a:t>
            </a:r>
            <a:r>
              <a:rPr lang="ko-KR" altLang="en-US" sz="13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단계별 추진방법론</a:t>
            </a:r>
          </a:p>
          <a:p>
            <a:pPr algn="l" eaLnBrk="1" hangingPunct="1">
              <a:lnSpc>
                <a:spcPct val="150000"/>
              </a:lnSpc>
            </a:pPr>
            <a:r>
              <a:rPr lang="ko-KR" altLang="en-US" sz="13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       </a:t>
            </a:r>
            <a:r>
              <a:rPr lang="en-US" altLang="ko-KR" sz="13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5-3. </a:t>
            </a:r>
            <a:r>
              <a:rPr lang="ko-KR" altLang="en-US" sz="13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추진 일정</a:t>
            </a:r>
            <a:r>
              <a:rPr lang="en-US" altLang="ko-KR" sz="13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       </a:t>
            </a:r>
            <a:r>
              <a:rPr lang="ko-KR" altLang="en-US" sz="13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       </a:t>
            </a:r>
            <a:endParaRPr lang="en-US" altLang="ko-KR" sz="1300" b="1" dirty="0">
              <a:latin typeface="맑은 고딕" panose="020B0503020000020004" pitchFamily="50" charset="-127"/>
              <a:ea typeface="맑은 고딕" panose="020B0503020000020004" pitchFamily="50" charset="-127"/>
              <a:cs typeface="Arial" charset="0"/>
            </a:endParaRPr>
          </a:p>
        </p:txBody>
      </p:sp>
      <p:cxnSp>
        <p:nvCxnSpPr>
          <p:cNvPr id="28" name="꺾인 연결선 27"/>
          <p:cNvCxnSpPr/>
          <p:nvPr/>
        </p:nvCxnSpPr>
        <p:spPr>
          <a:xfrm rot="16200000" flipH="1">
            <a:off x="5944832" y="4208974"/>
            <a:ext cx="914683" cy="359440"/>
          </a:xfrm>
          <a:prstGeom prst="bentConnector3">
            <a:avLst>
              <a:gd name="adj1" fmla="val -6233"/>
            </a:avLst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모서리가 둥근 직사각형 19"/>
          <p:cNvSpPr/>
          <p:nvPr/>
        </p:nvSpPr>
        <p:spPr bwMode="auto">
          <a:xfrm>
            <a:off x="2504729" y="2636952"/>
            <a:ext cx="3717723" cy="360000"/>
          </a:xfrm>
          <a:prstGeom prst="roundRect">
            <a:avLst/>
          </a:prstGeom>
          <a:gradFill flip="none" rotWithShape="1">
            <a:gsLst>
              <a:gs pos="88000">
                <a:srgbClr val="FFFFFF"/>
              </a:gs>
              <a:gs pos="99000">
                <a:srgbClr val="F5F5F5"/>
              </a:gs>
            </a:gsLst>
            <a:lin ang="10800000" scaled="1"/>
            <a:tileRect/>
          </a:gradFill>
          <a:ln w="12700" cap="flat" cmpd="sng" algn="ctr">
            <a:solidFill>
              <a:schemeClr val="bg1">
                <a:lumMod val="65000"/>
              </a:schemeClr>
            </a:solidFill>
            <a:prstDash val="solid"/>
          </a:ln>
          <a:effectLst>
            <a:outerShdw blurRad="50800" dist="12700" dir="5400000" algn="t" rotWithShape="0">
              <a:sysClr val="window" lastClr="FFFFFF">
                <a:lumMod val="50000"/>
                <a:alpha val="40000"/>
              </a:sysClr>
            </a:outerShdw>
          </a:effectLst>
        </p:spPr>
        <p:txBody>
          <a:bodyPr anchor="ctr"/>
          <a:lstStyle/>
          <a:p>
            <a:pPr algn="l"/>
            <a:r>
              <a:rPr lang="en-US" altLang="ko-KR" sz="1600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3     APS </a:t>
            </a:r>
            <a:r>
              <a:rPr lang="ko-KR" altLang="en-US" sz="1600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범위 및 구현 방향</a:t>
            </a:r>
          </a:p>
        </p:txBody>
      </p:sp>
      <p:cxnSp>
        <p:nvCxnSpPr>
          <p:cNvPr id="21" name="직선 연결선 20"/>
          <p:cNvCxnSpPr/>
          <p:nvPr/>
        </p:nvCxnSpPr>
        <p:spPr bwMode="auto">
          <a:xfrm rot="5400000">
            <a:off x="2811765" y="2816952"/>
            <a:ext cx="214790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</p:cxnSp>
      <p:sp>
        <p:nvSpPr>
          <p:cNvPr id="34" name="모서리가 둥근 직사각형 33"/>
          <p:cNvSpPr/>
          <p:nvPr/>
        </p:nvSpPr>
        <p:spPr bwMode="auto">
          <a:xfrm>
            <a:off x="2504729" y="3184401"/>
            <a:ext cx="3717723" cy="360000"/>
          </a:xfrm>
          <a:prstGeom prst="roundRect">
            <a:avLst/>
          </a:prstGeom>
          <a:gradFill flip="none" rotWithShape="1">
            <a:gsLst>
              <a:gs pos="88000">
                <a:srgbClr val="FFFFFF"/>
              </a:gs>
              <a:gs pos="99000">
                <a:srgbClr val="F5F5F5"/>
              </a:gs>
            </a:gsLst>
            <a:lin ang="10800000" scaled="1"/>
            <a:tileRect/>
          </a:gradFill>
          <a:ln w="12700" cap="flat" cmpd="sng" algn="ctr">
            <a:solidFill>
              <a:schemeClr val="bg1">
                <a:lumMod val="65000"/>
              </a:schemeClr>
            </a:solidFill>
            <a:prstDash val="solid"/>
          </a:ln>
          <a:effectLst>
            <a:outerShdw blurRad="50800" dist="12700" dir="5400000" algn="t" rotWithShape="0">
              <a:sysClr val="window" lastClr="FFFFFF">
                <a:lumMod val="50000"/>
                <a:alpha val="40000"/>
              </a:sysClr>
            </a:outerShdw>
          </a:effectLst>
        </p:spPr>
        <p:txBody>
          <a:bodyPr anchor="ctr"/>
          <a:lstStyle/>
          <a:p>
            <a:pPr algn="l"/>
            <a:r>
              <a:rPr lang="en-US" altLang="ko-KR" sz="1600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4     APS </a:t>
            </a:r>
            <a:r>
              <a:rPr lang="ko-KR" altLang="en-US" sz="1600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솔루션 소개</a:t>
            </a:r>
          </a:p>
        </p:txBody>
      </p:sp>
      <p:cxnSp>
        <p:nvCxnSpPr>
          <p:cNvPr id="35" name="직선 연결선 34"/>
          <p:cNvCxnSpPr/>
          <p:nvPr/>
        </p:nvCxnSpPr>
        <p:spPr bwMode="auto">
          <a:xfrm rot="5400000">
            <a:off x="2811765" y="3364401"/>
            <a:ext cx="214790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</p:cxnSp>
      <p:sp>
        <p:nvSpPr>
          <p:cNvPr id="40" name="모서리가 둥근 직사각형 39"/>
          <p:cNvSpPr/>
          <p:nvPr/>
        </p:nvSpPr>
        <p:spPr bwMode="auto">
          <a:xfrm>
            <a:off x="2507000" y="3751351"/>
            <a:ext cx="3717723" cy="360000"/>
          </a:xfrm>
          <a:prstGeom prst="roundRect">
            <a:avLst/>
          </a:prstGeom>
          <a:gradFill flip="none" rotWithShape="1">
            <a:gsLst>
              <a:gs pos="88000">
                <a:srgbClr val="FFFFFF"/>
              </a:gs>
              <a:gs pos="99000">
                <a:srgbClr val="F5F5F5"/>
              </a:gs>
            </a:gsLst>
            <a:lin ang="10800000" scaled="1"/>
            <a:tileRect/>
          </a:gradFill>
          <a:ln w="38100" cap="flat" cmpd="sng" algn="ctr">
            <a:solidFill>
              <a:schemeClr val="accent5">
                <a:lumMod val="90000"/>
              </a:schemeClr>
            </a:solidFill>
            <a:prstDash val="solid"/>
          </a:ln>
          <a:effectLst>
            <a:outerShdw blurRad="50800" dist="12700" dir="5400000" algn="t" rotWithShape="0">
              <a:sysClr val="window" lastClr="FFFFFF">
                <a:lumMod val="50000"/>
                <a:alpha val="40000"/>
              </a:sysClr>
            </a:outerShdw>
          </a:effectLst>
        </p:spPr>
        <p:txBody>
          <a:bodyPr anchor="ctr"/>
          <a:lstStyle/>
          <a:p>
            <a:pPr algn="l" latinLnBrk="0"/>
            <a:r>
              <a:rPr lang="en-US" altLang="ko-KR" sz="1600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5     </a:t>
            </a:r>
            <a:r>
              <a:rPr lang="ko-KR" altLang="en-US" sz="1600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시스템 구축 방안</a:t>
            </a:r>
          </a:p>
        </p:txBody>
      </p:sp>
      <p:cxnSp>
        <p:nvCxnSpPr>
          <p:cNvPr id="41" name="직선 연결선 40"/>
          <p:cNvCxnSpPr/>
          <p:nvPr/>
        </p:nvCxnSpPr>
        <p:spPr bwMode="auto">
          <a:xfrm rot="5400000">
            <a:off x="2814037" y="3931351"/>
            <a:ext cx="214790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</p:cxnSp>
      <p:sp>
        <p:nvSpPr>
          <p:cNvPr id="22" name="모서리가 둥근 직사각형 21"/>
          <p:cNvSpPr/>
          <p:nvPr/>
        </p:nvSpPr>
        <p:spPr bwMode="auto">
          <a:xfrm>
            <a:off x="2504729" y="2104251"/>
            <a:ext cx="3717723" cy="360000"/>
          </a:xfrm>
          <a:prstGeom prst="roundRect">
            <a:avLst/>
          </a:prstGeom>
          <a:gradFill flip="none" rotWithShape="1">
            <a:gsLst>
              <a:gs pos="88000">
                <a:srgbClr val="FFFFFF"/>
              </a:gs>
              <a:gs pos="99000">
                <a:srgbClr val="F5F5F5"/>
              </a:gs>
            </a:gsLst>
            <a:lin ang="10800000" scaled="1"/>
            <a:tileRect/>
          </a:gradFill>
          <a:ln w="12700" cap="flat" cmpd="sng" algn="ctr">
            <a:solidFill>
              <a:schemeClr val="bg1">
                <a:lumMod val="65000"/>
              </a:schemeClr>
            </a:solidFill>
            <a:prstDash val="solid"/>
          </a:ln>
          <a:effectLst>
            <a:outerShdw blurRad="50800" dist="12700" dir="5400000" algn="t" rotWithShape="0">
              <a:sysClr val="window" lastClr="FFFFFF">
                <a:lumMod val="50000"/>
                <a:alpha val="40000"/>
              </a:sysClr>
            </a:outerShdw>
          </a:effectLst>
        </p:spPr>
        <p:txBody>
          <a:bodyPr anchor="ctr"/>
          <a:lstStyle/>
          <a:p>
            <a:pPr algn="l"/>
            <a:r>
              <a:rPr lang="en-US" altLang="ko-KR" sz="1600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2     </a:t>
            </a:r>
            <a:r>
              <a:rPr lang="ko-KR" altLang="en-US" sz="1600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회사 소개 </a:t>
            </a:r>
            <a:r>
              <a:rPr lang="en-US" altLang="ko-KR" sz="1600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en-US" altLang="ko-KR" sz="1600" b="1" kern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EGiT</a:t>
            </a:r>
            <a:r>
              <a:rPr lang="en-US" altLang="ko-KR" sz="1600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endParaRPr lang="ko-KR" altLang="en-US" sz="1600" b="1" kern="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3" name="직선 연결선 22"/>
          <p:cNvCxnSpPr/>
          <p:nvPr/>
        </p:nvCxnSpPr>
        <p:spPr bwMode="auto">
          <a:xfrm rot="5400000">
            <a:off x="2811765" y="2284251"/>
            <a:ext cx="214790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</p:cxnSp>
      <p:sp>
        <p:nvSpPr>
          <p:cNvPr id="24" name="모서리가 둥근 직사각형 23"/>
          <p:cNvSpPr/>
          <p:nvPr/>
        </p:nvSpPr>
        <p:spPr bwMode="auto">
          <a:xfrm>
            <a:off x="2504729" y="1556792"/>
            <a:ext cx="3717723" cy="360000"/>
          </a:xfrm>
          <a:prstGeom prst="roundRect">
            <a:avLst/>
          </a:prstGeom>
          <a:gradFill flip="none" rotWithShape="1">
            <a:gsLst>
              <a:gs pos="88000">
                <a:srgbClr val="FFFFFF"/>
              </a:gs>
              <a:gs pos="99000">
                <a:srgbClr val="F5F5F5"/>
              </a:gs>
            </a:gsLst>
            <a:lin ang="10800000" scaled="1"/>
            <a:tileRect/>
          </a:gradFill>
          <a:ln w="12700" cap="flat" cmpd="sng" algn="ctr">
            <a:solidFill>
              <a:schemeClr val="bg1">
                <a:lumMod val="65000"/>
              </a:schemeClr>
            </a:solidFill>
            <a:prstDash val="solid"/>
          </a:ln>
          <a:effectLst>
            <a:outerShdw blurRad="50800" dist="12700" dir="5400000" algn="t" rotWithShape="0">
              <a:sysClr val="window" lastClr="FFFFFF">
                <a:lumMod val="50000"/>
                <a:alpha val="40000"/>
              </a:sysClr>
            </a:outerShdw>
          </a:effectLst>
        </p:spPr>
        <p:txBody>
          <a:bodyPr anchor="ctr"/>
          <a:lstStyle/>
          <a:p>
            <a:pPr algn="l"/>
            <a:r>
              <a:rPr lang="en-US" altLang="ko-KR" sz="1600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1     APS</a:t>
            </a:r>
            <a:r>
              <a:rPr lang="ko-KR" altLang="en-US" sz="1600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개요</a:t>
            </a:r>
          </a:p>
        </p:txBody>
      </p:sp>
      <p:cxnSp>
        <p:nvCxnSpPr>
          <p:cNvPr id="25" name="직선 연결선 24"/>
          <p:cNvCxnSpPr/>
          <p:nvPr/>
        </p:nvCxnSpPr>
        <p:spPr bwMode="auto">
          <a:xfrm rot="5400000">
            <a:off x="2811765" y="1736792"/>
            <a:ext cx="214790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15981966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98"/>
          <p:cNvGrpSpPr>
            <a:grpSpLocks/>
          </p:cNvGrpSpPr>
          <p:nvPr/>
        </p:nvGrpSpPr>
        <p:grpSpPr bwMode="auto">
          <a:xfrm>
            <a:off x="5999" y="861783"/>
            <a:ext cx="9900001" cy="215900"/>
            <a:chOff x="634928" y="2749548"/>
            <a:chExt cx="6271459" cy="216000"/>
          </a:xfrm>
        </p:grpSpPr>
        <p:sp>
          <p:nvSpPr>
            <p:cNvPr id="7" name="모서리가 둥근 직사각형 6"/>
            <p:cNvSpPr/>
            <p:nvPr/>
          </p:nvSpPr>
          <p:spPr>
            <a:xfrm>
              <a:off x="634928" y="2749548"/>
              <a:ext cx="6271459" cy="216000"/>
            </a:xfrm>
            <a:prstGeom prst="roundRect">
              <a:avLst>
                <a:gd name="adj" fmla="val 0"/>
              </a:avLst>
            </a:prstGeom>
            <a:solidFill>
              <a:srgbClr val="D7E3F1"/>
            </a:solidFill>
            <a:ln w="6350">
              <a:solidFill>
                <a:srgbClr val="8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anchor="ctr"/>
            <a:lstStyle/>
            <a:p>
              <a:pPr algn="just" defTabSz="1041400" latinLnBrk="1">
                <a:buClr>
                  <a:srgbClr val="808080"/>
                </a:buClr>
                <a:buSzTx/>
                <a:defRPr/>
              </a:pPr>
              <a:r>
                <a:rPr lang="en-US" altLang="ko-KR" sz="14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  </a:t>
              </a:r>
              <a:r>
                <a:rPr lang="ko-KR" altLang="en-US" sz="14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목표 시스템 구성도</a:t>
              </a:r>
            </a:p>
          </p:txBody>
        </p:sp>
        <p:pic>
          <p:nvPicPr>
            <p:cNvPr id="8" name="Picture 2" descr="C:\Users\wslee\Desktop\Untitled-2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r="4230"/>
            <a:stretch>
              <a:fillRect/>
            </a:stretch>
          </p:blipFill>
          <p:spPr bwMode="auto">
            <a:xfrm>
              <a:off x="694874" y="2806776"/>
              <a:ext cx="66686" cy="101544"/>
            </a:xfrm>
            <a:prstGeom prst="rect">
              <a:avLst/>
            </a:prstGeom>
            <a:noFill/>
          </p:spPr>
        </p:pic>
      </p:grpSp>
      <p:sp>
        <p:nvSpPr>
          <p:cNvPr id="9" name="AutoShape 161"/>
          <p:cNvSpPr>
            <a:spLocks noChangeArrowheads="1"/>
          </p:cNvSpPr>
          <p:nvPr/>
        </p:nvSpPr>
        <p:spPr bwMode="auto">
          <a:xfrm>
            <a:off x="231606" y="138615"/>
            <a:ext cx="4968000" cy="295751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l" eaLnBrk="1" fontAlgn="auto" latinLnBrk="1" hangingPunct="1">
              <a:spcBef>
                <a:spcPct val="0"/>
              </a:spcBef>
              <a:spcAft>
                <a:spcPts val="0"/>
              </a:spcAft>
              <a:tabLst>
                <a:tab pos="5648325" algn="l"/>
              </a:tabLst>
            </a:pPr>
            <a:r>
              <a:rPr lang="en-US" altLang="ko-KR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5.1 </a:t>
            </a:r>
            <a:r>
              <a:rPr lang="ko-KR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목표시스템 구성</a:t>
            </a:r>
          </a:p>
        </p:txBody>
      </p:sp>
      <p:sp>
        <p:nvSpPr>
          <p:cNvPr id="122" name="Rectangle 199"/>
          <p:cNvSpPr>
            <a:spLocks noChangeArrowheads="1"/>
          </p:cNvSpPr>
          <p:nvPr/>
        </p:nvSpPr>
        <p:spPr bwMode="auto">
          <a:xfrm>
            <a:off x="382104" y="1403464"/>
            <a:ext cx="1727200" cy="4799914"/>
          </a:xfrm>
          <a:prstGeom prst="roundRect">
            <a:avLst>
              <a:gd name="adj" fmla="val 16667"/>
            </a:avLst>
          </a:prstGeom>
          <a:solidFill>
            <a:schemeClr val="bg2">
              <a:lumMod val="20000"/>
              <a:lumOff val="80000"/>
            </a:schemeClr>
          </a:solidFill>
          <a:ln w="12700" algn="ctr">
            <a:solidFill>
              <a:srgbClr val="91BDED"/>
            </a:solidFill>
            <a:miter lim="800000"/>
            <a:headEnd/>
            <a:tailEnd/>
          </a:ln>
        </p:spPr>
        <p:txBody>
          <a:bodyPr wrap="none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tx1"/>
              </a:buClr>
              <a:buFont typeface="Times" panose="02020603050405020304" pitchFamily="18" charset="0"/>
              <a:buNone/>
            </a:pPr>
            <a:endParaRPr lang="ko-KR" altLang="ko-KR" sz="9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3" name="Rectangle 46"/>
          <p:cNvSpPr>
            <a:spLocks noChangeArrowheads="1"/>
          </p:cNvSpPr>
          <p:nvPr/>
        </p:nvSpPr>
        <p:spPr bwMode="gray">
          <a:xfrm>
            <a:off x="2492513" y="1428868"/>
            <a:ext cx="5181600" cy="266701"/>
          </a:xfrm>
          <a:prstGeom prst="rect">
            <a:avLst/>
          </a:prstGeom>
          <a:solidFill>
            <a:schemeClr val="accent2"/>
          </a:solidFill>
          <a:ln w="9525" algn="ctr">
            <a:solidFill>
              <a:srgbClr val="666699"/>
            </a:solidFill>
            <a:prstDash val="sysDot"/>
            <a:miter lim="800000"/>
            <a:headEnd/>
            <a:tailEnd/>
          </a:ln>
        </p:spPr>
        <p:txBody>
          <a:bodyPr wrap="none" tIns="36000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tx1"/>
              </a:buClr>
              <a:buFont typeface="Times" panose="02020603050405020304" pitchFamily="18" charset="0"/>
              <a:buNone/>
            </a:pP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</p:txBody>
      </p:sp>
      <p:sp>
        <p:nvSpPr>
          <p:cNvPr id="137" name="Rectangle 199"/>
          <p:cNvSpPr>
            <a:spLocks noChangeArrowheads="1"/>
          </p:cNvSpPr>
          <p:nvPr/>
        </p:nvSpPr>
        <p:spPr bwMode="auto">
          <a:xfrm>
            <a:off x="8024802" y="1400290"/>
            <a:ext cx="1533748" cy="3278188"/>
          </a:xfrm>
          <a:prstGeom prst="roundRect">
            <a:avLst>
              <a:gd name="adj" fmla="val 16667"/>
            </a:avLst>
          </a:prstGeom>
          <a:solidFill>
            <a:schemeClr val="bg2">
              <a:lumMod val="20000"/>
              <a:lumOff val="80000"/>
            </a:schemeClr>
          </a:solidFill>
          <a:ln w="12700" algn="ctr">
            <a:solidFill>
              <a:srgbClr val="91BDED"/>
            </a:solidFill>
            <a:miter lim="800000"/>
            <a:headEnd/>
            <a:tailEnd/>
          </a:ln>
        </p:spPr>
        <p:txBody>
          <a:bodyPr wrap="none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tx1"/>
              </a:buClr>
              <a:buNone/>
            </a:pPr>
            <a:endParaRPr lang="ko-KR" altLang="ko-KR" sz="90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8" name="Text Box 311"/>
          <p:cNvSpPr txBox="1">
            <a:spLocks noChangeArrowheads="1"/>
          </p:cNvSpPr>
          <p:nvPr/>
        </p:nvSpPr>
        <p:spPr bwMode="gray">
          <a:xfrm>
            <a:off x="8207581" y="2956176"/>
            <a:ext cx="1223140" cy="252413"/>
          </a:xfrm>
          <a:prstGeom prst="rect">
            <a:avLst/>
          </a:prstGeom>
          <a:solidFill>
            <a:srgbClr val="4669AF"/>
          </a:solidFill>
          <a:ln w="9525" algn="ctr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tx1"/>
              </a:buClr>
              <a:buFont typeface="Times" panose="02020603050405020304" pitchFamily="18" charset="0"/>
              <a:buNone/>
            </a:pPr>
            <a:r>
              <a:rPr lang="ko-KR" altLang="en-US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실적정보</a:t>
            </a:r>
          </a:p>
        </p:txBody>
      </p:sp>
      <p:sp>
        <p:nvSpPr>
          <p:cNvPr id="139" name="Text Box 312"/>
          <p:cNvSpPr txBox="1">
            <a:spLocks noChangeArrowheads="1"/>
          </p:cNvSpPr>
          <p:nvPr/>
        </p:nvSpPr>
        <p:spPr bwMode="gray">
          <a:xfrm>
            <a:off x="8207581" y="3208586"/>
            <a:ext cx="1223140" cy="282442"/>
          </a:xfrm>
          <a:prstGeom prst="rect">
            <a:avLst/>
          </a:prstGeom>
          <a:solidFill>
            <a:schemeClr val="bg1"/>
          </a:solidFill>
          <a:ln w="9525">
            <a:solidFill>
              <a:srgbClr val="666699"/>
            </a:solidFill>
            <a:miter lim="800000"/>
            <a:headEnd/>
            <a:tailEnd/>
          </a:ln>
        </p:spPr>
        <p:txBody>
          <a:bodyPr lIns="36000" tIns="45714" rIns="36000" bIns="45714"/>
          <a:lstStyle>
            <a:lvl1pPr marL="174625" indent="-87313"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l" eaLnBrk="1" hangingPunct="1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ko-KR" altLang="en-US" sz="1000" b="0" dirty="0">
                <a:latin typeface="맑은 고딕" pitchFamily="50" charset="-127"/>
                <a:ea typeface="맑은 고딕" pitchFamily="50" charset="-127"/>
              </a:rPr>
              <a:t>실적</a:t>
            </a:r>
            <a:r>
              <a:rPr lang="en-US" altLang="ko-KR" sz="1000" b="0" dirty="0"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000" b="0" dirty="0">
                <a:latin typeface="맑은 고딕" pitchFamily="50" charset="-127"/>
                <a:ea typeface="맑은 고딕" pitchFamily="50" charset="-127"/>
              </a:rPr>
              <a:t>재고정보</a:t>
            </a:r>
            <a:endParaRPr lang="en-US" altLang="ko-KR" sz="10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3" name="Text Box 311"/>
          <p:cNvSpPr txBox="1">
            <a:spLocks noChangeArrowheads="1"/>
          </p:cNvSpPr>
          <p:nvPr/>
        </p:nvSpPr>
        <p:spPr bwMode="gray">
          <a:xfrm>
            <a:off x="647217" y="2813720"/>
            <a:ext cx="1223140" cy="252413"/>
          </a:xfrm>
          <a:prstGeom prst="rect">
            <a:avLst/>
          </a:prstGeom>
          <a:solidFill>
            <a:srgbClr val="4669AF"/>
          </a:solidFill>
          <a:ln w="9525" algn="ctr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tx1"/>
              </a:buClr>
              <a:buFont typeface="Times" panose="02020603050405020304" pitchFamily="18" charset="0"/>
              <a:buNone/>
            </a:pPr>
            <a:r>
              <a:rPr lang="ko-KR" altLang="en-US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기준정보</a:t>
            </a:r>
          </a:p>
        </p:txBody>
      </p:sp>
      <p:sp>
        <p:nvSpPr>
          <p:cNvPr id="144" name="Text Box 312"/>
          <p:cNvSpPr txBox="1">
            <a:spLocks noChangeArrowheads="1"/>
          </p:cNvSpPr>
          <p:nvPr/>
        </p:nvSpPr>
        <p:spPr bwMode="gray">
          <a:xfrm>
            <a:off x="647217" y="3090981"/>
            <a:ext cx="1223140" cy="1398587"/>
          </a:xfrm>
          <a:prstGeom prst="rect">
            <a:avLst/>
          </a:prstGeom>
          <a:solidFill>
            <a:schemeClr val="bg1"/>
          </a:solidFill>
          <a:ln w="9525">
            <a:solidFill>
              <a:srgbClr val="666699"/>
            </a:solidFill>
            <a:miter lim="800000"/>
            <a:headEnd/>
            <a:tailEnd/>
          </a:ln>
        </p:spPr>
        <p:txBody>
          <a:bodyPr lIns="36000" tIns="45714" rIns="36000" bIns="45714"/>
          <a:lstStyle>
            <a:lvl1pPr marL="174625" indent="-87313"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l" eaLnBrk="1" hangingPunct="1">
              <a:spcBef>
                <a:spcPts val="200"/>
              </a:spcBef>
              <a:buFont typeface="Wingdings" pitchFamily="2" charset="2"/>
              <a:buChar char="§"/>
            </a:pP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BOM</a:t>
            </a:r>
          </a:p>
          <a:p>
            <a:pPr algn="l" latinLnBrk="0">
              <a:buFont typeface="Wingdings" pitchFamily="2" charset="2"/>
              <a:buChar char="§"/>
              <a:defRPr/>
            </a:pPr>
            <a:r>
              <a:rPr kumimoji="0" lang="en-US" altLang="ko-KR" sz="1000" spc="-80" dirty="0">
                <a:ln w="11430"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Routings</a:t>
            </a:r>
          </a:p>
          <a:p>
            <a:pPr algn="l" latinLnBrk="0">
              <a:buFont typeface="Wingdings" pitchFamily="2" charset="2"/>
              <a:buChar char="§"/>
              <a:defRPr/>
            </a:pPr>
            <a:r>
              <a:rPr kumimoji="0" lang="en-US" altLang="ko-KR" sz="1000" spc="-80" dirty="0">
                <a:ln w="11430"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Work Calendar</a:t>
            </a:r>
          </a:p>
          <a:p>
            <a:pPr algn="l" latinLnBrk="0">
              <a:buFont typeface="Wingdings" pitchFamily="2" charset="2"/>
              <a:buChar char="§"/>
              <a:defRPr/>
            </a:pPr>
            <a:r>
              <a:rPr kumimoji="0" lang="ko-KR" altLang="en-US" sz="1000" spc="-80" dirty="0">
                <a:ln w="11430"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제약기준정보</a:t>
            </a:r>
            <a:endParaRPr kumimoji="0" lang="en-US" altLang="ko-KR" sz="1000" spc="-80" dirty="0">
              <a:ln w="11430">
                <a:noFill/>
              </a:ln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  <a:p>
            <a:pPr algn="l" latinLnBrk="0">
              <a:buFont typeface="Wingdings" pitchFamily="2" charset="2"/>
              <a:buChar char="§"/>
              <a:defRPr/>
            </a:pPr>
            <a:r>
              <a:rPr kumimoji="0" lang="ko-KR" altLang="en-US" sz="1000" spc="-80" dirty="0">
                <a:ln w="11430"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품목정보</a:t>
            </a:r>
            <a:endParaRPr kumimoji="0" lang="en-US" altLang="ko-KR" sz="1000" spc="-80" dirty="0">
              <a:ln w="11430">
                <a:noFill/>
              </a:ln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  <a:p>
            <a:pPr algn="l" latinLnBrk="0">
              <a:buFont typeface="Wingdings" pitchFamily="2" charset="2"/>
              <a:buChar char="§"/>
              <a:defRPr/>
            </a:pPr>
            <a:r>
              <a:rPr kumimoji="0" lang="ko-KR" altLang="en-US" sz="1000" spc="-80" dirty="0">
                <a:ln w="11430"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인원정보</a:t>
            </a:r>
            <a:endParaRPr kumimoji="0" lang="en-US" altLang="ko-KR" sz="1000" spc="-80" dirty="0">
              <a:ln w="11430">
                <a:noFill/>
              </a:ln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  <a:p>
            <a:pPr algn="l" latinLnBrk="0">
              <a:buFont typeface="Wingdings" pitchFamily="2" charset="2"/>
              <a:buChar char="§"/>
              <a:defRPr/>
            </a:pPr>
            <a:r>
              <a:rPr kumimoji="0" lang="ko-KR" altLang="en-US" sz="1000" spc="-80" dirty="0">
                <a:ln w="11430"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공정정보</a:t>
            </a:r>
          </a:p>
          <a:p>
            <a:pPr algn="l" latinLnBrk="0">
              <a:buFont typeface="Wingdings" pitchFamily="2" charset="2"/>
              <a:buChar char="§"/>
              <a:defRPr/>
            </a:pPr>
            <a:endParaRPr kumimoji="0" lang="en-US" altLang="ko-KR" sz="1000" spc="-80" dirty="0">
              <a:ln w="11430">
                <a:noFill/>
              </a:ln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  <a:p>
            <a:pPr algn="l" latinLnBrk="0">
              <a:buFont typeface="Wingdings" pitchFamily="2" charset="2"/>
              <a:buChar char="§"/>
              <a:defRPr/>
            </a:pPr>
            <a:endParaRPr kumimoji="0" lang="ko-KR" altLang="en-US" sz="1000" spc="-80" dirty="0">
              <a:ln w="11430">
                <a:noFill/>
              </a:ln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45" name="Text Box 312"/>
          <p:cNvSpPr txBox="1">
            <a:spLocks noChangeArrowheads="1"/>
          </p:cNvSpPr>
          <p:nvPr/>
        </p:nvSpPr>
        <p:spPr bwMode="gray">
          <a:xfrm>
            <a:off x="647217" y="4678481"/>
            <a:ext cx="1223140" cy="704069"/>
          </a:xfrm>
          <a:prstGeom prst="rect">
            <a:avLst/>
          </a:prstGeom>
          <a:solidFill>
            <a:schemeClr val="bg1"/>
          </a:solidFill>
          <a:ln w="9525">
            <a:solidFill>
              <a:srgbClr val="666699"/>
            </a:solidFill>
            <a:miter lim="800000"/>
            <a:headEnd/>
            <a:tailEnd/>
          </a:ln>
        </p:spPr>
        <p:txBody>
          <a:bodyPr lIns="36000" tIns="45714" rIns="36000" bIns="45714"/>
          <a:lstStyle>
            <a:lvl1pPr marL="174625" indent="-87313"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l" latinLnBrk="0">
              <a:buFont typeface="Wingdings" pitchFamily="2" charset="2"/>
              <a:buChar char="§"/>
              <a:defRPr/>
            </a:pPr>
            <a:r>
              <a:rPr kumimoji="0" lang="en-US" altLang="ko-KR" sz="1000" spc="-80" dirty="0">
                <a:ln w="11430"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Sales forecasting</a:t>
            </a:r>
          </a:p>
          <a:p>
            <a:pPr algn="l" latinLnBrk="0">
              <a:buFont typeface="Wingdings" pitchFamily="2" charset="2"/>
              <a:buChar char="§"/>
              <a:defRPr/>
            </a:pPr>
            <a:r>
              <a:rPr kumimoji="0" lang="en-US" altLang="ko-KR" sz="1000" spc="-80" dirty="0" err="1">
                <a:ln w="11430"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Mfg</a:t>
            </a:r>
            <a:r>
              <a:rPr kumimoji="0" lang="en-US" altLang="ko-KR" sz="1000" spc="-80" dirty="0">
                <a:ln w="11430"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Planning</a:t>
            </a:r>
          </a:p>
          <a:p>
            <a:pPr algn="l" latinLnBrk="0">
              <a:buFont typeface="Wingdings" pitchFamily="2" charset="2"/>
              <a:buChar char="§"/>
              <a:defRPr/>
            </a:pPr>
            <a:r>
              <a:rPr kumimoji="0" lang="ko-KR" altLang="en-US" sz="1000" spc="-80" dirty="0">
                <a:ln w="11430"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자재입고예정</a:t>
            </a:r>
            <a:endParaRPr kumimoji="0" lang="en-US" altLang="ko-KR" sz="1000" spc="-80" dirty="0">
              <a:ln w="11430">
                <a:noFill/>
              </a:ln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  <a:p>
            <a:pPr algn="l" latinLnBrk="0">
              <a:buFont typeface="Wingdings" pitchFamily="2" charset="2"/>
              <a:buChar char="§"/>
              <a:defRPr/>
            </a:pPr>
            <a:endParaRPr kumimoji="0" lang="ko-KR" altLang="en-US" sz="1000" spc="-80" dirty="0">
              <a:ln w="11430">
                <a:noFill/>
              </a:ln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grpSp>
        <p:nvGrpSpPr>
          <p:cNvPr id="147" name="그룹 138"/>
          <p:cNvGrpSpPr>
            <a:grpSpLocks/>
          </p:cNvGrpSpPr>
          <p:nvPr/>
        </p:nvGrpSpPr>
        <p:grpSpPr bwMode="auto">
          <a:xfrm>
            <a:off x="8209168" y="2029076"/>
            <a:ext cx="1206500" cy="757375"/>
            <a:chOff x="717492" y="4560799"/>
            <a:chExt cx="1765324" cy="912929"/>
          </a:xfrm>
        </p:grpSpPr>
        <p:sp>
          <p:nvSpPr>
            <p:cNvPr id="148" name="모서리가 둥근 직사각형 147"/>
            <p:cNvSpPr/>
            <p:nvPr/>
          </p:nvSpPr>
          <p:spPr bwMode="auto">
            <a:xfrm>
              <a:off x="717492" y="4560799"/>
              <a:ext cx="1765324" cy="912929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defPPr>
                <a:defRPr lang="ko-KR"/>
              </a:defPPr>
              <a:lvl1pPr algn="l" defTabSz="1474788" rtl="0" fontAlgn="base" latinLnBrk="1">
                <a:spcBef>
                  <a:spcPct val="0"/>
                </a:spcBef>
                <a:spcAft>
                  <a:spcPct val="0"/>
                </a:spcAft>
                <a:defRPr kumimoji="1" sz="2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36600" indent="-279400" algn="l" defTabSz="1474788" rtl="0" fontAlgn="base" latinLnBrk="1">
                <a:spcBef>
                  <a:spcPct val="0"/>
                </a:spcBef>
                <a:spcAft>
                  <a:spcPct val="0"/>
                </a:spcAft>
                <a:defRPr kumimoji="1" sz="2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474788" indent="-560388" algn="l" defTabSz="1474788" rtl="0" fontAlgn="base" latinLnBrk="1">
                <a:spcBef>
                  <a:spcPct val="0"/>
                </a:spcBef>
                <a:spcAft>
                  <a:spcPct val="0"/>
                </a:spcAft>
                <a:defRPr kumimoji="1" sz="2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211388" indent="-839788" algn="l" defTabSz="1474788" rtl="0" fontAlgn="base" latinLnBrk="1">
                <a:spcBef>
                  <a:spcPct val="0"/>
                </a:spcBef>
                <a:spcAft>
                  <a:spcPct val="0"/>
                </a:spcAft>
                <a:defRPr kumimoji="1" sz="2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949575" indent="-1120775" algn="l" defTabSz="1474788" rtl="0" fontAlgn="base" latinLnBrk="1">
                <a:spcBef>
                  <a:spcPct val="0"/>
                </a:spcBef>
                <a:spcAft>
                  <a:spcPct val="0"/>
                </a:spcAft>
                <a:defRPr kumimoji="1" sz="2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sz="2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sz="2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sz="2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sz="2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39725" indent="-339725" algn="ctr" defTabSz="1042988" eaLnBrk="0" latinLnBrk="0" hangingPunct="0">
                <a:lnSpc>
                  <a:spcPct val="110000"/>
                </a:lnSpc>
                <a:buClr>
                  <a:srgbClr val="3271AA"/>
                </a:buClr>
                <a:buSzPct val="140000"/>
                <a:buFont typeface="Wingdings" pitchFamily="2" charset="2"/>
                <a:buNone/>
                <a:tabLst>
                  <a:tab pos="5648325" algn="l"/>
                </a:tabLst>
                <a:defRPr/>
              </a:pPr>
              <a:endParaRPr lang="ko-KR" altLang="en-US" sz="900" b="1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  <a:sym typeface="Monotype Sorts"/>
              </a:endParaRPr>
            </a:p>
          </p:txBody>
        </p:sp>
        <p:sp>
          <p:nvSpPr>
            <p:cNvPr id="149" name="AutoShape 161"/>
            <p:cNvSpPr>
              <a:spLocks noChangeArrowheads="1"/>
            </p:cNvSpPr>
            <p:nvPr/>
          </p:nvSpPr>
          <p:spPr bwMode="auto">
            <a:xfrm>
              <a:off x="717492" y="4614375"/>
              <a:ext cx="1715927" cy="237663"/>
            </a:xfrm>
            <a:prstGeom prst="roundRect">
              <a:avLst>
                <a:gd name="adj" fmla="val 11819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  <a:scene3d>
                <a:camera prst="orthographicFront"/>
                <a:lightRig rig="harsh" dir="tl"/>
              </a:scene3d>
              <a:sp3d prstMaterial="flat">
                <a:bevelT w="0" prst="artDeco"/>
                <a:extrusionClr>
                  <a:schemeClr val="bg1"/>
                </a:extrusionClr>
                <a:contourClr>
                  <a:schemeClr val="bg1"/>
                </a:contourClr>
              </a:sp3d>
            </a:bodyPr>
            <a:lstStyle/>
            <a:p>
              <a:pPr algn="ctr" defTabSz="762000" eaLnBrk="0" fontAlgn="auto" latinLnBrk="0" hangingPunct="0">
                <a:spcBef>
                  <a:spcPts val="0"/>
                </a:spcBef>
                <a:spcAft>
                  <a:spcPts val="0"/>
                </a:spcAft>
                <a:buSzPct val="100000"/>
                <a:buFont typeface="Wingdings" pitchFamily="2" charset="2"/>
                <a:buNone/>
                <a:tabLst>
                  <a:tab pos="5648325" algn="l"/>
                </a:tabLst>
                <a:defRPr/>
              </a:pPr>
              <a:r>
                <a:rPr lang="en-US" altLang="ko-KR" b="1" spc="-80" dirty="0">
                  <a:ln w="11430">
                    <a:noFill/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ERP or MES</a:t>
              </a:r>
              <a:endParaRPr kumimoji="0" lang="ko-KR" altLang="en-US" sz="1200" b="1" spc="-80" dirty="0">
                <a:ln w="11430">
                  <a:noFill/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150" name="모서리가 둥근 직사각형 149"/>
            <p:cNvSpPr/>
            <p:nvPr/>
          </p:nvSpPr>
          <p:spPr bwMode="auto">
            <a:xfrm>
              <a:off x="748195" y="4911276"/>
              <a:ext cx="1692925" cy="473496"/>
            </a:xfrm>
            <a:prstGeom prst="roundRect">
              <a:avLst>
                <a:gd name="adj" fmla="val 3339"/>
              </a:avLst>
            </a:prstGeom>
            <a:gradFill flip="none" rotWithShape="1">
              <a:gsLst>
                <a:gs pos="0">
                  <a:schemeClr val="bg1"/>
                </a:gs>
                <a:gs pos="50000">
                  <a:schemeClr val="bg1"/>
                </a:gs>
                <a:gs pos="50000">
                  <a:schemeClr val="bg1">
                    <a:lumMod val="85000"/>
                  </a:schemeClr>
                </a:gs>
                <a:gs pos="51000">
                  <a:srgbClr val="DEDEDE"/>
                </a:gs>
                <a:gs pos="85000">
                  <a:schemeClr val="bg1">
                    <a:lumMod val="95000"/>
                  </a:schemeClr>
                </a:gs>
              </a:gsLst>
              <a:lin ang="16200000" scaled="1"/>
              <a:tileRect/>
            </a:gra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38100">
                <a:prstClr val="black"/>
              </a:innerShdw>
            </a:effectLst>
          </p:spPr>
          <p:txBody>
            <a:bodyPr wrap="none" lIns="0" tIns="0" rIns="0" bIns="108000" anchor="b"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/>
            <a:p>
              <a:pPr algn="ctr" eaLnBrk="0" latinLnBrk="0" hangingPunct="0">
                <a:spcBef>
                  <a:spcPct val="20000"/>
                </a:spcBef>
                <a:buSzPct val="100000"/>
                <a:buFont typeface="Wingdings" pitchFamily="2" charset="2"/>
                <a:buNone/>
                <a:defRPr/>
              </a:pPr>
              <a:endParaRPr kumimoji="0" lang="ko-KR" altLang="en-US" sz="12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151" name="Rectangle 1289"/>
            <p:cNvSpPr>
              <a:spLocks noChangeArrowheads="1"/>
            </p:cNvSpPr>
            <p:nvPr/>
          </p:nvSpPr>
          <p:spPr bwMode="auto">
            <a:xfrm rot="20280000">
              <a:off x="1952228" y="5098505"/>
              <a:ext cx="410459" cy="148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latinLnBrk="0" hangingPunct="0">
                <a:spcBef>
                  <a:spcPct val="20000"/>
                </a:spcBef>
                <a:buSzPct val="100000"/>
                <a:buFont typeface="Wingdings" pitchFamily="2" charset="2"/>
                <a:buNone/>
              </a:pPr>
              <a:r>
                <a:rPr kumimoji="0" lang="en-US" altLang="ko-KR" sz="800" b="1">
                  <a:solidFill>
                    <a:srgbClr val="969696"/>
                  </a:solidFill>
                  <a:latin typeface="맑은 고딕" pitchFamily="50" charset="-127"/>
                  <a:ea typeface="맑은 고딕" pitchFamily="50" charset="-127"/>
                </a:rPr>
                <a:t>DATA</a:t>
              </a:r>
              <a:endParaRPr kumimoji="0" lang="en-US" altLang="ko-KR" sz="24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152" name="그룹 137"/>
            <p:cNvGrpSpPr>
              <a:grpSpLocks/>
            </p:cNvGrpSpPr>
            <p:nvPr/>
          </p:nvGrpSpPr>
          <p:grpSpPr bwMode="auto">
            <a:xfrm>
              <a:off x="904073" y="4925267"/>
              <a:ext cx="1390677" cy="455283"/>
              <a:chOff x="1222375" y="5622279"/>
              <a:chExt cx="981967" cy="572981"/>
            </a:xfrm>
          </p:grpSpPr>
          <p:grpSp>
            <p:nvGrpSpPr>
              <p:cNvPr id="153" name="Group 1254"/>
              <p:cNvGrpSpPr>
                <a:grpSpLocks/>
              </p:cNvGrpSpPr>
              <p:nvPr/>
            </p:nvGrpSpPr>
            <p:grpSpPr bwMode="auto">
              <a:xfrm>
                <a:off x="1222375" y="5837257"/>
                <a:ext cx="508000" cy="266701"/>
                <a:chOff x="493" y="2968"/>
                <a:chExt cx="320" cy="168"/>
              </a:xfrm>
            </p:grpSpPr>
            <p:grpSp>
              <p:nvGrpSpPr>
                <p:cNvPr id="162" name="Group 1255"/>
                <p:cNvGrpSpPr>
                  <a:grpSpLocks/>
                </p:cNvGrpSpPr>
                <p:nvPr/>
              </p:nvGrpSpPr>
              <p:grpSpPr bwMode="auto">
                <a:xfrm>
                  <a:off x="493" y="2968"/>
                  <a:ext cx="320" cy="168"/>
                  <a:chOff x="493" y="2968"/>
                  <a:chExt cx="320" cy="168"/>
                </a:xfrm>
              </p:grpSpPr>
              <p:sp>
                <p:nvSpPr>
                  <p:cNvPr id="166" name="Rectangle 1256"/>
                  <p:cNvSpPr>
                    <a:spLocks noChangeArrowheads="1"/>
                  </p:cNvSpPr>
                  <p:nvPr/>
                </p:nvSpPr>
                <p:spPr bwMode="auto">
                  <a:xfrm>
                    <a:off x="493" y="2968"/>
                    <a:ext cx="320" cy="167"/>
                  </a:xfrm>
                  <a:prstGeom prst="rect">
                    <a:avLst/>
                  </a:prstGeom>
                  <a:solidFill>
                    <a:srgbClr val="C0C0C0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latinLnBrk="0" hangingPunct="0">
                      <a:spcBef>
                        <a:spcPct val="20000"/>
                      </a:spcBef>
                      <a:buSzPct val="100000"/>
                      <a:buFont typeface="Wingdings" pitchFamily="2" charset="2"/>
                      <a:buNone/>
                    </a:pPr>
                    <a:endParaRPr kumimoji="0" lang="ko-KR" altLang="en-US" sz="1200" b="1">
                      <a:solidFill>
                        <a:srgbClr val="000000"/>
                      </a:solidFill>
                      <a:latin typeface="맑은 고딕" pitchFamily="50" charset="-127"/>
                      <a:ea typeface="맑은 고딕" pitchFamily="50" charset="-127"/>
                      <a:cs typeface="산돌고딕B"/>
                    </a:endParaRPr>
                  </a:p>
                </p:txBody>
              </p:sp>
              <p:grpSp>
                <p:nvGrpSpPr>
                  <p:cNvPr id="167" name="Group 1257"/>
                  <p:cNvGrpSpPr>
                    <a:grpSpLocks/>
                  </p:cNvGrpSpPr>
                  <p:nvPr/>
                </p:nvGrpSpPr>
                <p:grpSpPr bwMode="auto">
                  <a:xfrm>
                    <a:off x="511" y="2969"/>
                    <a:ext cx="285" cy="167"/>
                    <a:chOff x="511" y="2969"/>
                    <a:chExt cx="285" cy="167"/>
                  </a:xfrm>
                </p:grpSpPr>
                <p:sp>
                  <p:nvSpPr>
                    <p:cNvPr id="178" name="Line 12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53" y="2969"/>
                      <a:ext cx="1" cy="167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 b="1"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  <p:sp>
                  <p:nvSpPr>
                    <p:cNvPr id="179" name="Line 12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36" y="2969"/>
                      <a:ext cx="1" cy="167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 b="1"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  <p:sp>
                  <p:nvSpPr>
                    <p:cNvPr id="180" name="Line 12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18" y="2969"/>
                      <a:ext cx="1" cy="167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 b="1"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  <p:sp>
                  <p:nvSpPr>
                    <p:cNvPr id="181" name="Line 126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601" y="2969"/>
                      <a:ext cx="1" cy="167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 b="1"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  <p:sp>
                  <p:nvSpPr>
                    <p:cNvPr id="182" name="Line 126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83" y="2969"/>
                      <a:ext cx="1" cy="167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 b="1"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  <p:sp>
                  <p:nvSpPr>
                    <p:cNvPr id="183" name="Line 126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65" y="2969"/>
                      <a:ext cx="1" cy="167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 b="1"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  <p:sp>
                  <p:nvSpPr>
                    <p:cNvPr id="184" name="Line 12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47" y="2969"/>
                      <a:ext cx="1" cy="167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 b="1"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  <p:sp>
                  <p:nvSpPr>
                    <p:cNvPr id="185" name="Line 126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29" y="2969"/>
                      <a:ext cx="1" cy="167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 b="1"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  <p:sp>
                  <p:nvSpPr>
                    <p:cNvPr id="186" name="Line 12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1" y="2969"/>
                      <a:ext cx="1" cy="167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 b="1"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  <p:sp>
                  <p:nvSpPr>
                    <p:cNvPr id="187" name="Line 12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5" y="2969"/>
                      <a:ext cx="1" cy="167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 b="1"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  <p:sp>
                  <p:nvSpPr>
                    <p:cNvPr id="188" name="Line 12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77" y="2969"/>
                      <a:ext cx="1" cy="167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 b="1"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  <p:sp>
                  <p:nvSpPr>
                    <p:cNvPr id="189" name="Line 126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60" y="2969"/>
                      <a:ext cx="1" cy="167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 b="1"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  <p:sp>
                  <p:nvSpPr>
                    <p:cNvPr id="190" name="Line 127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42" y="2969"/>
                      <a:ext cx="1" cy="167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 b="1"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  <p:sp>
                  <p:nvSpPr>
                    <p:cNvPr id="191" name="Line 127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24" y="2969"/>
                      <a:ext cx="1" cy="167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 b="1"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  <p:sp>
                  <p:nvSpPr>
                    <p:cNvPr id="192" name="Line 127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06" y="2969"/>
                      <a:ext cx="1" cy="167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 b="1"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  <p:sp>
                  <p:nvSpPr>
                    <p:cNvPr id="193" name="Line 127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88" y="2969"/>
                      <a:ext cx="1" cy="167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 b="1"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  <p:sp>
                  <p:nvSpPr>
                    <p:cNvPr id="194" name="Line 12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1" y="2969"/>
                      <a:ext cx="1" cy="167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 b="1"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</p:grpSp>
              <p:grpSp>
                <p:nvGrpSpPr>
                  <p:cNvPr id="168" name="Group 1275"/>
                  <p:cNvGrpSpPr>
                    <a:grpSpLocks/>
                  </p:cNvGrpSpPr>
                  <p:nvPr/>
                </p:nvGrpSpPr>
                <p:grpSpPr bwMode="auto">
                  <a:xfrm>
                    <a:off x="494" y="2986"/>
                    <a:ext cx="319" cy="133"/>
                    <a:chOff x="494" y="2986"/>
                    <a:chExt cx="319" cy="133"/>
                  </a:xfrm>
                </p:grpSpPr>
                <p:sp>
                  <p:nvSpPr>
                    <p:cNvPr id="169" name="Line 12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4" y="3052"/>
                      <a:ext cx="319" cy="1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 b="1"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  <p:sp>
                  <p:nvSpPr>
                    <p:cNvPr id="170" name="Line 127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4" y="3036"/>
                      <a:ext cx="319" cy="1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 b="1"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  <p:sp>
                  <p:nvSpPr>
                    <p:cNvPr id="171" name="Line 127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4" y="3019"/>
                      <a:ext cx="319" cy="1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 b="1"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  <p:sp>
                  <p:nvSpPr>
                    <p:cNvPr id="172" name="Line 12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4" y="3002"/>
                      <a:ext cx="319" cy="1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 b="1"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  <p:sp>
                  <p:nvSpPr>
                    <p:cNvPr id="173" name="Line 128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4" y="2986"/>
                      <a:ext cx="319" cy="1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 b="1"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  <p:sp>
                  <p:nvSpPr>
                    <p:cNvPr id="174" name="Line 128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4" y="3118"/>
                      <a:ext cx="319" cy="1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 b="1"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  <p:sp>
                  <p:nvSpPr>
                    <p:cNvPr id="175" name="Line 12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4" y="3101"/>
                      <a:ext cx="319" cy="1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 b="1"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  <p:sp>
                  <p:nvSpPr>
                    <p:cNvPr id="176" name="Line 12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4" y="3085"/>
                      <a:ext cx="319" cy="1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 b="1"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  <p:sp>
                  <p:nvSpPr>
                    <p:cNvPr id="177" name="Line 12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4" y="3068"/>
                      <a:ext cx="319" cy="1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 b="1"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</p:grpSp>
            </p:grpSp>
            <p:grpSp>
              <p:nvGrpSpPr>
                <p:cNvPr id="163" name="Group 1285"/>
                <p:cNvGrpSpPr>
                  <a:grpSpLocks/>
                </p:cNvGrpSpPr>
                <p:nvPr/>
              </p:nvGrpSpPr>
              <p:grpSpPr bwMode="auto">
                <a:xfrm>
                  <a:off x="493" y="2983"/>
                  <a:ext cx="314" cy="134"/>
                  <a:chOff x="493" y="2983"/>
                  <a:chExt cx="314" cy="134"/>
                </a:xfrm>
              </p:grpSpPr>
              <p:sp>
                <p:nvSpPr>
                  <p:cNvPr id="164" name="Freeform 1286"/>
                  <p:cNvSpPr>
                    <a:spLocks/>
                  </p:cNvSpPr>
                  <p:nvPr/>
                </p:nvSpPr>
                <p:spPr bwMode="auto">
                  <a:xfrm>
                    <a:off x="493" y="2986"/>
                    <a:ext cx="314" cy="131"/>
                  </a:xfrm>
                  <a:custGeom>
                    <a:avLst/>
                    <a:gdLst>
                      <a:gd name="T0" fmla="*/ 0 w 627"/>
                      <a:gd name="T1" fmla="*/ 59 h 263"/>
                      <a:gd name="T2" fmla="*/ 27 w 627"/>
                      <a:gd name="T3" fmla="*/ 42 h 263"/>
                      <a:gd name="T4" fmla="*/ 42 w 627"/>
                      <a:gd name="T5" fmla="*/ 58 h 263"/>
                      <a:gd name="T6" fmla="*/ 62 w 627"/>
                      <a:gd name="T7" fmla="*/ 34 h 263"/>
                      <a:gd name="T8" fmla="*/ 80 w 627"/>
                      <a:gd name="T9" fmla="*/ 50 h 263"/>
                      <a:gd name="T10" fmla="*/ 106 w 627"/>
                      <a:gd name="T11" fmla="*/ 20 h 263"/>
                      <a:gd name="T12" fmla="*/ 124 w 627"/>
                      <a:gd name="T13" fmla="*/ 34 h 263"/>
                      <a:gd name="T14" fmla="*/ 151 w 627"/>
                      <a:gd name="T15" fmla="*/ 4 h 263"/>
                      <a:gd name="T16" fmla="*/ 148 w 627"/>
                      <a:gd name="T17" fmla="*/ 1 h 263"/>
                      <a:gd name="T18" fmla="*/ 157 w 627"/>
                      <a:gd name="T19" fmla="*/ 0 h 263"/>
                      <a:gd name="T20" fmla="*/ 157 w 627"/>
                      <a:gd name="T21" fmla="*/ 9 h 263"/>
                      <a:gd name="T22" fmla="*/ 154 w 627"/>
                      <a:gd name="T23" fmla="*/ 7 h 263"/>
                      <a:gd name="T24" fmla="*/ 125 w 627"/>
                      <a:gd name="T25" fmla="*/ 40 h 263"/>
                      <a:gd name="T26" fmla="*/ 107 w 627"/>
                      <a:gd name="T27" fmla="*/ 26 h 263"/>
                      <a:gd name="T28" fmla="*/ 80 w 627"/>
                      <a:gd name="T29" fmla="*/ 56 h 263"/>
                      <a:gd name="T30" fmla="*/ 63 w 627"/>
                      <a:gd name="T31" fmla="*/ 41 h 263"/>
                      <a:gd name="T32" fmla="*/ 42 w 627"/>
                      <a:gd name="T33" fmla="*/ 65 h 263"/>
                      <a:gd name="T34" fmla="*/ 26 w 627"/>
                      <a:gd name="T35" fmla="*/ 48 h 263"/>
                      <a:gd name="T36" fmla="*/ 0 w 627"/>
                      <a:gd name="T37" fmla="*/ 65 h 263"/>
                      <a:gd name="T38" fmla="*/ 0 w 627"/>
                      <a:gd name="T39" fmla="*/ 59 h 263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627"/>
                      <a:gd name="T61" fmla="*/ 0 h 263"/>
                      <a:gd name="T62" fmla="*/ 627 w 627"/>
                      <a:gd name="T63" fmla="*/ 263 h 263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627" h="263">
                        <a:moveTo>
                          <a:pt x="0" y="237"/>
                        </a:moveTo>
                        <a:lnTo>
                          <a:pt x="107" y="170"/>
                        </a:lnTo>
                        <a:lnTo>
                          <a:pt x="167" y="234"/>
                        </a:lnTo>
                        <a:lnTo>
                          <a:pt x="248" y="137"/>
                        </a:lnTo>
                        <a:lnTo>
                          <a:pt x="318" y="201"/>
                        </a:lnTo>
                        <a:lnTo>
                          <a:pt x="422" y="80"/>
                        </a:lnTo>
                        <a:lnTo>
                          <a:pt x="495" y="137"/>
                        </a:lnTo>
                        <a:lnTo>
                          <a:pt x="602" y="16"/>
                        </a:lnTo>
                        <a:lnTo>
                          <a:pt x="591" y="6"/>
                        </a:lnTo>
                        <a:lnTo>
                          <a:pt x="627" y="0"/>
                        </a:lnTo>
                        <a:lnTo>
                          <a:pt x="625" y="39"/>
                        </a:lnTo>
                        <a:lnTo>
                          <a:pt x="614" y="28"/>
                        </a:lnTo>
                        <a:lnTo>
                          <a:pt x="497" y="163"/>
                        </a:lnTo>
                        <a:lnTo>
                          <a:pt x="425" y="105"/>
                        </a:lnTo>
                        <a:lnTo>
                          <a:pt x="320" y="226"/>
                        </a:lnTo>
                        <a:lnTo>
                          <a:pt x="250" y="166"/>
                        </a:lnTo>
                        <a:lnTo>
                          <a:pt x="167" y="263"/>
                        </a:lnTo>
                        <a:lnTo>
                          <a:pt x="102" y="195"/>
                        </a:lnTo>
                        <a:lnTo>
                          <a:pt x="0" y="260"/>
                        </a:lnTo>
                        <a:lnTo>
                          <a:pt x="0" y="23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b="1">
                      <a:latin typeface="맑은 고딕" pitchFamily="50" charset="-127"/>
                      <a:ea typeface="맑은 고딕" pitchFamily="50" charset="-127"/>
                    </a:endParaRPr>
                  </a:p>
                </p:txBody>
              </p:sp>
              <p:sp>
                <p:nvSpPr>
                  <p:cNvPr id="165" name="Freeform 1287"/>
                  <p:cNvSpPr>
                    <a:spLocks/>
                  </p:cNvSpPr>
                  <p:nvPr/>
                </p:nvSpPr>
                <p:spPr bwMode="auto">
                  <a:xfrm>
                    <a:off x="494" y="2983"/>
                    <a:ext cx="313" cy="131"/>
                  </a:xfrm>
                  <a:custGeom>
                    <a:avLst/>
                    <a:gdLst>
                      <a:gd name="T0" fmla="*/ 0 w 626"/>
                      <a:gd name="T1" fmla="*/ 59 h 264"/>
                      <a:gd name="T2" fmla="*/ 26 w 626"/>
                      <a:gd name="T3" fmla="*/ 42 h 264"/>
                      <a:gd name="T4" fmla="*/ 41 w 626"/>
                      <a:gd name="T5" fmla="*/ 58 h 264"/>
                      <a:gd name="T6" fmla="*/ 61 w 626"/>
                      <a:gd name="T7" fmla="*/ 34 h 264"/>
                      <a:gd name="T8" fmla="*/ 79 w 626"/>
                      <a:gd name="T9" fmla="*/ 49 h 264"/>
                      <a:gd name="T10" fmla="*/ 105 w 626"/>
                      <a:gd name="T11" fmla="*/ 20 h 264"/>
                      <a:gd name="T12" fmla="*/ 124 w 626"/>
                      <a:gd name="T13" fmla="*/ 34 h 264"/>
                      <a:gd name="T14" fmla="*/ 151 w 626"/>
                      <a:gd name="T15" fmla="*/ 4 h 264"/>
                      <a:gd name="T16" fmla="*/ 148 w 626"/>
                      <a:gd name="T17" fmla="*/ 1 h 264"/>
                      <a:gd name="T18" fmla="*/ 157 w 626"/>
                      <a:gd name="T19" fmla="*/ 0 h 264"/>
                      <a:gd name="T20" fmla="*/ 156 w 626"/>
                      <a:gd name="T21" fmla="*/ 10 h 264"/>
                      <a:gd name="T22" fmla="*/ 154 w 626"/>
                      <a:gd name="T23" fmla="*/ 7 h 264"/>
                      <a:gd name="T24" fmla="*/ 124 w 626"/>
                      <a:gd name="T25" fmla="*/ 40 h 264"/>
                      <a:gd name="T26" fmla="*/ 106 w 626"/>
                      <a:gd name="T27" fmla="*/ 26 h 264"/>
                      <a:gd name="T28" fmla="*/ 79 w 626"/>
                      <a:gd name="T29" fmla="*/ 56 h 264"/>
                      <a:gd name="T30" fmla="*/ 62 w 626"/>
                      <a:gd name="T31" fmla="*/ 41 h 264"/>
                      <a:gd name="T32" fmla="*/ 41 w 626"/>
                      <a:gd name="T33" fmla="*/ 65 h 264"/>
                      <a:gd name="T34" fmla="*/ 25 w 626"/>
                      <a:gd name="T35" fmla="*/ 48 h 264"/>
                      <a:gd name="T36" fmla="*/ 0 w 626"/>
                      <a:gd name="T37" fmla="*/ 65 h 264"/>
                      <a:gd name="T38" fmla="*/ 0 w 626"/>
                      <a:gd name="T39" fmla="*/ 59 h 264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626"/>
                      <a:gd name="T61" fmla="*/ 0 h 264"/>
                      <a:gd name="T62" fmla="*/ 626 w 626"/>
                      <a:gd name="T63" fmla="*/ 264 h 264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626" h="264">
                        <a:moveTo>
                          <a:pt x="0" y="238"/>
                        </a:moveTo>
                        <a:lnTo>
                          <a:pt x="106" y="171"/>
                        </a:lnTo>
                        <a:lnTo>
                          <a:pt x="166" y="235"/>
                        </a:lnTo>
                        <a:lnTo>
                          <a:pt x="247" y="138"/>
                        </a:lnTo>
                        <a:lnTo>
                          <a:pt x="319" y="200"/>
                        </a:lnTo>
                        <a:lnTo>
                          <a:pt x="421" y="81"/>
                        </a:lnTo>
                        <a:lnTo>
                          <a:pt x="496" y="138"/>
                        </a:lnTo>
                        <a:lnTo>
                          <a:pt x="601" y="17"/>
                        </a:lnTo>
                        <a:lnTo>
                          <a:pt x="590" y="7"/>
                        </a:lnTo>
                        <a:lnTo>
                          <a:pt x="626" y="0"/>
                        </a:lnTo>
                        <a:lnTo>
                          <a:pt x="624" y="40"/>
                        </a:lnTo>
                        <a:lnTo>
                          <a:pt x="613" y="28"/>
                        </a:lnTo>
                        <a:lnTo>
                          <a:pt x="496" y="164"/>
                        </a:lnTo>
                        <a:lnTo>
                          <a:pt x="424" y="105"/>
                        </a:lnTo>
                        <a:lnTo>
                          <a:pt x="319" y="227"/>
                        </a:lnTo>
                        <a:lnTo>
                          <a:pt x="251" y="167"/>
                        </a:lnTo>
                        <a:lnTo>
                          <a:pt x="166" y="264"/>
                        </a:lnTo>
                        <a:lnTo>
                          <a:pt x="101" y="196"/>
                        </a:lnTo>
                        <a:lnTo>
                          <a:pt x="0" y="261"/>
                        </a:lnTo>
                        <a:lnTo>
                          <a:pt x="0" y="238"/>
                        </a:lnTo>
                        <a:close/>
                      </a:path>
                    </a:pathLst>
                  </a:custGeom>
                  <a:solidFill>
                    <a:srgbClr val="00FF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b="1">
                      <a:latin typeface="맑은 고딕" pitchFamily="50" charset="-127"/>
                      <a:ea typeface="맑은 고딕" pitchFamily="50" charset="-127"/>
                    </a:endParaRPr>
                  </a:p>
                </p:txBody>
              </p:sp>
            </p:grpSp>
          </p:grpSp>
          <p:sp>
            <p:nvSpPr>
              <p:cNvPr id="154" name="Rectangle 1290"/>
              <p:cNvSpPr>
                <a:spLocks noChangeArrowheads="1"/>
              </p:cNvSpPr>
              <p:nvPr/>
            </p:nvSpPr>
            <p:spPr bwMode="auto">
              <a:xfrm rot="951371">
                <a:off x="1632673" y="5622279"/>
                <a:ext cx="289828" cy="1867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latinLnBrk="0" hangingPunct="0">
                  <a:spcBef>
                    <a:spcPct val="20000"/>
                  </a:spcBef>
                  <a:buSzPct val="100000"/>
                  <a:buFont typeface="Wingdings" pitchFamily="2" charset="2"/>
                  <a:buNone/>
                </a:pPr>
                <a:r>
                  <a:rPr kumimoji="0" lang="en-US" altLang="ko-KR" sz="800" b="1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DATA</a:t>
                </a:r>
                <a:endParaRPr kumimoji="0" lang="en-US" altLang="ko-KR" sz="2400" b="1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55" name="Rectangle 1293"/>
              <p:cNvSpPr>
                <a:spLocks noChangeArrowheads="1"/>
              </p:cNvSpPr>
              <p:nvPr/>
            </p:nvSpPr>
            <p:spPr bwMode="auto">
              <a:xfrm rot="1200000">
                <a:off x="1806919" y="5885927"/>
                <a:ext cx="289828" cy="1867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latinLnBrk="0" hangingPunct="0">
                  <a:spcBef>
                    <a:spcPct val="20000"/>
                  </a:spcBef>
                  <a:buSzPct val="100000"/>
                  <a:buFont typeface="Wingdings" pitchFamily="2" charset="2"/>
                  <a:buNone/>
                </a:pPr>
                <a:r>
                  <a:rPr kumimoji="0" lang="en-US" altLang="ko-KR" sz="800" b="1">
                    <a:solidFill>
                      <a:srgbClr val="969696"/>
                    </a:solidFill>
                    <a:latin typeface="맑은 고딕" pitchFamily="50" charset="-127"/>
                    <a:ea typeface="맑은 고딕" pitchFamily="50" charset="-127"/>
                  </a:rPr>
                  <a:t>DATA</a:t>
                </a:r>
                <a:endParaRPr kumimoji="0" lang="en-US" altLang="ko-KR" sz="2400" b="1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56" name="Rectangle 1294"/>
              <p:cNvSpPr>
                <a:spLocks noChangeArrowheads="1"/>
              </p:cNvSpPr>
              <p:nvPr/>
            </p:nvSpPr>
            <p:spPr bwMode="auto">
              <a:xfrm rot="1200000">
                <a:off x="1802156" y="5882752"/>
                <a:ext cx="289828" cy="1867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latinLnBrk="0" hangingPunct="0">
                  <a:spcBef>
                    <a:spcPct val="20000"/>
                  </a:spcBef>
                  <a:buSzPct val="100000"/>
                  <a:buFont typeface="Wingdings" pitchFamily="2" charset="2"/>
                  <a:buNone/>
                </a:pPr>
                <a:r>
                  <a:rPr kumimoji="0" lang="en-US" altLang="ko-KR" sz="800" b="1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DATA</a:t>
                </a:r>
                <a:endParaRPr kumimoji="0" lang="en-US" altLang="ko-KR" sz="2400" b="1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57" name="Rectangle 1297"/>
              <p:cNvSpPr>
                <a:spLocks noChangeArrowheads="1"/>
              </p:cNvSpPr>
              <p:nvPr/>
            </p:nvSpPr>
            <p:spPr bwMode="auto">
              <a:xfrm rot="20520000">
                <a:off x="1822795" y="5727178"/>
                <a:ext cx="289828" cy="1867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latinLnBrk="0" hangingPunct="0">
                  <a:spcBef>
                    <a:spcPct val="20000"/>
                  </a:spcBef>
                  <a:buSzPct val="100000"/>
                  <a:buFont typeface="Wingdings" pitchFamily="2" charset="2"/>
                  <a:buNone/>
                </a:pPr>
                <a:r>
                  <a:rPr kumimoji="0" lang="en-US" altLang="ko-KR" sz="800" b="1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DATA</a:t>
                </a:r>
                <a:endParaRPr kumimoji="0" lang="en-US" altLang="ko-KR" sz="2400" b="1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58" name="Rectangle 1298"/>
              <p:cNvSpPr>
                <a:spLocks noChangeArrowheads="1"/>
              </p:cNvSpPr>
              <p:nvPr/>
            </p:nvSpPr>
            <p:spPr bwMode="auto">
              <a:xfrm rot="20520000">
                <a:off x="1819620" y="5722416"/>
                <a:ext cx="289828" cy="1867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latinLnBrk="0" hangingPunct="0">
                  <a:spcBef>
                    <a:spcPct val="20000"/>
                  </a:spcBef>
                  <a:buSzPct val="100000"/>
                  <a:buFont typeface="Wingdings" pitchFamily="2" charset="2"/>
                  <a:buNone/>
                </a:pPr>
                <a:r>
                  <a:rPr kumimoji="0" lang="en-US" altLang="ko-KR" sz="800" b="1">
                    <a:solidFill>
                      <a:srgbClr val="66FF33"/>
                    </a:solidFill>
                    <a:latin typeface="맑은 고딕" pitchFamily="50" charset="-127"/>
                    <a:ea typeface="맑은 고딕" pitchFamily="50" charset="-127"/>
                  </a:rPr>
                  <a:t>DATA</a:t>
                </a:r>
                <a:endParaRPr kumimoji="0" lang="en-US" altLang="ko-KR" sz="2400" b="1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59" name="Rectangle 1301"/>
              <p:cNvSpPr>
                <a:spLocks noChangeArrowheads="1"/>
              </p:cNvSpPr>
              <p:nvPr/>
            </p:nvSpPr>
            <p:spPr bwMode="auto">
              <a:xfrm rot="5040000">
                <a:off x="1927967" y="5918885"/>
                <a:ext cx="425557" cy="127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latinLnBrk="0" hangingPunct="0">
                  <a:spcBef>
                    <a:spcPct val="20000"/>
                  </a:spcBef>
                  <a:buSzPct val="100000"/>
                  <a:buFont typeface="Wingdings" pitchFamily="2" charset="2"/>
                  <a:buNone/>
                </a:pPr>
                <a:r>
                  <a:rPr kumimoji="0" lang="en-US" altLang="ko-KR" sz="800" b="1">
                    <a:solidFill>
                      <a:srgbClr val="969696"/>
                    </a:solidFill>
                    <a:latin typeface="맑은 고딕" pitchFamily="50" charset="-127"/>
                    <a:ea typeface="맑은 고딕" pitchFamily="50" charset="-127"/>
                  </a:rPr>
                  <a:t>DATA</a:t>
                </a:r>
                <a:endParaRPr kumimoji="0" lang="en-US" altLang="ko-KR" sz="2400" b="1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60" name="Rectangle 1303"/>
              <p:cNvSpPr>
                <a:spLocks noChangeArrowheads="1"/>
              </p:cNvSpPr>
              <p:nvPr/>
            </p:nvSpPr>
            <p:spPr bwMode="auto">
              <a:xfrm rot="1200000">
                <a:off x="1484659" y="5730341"/>
                <a:ext cx="289828" cy="1867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latinLnBrk="0" hangingPunct="0">
                  <a:spcBef>
                    <a:spcPct val="20000"/>
                  </a:spcBef>
                  <a:buSzPct val="100000"/>
                  <a:buFont typeface="Wingdings" pitchFamily="2" charset="2"/>
                  <a:buNone/>
                </a:pPr>
                <a:r>
                  <a:rPr kumimoji="0" lang="en-US" altLang="ko-KR" sz="800" b="1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DATA</a:t>
                </a:r>
                <a:endParaRPr kumimoji="0" lang="en-US" altLang="ko-KR" sz="2400" b="1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61" name="Rectangle 1304"/>
              <p:cNvSpPr>
                <a:spLocks noChangeArrowheads="1"/>
              </p:cNvSpPr>
              <p:nvPr/>
            </p:nvSpPr>
            <p:spPr bwMode="auto">
              <a:xfrm rot="1200000">
                <a:off x="1479891" y="5727166"/>
                <a:ext cx="289828" cy="1867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latinLnBrk="0" hangingPunct="0">
                  <a:spcBef>
                    <a:spcPct val="20000"/>
                  </a:spcBef>
                  <a:buSzPct val="100000"/>
                  <a:buFont typeface="Wingdings" pitchFamily="2" charset="2"/>
                  <a:buNone/>
                </a:pPr>
                <a:r>
                  <a:rPr kumimoji="0" lang="en-US" altLang="ko-KR" sz="800" b="1">
                    <a:solidFill>
                      <a:srgbClr val="FF3300"/>
                    </a:solidFill>
                    <a:latin typeface="맑은 고딕" pitchFamily="50" charset="-127"/>
                    <a:ea typeface="맑은 고딕" pitchFamily="50" charset="-127"/>
                  </a:rPr>
                  <a:t>DATA</a:t>
                </a:r>
                <a:endParaRPr kumimoji="0" lang="en-US" altLang="ko-KR" sz="2400" b="1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</p:grpSp>
      <p:sp>
        <p:nvSpPr>
          <p:cNvPr id="195" name="Text Box 311"/>
          <p:cNvSpPr txBox="1">
            <a:spLocks noChangeArrowheads="1"/>
          </p:cNvSpPr>
          <p:nvPr/>
        </p:nvSpPr>
        <p:spPr bwMode="gray">
          <a:xfrm>
            <a:off x="4284802" y="1441568"/>
            <a:ext cx="1585912" cy="2524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tx1"/>
              </a:buClr>
              <a:buFont typeface="Times" panose="02020603050405020304" pitchFamily="18" charset="0"/>
              <a:buNone/>
            </a:pP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APS</a:t>
            </a:r>
            <a:endParaRPr lang="ko-KR" altLang="en-US" sz="1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9" name="Rectangle 122"/>
          <p:cNvSpPr>
            <a:spLocks noChangeArrowheads="1"/>
          </p:cNvSpPr>
          <p:nvPr/>
        </p:nvSpPr>
        <p:spPr bwMode="auto">
          <a:xfrm>
            <a:off x="2492513" y="1777227"/>
            <a:ext cx="5181600" cy="2701949"/>
          </a:xfrm>
          <a:prstGeom prst="rect">
            <a:avLst/>
          </a:prstGeom>
          <a:solidFill>
            <a:srgbClr val="F2F2F2"/>
          </a:solidFill>
          <a:ln w="9525" algn="ctr">
            <a:solidFill>
              <a:srgbClr val="666699"/>
            </a:solidFill>
            <a:prstDash val="sysDot"/>
            <a:miter lim="800000"/>
            <a:headEnd/>
            <a:tailEnd/>
          </a:ln>
        </p:spPr>
        <p:txBody>
          <a:bodyPr wrap="none" tIns="36000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" panose="02020603050405020304" pitchFamily="18" charset="0"/>
              <a:buNone/>
            </a:pPr>
            <a:endParaRPr lang="ko-KR" altLang="en-US" sz="12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0" name="Text Box 311"/>
          <p:cNvSpPr txBox="1">
            <a:spLocks noChangeArrowheads="1"/>
          </p:cNvSpPr>
          <p:nvPr/>
        </p:nvSpPr>
        <p:spPr bwMode="gray">
          <a:xfrm>
            <a:off x="2628194" y="1862972"/>
            <a:ext cx="1559492" cy="197512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  <a:ln w="9525" algn="ctr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defTabSz="91440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" panose="02020603050405020304" pitchFamily="18" charset="0"/>
              <a:buNone/>
              <a:tabLst/>
              <a:defRPr/>
            </a:pPr>
            <a:r>
              <a:rPr kumimoji="1" lang="en-US" altLang="ko-KR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Master</a:t>
            </a:r>
            <a:endParaRPr kumimoji="1" lang="ko-KR" altLang="en-US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1" name="Text Box 312"/>
          <p:cNvSpPr txBox="1">
            <a:spLocks noChangeArrowheads="1"/>
          </p:cNvSpPr>
          <p:nvPr/>
        </p:nvSpPr>
        <p:spPr bwMode="gray">
          <a:xfrm>
            <a:off x="2628194" y="2115385"/>
            <a:ext cx="1559492" cy="965200"/>
          </a:xfrm>
          <a:prstGeom prst="rect">
            <a:avLst/>
          </a:prstGeom>
          <a:solidFill>
            <a:srgbClr val="FFFFFF"/>
          </a:solidFill>
          <a:ln w="9525">
            <a:solidFill>
              <a:srgbClr val="666699"/>
            </a:solidFill>
            <a:miter lim="800000"/>
            <a:headEnd/>
            <a:tailEnd/>
          </a:ln>
        </p:spPr>
        <p:txBody>
          <a:bodyPr lIns="0" tIns="45714" rIns="36000" bIns="45714"/>
          <a:lstStyle>
            <a:lvl1pPr marL="174625" indent="-87313"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l" eaLnBrk="1" fontAlgn="auto" hangingPunct="1">
              <a:spcBef>
                <a:spcPts val="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ko-KR" altLang="en-US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품목</a:t>
            </a:r>
            <a:r>
              <a:rPr lang="en-US" altLang="ko-KR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자원</a:t>
            </a:r>
            <a:r>
              <a:rPr lang="en-US" altLang="ko-KR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사양</a:t>
            </a:r>
            <a:endParaRPr lang="en-US" altLang="ko-KR" sz="10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 eaLnBrk="1" fontAlgn="auto" hangingPunct="1">
              <a:spcBef>
                <a:spcPts val="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ko-KR" altLang="en-US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00" kern="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Bom</a:t>
            </a:r>
            <a:r>
              <a:rPr lang="en-US" altLang="ko-KR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en-US" altLang="ko-KR" sz="1000" kern="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Bor</a:t>
            </a:r>
            <a:r>
              <a:rPr lang="en-US" altLang="ko-KR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</a:t>
            </a:r>
            <a:endParaRPr lang="ko-KR" altLang="en-US" sz="10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 eaLnBrk="1" fontAlgn="auto" hangingPunct="1">
              <a:spcBef>
                <a:spcPts val="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ko-KR" altLang="en-US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캘린더</a:t>
            </a:r>
            <a:r>
              <a:rPr lang="en-US" altLang="ko-KR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패턴</a:t>
            </a:r>
            <a:r>
              <a:rPr lang="en-US" altLang="ko-KR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시간</a:t>
            </a:r>
          </a:p>
          <a:p>
            <a:pPr algn="l" eaLnBrk="1" fontAlgn="auto" hangingPunct="1">
              <a:spcBef>
                <a:spcPts val="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ko-KR" altLang="en-US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공정그래프</a:t>
            </a:r>
            <a:r>
              <a:rPr lang="en-US" altLang="ko-KR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계층</a:t>
            </a:r>
            <a:endParaRPr lang="en-US" altLang="ko-KR" sz="10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 eaLnBrk="1" fontAlgn="auto" hangingPunct="1">
              <a:spcBef>
                <a:spcPts val="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ko-KR" altLang="en-US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kern="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탬플릿</a:t>
            </a:r>
            <a:r>
              <a:rPr lang="ko-KR" altLang="en-US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품목</a:t>
            </a:r>
            <a:r>
              <a:rPr lang="en-US" altLang="ko-KR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공정</a:t>
            </a:r>
            <a:endParaRPr lang="en-US" altLang="ko-KR" sz="10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2" name="Text Box 311"/>
          <p:cNvSpPr txBox="1">
            <a:spLocks noChangeArrowheads="1"/>
          </p:cNvSpPr>
          <p:nvPr/>
        </p:nvSpPr>
        <p:spPr bwMode="gray">
          <a:xfrm>
            <a:off x="4272884" y="1862972"/>
            <a:ext cx="1611080" cy="197512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  <a:ln w="9525" algn="ctr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defTabSz="91440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" panose="02020603050405020304" pitchFamily="18" charset="0"/>
              <a:buNone/>
              <a:tabLst/>
              <a:defRPr/>
            </a:pPr>
            <a:r>
              <a:rPr kumimoji="1" lang="en-US" altLang="ko-KR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Editor</a:t>
            </a:r>
            <a:endParaRPr kumimoji="1" lang="ko-KR" altLang="en-US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3" name="Text Box 312"/>
          <p:cNvSpPr txBox="1">
            <a:spLocks noChangeArrowheads="1"/>
          </p:cNvSpPr>
          <p:nvPr/>
        </p:nvSpPr>
        <p:spPr bwMode="gray">
          <a:xfrm>
            <a:off x="4272884" y="2115385"/>
            <a:ext cx="1611080" cy="965200"/>
          </a:xfrm>
          <a:prstGeom prst="rect">
            <a:avLst/>
          </a:prstGeom>
          <a:solidFill>
            <a:srgbClr val="FFFFFF"/>
          </a:solidFill>
          <a:ln w="9525">
            <a:solidFill>
              <a:srgbClr val="666699"/>
            </a:solidFill>
            <a:miter lim="800000"/>
            <a:headEnd/>
            <a:tailEnd/>
          </a:ln>
        </p:spPr>
        <p:txBody>
          <a:bodyPr lIns="0" tIns="45714" rIns="36000" bIns="45714"/>
          <a:lstStyle>
            <a:lvl1pPr marL="174625" indent="-87313"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l" eaLnBrk="1" fontAlgn="auto" hangingPunct="1">
              <a:spcBef>
                <a:spcPts val="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ko-KR" altLang="en-US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공정에디터</a:t>
            </a:r>
            <a:endParaRPr lang="en-US" altLang="ko-KR" sz="10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 eaLnBrk="1" fontAlgn="auto" hangingPunct="1">
              <a:spcBef>
                <a:spcPts val="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ko-KR" altLang="en-US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작업 에디터</a:t>
            </a:r>
            <a:endParaRPr lang="en-US" altLang="ko-KR" sz="10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 eaLnBrk="1" fontAlgn="auto" hangingPunct="1">
              <a:spcBef>
                <a:spcPts val="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ko-KR" altLang="en-US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작업</a:t>
            </a:r>
            <a:r>
              <a:rPr lang="en-US" altLang="ko-KR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스킬</a:t>
            </a:r>
            <a:r>
              <a:rPr lang="en-US" altLang="ko-KR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에디터</a:t>
            </a:r>
            <a:endParaRPr lang="en-US" altLang="ko-KR" sz="10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 eaLnBrk="1" fontAlgn="auto" hangingPunct="1">
              <a:spcBef>
                <a:spcPts val="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ko-KR" altLang="en-US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오더 데이터</a:t>
            </a:r>
            <a:endParaRPr lang="en-US" altLang="ko-KR" sz="10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 eaLnBrk="1" fontAlgn="auto" hangingPunct="1">
              <a:spcBef>
                <a:spcPts val="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ko-KR" altLang="en-US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제약조건</a:t>
            </a:r>
            <a:endParaRPr lang="en-US" altLang="ko-KR" sz="10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4" name="Text Box 311"/>
          <p:cNvSpPr txBox="1">
            <a:spLocks noChangeArrowheads="1"/>
          </p:cNvSpPr>
          <p:nvPr/>
        </p:nvSpPr>
        <p:spPr bwMode="gray">
          <a:xfrm>
            <a:off x="2639753" y="3154734"/>
            <a:ext cx="1559492" cy="250825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  <a:ln w="9525" algn="ctr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defTabSz="91440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" panose="02020603050405020304" pitchFamily="18" charset="0"/>
              <a:buNone/>
              <a:tabLst/>
              <a:defRPr/>
            </a:pPr>
            <a:r>
              <a:rPr kumimoji="1" lang="en-US" altLang="ko-KR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Panel</a:t>
            </a:r>
            <a:endParaRPr kumimoji="1" lang="ko-KR" altLang="en-US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5" name="Text Box 312"/>
          <p:cNvSpPr txBox="1">
            <a:spLocks noChangeArrowheads="1"/>
          </p:cNvSpPr>
          <p:nvPr/>
        </p:nvSpPr>
        <p:spPr bwMode="gray">
          <a:xfrm>
            <a:off x="2639753" y="3407143"/>
            <a:ext cx="1559492" cy="976294"/>
          </a:xfrm>
          <a:prstGeom prst="rect">
            <a:avLst/>
          </a:prstGeom>
          <a:solidFill>
            <a:srgbClr val="FFFFFF"/>
          </a:solidFill>
          <a:ln w="9525">
            <a:solidFill>
              <a:srgbClr val="666699"/>
            </a:solidFill>
            <a:miter lim="800000"/>
            <a:headEnd/>
            <a:tailEnd/>
          </a:ln>
        </p:spPr>
        <p:txBody>
          <a:bodyPr lIns="0" tIns="45714" rIns="36000" bIns="45714"/>
          <a:lstStyle>
            <a:lvl1pPr marL="174625" indent="-87313"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l" eaLnBrk="1" fontAlgn="auto" hangingPunct="1">
              <a:spcBef>
                <a:spcPts val="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ko-KR" altLang="en-US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Project Panel</a:t>
            </a:r>
            <a:endParaRPr lang="ko-KR" altLang="en-US" sz="10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 eaLnBrk="1" fontAlgn="auto" hangingPunct="1">
              <a:spcBef>
                <a:spcPts val="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ko-KR" altLang="en-US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Work Panel</a:t>
            </a:r>
            <a:endParaRPr lang="ko-KR" altLang="en-US" sz="10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 eaLnBrk="1" fontAlgn="auto" hangingPunct="1">
              <a:spcBef>
                <a:spcPts val="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ko-KR" altLang="en-US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Scheduling</a:t>
            </a:r>
            <a:r>
              <a:rPr lang="ko-KR" altLang="en-US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Panel, </a:t>
            </a:r>
          </a:p>
          <a:p>
            <a:pPr algn="l" eaLnBrk="1" fontAlgn="auto" hangingPunct="1">
              <a:spcBef>
                <a:spcPts val="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ko-KR" altLang="en-US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MRP </a:t>
            </a:r>
          </a:p>
          <a:p>
            <a:pPr algn="l" eaLnBrk="1" fontAlgn="auto" hangingPunct="1">
              <a:spcBef>
                <a:spcPts val="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ko-KR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Report </a:t>
            </a:r>
            <a:r>
              <a:rPr lang="ko-KR" altLang="en-US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View</a:t>
            </a:r>
          </a:p>
        </p:txBody>
      </p:sp>
      <p:sp>
        <p:nvSpPr>
          <p:cNvPr id="256" name="Text Box 311"/>
          <p:cNvSpPr txBox="1">
            <a:spLocks noChangeArrowheads="1"/>
          </p:cNvSpPr>
          <p:nvPr/>
        </p:nvSpPr>
        <p:spPr bwMode="gray">
          <a:xfrm>
            <a:off x="4284442" y="3154734"/>
            <a:ext cx="1611080" cy="250825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  <a:ln w="9525" algn="ctr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defTabSz="91440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" panose="02020603050405020304" pitchFamily="18" charset="0"/>
              <a:buNone/>
              <a:tabLst/>
              <a:defRPr/>
            </a:pPr>
            <a:r>
              <a:rPr kumimoji="1" lang="en-US" altLang="ko-KR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Schedule</a:t>
            </a:r>
            <a:endParaRPr kumimoji="1" lang="ko-KR" altLang="en-US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7" name="Text Box 312"/>
          <p:cNvSpPr txBox="1">
            <a:spLocks noChangeArrowheads="1"/>
          </p:cNvSpPr>
          <p:nvPr/>
        </p:nvSpPr>
        <p:spPr bwMode="gray">
          <a:xfrm>
            <a:off x="4284442" y="3407145"/>
            <a:ext cx="1611080" cy="969055"/>
          </a:xfrm>
          <a:prstGeom prst="rect">
            <a:avLst/>
          </a:prstGeom>
          <a:solidFill>
            <a:srgbClr val="FFFFFF"/>
          </a:solidFill>
          <a:ln w="9525">
            <a:solidFill>
              <a:srgbClr val="666699"/>
            </a:solidFill>
            <a:miter lim="800000"/>
            <a:headEnd/>
            <a:tailEnd/>
          </a:ln>
        </p:spPr>
        <p:txBody>
          <a:bodyPr lIns="0" tIns="45714" rIns="36000" bIns="45714"/>
          <a:lstStyle>
            <a:lvl1pPr marL="174625" indent="-87313"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l" eaLnBrk="1" fontAlgn="auto" hangingPunct="1">
              <a:spcBef>
                <a:spcPts val="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en-US" altLang="ko-KR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Factory S</a:t>
            </a:r>
            <a:r>
              <a:rPr kumimoji="0" lang="en-US" altLang="ko-KR" sz="1000" kern="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cheduling</a:t>
            </a:r>
            <a:endParaRPr kumimoji="0" lang="en-US" altLang="ko-KR" sz="10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 eaLnBrk="1" fontAlgn="auto" hangingPunct="1">
              <a:spcBef>
                <a:spcPts val="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en-US" altLang="ko-KR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Simulation</a:t>
            </a:r>
            <a:endParaRPr lang="en-US" altLang="ko-KR" sz="10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 eaLnBrk="1" fontAlgn="auto" hangingPunct="1">
              <a:spcBef>
                <a:spcPts val="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ko-KR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가동설정</a:t>
            </a:r>
            <a:r>
              <a:rPr lang="en-US" altLang="ko-KR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Rule</a:t>
            </a:r>
            <a:r>
              <a:rPr lang="ko-KR" altLang="en-US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설정</a:t>
            </a:r>
            <a:endParaRPr lang="en-US" altLang="ko-KR" sz="10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 eaLnBrk="1" fontAlgn="auto" hangingPunct="1">
              <a:spcBef>
                <a:spcPts val="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ko-KR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Method</a:t>
            </a:r>
            <a:r>
              <a:rPr lang="ko-KR" altLang="en-US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편집</a:t>
            </a:r>
            <a:endParaRPr lang="en-US" altLang="ko-KR" sz="10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 eaLnBrk="1" fontAlgn="auto" hangingPunct="1">
              <a:spcBef>
                <a:spcPts val="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ko-KR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What-If </a:t>
            </a:r>
            <a:r>
              <a:rPr lang="ko-KR" altLang="en-US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분석</a:t>
            </a:r>
            <a:endParaRPr lang="en-US" altLang="ko-KR" sz="10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 eaLnBrk="1" fontAlgn="auto" hangingPunct="1">
              <a:spcBef>
                <a:spcPts val="2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ko-KR" altLang="en-US" sz="10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8" name="Text Box 311"/>
          <p:cNvSpPr txBox="1">
            <a:spLocks noChangeArrowheads="1"/>
          </p:cNvSpPr>
          <p:nvPr/>
        </p:nvSpPr>
        <p:spPr bwMode="gray">
          <a:xfrm>
            <a:off x="5945767" y="1862972"/>
            <a:ext cx="1589786" cy="197512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  <a:ln w="9525" algn="ctr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defTabSz="91440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" panose="02020603050405020304" pitchFamily="18" charset="0"/>
              <a:buNone/>
              <a:tabLst/>
              <a:defRPr/>
            </a:pPr>
            <a:r>
              <a:rPr kumimoji="1" lang="en-US" altLang="ko-KR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I/F </a:t>
            </a:r>
            <a:endParaRPr kumimoji="1" lang="ko-KR" altLang="en-US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9" name="Text Box 312"/>
          <p:cNvSpPr txBox="1">
            <a:spLocks noChangeArrowheads="1"/>
          </p:cNvSpPr>
          <p:nvPr/>
        </p:nvSpPr>
        <p:spPr bwMode="gray">
          <a:xfrm>
            <a:off x="5945767" y="2115385"/>
            <a:ext cx="1589786" cy="965200"/>
          </a:xfrm>
          <a:prstGeom prst="rect">
            <a:avLst/>
          </a:prstGeom>
          <a:solidFill>
            <a:srgbClr val="FFFFFF"/>
          </a:solidFill>
          <a:ln w="9525">
            <a:solidFill>
              <a:srgbClr val="666699"/>
            </a:solidFill>
            <a:miter lim="800000"/>
            <a:headEnd/>
            <a:tailEnd/>
          </a:ln>
        </p:spPr>
        <p:txBody>
          <a:bodyPr lIns="0" tIns="45714" rIns="36000" bIns="45714"/>
          <a:lstStyle>
            <a:lvl1pPr marL="174625" indent="-87313"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l" fontAlgn="auto" latinLnBrk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en-US" altLang="ko-KR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EXCEL I/F</a:t>
            </a:r>
            <a:endParaRPr kumimoji="0" lang="ko-KR" altLang="en-US" sz="10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 fontAlgn="auto" latinLnBrk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en-US" altLang="ko-KR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EDIF </a:t>
            </a:r>
            <a:endParaRPr kumimoji="0" lang="ko-KR" altLang="en-US" sz="10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 eaLnBrk="1" fontAlgn="auto" hangingPunct="1">
              <a:spcBef>
                <a:spcPts val="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ko-KR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MRP</a:t>
            </a:r>
          </a:p>
          <a:p>
            <a:pPr algn="l" eaLnBrk="1" fontAlgn="auto" hangingPunct="1">
              <a:spcBef>
                <a:spcPts val="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ko-KR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ERP.MES I/F</a:t>
            </a:r>
          </a:p>
        </p:txBody>
      </p:sp>
      <p:sp>
        <p:nvSpPr>
          <p:cNvPr id="260" name="Text Box 311"/>
          <p:cNvSpPr txBox="1">
            <a:spLocks noChangeArrowheads="1"/>
          </p:cNvSpPr>
          <p:nvPr/>
        </p:nvSpPr>
        <p:spPr bwMode="gray">
          <a:xfrm>
            <a:off x="5957328" y="3154734"/>
            <a:ext cx="1589786" cy="250825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  <a:ln w="9525" algn="ctr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defTabSz="91440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1" lang="en-US" altLang="ko-KR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Chart</a:t>
            </a:r>
            <a:endParaRPr kumimoji="1" lang="ko-KR" altLang="en-US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1" name="Text Box 312"/>
          <p:cNvSpPr txBox="1">
            <a:spLocks noChangeArrowheads="1"/>
          </p:cNvSpPr>
          <p:nvPr/>
        </p:nvSpPr>
        <p:spPr bwMode="gray">
          <a:xfrm>
            <a:off x="5957328" y="3407145"/>
            <a:ext cx="1589786" cy="969055"/>
          </a:xfrm>
          <a:prstGeom prst="rect">
            <a:avLst/>
          </a:prstGeom>
          <a:solidFill>
            <a:srgbClr val="FFFFFF"/>
          </a:solidFill>
          <a:ln w="9525">
            <a:solidFill>
              <a:srgbClr val="666699"/>
            </a:solidFill>
            <a:miter lim="800000"/>
            <a:headEnd/>
            <a:tailEnd/>
          </a:ln>
        </p:spPr>
        <p:txBody>
          <a:bodyPr lIns="0" tIns="45714" rIns="36000" bIns="45714"/>
          <a:lstStyle>
            <a:lvl1pPr marL="174625" indent="-87313"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l" eaLnBrk="1" fontAlgn="auto" hangingPunct="1">
              <a:spcBef>
                <a:spcPts val="2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ko-KR" altLang="en-US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kern="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간트</a:t>
            </a:r>
            <a:r>
              <a:rPr lang="en-US" altLang="ko-KR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Chart</a:t>
            </a:r>
          </a:p>
          <a:p>
            <a:pPr marL="87312" indent="0" algn="l" eaLnBrk="1" fontAlgn="auto" hangingPunct="1">
              <a:spcBef>
                <a:spcPts val="20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ko-KR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(</a:t>
            </a:r>
            <a:r>
              <a:rPr lang="ko-KR" altLang="en-US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자원</a:t>
            </a:r>
            <a:r>
              <a:rPr lang="en-US" altLang="ko-KR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오다</a:t>
            </a:r>
            <a:r>
              <a:rPr lang="en-US" altLang="ko-KR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작업</a:t>
            </a:r>
            <a:r>
              <a:rPr lang="en-US" altLang="ko-KR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0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 eaLnBrk="1" fontAlgn="auto" hangingPunct="1">
              <a:spcBef>
                <a:spcPts val="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ko-KR" altLang="en-US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재고</a:t>
            </a:r>
            <a:r>
              <a:rPr lang="en-US" altLang="ko-KR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부하  </a:t>
            </a:r>
            <a:r>
              <a:rPr lang="en-US" altLang="ko-KR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Chart</a:t>
            </a:r>
          </a:p>
          <a:p>
            <a:pPr algn="l" eaLnBrk="1" fontAlgn="auto" hangingPunct="1">
              <a:spcBef>
                <a:spcPts val="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ko-KR" altLang="en-US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각종 체류 </a:t>
            </a:r>
            <a:r>
              <a:rPr lang="en-US" altLang="ko-KR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Chart</a:t>
            </a:r>
          </a:p>
          <a:p>
            <a:pPr algn="l" eaLnBrk="1" fontAlgn="auto" hangingPunct="1">
              <a:spcBef>
                <a:spcPts val="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ko-KR" altLang="en-US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복합  </a:t>
            </a:r>
            <a:r>
              <a:rPr lang="en-US" altLang="ko-KR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Chart</a:t>
            </a:r>
          </a:p>
        </p:txBody>
      </p:sp>
      <p:sp>
        <p:nvSpPr>
          <p:cNvPr id="263" name="Rectangle 46"/>
          <p:cNvSpPr>
            <a:spLocks noChangeArrowheads="1"/>
          </p:cNvSpPr>
          <p:nvPr/>
        </p:nvSpPr>
        <p:spPr bwMode="gray">
          <a:xfrm>
            <a:off x="2503961" y="4894480"/>
            <a:ext cx="5170152" cy="219225"/>
          </a:xfrm>
          <a:prstGeom prst="rect">
            <a:avLst/>
          </a:prstGeom>
          <a:solidFill>
            <a:srgbClr val="99CCFF"/>
          </a:solidFill>
          <a:ln w="9525" algn="ctr">
            <a:solidFill>
              <a:srgbClr val="666699"/>
            </a:solidFill>
            <a:prstDash val="sysDot"/>
            <a:miter lim="800000"/>
            <a:headEnd/>
            <a:tailEnd/>
          </a:ln>
        </p:spPr>
        <p:txBody>
          <a:bodyPr wrap="none" tIns="36000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Font typeface="Times" panose="02020603050405020304" pitchFamily="18" charset="0"/>
              <a:buNone/>
              <a:defRPr/>
            </a:pPr>
            <a:r>
              <a:rPr lang="en-US" altLang="ko-KR" sz="12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</p:txBody>
      </p:sp>
      <p:sp>
        <p:nvSpPr>
          <p:cNvPr id="264" name="Text Box 311"/>
          <p:cNvSpPr txBox="1">
            <a:spLocks noChangeArrowheads="1"/>
          </p:cNvSpPr>
          <p:nvPr/>
        </p:nvSpPr>
        <p:spPr bwMode="gray">
          <a:xfrm>
            <a:off x="2527439" y="4907176"/>
            <a:ext cx="5146675" cy="2065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Tx/>
              <a:buNone/>
              <a:defRPr/>
            </a:pPr>
            <a:r>
              <a:rPr lang="en-US" altLang="ko-KR" sz="14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Assist System (</a:t>
            </a:r>
            <a:r>
              <a:rPr lang="ko-KR" altLang="en-US" sz="14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운영지원시스템</a:t>
            </a:r>
            <a:r>
              <a:rPr lang="en-US" altLang="ko-KR" sz="14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14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5" name="Rectangle 122"/>
          <p:cNvSpPr>
            <a:spLocks noChangeArrowheads="1"/>
          </p:cNvSpPr>
          <p:nvPr/>
        </p:nvSpPr>
        <p:spPr bwMode="auto">
          <a:xfrm>
            <a:off x="2503961" y="5113705"/>
            <a:ext cx="5170152" cy="1182239"/>
          </a:xfrm>
          <a:prstGeom prst="rect">
            <a:avLst/>
          </a:prstGeom>
          <a:solidFill>
            <a:srgbClr val="F2F2F2"/>
          </a:solidFill>
          <a:ln w="9525" algn="ctr">
            <a:solidFill>
              <a:srgbClr val="666699"/>
            </a:solidFill>
            <a:prstDash val="sysDot"/>
            <a:miter lim="800000"/>
            <a:headEnd/>
            <a:tailEnd/>
          </a:ln>
        </p:spPr>
        <p:txBody>
          <a:bodyPr wrap="none" tIns="36000"/>
          <a:lstStyle/>
          <a:p>
            <a:pPr eaLnBrk="1" latinLnBrk="1" hangingPunct="1">
              <a:spcBef>
                <a:spcPct val="0"/>
              </a:spcBef>
              <a:buClr>
                <a:srgbClr val="000000"/>
              </a:buClr>
              <a:buFont typeface="Times" panose="02020603050405020304" pitchFamily="18" charset="0"/>
              <a:buNone/>
            </a:pPr>
            <a:endParaRPr kumimoji="1" lang="ko-KR" altLang="en-US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6" name="Text Box 311"/>
          <p:cNvSpPr txBox="1">
            <a:spLocks noChangeArrowheads="1"/>
          </p:cNvSpPr>
          <p:nvPr/>
        </p:nvSpPr>
        <p:spPr bwMode="gray">
          <a:xfrm>
            <a:off x="2612945" y="5188524"/>
            <a:ext cx="1892797" cy="225118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  <a:ln w="9525" algn="ctr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defTabSz="91440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" panose="02020603050405020304" pitchFamily="18" charset="0"/>
              <a:buNone/>
              <a:tabLst/>
              <a:defRPr/>
            </a:pPr>
            <a:r>
              <a:rPr kumimoji="1" lang="en-US" altLang="ko-KR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Master</a:t>
            </a:r>
            <a:endParaRPr kumimoji="1" lang="ko-KR" altLang="en-US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7" name="Text Box 312"/>
          <p:cNvSpPr txBox="1">
            <a:spLocks noChangeArrowheads="1"/>
          </p:cNvSpPr>
          <p:nvPr/>
        </p:nvSpPr>
        <p:spPr bwMode="gray">
          <a:xfrm>
            <a:off x="2612944" y="5413642"/>
            <a:ext cx="1892796" cy="789736"/>
          </a:xfrm>
          <a:prstGeom prst="rect">
            <a:avLst/>
          </a:prstGeom>
          <a:solidFill>
            <a:srgbClr val="FFFFFF"/>
          </a:solidFill>
          <a:ln w="9525">
            <a:solidFill>
              <a:srgbClr val="666699"/>
            </a:solidFill>
            <a:miter lim="800000"/>
            <a:headEnd/>
            <a:tailEnd/>
          </a:ln>
        </p:spPr>
        <p:txBody>
          <a:bodyPr lIns="0" tIns="45714" rIns="36000" bIns="45714"/>
          <a:lstStyle>
            <a:lvl1pPr marL="174625" indent="-87313"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l" eaLnBrk="1" fontAlgn="auto" hangingPunct="1">
              <a:spcBef>
                <a:spcPts val="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ko-KR" altLang="en-US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기준정보 지원관리</a:t>
            </a:r>
            <a:r>
              <a:rPr lang="en-US" altLang="ko-KR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</a:t>
            </a:r>
            <a:endParaRPr lang="ko-KR" altLang="en-US" sz="10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 eaLnBrk="1" fontAlgn="auto" hangingPunct="1">
              <a:spcBef>
                <a:spcPts val="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ko-KR" altLang="en-US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관계시스템 </a:t>
            </a:r>
            <a:r>
              <a:rPr lang="en-US" altLang="ko-KR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DATA </a:t>
            </a:r>
            <a:r>
              <a:rPr lang="ko-KR" altLang="en-US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추적관리</a:t>
            </a:r>
          </a:p>
          <a:p>
            <a:pPr algn="l" eaLnBrk="1" fontAlgn="auto" hangingPunct="1">
              <a:spcBef>
                <a:spcPts val="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ko-KR" altLang="en-US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APS </a:t>
            </a:r>
            <a:r>
              <a:rPr lang="ko-KR" altLang="en-US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제약조건 관리</a:t>
            </a:r>
            <a:endParaRPr lang="en-US" altLang="ko-KR" sz="10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8" name="Text Box 311"/>
          <p:cNvSpPr txBox="1">
            <a:spLocks noChangeArrowheads="1"/>
          </p:cNvSpPr>
          <p:nvPr/>
        </p:nvSpPr>
        <p:spPr bwMode="gray">
          <a:xfrm>
            <a:off x="4519678" y="5188524"/>
            <a:ext cx="3031511" cy="225118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  <a:ln w="9525" algn="ctr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defTabSz="91440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" panose="02020603050405020304" pitchFamily="18" charset="0"/>
              <a:buNone/>
              <a:tabLst/>
              <a:defRPr/>
            </a:pPr>
            <a:r>
              <a:rPr kumimoji="1" lang="en-US" altLang="ko-KR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Analyzer</a:t>
            </a:r>
            <a:endParaRPr kumimoji="1" lang="ko-KR" altLang="en-US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9" name="Text Box 312"/>
          <p:cNvSpPr txBox="1">
            <a:spLocks noChangeArrowheads="1"/>
          </p:cNvSpPr>
          <p:nvPr/>
        </p:nvSpPr>
        <p:spPr bwMode="gray">
          <a:xfrm>
            <a:off x="4519675" y="5413642"/>
            <a:ext cx="1437651" cy="789736"/>
          </a:xfrm>
          <a:prstGeom prst="rect">
            <a:avLst/>
          </a:prstGeom>
          <a:solidFill>
            <a:srgbClr val="FFFFFF"/>
          </a:solidFill>
          <a:ln w="9525">
            <a:solidFill>
              <a:srgbClr val="666699"/>
            </a:solidFill>
            <a:miter lim="800000"/>
            <a:headEnd/>
            <a:tailEnd/>
          </a:ln>
        </p:spPr>
        <p:txBody>
          <a:bodyPr lIns="0" tIns="45714" rIns="36000" bIns="45714"/>
          <a:lstStyle>
            <a:lvl1pPr marL="174625" indent="-87313"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l" fontAlgn="auto" latinLnBrk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en-US" altLang="ko-KR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계획결과 분석                          </a:t>
            </a:r>
          </a:p>
          <a:p>
            <a:pPr algn="l" fontAlgn="auto">
              <a:spcBef>
                <a:spcPts val="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ko-KR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소요량 정보</a:t>
            </a:r>
            <a:endParaRPr lang="en-US" altLang="ko-KR" sz="10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 fontAlgn="auto">
              <a:spcBef>
                <a:spcPts val="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ko-KR" altLang="en-US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kern="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공정순서표</a:t>
            </a:r>
            <a:endParaRPr lang="en-US" altLang="ko-KR" sz="10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 eaLnBrk="1" fontAlgn="auto" hangingPunct="1">
              <a:spcBef>
                <a:spcPts val="200"/>
              </a:spcBef>
              <a:spcAft>
                <a:spcPts val="0"/>
              </a:spcAft>
              <a:buFont typeface="Wingdings" pitchFamily="2" charset="2"/>
              <a:buChar char="§"/>
            </a:pPr>
            <a:endParaRPr lang="en-US" altLang="ko-KR" sz="10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 eaLnBrk="1" fontAlgn="auto" hangingPunct="1">
              <a:spcBef>
                <a:spcPts val="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altLang="ko-KR" sz="10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0" name="Text Box 312"/>
          <p:cNvSpPr txBox="1">
            <a:spLocks noChangeArrowheads="1"/>
          </p:cNvSpPr>
          <p:nvPr/>
        </p:nvSpPr>
        <p:spPr bwMode="gray">
          <a:xfrm>
            <a:off x="5967789" y="5413642"/>
            <a:ext cx="1583398" cy="785360"/>
          </a:xfrm>
          <a:prstGeom prst="rect">
            <a:avLst/>
          </a:prstGeom>
          <a:solidFill>
            <a:srgbClr val="FFFFFF"/>
          </a:solidFill>
          <a:ln w="9525">
            <a:solidFill>
              <a:srgbClr val="666699"/>
            </a:solidFill>
            <a:miter lim="800000"/>
            <a:headEnd/>
            <a:tailEnd/>
          </a:ln>
        </p:spPr>
        <p:txBody>
          <a:bodyPr lIns="0" tIns="45714" rIns="36000" bIns="45714"/>
          <a:lstStyle>
            <a:lvl1pPr marL="174625" indent="-87313"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l" eaLnBrk="1" fontAlgn="auto" hangingPunct="1">
              <a:spcBef>
                <a:spcPts val="2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ko-KR" altLang="en-US" sz="1000" kern="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가동율</a:t>
            </a:r>
            <a:r>
              <a:rPr lang="ko-KR" altLang="en-US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분석</a:t>
            </a:r>
            <a:endParaRPr lang="en-US" altLang="ko-KR" sz="10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 eaLnBrk="1" fontAlgn="auto" hangingPunct="1">
              <a:spcBef>
                <a:spcPts val="2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ko-KR" altLang="en-US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부하 분석</a:t>
            </a:r>
            <a:endParaRPr lang="en-US" altLang="ko-KR" sz="10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 eaLnBrk="1" fontAlgn="auto" hangingPunct="1">
              <a:spcBef>
                <a:spcPts val="2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altLang="ko-KR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기타 자료 </a:t>
            </a:r>
            <a:r>
              <a:rPr lang="ko-KR" altLang="en-US" sz="1000" kern="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요청건</a:t>
            </a:r>
            <a:endParaRPr lang="en-US" altLang="ko-KR" sz="10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4" name="AutoShape 203"/>
          <p:cNvSpPr>
            <a:spLocks noChangeArrowheads="1"/>
          </p:cNvSpPr>
          <p:nvPr/>
        </p:nvSpPr>
        <p:spPr bwMode="auto">
          <a:xfrm rot="5400000">
            <a:off x="4872977" y="4430490"/>
            <a:ext cx="530225" cy="419101"/>
          </a:xfrm>
          <a:prstGeom prst="leftRightArrow">
            <a:avLst>
              <a:gd name="adj1" fmla="val 50000"/>
              <a:gd name="adj2" fmla="val 34429"/>
            </a:avLst>
          </a:prstGeom>
          <a:gradFill rotWithShape="1">
            <a:gsLst>
              <a:gs pos="0">
                <a:srgbClr val="CCCCFF"/>
              </a:gs>
              <a:gs pos="50000">
                <a:srgbClr val="FFFFFF"/>
              </a:gs>
              <a:gs pos="100000">
                <a:srgbClr val="CCCCFF"/>
              </a:gs>
            </a:gsLst>
            <a:lin ang="0" scaled="1"/>
          </a:gradFill>
          <a:ln w="3175" cap="rnd">
            <a:solidFill>
              <a:srgbClr val="00008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l" eaLnBrk="1" hangingPunct="1">
              <a:spcBef>
                <a:spcPct val="0"/>
              </a:spcBef>
              <a:buClr>
                <a:schemeClr val="tx1"/>
              </a:buClr>
              <a:buFont typeface="Times" panose="02020603050405020304" pitchFamily="18" charset="0"/>
              <a:buNone/>
            </a:pPr>
            <a:r>
              <a:rPr lang="en-US" altLang="ko-KR" sz="1200" dirty="0">
                <a:solidFill>
                  <a:srgbClr val="333399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rPr>
              <a:t>I/F</a:t>
            </a:r>
            <a:endParaRPr lang="ko-KR" altLang="en-US" sz="1200" dirty="0">
              <a:solidFill>
                <a:srgbClr val="333399"/>
              </a:solidFill>
              <a:latin typeface="맑은 고딕" pitchFamily="50" charset="-127"/>
              <a:ea typeface="맑은 고딕" pitchFamily="50" charset="-127"/>
              <a:cs typeface="Arial" panose="020B0604020202020204" pitchFamily="34" charset="0"/>
            </a:endParaRPr>
          </a:p>
        </p:txBody>
      </p:sp>
      <p:sp>
        <p:nvSpPr>
          <p:cNvPr id="275" name="직사각형 274"/>
          <p:cNvSpPr/>
          <p:nvPr/>
        </p:nvSpPr>
        <p:spPr>
          <a:xfrm>
            <a:off x="2298411" y="1251988"/>
            <a:ext cx="5513815" cy="5188571"/>
          </a:xfrm>
          <a:prstGeom prst="rect">
            <a:avLst/>
          </a:prstGeom>
          <a:noFill/>
          <a:ln w="31750" cap="flat" cmpd="sng" algn="ctr">
            <a:solidFill>
              <a:srgbClr val="C0000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276" name="구름 275"/>
          <p:cNvSpPr/>
          <p:nvPr/>
        </p:nvSpPr>
        <p:spPr bwMode="auto">
          <a:xfrm>
            <a:off x="8190395" y="5549991"/>
            <a:ext cx="1368153" cy="520254"/>
          </a:xfrm>
          <a:prstGeom prst="cloud">
            <a:avLst/>
          </a:prstGeom>
          <a:solidFill>
            <a:schemeClr val="bg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ko-KR" altLang="en-US" sz="1100" b="1" dirty="0">
                <a:latin typeface="+mn-ea"/>
                <a:ea typeface="+mn-ea"/>
              </a:rPr>
              <a:t>구축 범위</a:t>
            </a:r>
          </a:p>
        </p:txBody>
      </p:sp>
      <p:cxnSp>
        <p:nvCxnSpPr>
          <p:cNvPr id="277" name="직선 연결선 276"/>
          <p:cNvCxnSpPr/>
          <p:nvPr/>
        </p:nvCxnSpPr>
        <p:spPr>
          <a:xfrm flipH="1" flipV="1">
            <a:off x="7812226" y="4894476"/>
            <a:ext cx="425153" cy="810344"/>
          </a:xfrm>
          <a:prstGeom prst="line">
            <a:avLst/>
          </a:prstGeom>
          <a:ln w="3175">
            <a:solidFill>
              <a:srgbClr val="C00000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AutoShape 203"/>
          <p:cNvSpPr>
            <a:spLocks noChangeArrowheads="1"/>
          </p:cNvSpPr>
          <p:nvPr/>
        </p:nvSpPr>
        <p:spPr bwMode="auto">
          <a:xfrm>
            <a:off x="1997214" y="3071927"/>
            <a:ext cx="530225" cy="419100"/>
          </a:xfrm>
          <a:prstGeom prst="leftRightArrow">
            <a:avLst>
              <a:gd name="adj1" fmla="val 50000"/>
              <a:gd name="adj2" fmla="val 34429"/>
            </a:avLst>
          </a:prstGeom>
          <a:gradFill rotWithShape="1">
            <a:gsLst>
              <a:gs pos="0">
                <a:srgbClr val="CCCCFF"/>
              </a:gs>
              <a:gs pos="50000">
                <a:srgbClr val="FFFFFF"/>
              </a:gs>
              <a:gs pos="100000">
                <a:srgbClr val="CCCCFF"/>
              </a:gs>
            </a:gsLst>
            <a:lin ang="0" scaled="1"/>
          </a:gradFill>
          <a:ln w="3175" cap="rnd">
            <a:solidFill>
              <a:srgbClr val="00008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l" eaLnBrk="1" hangingPunct="1">
              <a:spcBef>
                <a:spcPct val="0"/>
              </a:spcBef>
              <a:buClr>
                <a:schemeClr val="tx1"/>
              </a:buClr>
              <a:buFont typeface="Times" panose="02020603050405020304" pitchFamily="18" charset="0"/>
              <a:buNone/>
            </a:pPr>
            <a:r>
              <a:rPr lang="en-US" altLang="ko-KR" sz="1200">
                <a:solidFill>
                  <a:srgbClr val="333399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rPr>
              <a:t>I/F</a:t>
            </a:r>
            <a:endParaRPr lang="ko-KR" altLang="en-US" sz="1200">
              <a:solidFill>
                <a:srgbClr val="333399"/>
              </a:solidFill>
              <a:latin typeface="맑은 고딕" pitchFamily="50" charset="-127"/>
              <a:ea typeface="맑은 고딕" pitchFamily="50" charset="-127"/>
              <a:cs typeface="Arial" panose="020B0604020202020204" pitchFamily="34" charset="0"/>
            </a:endParaRPr>
          </a:p>
        </p:txBody>
      </p:sp>
      <p:sp>
        <p:nvSpPr>
          <p:cNvPr id="94" name="AutoShape 203"/>
          <p:cNvSpPr>
            <a:spLocks noChangeArrowheads="1"/>
          </p:cNvSpPr>
          <p:nvPr/>
        </p:nvSpPr>
        <p:spPr bwMode="auto">
          <a:xfrm>
            <a:off x="2033174" y="5173000"/>
            <a:ext cx="530225" cy="419100"/>
          </a:xfrm>
          <a:prstGeom prst="leftRightArrow">
            <a:avLst>
              <a:gd name="adj1" fmla="val 50000"/>
              <a:gd name="adj2" fmla="val 34429"/>
            </a:avLst>
          </a:prstGeom>
          <a:gradFill rotWithShape="1">
            <a:gsLst>
              <a:gs pos="0">
                <a:srgbClr val="CCCCFF"/>
              </a:gs>
              <a:gs pos="50000">
                <a:srgbClr val="FFFFFF"/>
              </a:gs>
              <a:gs pos="100000">
                <a:srgbClr val="CCCCFF"/>
              </a:gs>
            </a:gsLst>
            <a:lin ang="0" scaled="1"/>
          </a:gradFill>
          <a:ln w="3175" cap="rnd">
            <a:solidFill>
              <a:srgbClr val="00008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l" eaLnBrk="1" hangingPunct="1">
              <a:spcBef>
                <a:spcPct val="0"/>
              </a:spcBef>
              <a:buClr>
                <a:schemeClr val="tx1"/>
              </a:buClr>
              <a:buFont typeface="Times" panose="02020603050405020304" pitchFamily="18" charset="0"/>
              <a:buNone/>
            </a:pPr>
            <a:r>
              <a:rPr lang="en-US" altLang="ko-KR" sz="1200">
                <a:solidFill>
                  <a:srgbClr val="333399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rPr>
              <a:t>I/F</a:t>
            </a:r>
            <a:endParaRPr lang="ko-KR" altLang="en-US" sz="1200">
              <a:solidFill>
                <a:srgbClr val="333399"/>
              </a:solidFill>
              <a:latin typeface="맑은 고딕" pitchFamily="50" charset="-127"/>
              <a:ea typeface="맑은 고딕" pitchFamily="50" charset="-127"/>
              <a:cs typeface="Arial" panose="020B0604020202020204" pitchFamily="34" charset="0"/>
            </a:endParaRPr>
          </a:p>
        </p:txBody>
      </p:sp>
      <p:sp>
        <p:nvSpPr>
          <p:cNvPr id="95" name="AutoShape 203"/>
          <p:cNvSpPr>
            <a:spLocks noChangeArrowheads="1"/>
          </p:cNvSpPr>
          <p:nvPr/>
        </p:nvSpPr>
        <p:spPr bwMode="auto">
          <a:xfrm>
            <a:off x="7547114" y="2995727"/>
            <a:ext cx="530225" cy="419100"/>
          </a:xfrm>
          <a:prstGeom prst="leftRightArrow">
            <a:avLst>
              <a:gd name="adj1" fmla="val 50000"/>
              <a:gd name="adj2" fmla="val 34429"/>
            </a:avLst>
          </a:prstGeom>
          <a:gradFill rotWithShape="1">
            <a:gsLst>
              <a:gs pos="0">
                <a:srgbClr val="CCCCFF"/>
              </a:gs>
              <a:gs pos="50000">
                <a:srgbClr val="FFFFFF"/>
              </a:gs>
              <a:gs pos="100000">
                <a:srgbClr val="CCCCFF"/>
              </a:gs>
            </a:gsLst>
            <a:lin ang="0" scaled="1"/>
          </a:gradFill>
          <a:ln w="3175" cap="rnd">
            <a:solidFill>
              <a:srgbClr val="00008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l" eaLnBrk="1" hangingPunct="1">
              <a:spcBef>
                <a:spcPct val="0"/>
              </a:spcBef>
              <a:buClr>
                <a:schemeClr val="tx1"/>
              </a:buClr>
              <a:buFont typeface="Times" panose="02020603050405020304" pitchFamily="18" charset="0"/>
              <a:buNone/>
            </a:pPr>
            <a:r>
              <a:rPr lang="en-US" altLang="ko-KR" sz="1200" dirty="0">
                <a:solidFill>
                  <a:srgbClr val="333399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rPr>
              <a:t>I/F</a:t>
            </a:r>
            <a:endParaRPr lang="ko-KR" altLang="en-US" sz="1200" dirty="0">
              <a:solidFill>
                <a:srgbClr val="333399"/>
              </a:solidFill>
              <a:latin typeface="맑은 고딕" pitchFamily="50" charset="-127"/>
              <a:ea typeface="맑은 고딕" pitchFamily="50" charset="-127"/>
              <a:cs typeface="Arial" panose="020B0604020202020204" pitchFamily="34" charset="0"/>
            </a:endParaRPr>
          </a:p>
        </p:txBody>
      </p:sp>
      <p:grpSp>
        <p:nvGrpSpPr>
          <p:cNvPr id="96" name="그룹 138"/>
          <p:cNvGrpSpPr>
            <a:grpSpLocks/>
          </p:cNvGrpSpPr>
          <p:nvPr/>
        </p:nvGrpSpPr>
        <p:grpSpPr bwMode="auto">
          <a:xfrm>
            <a:off x="642453" y="1929848"/>
            <a:ext cx="1206500" cy="757375"/>
            <a:chOff x="717492" y="4560799"/>
            <a:chExt cx="1765324" cy="912929"/>
          </a:xfrm>
        </p:grpSpPr>
        <p:sp>
          <p:nvSpPr>
            <p:cNvPr id="97" name="모서리가 둥근 직사각형 96"/>
            <p:cNvSpPr/>
            <p:nvPr/>
          </p:nvSpPr>
          <p:spPr bwMode="auto">
            <a:xfrm>
              <a:off x="717492" y="4560799"/>
              <a:ext cx="1765324" cy="912929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defPPr>
                <a:defRPr lang="ko-KR"/>
              </a:defPPr>
              <a:lvl1pPr algn="l" defTabSz="1474788" rtl="0" fontAlgn="base" latinLnBrk="1">
                <a:spcBef>
                  <a:spcPct val="0"/>
                </a:spcBef>
                <a:spcAft>
                  <a:spcPct val="0"/>
                </a:spcAft>
                <a:defRPr kumimoji="1" sz="2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36600" indent="-279400" algn="l" defTabSz="1474788" rtl="0" fontAlgn="base" latinLnBrk="1">
                <a:spcBef>
                  <a:spcPct val="0"/>
                </a:spcBef>
                <a:spcAft>
                  <a:spcPct val="0"/>
                </a:spcAft>
                <a:defRPr kumimoji="1" sz="2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474788" indent="-560388" algn="l" defTabSz="1474788" rtl="0" fontAlgn="base" latinLnBrk="1">
                <a:spcBef>
                  <a:spcPct val="0"/>
                </a:spcBef>
                <a:spcAft>
                  <a:spcPct val="0"/>
                </a:spcAft>
                <a:defRPr kumimoji="1" sz="2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211388" indent="-839788" algn="l" defTabSz="1474788" rtl="0" fontAlgn="base" latinLnBrk="1">
                <a:spcBef>
                  <a:spcPct val="0"/>
                </a:spcBef>
                <a:spcAft>
                  <a:spcPct val="0"/>
                </a:spcAft>
                <a:defRPr kumimoji="1" sz="2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949575" indent="-1120775" algn="l" defTabSz="1474788" rtl="0" fontAlgn="base" latinLnBrk="1">
                <a:spcBef>
                  <a:spcPct val="0"/>
                </a:spcBef>
                <a:spcAft>
                  <a:spcPct val="0"/>
                </a:spcAft>
                <a:defRPr kumimoji="1" sz="2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sz="2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sz="2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sz="2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sz="2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39725" indent="-339725" algn="ctr" defTabSz="1042988" latinLnBrk="0">
                <a:lnSpc>
                  <a:spcPct val="110000"/>
                </a:lnSpc>
                <a:buClr>
                  <a:srgbClr val="3271AA"/>
                </a:buClr>
                <a:buSzPct val="140000"/>
                <a:tabLst>
                  <a:tab pos="5648325" algn="l"/>
                </a:tabLst>
                <a:defRPr/>
              </a:pPr>
              <a:r>
                <a:rPr lang="ko-KR" altLang="en-US" sz="9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맑은 고딕" pitchFamily="50" charset="-127"/>
                  <a:ea typeface="맑은 고딕" pitchFamily="50" charset="-127"/>
                  <a:sym typeface="Monotype Sorts"/>
                </a:rPr>
                <a:t>ㄷ</a:t>
              </a:r>
              <a:endParaRPr lang="ko-KR" altLang="en-US" sz="900" b="1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  <a:sym typeface="Monotype Sorts"/>
              </a:endParaRPr>
            </a:p>
          </p:txBody>
        </p:sp>
        <p:sp>
          <p:nvSpPr>
            <p:cNvPr id="98" name="AutoShape 161"/>
            <p:cNvSpPr>
              <a:spLocks noChangeArrowheads="1"/>
            </p:cNvSpPr>
            <p:nvPr/>
          </p:nvSpPr>
          <p:spPr bwMode="auto">
            <a:xfrm>
              <a:off x="717492" y="4614375"/>
              <a:ext cx="1715927" cy="237663"/>
            </a:xfrm>
            <a:prstGeom prst="roundRect">
              <a:avLst>
                <a:gd name="adj" fmla="val 11819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  <a:scene3d>
                <a:camera prst="orthographicFront"/>
                <a:lightRig rig="harsh" dir="tl"/>
              </a:scene3d>
              <a:sp3d prstMaterial="flat">
                <a:bevelT w="0" prst="artDeco"/>
                <a:extrusionClr>
                  <a:schemeClr val="bg1"/>
                </a:extrusionClr>
                <a:contourClr>
                  <a:schemeClr val="bg1"/>
                </a:contourClr>
              </a:sp3d>
            </a:bodyPr>
            <a:lstStyle/>
            <a:p>
              <a:pPr defTabSz="762000" fontAlgn="auto">
                <a:spcBef>
                  <a:spcPts val="0"/>
                </a:spcBef>
                <a:spcAft>
                  <a:spcPts val="0"/>
                </a:spcAft>
                <a:tabLst>
                  <a:tab pos="5648325" algn="l"/>
                </a:tabLst>
                <a:defRPr/>
              </a:pPr>
              <a:r>
                <a:rPr lang="en-US" altLang="ko-KR" b="1" spc="-80" dirty="0">
                  <a:ln w="11430">
                    <a:noFill/>
                  </a:ln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ERP</a:t>
              </a:r>
              <a:endParaRPr lang="ko-KR" altLang="en-US" b="1" spc="-80" dirty="0">
                <a:ln w="11430">
                  <a:noFill/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99" name="모서리가 둥근 직사각형 98"/>
            <p:cNvSpPr/>
            <p:nvPr/>
          </p:nvSpPr>
          <p:spPr bwMode="auto">
            <a:xfrm>
              <a:off x="748195" y="4911276"/>
              <a:ext cx="1692925" cy="473496"/>
            </a:xfrm>
            <a:prstGeom prst="roundRect">
              <a:avLst>
                <a:gd name="adj" fmla="val 3339"/>
              </a:avLst>
            </a:prstGeom>
            <a:gradFill flip="none" rotWithShape="1">
              <a:gsLst>
                <a:gs pos="0">
                  <a:schemeClr val="bg1"/>
                </a:gs>
                <a:gs pos="50000">
                  <a:schemeClr val="bg1"/>
                </a:gs>
                <a:gs pos="50000">
                  <a:schemeClr val="bg1">
                    <a:lumMod val="85000"/>
                  </a:schemeClr>
                </a:gs>
                <a:gs pos="51000">
                  <a:srgbClr val="DEDEDE"/>
                </a:gs>
                <a:gs pos="85000">
                  <a:schemeClr val="bg1">
                    <a:lumMod val="95000"/>
                  </a:schemeClr>
                </a:gs>
              </a:gsLst>
              <a:lin ang="16200000" scaled="1"/>
              <a:tileRect/>
            </a:gra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38100">
                <a:prstClr val="black"/>
              </a:innerShdw>
            </a:effectLst>
          </p:spPr>
          <p:txBody>
            <a:bodyPr wrap="none" lIns="0" tIns="0" rIns="0" bIns="108000" anchor="b"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/>
            <a:p>
              <a:pPr>
                <a:defRPr/>
              </a:pPr>
              <a:endParaRPr lang="ko-KR" altLang="en-US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100" name="Rectangle 1289"/>
            <p:cNvSpPr>
              <a:spLocks noChangeArrowheads="1"/>
            </p:cNvSpPr>
            <p:nvPr/>
          </p:nvSpPr>
          <p:spPr bwMode="auto">
            <a:xfrm rot="20280000">
              <a:off x="1952228" y="5098505"/>
              <a:ext cx="410459" cy="148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800" b="1">
                  <a:solidFill>
                    <a:srgbClr val="969696"/>
                  </a:solidFill>
                  <a:latin typeface="맑은 고딕" pitchFamily="50" charset="-127"/>
                  <a:ea typeface="맑은 고딕" pitchFamily="50" charset="-127"/>
                </a:rPr>
                <a:t>DATA</a:t>
              </a:r>
              <a:endParaRPr lang="en-US" altLang="ko-KR" sz="24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101" name="그룹 137"/>
            <p:cNvGrpSpPr>
              <a:grpSpLocks/>
            </p:cNvGrpSpPr>
            <p:nvPr/>
          </p:nvGrpSpPr>
          <p:grpSpPr bwMode="auto">
            <a:xfrm>
              <a:off x="904073" y="4925267"/>
              <a:ext cx="1390677" cy="455283"/>
              <a:chOff x="1222375" y="5622279"/>
              <a:chExt cx="981967" cy="572981"/>
            </a:xfrm>
          </p:grpSpPr>
          <p:grpSp>
            <p:nvGrpSpPr>
              <p:cNvPr id="102" name="Group 1254"/>
              <p:cNvGrpSpPr>
                <a:grpSpLocks/>
              </p:cNvGrpSpPr>
              <p:nvPr/>
            </p:nvGrpSpPr>
            <p:grpSpPr bwMode="auto">
              <a:xfrm>
                <a:off x="1222375" y="5837257"/>
                <a:ext cx="508000" cy="266701"/>
                <a:chOff x="493" y="2968"/>
                <a:chExt cx="320" cy="168"/>
              </a:xfrm>
            </p:grpSpPr>
            <p:grpSp>
              <p:nvGrpSpPr>
                <p:cNvPr id="111" name="Group 1255"/>
                <p:cNvGrpSpPr>
                  <a:grpSpLocks/>
                </p:cNvGrpSpPr>
                <p:nvPr/>
              </p:nvGrpSpPr>
              <p:grpSpPr bwMode="auto">
                <a:xfrm>
                  <a:off x="493" y="2968"/>
                  <a:ext cx="320" cy="168"/>
                  <a:chOff x="493" y="2968"/>
                  <a:chExt cx="320" cy="168"/>
                </a:xfrm>
              </p:grpSpPr>
              <p:sp>
                <p:nvSpPr>
                  <p:cNvPr id="115" name="Rectangle 1256"/>
                  <p:cNvSpPr>
                    <a:spLocks noChangeArrowheads="1"/>
                  </p:cNvSpPr>
                  <p:nvPr/>
                </p:nvSpPr>
                <p:spPr bwMode="auto">
                  <a:xfrm>
                    <a:off x="493" y="2968"/>
                    <a:ext cx="320" cy="167"/>
                  </a:xfrm>
                  <a:prstGeom prst="rect">
                    <a:avLst/>
                  </a:prstGeom>
                  <a:solidFill>
                    <a:srgbClr val="C0C0C0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b="1">
                      <a:solidFill>
                        <a:srgbClr val="000000"/>
                      </a:solidFill>
                      <a:latin typeface="맑은 고딕" pitchFamily="50" charset="-127"/>
                      <a:ea typeface="맑은 고딕" pitchFamily="50" charset="-127"/>
                      <a:cs typeface="산돌고딕B"/>
                    </a:endParaRPr>
                  </a:p>
                </p:txBody>
              </p:sp>
              <p:grpSp>
                <p:nvGrpSpPr>
                  <p:cNvPr id="116" name="Group 1257"/>
                  <p:cNvGrpSpPr>
                    <a:grpSpLocks/>
                  </p:cNvGrpSpPr>
                  <p:nvPr/>
                </p:nvGrpSpPr>
                <p:grpSpPr bwMode="auto">
                  <a:xfrm>
                    <a:off x="511" y="2969"/>
                    <a:ext cx="285" cy="167"/>
                    <a:chOff x="511" y="2969"/>
                    <a:chExt cx="285" cy="167"/>
                  </a:xfrm>
                </p:grpSpPr>
                <p:sp>
                  <p:nvSpPr>
                    <p:cNvPr id="129" name="Line 12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53" y="2969"/>
                      <a:ext cx="1" cy="167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 b="1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  <p:sp>
                  <p:nvSpPr>
                    <p:cNvPr id="130" name="Line 12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36" y="2969"/>
                      <a:ext cx="1" cy="167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 b="1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  <p:sp>
                  <p:nvSpPr>
                    <p:cNvPr id="131" name="Line 12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18" y="2969"/>
                      <a:ext cx="1" cy="167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 b="1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  <p:sp>
                  <p:nvSpPr>
                    <p:cNvPr id="132" name="Line 126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601" y="2969"/>
                      <a:ext cx="1" cy="167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 b="1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  <p:sp>
                  <p:nvSpPr>
                    <p:cNvPr id="133" name="Line 126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83" y="2969"/>
                      <a:ext cx="1" cy="167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 b="1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  <p:sp>
                  <p:nvSpPr>
                    <p:cNvPr id="134" name="Line 126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65" y="2969"/>
                      <a:ext cx="1" cy="167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 b="1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  <p:sp>
                  <p:nvSpPr>
                    <p:cNvPr id="135" name="Line 12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47" y="2969"/>
                      <a:ext cx="1" cy="167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 b="1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  <p:sp>
                  <p:nvSpPr>
                    <p:cNvPr id="136" name="Line 126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29" y="2969"/>
                      <a:ext cx="1" cy="167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 b="1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  <p:sp>
                  <p:nvSpPr>
                    <p:cNvPr id="140" name="Line 12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1" y="2969"/>
                      <a:ext cx="1" cy="167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 b="1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  <p:sp>
                  <p:nvSpPr>
                    <p:cNvPr id="141" name="Line 12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5" y="2969"/>
                      <a:ext cx="1" cy="167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 b="1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  <p:sp>
                  <p:nvSpPr>
                    <p:cNvPr id="142" name="Line 12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77" y="2969"/>
                      <a:ext cx="1" cy="167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 b="1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  <p:sp>
                  <p:nvSpPr>
                    <p:cNvPr id="146" name="Line 126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60" y="2969"/>
                      <a:ext cx="1" cy="167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 b="1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  <p:sp>
                  <p:nvSpPr>
                    <p:cNvPr id="196" name="Line 127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42" y="2969"/>
                      <a:ext cx="1" cy="167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 b="1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  <p:sp>
                  <p:nvSpPr>
                    <p:cNvPr id="197" name="Line 127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24" y="2969"/>
                      <a:ext cx="1" cy="167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 b="1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  <p:sp>
                  <p:nvSpPr>
                    <p:cNvPr id="198" name="Line 127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06" y="2969"/>
                      <a:ext cx="1" cy="167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 b="1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  <p:sp>
                  <p:nvSpPr>
                    <p:cNvPr id="199" name="Line 127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88" y="2969"/>
                      <a:ext cx="1" cy="167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 b="1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  <p:sp>
                  <p:nvSpPr>
                    <p:cNvPr id="200" name="Line 12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1" y="2969"/>
                      <a:ext cx="1" cy="167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 b="1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</p:grpSp>
              <p:grpSp>
                <p:nvGrpSpPr>
                  <p:cNvPr id="117" name="Group 1275"/>
                  <p:cNvGrpSpPr>
                    <a:grpSpLocks/>
                  </p:cNvGrpSpPr>
                  <p:nvPr/>
                </p:nvGrpSpPr>
                <p:grpSpPr bwMode="auto">
                  <a:xfrm>
                    <a:off x="494" y="2986"/>
                    <a:ext cx="319" cy="133"/>
                    <a:chOff x="494" y="2986"/>
                    <a:chExt cx="319" cy="133"/>
                  </a:xfrm>
                </p:grpSpPr>
                <p:sp>
                  <p:nvSpPr>
                    <p:cNvPr id="118" name="Line 12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4" y="3052"/>
                      <a:ext cx="319" cy="1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 b="1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  <p:sp>
                  <p:nvSpPr>
                    <p:cNvPr id="119" name="Line 127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4" y="3036"/>
                      <a:ext cx="319" cy="1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 b="1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  <p:sp>
                  <p:nvSpPr>
                    <p:cNvPr id="120" name="Line 127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4" y="3019"/>
                      <a:ext cx="319" cy="1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 b="1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  <p:sp>
                  <p:nvSpPr>
                    <p:cNvPr id="121" name="Line 12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4" y="3002"/>
                      <a:ext cx="319" cy="1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 b="1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  <p:sp>
                  <p:nvSpPr>
                    <p:cNvPr id="124" name="Line 128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4" y="2986"/>
                      <a:ext cx="319" cy="1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 b="1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  <p:sp>
                  <p:nvSpPr>
                    <p:cNvPr id="125" name="Line 128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4" y="3118"/>
                      <a:ext cx="319" cy="1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 b="1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  <p:sp>
                  <p:nvSpPr>
                    <p:cNvPr id="126" name="Line 12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4" y="3101"/>
                      <a:ext cx="319" cy="1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 b="1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  <p:sp>
                  <p:nvSpPr>
                    <p:cNvPr id="127" name="Line 12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4" y="3085"/>
                      <a:ext cx="319" cy="1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 b="1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  <p:sp>
                  <p:nvSpPr>
                    <p:cNvPr id="128" name="Line 12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4" y="3068"/>
                      <a:ext cx="319" cy="1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 b="1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</p:grpSp>
            </p:grpSp>
            <p:grpSp>
              <p:nvGrpSpPr>
                <p:cNvPr id="112" name="Group 1285"/>
                <p:cNvGrpSpPr>
                  <a:grpSpLocks/>
                </p:cNvGrpSpPr>
                <p:nvPr/>
              </p:nvGrpSpPr>
              <p:grpSpPr bwMode="auto">
                <a:xfrm>
                  <a:off x="493" y="2983"/>
                  <a:ext cx="314" cy="134"/>
                  <a:chOff x="493" y="2983"/>
                  <a:chExt cx="314" cy="134"/>
                </a:xfrm>
              </p:grpSpPr>
              <p:sp>
                <p:nvSpPr>
                  <p:cNvPr id="113" name="Freeform 1286"/>
                  <p:cNvSpPr>
                    <a:spLocks/>
                  </p:cNvSpPr>
                  <p:nvPr/>
                </p:nvSpPr>
                <p:spPr bwMode="auto">
                  <a:xfrm>
                    <a:off x="493" y="2986"/>
                    <a:ext cx="314" cy="131"/>
                  </a:xfrm>
                  <a:custGeom>
                    <a:avLst/>
                    <a:gdLst>
                      <a:gd name="T0" fmla="*/ 0 w 627"/>
                      <a:gd name="T1" fmla="*/ 59 h 263"/>
                      <a:gd name="T2" fmla="*/ 27 w 627"/>
                      <a:gd name="T3" fmla="*/ 42 h 263"/>
                      <a:gd name="T4" fmla="*/ 42 w 627"/>
                      <a:gd name="T5" fmla="*/ 58 h 263"/>
                      <a:gd name="T6" fmla="*/ 62 w 627"/>
                      <a:gd name="T7" fmla="*/ 34 h 263"/>
                      <a:gd name="T8" fmla="*/ 80 w 627"/>
                      <a:gd name="T9" fmla="*/ 50 h 263"/>
                      <a:gd name="T10" fmla="*/ 106 w 627"/>
                      <a:gd name="T11" fmla="*/ 20 h 263"/>
                      <a:gd name="T12" fmla="*/ 124 w 627"/>
                      <a:gd name="T13" fmla="*/ 34 h 263"/>
                      <a:gd name="T14" fmla="*/ 151 w 627"/>
                      <a:gd name="T15" fmla="*/ 4 h 263"/>
                      <a:gd name="T16" fmla="*/ 148 w 627"/>
                      <a:gd name="T17" fmla="*/ 1 h 263"/>
                      <a:gd name="T18" fmla="*/ 157 w 627"/>
                      <a:gd name="T19" fmla="*/ 0 h 263"/>
                      <a:gd name="T20" fmla="*/ 157 w 627"/>
                      <a:gd name="T21" fmla="*/ 9 h 263"/>
                      <a:gd name="T22" fmla="*/ 154 w 627"/>
                      <a:gd name="T23" fmla="*/ 7 h 263"/>
                      <a:gd name="T24" fmla="*/ 125 w 627"/>
                      <a:gd name="T25" fmla="*/ 40 h 263"/>
                      <a:gd name="T26" fmla="*/ 107 w 627"/>
                      <a:gd name="T27" fmla="*/ 26 h 263"/>
                      <a:gd name="T28" fmla="*/ 80 w 627"/>
                      <a:gd name="T29" fmla="*/ 56 h 263"/>
                      <a:gd name="T30" fmla="*/ 63 w 627"/>
                      <a:gd name="T31" fmla="*/ 41 h 263"/>
                      <a:gd name="T32" fmla="*/ 42 w 627"/>
                      <a:gd name="T33" fmla="*/ 65 h 263"/>
                      <a:gd name="T34" fmla="*/ 26 w 627"/>
                      <a:gd name="T35" fmla="*/ 48 h 263"/>
                      <a:gd name="T36" fmla="*/ 0 w 627"/>
                      <a:gd name="T37" fmla="*/ 65 h 263"/>
                      <a:gd name="T38" fmla="*/ 0 w 627"/>
                      <a:gd name="T39" fmla="*/ 59 h 263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627"/>
                      <a:gd name="T61" fmla="*/ 0 h 263"/>
                      <a:gd name="T62" fmla="*/ 627 w 627"/>
                      <a:gd name="T63" fmla="*/ 263 h 263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627" h="263">
                        <a:moveTo>
                          <a:pt x="0" y="237"/>
                        </a:moveTo>
                        <a:lnTo>
                          <a:pt x="107" y="170"/>
                        </a:lnTo>
                        <a:lnTo>
                          <a:pt x="167" y="234"/>
                        </a:lnTo>
                        <a:lnTo>
                          <a:pt x="248" y="137"/>
                        </a:lnTo>
                        <a:lnTo>
                          <a:pt x="318" y="201"/>
                        </a:lnTo>
                        <a:lnTo>
                          <a:pt x="422" y="80"/>
                        </a:lnTo>
                        <a:lnTo>
                          <a:pt x="495" y="137"/>
                        </a:lnTo>
                        <a:lnTo>
                          <a:pt x="602" y="16"/>
                        </a:lnTo>
                        <a:lnTo>
                          <a:pt x="591" y="6"/>
                        </a:lnTo>
                        <a:lnTo>
                          <a:pt x="627" y="0"/>
                        </a:lnTo>
                        <a:lnTo>
                          <a:pt x="625" y="39"/>
                        </a:lnTo>
                        <a:lnTo>
                          <a:pt x="614" y="28"/>
                        </a:lnTo>
                        <a:lnTo>
                          <a:pt x="497" y="163"/>
                        </a:lnTo>
                        <a:lnTo>
                          <a:pt x="425" y="105"/>
                        </a:lnTo>
                        <a:lnTo>
                          <a:pt x="320" y="226"/>
                        </a:lnTo>
                        <a:lnTo>
                          <a:pt x="250" y="166"/>
                        </a:lnTo>
                        <a:lnTo>
                          <a:pt x="167" y="263"/>
                        </a:lnTo>
                        <a:lnTo>
                          <a:pt x="102" y="195"/>
                        </a:lnTo>
                        <a:lnTo>
                          <a:pt x="0" y="260"/>
                        </a:lnTo>
                        <a:lnTo>
                          <a:pt x="0" y="23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b="1">
                      <a:solidFill>
                        <a:srgbClr val="000000"/>
                      </a:solidFill>
                      <a:latin typeface="맑은 고딕" pitchFamily="50" charset="-127"/>
                      <a:ea typeface="맑은 고딕" pitchFamily="50" charset="-127"/>
                    </a:endParaRPr>
                  </a:p>
                </p:txBody>
              </p:sp>
              <p:sp>
                <p:nvSpPr>
                  <p:cNvPr id="114" name="Freeform 1287"/>
                  <p:cNvSpPr>
                    <a:spLocks/>
                  </p:cNvSpPr>
                  <p:nvPr/>
                </p:nvSpPr>
                <p:spPr bwMode="auto">
                  <a:xfrm>
                    <a:off x="494" y="2983"/>
                    <a:ext cx="313" cy="131"/>
                  </a:xfrm>
                  <a:custGeom>
                    <a:avLst/>
                    <a:gdLst>
                      <a:gd name="T0" fmla="*/ 0 w 626"/>
                      <a:gd name="T1" fmla="*/ 59 h 264"/>
                      <a:gd name="T2" fmla="*/ 26 w 626"/>
                      <a:gd name="T3" fmla="*/ 42 h 264"/>
                      <a:gd name="T4" fmla="*/ 41 w 626"/>
                      <a:gd name="T5" fmla="*/ 58 h 264"/>
                      <a:gd name="T6" fmla="*/ 61 w 626"/>
                      <a:gd name="T7" fmla="*/ 34 h 264"/>
                      <a:gd name="T8" fmla="*/ 79 w 626"/>
                      <a:gd name="T9" fmla="*/ 49 h 264"/>
                      <a:gd name="T10" fmla="*/ 105 w 626"/>
                      <a:gd name="T11" fmla="*/ 20 h 264"/>
                      <a:gd name="T12" fmla="*/ 124 w 626"/>
                      <a:gd name="T13" fmla="*/ 34 h 264"/>
                      <a:gd name="T14" fmla="*/ 151 w 626"/>
                      <a:gd name="T15" fmla="*/ 4 h 264"/>
                      <a:gd name="T16" fmla="*/ 148 w 626"/>
                      <a:gd name="T17" fmla="*/ 1 h 264"/>
                      <a:gd name="T18" fmla="*/ 157 w 626"/>
                      <a:gd name="T19" fmla="*/ 0 h 264"/>
                      <a:gd name="T20" fmla="*/ 156 w 626"/>
                      <a:gd name="T21" fmla="*/ 10 h 264"/>
                      <a:gd name="T22" fmla="*/ 154 w 626"/>
                      <a:gd name="T23" fmla="*/ 7 h 264"/>
                      <a:gd name="T24" fmla="*/ 124 w 626"/>
                      <a:gd name="T25" fmla="*/ 40 h 264"/>
                      <a:gd name="T26" fmla="*/ 106 w 626"/>
                      <a:gd name="T27" fmla="*/ 26 h 264"/>
                      <a:gd name="T28" fmla="*/ 79 w 626"/>
                      <a:gd name="T29" fmla="*/ 56 h 264"/>
                      <a:gd name="T30" fmla="*/ 62 w 626"/>
                      <a:gd name="T31" fmla="*/ 41 h 264"/>
                      <a:gd name="T32" fmla="*/ 41 w 626"/>
                      <a:gd name="T33" fmla="*/ 65 h 264"/>
                      <a:gd name="T34" fmla="*/ 25 w 626"/>
                      <a:gd name="T35" fmla="*/ 48 h 264"/>
                      <a:gd name="T36" fmla="*/ 0 w 626"/>
                      <a:gd name="T37" fmla="*/ 65 h 264"/>
                      <a:gd name="T38" fmla="*/ 0 w 626"/>
                      <a:gd name="T39" fmla="*/ 59 h 264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626"/>
                      <a:gd name="T61" fmla="*/ 0 h 264"/>
                      <a:gd name="T62" fmla="*/ 626 w 626"/>
                      <a:gd name="T63" fmla="*/ 264 h 264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626" h="264">
                        <a:moveTo>
                          <a:pt x="0" y="238"/>
                        </a:moveTo>
                        <a:lnTo>
                          <a:pt x="106" y="171"/>
                        </a:lnTo>
                        <a:lnTo>
                          <a:pt x="166" y="235"/>
                        </a:lnTo>
                        <a:lnTo>
                          <a:pt x="247" y="138"/>
                        </a:lnTo>
                        <a:lnTo>
                          <a:pt x="319" y="200"/>
                        </a:lnTo>
                        <a:lnTo>
                          <a:pt x="421" y="81"/>
                        </a:lnTo>
                        <a:lnTo>
                          <a:pt x="496" y="138"/>
                        </a:lnTo>
                        <a:lnTo>
                          <a:pt x="601" y="17"/>
                        </a:lnTo>
                        <a:lnTo>
                          <a:pt x="590" y="7"/>
                        </a:lnTo>
                        <a:lnTo>
                          <a:pt x="626" y="0"/>
                        </a:lnTo>
                        <a:lnTo>
                          <a:pt x="624" y="40"/>
                        </a:lnTo>
                        <a:lnTo>
                          <a:pt x="613" y="28"/>
                        </a:lnTo>
                        <a:lnTo>
                          <a:pt x="496" y="164"/>
                        </a:lnTo>
                        <a:lnTo>
                          <a:pt x="424" y="105"/>
                        </a:lnTo>
                        <a:lnTo>
                          <a:pt x="319" y="227"/>
                        </a:lnTo>
                        <a:lnTo>
                          <a:pt x="251" y="167"/>
                        </a:lnTo>
                        <a:lnTo>
                          <a:pt x="166" y="264"/>
                        </a:lnTo>
                        <a:lnTo>
                          <a:pt x="101" y="196"/>
                        </a:lnTo>
                        <a:lnTo>
                          <a:pt x="0" y="261"/>
                        </a:lnTo>
                        <a:lnTo>
                          <a:pt x="0" y="238"/>
                        </a:lnTo>
                        <a:close/>
                      </a:path>
                    </a:pathLst>
                  </a:custGeom>
                  <a:solidFill>
                    <a:srgbClr val="00FF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b="1">
                      <a:solidFill>
                        <a:srgbClr val="000000"/>
                      </a:solidFill>
                      <a:latin typeface="맑은 고딕" pitchFamily="50" charset="-127"/>
                      <a:ea typeface="맑은 고딕" pitchFamily="50" charset="-127"/>
                    </a:endParaRPr>
                  </a:p>
                </p:txBody>
              </p:sp>
            </p:grpSp>
          </p:grpSp>
          <p:sp>
            <p:nvSpPr>
              <p:cNvPr id="103" name="Rectangle 1290"/>
              <p:cNvSpPr>
                <a:spLocks noChangeArrowheads="1"/>
              </p:cNvSpPr>
              <p:nvPr/>
            </p:nvSpPr>
            <p:spPr bwMode="auto">
              <a:xfrm rot="951371">
                <a:off x="1632673" y="5622279"/>
                <a:ext cx="289828" cy="1867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ko-KR" sz="800" b="1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DATA</a:t>
                </a:r>
                <a:endParaRPr lang="en-US" altLang="ko-KR" sz="2400" b="1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04" name="Rectangle 1293"/>
              <p:cNvSpPr>
                <a:spLocks noChangeArrowheads="1"/>
              </p:cNvSpPr>
              <p:nvPr/>
            </p:nvSpPr>
            <p:spPr bwMode="auto">
              <a:xfrm rot="1200000">
                <a:off x="1806919" y="5885927"/>
                <a:ext cx="289828" cy="1867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ko-KR" sz="800" b="1">
                    <a:solidFill>
                      <a:srgbClr val="969696"/>
                    </a:solidFill>
                    <a:latin typeface="맑은 고딕" pitchFamily="50" charset="-127"/>
                    <a:ea typeface="맑은 고딕" pitchFamily="50" charset="-127"/>
                  </a:rPr>
                  <a:t>DATA</a:t>
                </a:r>
                <a:endParaRPr lang="en-US" altLang="ko-KR" sz="2400" b="1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05" name="Rectangle 1294"/>
              <p:cNvSpPr>
                <a:spLocks noChangeArrowheads="1"/>
              </p:cNvSpPr>
              <p:nvPr/>
            </p:nvSpPr>
            <p:spPr bwMode="auto">
              <a:xfrm rot="1200000">
                <a:off x="1802156" y="5882752"/>
                <a:ext cx="289828" cy="1867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ko-KR" sz="800" b="1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DATA</a:t>
                </a:r>
                <a:endParaRPr lang="en-US" altLang="ko-KR" sz="2400" b="1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06" name="Rectangle 1297"/>
              <p:cNvSpPr>
                <a:spLocks noChangeArrowheads="1"/>
              </p:cNvSpPr>
              <p:nvPr/>
            </p:nvSpPr>
            <p:spPr bwMode="auto">
              <a:xfrm rot="20520000">
                <a:off x="1822795" y="5727178"/>
                <a:ext cx="289828" cy="1867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ko-KR" sz="800" b="1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DATA</a:t>
                </a:r>
                <a:endParaRPr lang="en-US" altLang="ko-KR" sz="2400" b="1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07" name="Rectangle 1298"/>
              <p:cNvSpPr>
                <a:spLocks noChangeArrowheads="1"/>
              </p:cNvSpPr>
              <p:nvPr/>
            </p:nvSpPr>
            <p:spPr bwMode="auto">
              <a:xfrm rot="20520000">
                <a:off x="1819620" y="5722416"/>
                <a:ext cx="289828" cy="1867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ko-KR" sz="800" b="1">
                    <a:solidFill>
                      <a:srgbClr val="66FF33"/>
                    </a:solidFill>
                    <a:latin typeface="맑은 고딕" pitchFamily="50" charset="-127"/>
                    <a:ea typeface="맑은 고딕" pitchFamily="50" charset="-127"/>
                  </a:rPr>
                  <a:t>DATA</a:t>
                </a:r>
                <a:endParaRPr lang="en-US" altLang="ko-KR" sz="2400" b="1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08" name="Rectangle 1301"/>
              <p:cNvSpPr>
                <a:spLocks noChangeArrowheads="1"/>
              </p:cNvSpPr>
              <p:nvPr/>
            </p:nvSpPr>
            <p:spPr bwMode="auto">
              <a:xfrm rot="5040000">
                <a:off x="1927967" y="5918885"/>
                <a:ext cx="425557" cy="127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ko-KR" sz="800" b="1">
                    <a:solidFill>
                      <a:srgbClr val="969696"/>
                    </a:solidFill>
                    <a:latin typeface="맑은 고딕" pitchFamily="50" charset="-127"/>
                    <a:ea typeface="맑은 고딕" pitchFamily="50" charset="-127"/>
                  </a:rPr>
                  <a:t>DATA</a:t>
                </a:r>
                <a:endParaRPr lang="en-US" altLang="ko-KR" sz="2400" b="1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09" name="Rectangle 1303"/>
              <p:cNvSpPr>
                <a:spLocks noChangeArrowheads="1"/>
              </p:cNvSpPr>
              <p:nvPr/>
            </p:nvSpPr>
            <p:spPr bwMode="auto">
              <a:xfrm rot="1200000">
                <a:off x="1484659" y="5730341"/>
                <a:ext cx="289828" cy="1867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ko-KR" sz="800" b="1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DATA</a:t>
                </a:r>
                <a:endParaRPr lang="en-US" altLang="ko-KR" sz="2400" b="1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10" name="Rectangle 1304"/>
              <p:cNvSpPr>
                <a:spLocks noChangeArrowheads="1"/>
              </p:cNvSpPr>
              <p:nvPr/>
            </p:nvSpPr>
            <p:spPr bwMode="auto">
              <a:xfrm rot="1200000">
                <a:off x="1479891" y="5727166"/>
                <a:ext cx="289828" cy="1867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ko-KR" sz="800" b="1">
                    <a:solidFill>
                      <a:srgbClr val="FF3300"/>
                    </a:solidFill>
                    <a:latin typeface="맑은 고딕" pitchFamily="50" charset="-127"/>
                    <a:ea typeface="맑은 고딕" pitchFamily="50" charset="-127"/>
                  </a:rPr>
                  <a:t>DATA</a:t>
                </a:r>
                <a:endParaRPr lang="en-US" altLang="ko-KR" sz="2400" b="1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99465079"/>
      </p:ext>
    </p:extLst>
  </p:cSld>
  <p:clrMapOvr>
    <a:masterClrMapping/>
  </p:clrMapOvr>
  <p:transition advTm="5000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AutoShape 161"/>
          <p:cNvSpPr>
            <a:spLocks noChangeArrowheads="1"/>
          </p:cNvSpPr>
          <p:nvPr/>
        </p:nvSpPr>
        <p:spPr bwMode="auto">
          <a:xfrm>
            <a:off x="231606" y="138611"/>
            <a:ext cx="4968000" cy="295751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l" eaLnBrk="1" fontAlgn="auto" latinLnBrk="1" hangingPunct="1">
              <a:spcBef>
                <a:spcPct val="0"/>
              </a:spcBef>
              <a:spcAft>
                <a:spcPts val="0"/>
              </a:spcAft>
              <a:tabLst>
                <a:tab pos="5648325" algn="l"/>
              </a:tabLst>
            </a:pPr>
            <a:r>
              <a:rPr lang="en-US" altLang="ko-KR" sz="18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5.2 </a:t>
            </a:r>
            <a:r>
              <a:rPr lang="ko-KR" altLang="en-US" sz="18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단계별 추진방법론</a:t>
            </a:r>
          </a:p>
        </p:txBody>
      </p:sp>
      <p:grpSp>
        <p:nvGrpSpPr>
          <p:cNvPr id="203" name="그룹 198"/>
          <p:cNvGrpSpPr>
            <a:grpSpLocks/>
          </p:cNvGrpSpPr>
          <p:nvPr/>
        </p:nvGrpSpPr>
        <p:grpSpPr bwMode="auto">
          <a:xfrm>
            <a:off x="-1588" y="1191821"/>
            <a:ext cx="9900000" cy="215900"/>
            <a:chOff x="634928" y="2749548"/>
            <a:chExt cx="6271459" cy="216000"/>
          </a:xfrm>
        </p:grpSpPr>
        <p:sp>
          <p:nvSpPr>
            <p:cNvPr id="204" name="모서리가 둥근 직사각형 203"/>
            <p:cNvSpPr/>
            <p:nvPr/>
          </p:nvSpPr>
          <p:spPr>
            <a:xfrm>
              <a:off x="634928" y="2749548"/>
              <a:ext cx="6271459" cy="216000"/>
            </a:xfrm>
            <a:prstGeom prst="roundRect">
              <a:avLst>
                <a:gd name="adj" fmla="val 0"/>
              </a:avLst>
            </a:prstGeom>
            <a:solidFill>
              <a:srgbClr val="D7E3F1"/>
            </a:solidFill>
            <a:ln w="6350">
              <a:solidFill>
                <a:srgbClr val="8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anchor="ctr"/>
            <a:lstStyle/>
            <a:p>
              <a:pPr algn="l" defTabSz="1041400">
                <a:defRPr/>
              </a:pPr>
              <a:r>
                <a:rPr lang="ko-KR" altLang="en-US" sz="1400" dirty="0">
                  <a:solidFill>
                    <a:srgbClr val="13202F"/>
                  </a:solidFill>
                  <a:latin typeface="-윤고딕140" pitchFamily="18" charset="-127"/>
                  <a:ea typeface="-윤고딕140" pitchFamily="18" charset="-127"/>
                </a:rPr>
                <a:t>  </a:t>
              </a:r>
              <a:r>
                <a:rPr lang="ko-KR" altLang="en-US" sz="1400" b="1" dirty="0">
                  <a:solidFill>
                    <a:srgbClr val="13202F"/>
                  </a:solidFill>
                  <a:latin typeface="맑은 고딕" pitchFamily="50" charset="-127"/>
                  <a:ea typeface="맑은 고딕" pitchFamily="50" charset="-127"/>
                </a:rPr>
                <a:t>단계별 방법론</a:t>
              </a:r>
            </a:p>
          </p:txBody>
        </p:sp>
        <p:pic>
          <p:nvPicPr>
            <p:cNvPr id="205" name="Picture 2" descr="C:\Users\wslee\Desktop\Untitled-2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r="4230"/>
            <a:stretch>
              <a:fillRect/>
            </a:stretch>
          </p:blipFill>
          <p:spPr bwMode="auto">
            <a:xfrm>
              <a:off x="694874" y="2806776"/>
              <a:ext cx="66686" cy="101544"/>
            </a:xfrm>
            <a:prstGeom prst="rect">
              <a:avLst/>
            </a:prstGeom>
            <a:noFill/>
          </p:spPr>
        </p:pic>
      </p:grpSp>
      <p:sp>
        <p:nvSpPr>
          <p:cNvPr id="206" name="제목 29"/>
          <p:cNvSpPr txBox="1">
            <a:spLocks/>
          </p:cNvSpPr>
          <p:nvPr/>
        </p:nvSpPr>
        <p:spPr>
          <a:xfrm>
            <a:off x="495300" y="617146"/>
            <a:ext cx="92106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defPPr>
              <a:defRPr lang="en-US"/>
            </a:defPPr>
            <a:lvl1pPr algn="l" defTabSz="936743">
              <a:defRPr spc="-60">
                <a:latin typeface="맑은 고딕" pitchFamily="50" charset="-127"/>
                <a:ea typeface="맑은 고딕" pitchFamily="50" charset="-127"/>
                <a:cs typeface="Arial" pitchFamily="34" charset="0"/>
              </a:defRPr>
            </a:lvl1pPr>
          </a:lstStyle>
          <a:p>
            <a:r>
              <a:rPr lang="en-US" altLang="ko-KR" dirty="0">
                <a:solidFill>
                  <a:srgbClr val="000000"/>
                </a:solidFill>
                <a:sym typeface="Monotype Sorts"/>
              </a:rPr>
              <a:t>MCIM(Standard Model based Customer Implementation Methodology) </a:t>
            </a:r>
            <a:r>
              <a:rPr lang="ko-KR" altLang="en-US" dirty="0">
                <a:solidFill>
                  <a:srgbClr val="000000"/>
                </a:solidFill>
                <a:sym typeface="Monotype Sorts"/>
              </a:rPr>
              <a:t>은 </a:t>
            </a:r>
            <a:r>
              <a:rPr lang="en-US" altLang="ko-KR" dirty="0">
                <a:solidFill>
                  <a:srgbClr val="000000"/>
                </a:solidFill>
                <a:sym typeface="Monotype Sorts"/>
              </a:rPr>
              <a:t>APS</a:t>
            </a:r>
            <a:r>
              <a:rPr lang="ko-KR" altLang="en-US" dirty="0">
                <a:solidFill>
                  <a:srgbClr val="000000"/>
                </a:solidFill>
                <a:sym typeface="Monotype Sorts"/>
              </a:rPr>
              <a:t>의 표준 업무 모델을 기반으로</a:t>
            </a:r>
            <a:r>
              <a:rPr lang="en-US" altLang="ko-KR" dirty="0">
                <a:solidFill>
                  <a:srgbClr val="000000"/>
                </a:solidFill>
                <a:sym typeface="Monotype Sorts"/>
              </a:rPr>
              <a:t>, </a:t>
            </a:r>
            <a:r>
              <a:rPr lang="ko-KR" altLang="en-US" dirty="0">
                <a:solidFill>
                  <a:srgbClr val="000000"/>
                </a:solidFill>
                <a:sym typeface="Monotype Sorts"/>
              </a:rPr>
              <a:t>업체 참여인력이 </a:t>
            </a:r>
            <a:r>
              <a:rPr lang="en-US" altLang="ko-KR" dirty="0">
                <a:solidFill>
                  <a:srgbClr val="000000"/>
                </a:solidFill>
                <a:sym typeface="Monotype Sorts"/>
              </a:rPr>
              <a:t>APS</a:t>
            </a:r>
            <a:r>
              <a:rPr lang="ko-KR" altLang="en-US" dirty="0">
                <a:solidFill>
                  <a:srgbClr val="000000"/>
                </a:solidFill>
                <a:sym typeface="Monotype Sorts"/>
              </a:rPr>
              <a:t>를 구현하며</a:t>
            </a:r>
            <a:r>
              <a:rPr lang="en-US" altLang="ko-KR" dirty="0">
                <a:solidFill>
                  <a:srgbClr val="000000"/>
                </a:solidFill>
                <a:sym typeface="Monotype Sorts"/>
              </a:rPr>
              <a:t>, </a:t>
            </a:r>
            <a:r>
              <a:rPr lang="ko-KR" altLang="en-US" dirty="0">
                <a:solidFill>
                  <a:srgbClr val="000000"/>
                </a:solidFill>
                <a:sym typeface="Monotype Sorts"/>
              </a:rPr>
              <a:t>컨설팅</a:t>
            </a:r>
            <a:r>
              <a:rPr lang="en-US" altLang="ko-KR" dirty="0">
                <a:solidFill>
                  <a:srgbClr val="000000"/>
                </a:solidFill>
                <a:sym typeface="Monotype Sorts"/>
              </a:rPr>
              <a:t>/</a:t>
            </a:r>
            <a:r>
              <a:rPr lang="ko-KR" altLang="en-US" dirty="0">
                <a:solidFill>
                  <a:srgbClr val="000000"/>
                </a:solidFill>
                <a:sym typeface="Monotype Sorts"/>
              </a:rPr>
              <a:t>교육을 통한 </a:t>
            </a:r>
            <a:r>
              <a:rPr lang="en-US" altLang="ko-KR" dirty="0">
                <a:solidFill>
                  <a:srgbClr val="000000"/>
                </a:solidFill>
                <a:sym typeface="Monotype Sorts"/>
              </a:rPr>
              <a:t>TFT</a:t>
            </a:r>
            <a:r>
              <a:rPr lang="ko-KR" altLang="en-US" dirty="0">
                <a:solidFill>
                  <a:srgbClr val="000000"/>
                </a:solidFill>
                <a:sym typeface="Monotype Sorts"/>
              </a:rPr>
              <a:t>의 </a:t>
            </a:r>
            <a:r>
              <a:rPr lang="en-US" altLang="ko-KR" dirty="0">
                <a:solidFill>
                  <a:srgbClr val="000000"/>
                </a:solidFill>
                <a:sym typeface="Monotype Sorts"/>
              </a:rPr>
              <a:t>Power User</a:t>
            </a:r>
            <a:r>
              <a:rPr lang="ko-KR" altLang="en-US" dirty="0">
                <a:solidFill>
                  <a:srgbClr val="000000"/>
                </a:solidFill>
                <a:sym typeface="Monotype Sorts"/>
              </a:rPr>
              <a:t>화를 통해</a:t>
            </a:r>
            <a:r>
              <a:rPr lang="en-US" altLang="ko-KR" dirty="0">
                <a:solidFill>
                  <a:srgbClr val="000000"/>
                </a:solidFill>
                <a:sym typeface="Monotype Sorts"/>
              </a:rPr>
              <a:t>, </a:t>
            </a:r>
            <a:r>
              <a:rPr lang="ko-KR" altLang="en-US" dirty="0">
                <a:solidFill>
                  <a:srgbClr val="000000"/>
                </a:solidFill>
                <a:sym typeface="Monotype Sorts"/>
              </a:rPr>
              <a:t>안정적인 시스템 운영을 위한 고객 능력 배양에 그 목적을 두고 있습니다</a:t>
            </a:r>
            <a:r>
              <a:rPr lang="en-US" altLang="ko-KR" dirty="0">
                <a:solidFill>
                  <a:srgbClr val="000000"/>
                </a:solidFill>
                <a:sym typeface="Monotype Sorts"/>
              </a:rPr>
              <a:t>.</a:t>
            </a:r>
          </a:p>
        </p:txBody>
      </p:sp>
      <p:sp>
        <p:nvSpPr>
          <p:cNvPr id="207" name="Freeform 6"/>
          <p:cNvSpPr>
            <a:spLocks/>
          </p:cNvSpPr>
          <p:nvPr/>
        </p:nvSpPr>
        <p:spPr bwMode="auto">
          <a:xfrm rot="5400000" flipV="1">
            <a:off x="4869657" y="-2937321"/>
            <a:ext cx="169862" cy="9293225"/>
          </a:xfrm>
          <a:custGeom>
            <a:avLst/>
            <a:gdLst>
              <a:gd name="T0" fmla="*/ 90 w 90"/>
              <a:gd name="T1" fmla="*/ 0 h 771"/>
              <a:gd name="T2" fmla="*/ 0 w 90"/>
              <a:gd name="T3" fmla="*/ 0 h 771"/>
              <a:gd name="T4" fmla="*/ 0 w 90"/>
              <a:gd name="T5" fmla="*/ 771 h 771"/>
              <a:gd name="T6" fmla="*/ 90 w 90"/>
              <a:gd name="T7" fmla="*/ 771 h 771"/>
              <a:gd name="T8" fmla="*/ 0 60000 65536"/>
              <a:gd name="T9" fmla="*/ 0 60000 65536"/>
              <a:gd name="T10" fmla="*/ 0 60000 65536"/>
              <a:gd name="T11" fmla="*/ 0 60000 65536"/>
              <a:gd name="T12" fmla="*/ 0 w 90"/>
              <a:gd name="T13" fmla="*/ 0 h 771"/>
              <a:gd name="T14" fmla="*/ 90 w 90"/>
              <a:gd name="T15" fmla="*/ 771 h 7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" h="771">
                <a:moveTo>
                  <a:pt x="90" y="0"/>
                </a:moveTo>
                <a:lnTo>
                  <a:pt x="0" y="0"/>
                </a:lnTo>
                <a:lnTo>
                  <a:pt x="0" y="771"/>
                </a:lnTo>
                <a:lnTo>
                  <a:pt x="90" y="771"/>
                </a:lnTo>
              </a:path>
            </a:pathLst>
          </a:custGeom>
          <a:noFill/>
          <a:ln w="38100" cap="flat" cmpd="sng">
            <a:solidFill>
              <a:srgbClr val="88B0CE"/>
            </a:solidFill>
            <a:prstDash val="solid"/>
            <a:round/>
            <a:headEnd type="none" w="med" len="med"/>
            <a:tailEnd type="none" w="sm" len="sm"/>
          </a:ln>
        </p:spPr>
        <p:txBody>
          <a:bodyPr/>
          <a:lstStyle/>
          <a:p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8" name="Freeform 7"/>
          <p:cNvSpPr>
            <a:spLocks/>
          </p:cNvSpPr>
          <p:nvPr/>
        </p:nvSpPr>
        <p:spPr bwMode="auto">
          <a:xfrm rot="16200000">
            <a:off x="4869657" y="1581738"/>
            <a:ext cx="169862" cy="9293225"/>
          </a:xfrm>
          <a:custGeom>
            <a:avLst/>
            <a:gdLst>
              <a:gd name="T0" fmla="*/ 90 w 90"/>
              <a:gd name="T1" fmla="*/ 0 h 771"/>
              <a:gd name="T2" fmla="*/ 0 w 90"/>
              <a:gd name="T3" fmla="*/ 0 h 771"/>
              <a:gd name="T4" fmla="*/ 0 w 90"/>
              <a:gd name="T5" fmla="*/ 771 h 771"/>
              <a:gd name="T6" fmla="*/ 90 w 90"/>
              <a:gd name="T7" fmla="*/ 771 h 771"/>
              <a:gd name="T8" fmla="*/ 0 60000 65536"/>
              <a:gd name="T9" fmla="*/ 0 60000 65536"/>
              <a:gd name="T10" fmla="*/ 0 60000 65536"/>
              <a:gd name="T11" fmla="*/ 0 60000 65536"/>
              <a:gd name="T12" fmla="*/ 0 w 90"/>
              <a:gd name="T13" fmla="*/ 0 h 771"/>
              <a:gd name="T14" fmla="*/ 90 w 90"/>
              <a:gd name="T15" fmla="*/ 771 h 7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" h="771">
                <a:moveTo>
                  <a:pt x="90" y="0"/>
                </a:moveTo>
                <a:lnTo>
                  <a:pt x="0" y="0"/>
                </a:lnTo>
                <a:lnTo>
                  <a:pt x="0" y="771"/>
                </a:lnTo>
                <a:lnTo>
                  <a:pt x="90" y="771"/>
                </a:lnTo>
              </a:path>
            </a:pathLst>
          </a:custGeom>
          <a:noFill/>
          <a:ln w="38100" cap="flat" cmpd="sng">
            <a:solidFill>
              <a:srgbClr val="88B0CE"/>
            </a:solidFill>
            <a:prstDash val="solid"/>
            <a:round/>
            <a:headEnd type="none" w="med" len="med"/>
            <a:tailEnd type="none" w="sm" len="sm"/>
          </a:ln>
        </p:spPr>
        <p:txBody>
          <a:bodyPr/>
          <a:lstStyle/>
          <a:p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9" name="Rectangle 4" descr="75%"/>
          <p:cNvSpPr>
            <a:spLocks noChangeArrowheads="1"/>
          </p:cNvSpPr>
          <p:nvPr/>
        </p:nvSpPr>
        <p:spPr bwMode="auto">
          <a:xfrm>
            <a:off x="2965375" y="4349545"/>
            <a:ext cx="1725378" cy="901700"/>
          </a:xfrm>
          <a:prstGeom prst="rect">
            <a:avLst/>
          </a:prstGeom>
          <a:solidFill>
            <a:srgbClr val="CCDEEC"/>
          </a:solidFill>
          <a:ln w="9525" algn="ctr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latinLnBrk="0"/>
            <a:endParaRPr kumimoji="0" lang="ko-KR" altLang="en-US" sz="100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0" name="Rectangle 5" descr="75%"/>
          <p:cNvSpPr>
            <a:spLocks noChangeArrowheads="1"/>
          </p:cNvSpPr>
          <p:nvPr/>
        </p:nvSpPr>
        <p:spPr bwMode="auto">
          <a:xfrm>
            <a:off x="2965375" y="2789032"/>
            <a:ext cx="1725378" cy="1476375"/>
          </a:xfrm>
          <a:prstGeom prst="rect">
            <a:avLst/>
          </a:prstGeom>
          <a:solidFill>
            <a:srgbClr val="CCDEEC"/>
          </a:solidFill>
          <a:ln w="9525" algn="ctr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latinLnBrk="0"/>
            <a:endParaRPr kumimoji="0" lang="ko-KR" altLang="en-US" sz="100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1" name="Rectangle 6" descr="75%"/>
          <p:cNvSpPr>
            <a:spLocks noChangeArrowheads="1"/>
          </p:cNvSpPr>
          <p:nvPr/>
        </p:nvSpPr>
        <p:spPr bwMode="auto">
          <a:xfrm>
            <a:off x="484188" y="2789032"/>
            <a:ext cx="1048576" cy="3292475"/>
          </a:xfrm>
          <a:prstGeom prst="rect">
            <a:avLst/>
          </a:prstGeom>
          <a:solidFill>
            <a:srgbClr val="CCDEEC"/>
          </a:solidFill>
          <a:ln w="9525" algn="ctr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latinLnBrk="0"/>
            <a:endParaRPr kumimoji="0" lang="ko-KR" altLang="en-US" sz="100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2" name="Rectangle 7"/>
          <p:cNvSpPr>
            <a:spLocks noChangeArrowheads="1"/>
          </p:cNvSpPr>
          <p:nvPr/>
        </p:nvSpPr>
        <p:spPr bwMode="auto">
          <a:xfrm>
            <a:off x="3126150" y="1680899"/>
            <a:ext cx="3709092" cy="200055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latinLnBrk="0"/>
            <a:r>
              <a:rPr kumimoji="0" lang="en-US" altLang="ko-KR" sz="13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Speedy Processing for Effective APS Deployment</a:t>
            </a:r>
          </a:p>
        </p:txBody>
      </p:sp>
      <p:sp>
        <p:nvSpPr>
          <p:cNvPr id="213" name="Rectangle 9"/>
          <p:cNvSpPr>
            <a:spLocks noChangeArrowheads="1"/>
          </p:cNvSpPr>
          <p:nvPr/>
        </p:nvSpPr>
        <p:spPr bwMode="auto">
          <a:xfrm>
            <a:off x="6430188" y="2789032"/>
            <a:ext cx="1229397" cy="2462213"/>
          </a:xfrm>
          <a:prstGeom prst="rect">
            <a:avLst/>
          </a:prstGeom>
          <a:solidFill>
            <a:srgbClr val="CCDEEC"/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l" defTabSz="762000" fontAlgn="auto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en-US" altLang="ko-KR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* Customization</a:t>
            </a:r>
          </a:p>
          <a:p>
            <a:pPr algn="l" defTabSz="762000" fontAlgn="auto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en-US" altLang="ko-KR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* Test/</a:t>
            </a:r>
            <a:r>
              <a:rPr lang="ko-KR" altLang="en-US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보완</a:t>
            </a:r>
            <a:endParaRPr lang="en-US" altLang="ko-KR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 defTabSz="762000" fontAlgn="auto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kumimoji="0" lang="en-US" altLang="ko-KR" sz="12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* Data</a:t>
            </a:r>
            <a:r>
              <a:rPr kumimoji="0" lang="ko-KR" altLang="en-US" sz="12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구축</a:t>
            </a:r>
            <a:r>
              <a:rPr kumimoji="0" lang="en-US" altLang="ko-KR" sz="12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sz="12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검증</a:t>
            </a:r>
            <a:endParaRPr lang="en-US" altLang="ko-KR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 defTabSz="762000" fontAlgn="auto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en-US" altLang="ko-KR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* </a:t>
            </a:r>
            <a:r>
              <a:rPr kumimoji="0" lang="en-US" altLang="ko-KR" sz="12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Process </a:t>
            </a:r>
            <a:r>
              <a:rPr kumimoji="0" lang="ko-KR" altLang="en-US" sz="12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확정</a:t>
            </a:r>
            <a:endParaRPr kumimoji="0" lang="en-US" altLang="ko-KR" sz="12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 defTabSz="762000" fontAlgn="auto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en-US" altLang="ko-KR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* Live System</a:t>
            </a:r>
          </a:p>
          <a:p>
            <a:pPr algn="l" defTabSz="762000" fontAlgn="auto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kumimoji="0" lang="en-US" altLang="ko-KR" sz="12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 </a:t>
            </a:r>
            <a:r>
              <a:rPr kumimoji="0" lang="ko-KR" altLang="en-US" sz="12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설치</a:t>
            </a:r>
            <a:endParaRPr kumimoji="0" lang="en-US" altLang="ko-KR" sz="12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 defTabSz="762000" fontAlgn="auto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en-US" altLang="ko-KR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* </a:t>
            </a:r>
            <a:r>
              <a:rPr lang="ko-KR" altLang="en-US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시스템 병행</a:t>
            </a:r>
            <a:endParaRPr lang="en-US" altLang="ko-KR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 defTabSz="762000" fontAlgn="auto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kumimoji="0" lang="en-US" altLang="ko-KR" sz="12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* APS </a:t>
            </a:r>
            <a:r>
              <a:rPr lang="ko-KR" altLang="en-US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운영교육</a:t>
            </a:r>
            <a:endParaRPr kumimoji="0" lang="ko-KR" altLang="en-US" sz="12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4" name="Rectangle 12"/>
          <p:cNvSpPr>
            <a:spLocks noChangeArrowheads="1"/>
          </p:cNvSpPr>
          <p:nvPr/>
        </p:nvSpPr>
        <p:spPr bwMode="auto">
          <a:xfrm>
            <a:off x="2982838" y="5381482"/>
            <a:ext cx="769765" cy="676275"/>
          </a:xfrm>
          <a:prstGeom prst="rect">
            <a:avLst/>
          </a:prstGeom>
          <a:solidFill>
            <a:srgbClr val="CCDEEC"/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Issue</a:t>
            </a:r>
          </a:p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Analysis</a:t>
            </a:r>
            <a:endParaRPr kumimoji="0" lang="ko-KR" altLang="en-US" sz="12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5" name="AutoShape 13"/>
          <p:cNvSpPr>
            <a:spLocks noChangeArrowheads="1"/>
          </p:cNvSpPr>
          <p:nvPr/>
        </p:nvSpPr>
        <p:spPr bwMode="auto">
          <a:xfrm rot="16200000">
            <a:off x="8452717" y="5140842"/>
            <a:ext cx="747712" cy="1133618"/>
          </a:xfrm>
          <a:prstGeom prst="homePlate">
            <a:avLst>
              <a:gd name="adj" fmla="val 23019"/>
            </a:avLst>
          </a:prstGeom>
          <a:solidFill>
            <a:srgbClr val="CCDEEC"/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l" defTabSz="762000" fontAlgn="auto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</a:pPr>
            <a:endParaRPr lang="ko-KR" altLang="ko-KR" ker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6" name="Text Box 14"/>
          <p:cNvSpPr txBox="1">
            <a:spLocks noChangeArrowheads="1"/>
          </p:cNvSpPr>
          <p:nvPr/>
        </p:nvSpPr>
        <p:spPr bwMode="auto">
          <a:xfrm>
            <a:off x="8342000" y="5587795"/>
            <a:ext cx="101441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latinLnBrk="0"/>
            <a:r>
              <a:rPr kumimoji="0" lang="en-US" altLang="ko-KR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De-bugging</a:t>
            </a:r>
            <a:endParaRPr kumimoji="0" lang="ko-KR" altLang="en-US" sz="11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7" name="AutoShape 15"/>
          <p:cNvSpPr>
            <a:spLocks noChangeArrowheads="1"/>
          </p:cNvSpPr>
          <p:nvPr/>
        </p:nvSpPr>
        <p:spPr bwMode="auto">
          <a:xfrm>
            <a:off x="3111238" y="3131932"/>
            <a:ext cx="1476375" cy="477838"/>
          </a:xfrm>
          <a:prstGeom prst="homePlate">
            <a:avLst>
              <a:gd name="adj" fmla="val 61036"/>
            </a:avLst>
          </a:prstGeom>
          <a:solidFill>
            <a:srgbClr val="FFFFFF"/>
          </a:solidFill>
          <a:ln w="3175">
            <a:solidFill>
              <a:srgbClr val="C5B7F9"/>
            </a:solidFill>
            <a:miter lim="800000"/>
            <a:headEnd/>
            <a:tailEnd/>
          </a:ln>
        </p:spPr>
        <p:txBody>
          <a:bodyPr wrap="none" lIns="91434" tIns="45717" rIns="91434" bIns="45717" anchor="ctr"/>
          <a:lstStyle/>
          <a:p>
            <a:pPr latinLnBrk="0">
              <a:lnSpc>
                <a:spcPct val="120000"/>
              </a:lnSpc>
            </a:pPr>
            <a:r>
              <a:rPr lang="ko-KR" altLang="en-US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운영案</a:t>
            </a:r>
            <a:r>
              <a:rPr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정립</a:t>
            </a:r>
            <a:endParaRPr kumimoji="0" lang="ko-KR" altLang="en-US" sz="12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8" name="AutoShape 16"/>
          <p:cNvSpPr>
            <a:spLocks noChangeArrowheads="1"/>
          </p:cNvSpPr>
          <p:nvPr/>
        </p:nvSpPr>
        <p:spPr bwMode="auto">
          <a:xfrm>
            <a:off x="3111238" y="3692320"/>
            <a:ext cx="1476375" cy="477837"/>
          </a:xfrm>
          <a:prstGeom prst="homePlate">
            <a:avLst>
              <a:gd name="adj" fmla="val 57388"/>
            </a:avLst>
          </a:prstGeom>
          <a:solidFill>
            <a:srgbClr val="FFFFFF"/>
          </a:solidFill>
          <a:ln w="3175">
            <a:solidFill>
              <a:srgbClr val="C5B7F9"/>
            </a:solidFill>
            <a:miter lim="800000"/>
            <a:headEnd/>
            <a:tailEnd/>
          </a:ln>
        </p:spPr>
        <p:txBody>
          <a:bodyPr wrap="none" lIns="91434" tIns="45717" rIns="91434" bIns="45717" anchor="ctr"/>
          <a:lstStyle/>
          <a:p>
            <a:pPr latinLnBrk="0">
              <a:lnSpc>
                <a:spcPct val="120000"/>
              </a:lnSpc>
            </a:pPr>
            <a:r>
              <a:rPr kumimoji="0"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Scheduling</a:t>
            </a:r>
            <a:endParaRPr kumimoji="0" lang="ko-KR" altLang="en-US" sz="12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9" name="AutoShape 17"/>
          <p:cNvSpPr>
            <a:spLocks noChangeArrowheads="1"/>
          </p:cNvSpPr>
          <p:nvPr/>
        </p:nvSpPr>
        <p:spPr bwMode="auto">
          <a:xfrm>
            <a:off x="3111238" y="4678157"/>
            <a:ext cx="1439862" cy="490538"/>
          </a:xfrm>
          <a:prstGeom prst="homePlate">
            <a:avLst>
              <a:gd name="adj" fmla="val 50878"/>
            </a:avLst>
          </a:prstGeom>
          <a:solidFill>
            <a:srgbClr val="FFFFFF"/>
          </a:solidFill>
          <a:ln w="3175">
            <a:solidFill>
              <a:srgbClr val="C5B7F9"/>
            </a:solidFill>
            <a:miter lim="800000"/>
            <a:headEnd/>
            <a:tailEnd/>
          </a:ln>
        </p:spPr>
        <p:txBody>
          <a:bodyPr wrap="none" lIns="91434" tIns="45717" rIns="91434" bIns="45717" anchor="ctr"/>
          <a:lstStyle/>
          <a:p>
            <a:pPr latinLnBrk="0">
              <a:lnSpc>
                <a:spcPct val="120000"/>
              </a:lnSpc>
            </a:pPr>
            <a:r>
              <a:rPr kumimoji="0" lang="ko-KR" alt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기준 자료 설정</a:t>
            </a:r>
            <a:endParaRPr lang="en-US" altLang="ko-KR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latinLnBrk="0">
              <a:lnSpc>
                <a:spcPct val="120000"/>
              </a:lnSpc>
            </a:pPr>
            <a:r>
              <a:rPr lang="en-US" altLang="ko-KR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Data </a:t>
            </a:r>
            <a:r>
              <a:rPr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구축방안</a:t>
            </a:r>
            <a:endParaRPr kumimoji="0" lang="en-US" altLang="ko-KR" sz="12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0" name="Rectangle 19"/>
          <p:cNvSpPr>
            <a:spLocks noChangeArrowheads="1"/>
          </p:cNvSpPr>
          <p:nvPr/>
        </p:nvSpPr>
        <p:spPr bwMode="auto">
          <a:xfrm>
            <a:off x="1579164" y="2789032"/>
            <a:ext cx="1259086" cy="1568697"/>
          </a:xfrm>
          <a:prstGeom prst="rect">
            <a:avLst/>
          </a:prstGeom>
          <a:solidFill>
            <a:srgbClr val="CCDEEC"/>
          </a:solidFill>
          <a:ln w="9525" algn="ctr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 latinLnBrk="0"/>
            <a:r>
              <a:rPr lang="en-US" altLang="ko-KR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*  I/F </a:t>
            </a:r>
            <a:r>
              <a:rPr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정의</a:t>
            </a:r>
            <a:endParaRPr lang="en-US" altLang="ko-KR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 latinLnBrk="0"/>
            <a:r>
              <a:rPr kumimoji="0" lang="ko-KR" alt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* </a:t>
            </a:r>
            <a:r>
              <a:rPr kumimoji="0" lang="ko-KR" alt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기준 </a:t>
            </a:r>
            <a:r>
              <a:rPr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정보 정의</a:t>
            </a:r>
            <a:endParaRPr lang="en-US" altLang="ko-KR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 latinLnBrk="0"/>
            <a:r>
              <a:rPr lang="en-US" altLang="ko-KR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* </a:t>
            </a:r>
            <a:r>
              <a:rPr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표준화 정립</a:t>
            </a:r>
            <a:endParaRPr lang="en-US" altLang="ko-KR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 latinLnBrk="0"/>
            <a:r>
              <a:rPr kumimoji="0"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* APS </a:t>
            </a:r>
            <a:r>
              <a:rPr kumimoji="0" lang="ko-KR" alt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교육</a:t>
            </a:r>
            <a:endParaRPr kumimoji="0" lang="en-US" altLang="ko-KR" sz="12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 latinLnBrk="0"/>
            <a:endParaRPr kumimoji="0" lang="ko-KR" altLang="en-US" sz="12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1" name="Rectangle 20"/>
          <p:cNvSpPr>
            <a:spLocks noChangeArrowheads="1"/>
          </p:cNvSpPr>
          <p:nvPr/>
        </p:nvSpPr>
        <p:spPr bwMode="auto">
          <a:xfrm>
            <a:off x="8248650" y="2789032"/>
            <a:ext cx="1144732" cy="2462213"/>
          </a:xfrm>
          <a:prstGeom prst="rect">
            <a:avLst/>
          </a:prstGeom>
          <a:solidFill>
            <a:srgbClr val="CCDEEC"/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l" defTabSz="762000" fontAlgn="auto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</a:pPr>
            <a:r>
              <a:rPr lang="ko-KR" altLang="en-US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 defTabSz="762000" fontAlgn="auto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</a:pPr>
            <a:endParaRPr lang="en-US" altLang="ko-KR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 defTabSz="762000" fontAlgn="auto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</a:pPr>
            <a:r>
              <a:rPr lang="en-US" altLang="ko-KR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algn="l" defTabSz="762000" fontAlgn="auto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</a:pPr>
            <a:r>
              <a:rPr lang="en-US" altLang="ko-KR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*</a:t>
            </a:r>
            <a:r>
              <a:rPr lang="ko-KR" altLang="en-US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기능 검수</a:t>
            </a:r>
            <a:endParaRPr lang="en-US" altLang="ko-KR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 defTabSz="762000" fontAlgn="auto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</a:pPr>
            <a:r>
              <a:rPr lang="en-US" altLang="ko-KR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* </a:t>
            </a:r>
            <a:r>
              <a:rPr lang="ko-KR" altLang="en-US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목표 대비</a:t>
            </a:r>
            <a:endParaRPr lang="en-US" altLang="ko-KR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 defTabSz="762000" fontAlgn="auto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</a:pPr>
            <a:r>
              <a:rPr lang="en-US" altLang="ko-KR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ko-KR" altLang="en-US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성과 측정</a:t>
            </a:r>
            <a:endParaRPr lang="en-US" altLang="ko-KR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 defTabSz="762000" fontAlgn="auto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</a:pPr>
            <a:r>
              <a:rPr lang="en-US" altLang="ko-KR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* </a:t>
            </a:r>
            <a:r>
              <a:rPr lang="ko-KR" altLang="en-US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완료 보고</a:t>
            </a:r>
            <a:endParaRPr lang="en-US" altLang="ko-KR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 defTabSz="762000" fontAlgn="auto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</a:pPr>
            <a:r>
              <a:rPr lang="en-US" altLang="ko-KR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* </a:t>
            </a:r>
            <a:r>
              <a:rPr lang="ko-KR" altLang="en-US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운영 지원</a:t>
            </a:r>
            <a:endParaRPr lang="en-US" altLang="ko-KR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 defTabSz="762000" fontAlgn="auto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</a:pPr>
            <a:r>
              <a:rPr lang="en-US" altLang="ko-KR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* </a:t>
            </a:r>
            <a:r>
              <a:rPr lang="ko-KR" altLang="en-US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안정화</a:t>
            </a:r>
            <a:endParaRPr lang="en-US" altLang="ko-KR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 defTabSz="762000" fontAlgn="auto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</a:pPr>
            <a:endParaRPr lang="ko-KR" altLang="en-US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2" name="AutoShape 21"/>
          <p:cNvSpPr>
            <a:spLocks noChangeArrowheads="1"/>
          </p:cNvSpPr>
          <p:nvPr/>
        </p:nvSpPr>
        <p:spPr bwMode="auto">
          <a:xfrm>
            <a:off x="580747" y="3519135"/>
            <a:ext cx="925513" cy="896937"/>
          </a:xfrm>
          <a:prstGeom prst="homePlate">
            <a:avLst>
              <a:gd name="adj" fmla="val 20995"/>
            </a:avLst>
          </a:prstGeom>
          <a:solidFill>
            <a:srgbClr val="FFFFFF"/>
          </a:solidFill>
          <a:ln w="3175">
            <a:solidFill>
              <a:srgbClr val="C5B7F9"/>
            </a:solidFill>
            <a:miter lim="800000"/>
            <a:headEnd/>
            <a:tailEnd/>
          </a:ln>
        </p:spPr>
        <p:txBody>
          <a:bodyPr wrap="none" lIns="91434" tIns="45717" rIns="91434" bIns="45717" anchor="ctr"/>
          <a:lstStyle/>
          <a:p>
            <a:pPr latinLnBrk="0">
              <a:lnSpc>
                <a:spcPct val="120000"/>
              </a:lnSpc>
            </a:pPr>
            <a:r>
              <a:rPr kumimoji="0" lang="ko-KR" alt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시스템</a:t>
            </a:r>
          </a:p>
          <a:p>
            <a:pPr latinLnBrk="0">
              <a:lnSpc>
                <a:spcPct val="120000"/>
              </a:lnSpc>
            </a:pPr>
            <a:r>
              <a:rPr kumimoji="0" lang="ko-KR" alt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환경설정</a:t>
            </a:r>
          </a:p>
        </p:txBody>
      </p:sp>
      <p:sp>
        <p:nvSpPr>
          <p:cNvPr id="223" name="AutoShape 22"/>
          <p:cNvSpPr>
            <a:spLocks noChangeArrowheads="1"/>
          </p:cNvSpPr>
          <p:nvPr/>
        </p:nvSpPr>
        <p:spPr bwMode="auto">
          <a:xfrm>
            <a:off x="583900" y="4626104"/>
            <a:ext cx="909638" cy="454042"/>
          </a:xfrm>
          <a:prstGeom prst="homePlate">
            <a:avLst>
              <a:gd name="adj" fmla="val 21596"/>
            </a:avLst>
          </a:prstGeom>
          <a:solidFill>
            <a:srgbClr val="FFFFFF"/>
          </a:solidFill>
          <a:ln w="3175">
            <a:solidFill>
              <a:srgbClr val="C5B7F9"/>
            </a:solidFill>
            <a:miter lim="800000"/>
            <a:headEnd/>
            <a:tailEnd/>
          </a:ln>
        </p:spPr>
        <p:txBody>
          <a:bodyPr wrap="none" lIns="91434" tIns="45717" rIns="91434" bIns="45717" anchor="ctr"/>
          <a:lstStyle/>
          <a:p>
            <a:pPr latinLnBrk="0"/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분 석</a:t>
            </a:r>
          </a:p>
          <a:p>
            <a:pPr latinLnBrk="0"/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( As-Is )</a:t>
            </a:r>
          </a:p>
        </p:txBody>
      </p:sp>
      <p:sp>
        <p:nvSpPr>
          <p:cNvPr id="224" name="Rectangle 24"/>
          <p:cNvSpPr>
            <a:spLocks noChangeArrowheads="1"/>
          </p:cNvSpPr>
          <p:nvPr/>
        </p:nvSpPr>
        <p:spPr bwMode="auto">
          <a:xfrm>
            <a:off x="5287950" y="4092370"/>
            <a:ext cx="1077232" cy="1158875"/>
          </a:xfrm>
          <a:prstGeom prst="rect">
            <a:avLst/>
          </a:prstGeom>
          <a:solidFill>
            <a:srgbClr val="CCDEEC"/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5" name="Rectangle 25"/>
          <p:cNvSpPr>
            <a:spLocks noChangeArrowheads="1"/>
          </p:cNvSpPr>
          <p:nvPr/>
        </p:nvSpPr>
        <p:spPr bwMode="auto">
          <a:xfrm>
            <a:off x="4726379" y="2789032"/>
            <a:ext cx="356261" cy="2462213"/>
          </a:xfrm>
          <a:prstGeom prst="rect">
            <a:avLst/>
          </a:prstGeom>
          <a:solidFill>
            <a:srgbClr val="CCDEEC"/>
          </a:solidFill>
          <a:ln w="9525" algn="ctr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latinLnBrk="0"/>
            <a:r>
              <a:rPr lang="en-US" altLang="ko-KR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P</a:t>
            </a:r>
          </a:p>
          <a:p>
            <a:pPr latinLnBrk="0"/>
            <a:r>
              <a:rPr lang="en-US" altLang="ko-KR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i</a:t>
            </a:r>
            <a:endParaRPr lang="en-US" altLang="ko-KR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latinLnBrk="0"/>
            <a:r>
              <a:rPr lang="en-US" altLang="ko-KR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l</a:t>
            </a:r>
          </a:p>
          <a:p>
            <a:pPr latinLnBrk="0"/>
            <a:r>
              <a:rPr lang="en-US" altLang="ko-KR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o</a:t>
            </a:r>
            <a:endParaRPr kumimoji="0" lang="en-US" altLang="ko-KR" sz="12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latinLnBrk="0"/>
            <a:r>
              <a:rPr kumimoji="0"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t</a:t>
            </a:r>
          </a:p>
          <a:p>
            <a:pPr latinLnBrk="0"/>
            <a:r>
              <a:rPr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수</a:t>
            </a:r>
            <a:endParaRPr lang="en-US" altLang="ko-KR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latinLnBrk="0"/>
            <a:r>
              <a:rPr kumimoji="0" lang="ko-KR" alt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립</a:t>
            </a:r>
            <a:endParaRPr kumimoji="0" lang="en-US" altLang="ko-KR" sz="12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6" name="Rectangle 26"/>
          <p:cNvSpPr>
            <a:spLocks noChangeArrowheads="1"/>
          </p:cNvSpPr>
          <p:nvPr/>
        </p:nvSpPr>
        <p:spPr bwMode="auto">
          <a:xfrm>
            <a:off x="7707084" y="2789857"/>
            <a:ext cx="335066" cy="2460625"/>
          </a:xfrm>
          <a:prstGeom prst="rect">
            <a:avLst/>
          </a:prstGeom>
          <a:solidFill>
            <a:srgbClr val="CCDEEC"/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kern="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스</a:t>
            </a:r>
            <a:endParaRPr lang="en-US" altLang="ko-KR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kern="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케</a:t>
            </a:r>
            <a:endParaRPr lang="en-US" altLang="ko-KR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kern="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쥴</a:t>
            </a:r>
            <a:endParaRPr lang="en-US" altLang="ko-KR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보</a:t>
            </a:r>
            <a:endParaRPr lang="en-US" altLang="ko-KR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kern="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완</a:t>
            </a:r>
            <a:endParaRPr kumimoji="0" lang="ko-KR" altLang="en-US" sz="12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7" name="Text Box 33"/>
          <p:cNvSpPr txBox="1">
            <a:spLocks noChangeArrowheads="1"/>
          </p:cNvSpPr>
          <p:nvPr/>
        </p:nvSpPr>
        <p:spPr bwMode="auto">
          <a:xfrm>
            <a:off x="674756" y="2798608"/>
            <a:ext cx="66556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latinLnBrk="0"/>
            <a:r>
              <a:rPr kumimoji="0" lang="en-US" altLang="ko-KR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Design</a:t>
            </a:r>
            <a:endParaRPr kumimoji="0" lang="ko-KR" altLang="en-US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8" name="Text Box 34"/>
          <p:cNvSpPr txBox="1">
            <a:spLocks noChangeArrowheads="1"/>
          </p:cNvSpPr>
          <p:nvPr/>
        </p:nvSpPr>
        <p:spPr bwMode="auto">
          <a:xfrm>
            <a:off x="3174738" y="2789032"/>
            <a:ext cx="12279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latinLnBrk="0"/>
            <a:r>
              <a:rPr lang="en-US" altLang="ko-KR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Prototype </a:t>
            </a:r>
            <a:r>
              <a:rPr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실행</a:t>
            </a:r>
            <a:endParaRPr kumimoji="0" lang="ko-KR" altLang="en-US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9" name="Text Box 35"/>
          <p:cNvSpPr txBox="1">
            <a:spLocks noChangeArrowheads="1"/>
          </p:cNvSpPr>
          <p:nvPr/>
        </p:nvSpPr>
        <p:spPr bwMode="auto">
          <a:xfrm>
            <a:off x="3104763" y="4349545"/>
            <a:ext cx="116249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latinLnBrk="0"/>
            <a:r>
              <a:rPr lang="ko-KR" altLang="en-US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스케쥴링</a:t>
            </a:r>
            <a:r>
              <a:rPr kumimoji="0"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설계</a:t>
            </a:r>
          </a:p>
        </p:txBody>
      </p:sp>
      <p:sp>
        <p:nvSpPr>
          <p:cNvPr id="230" name="Rectangle 36"/>
          <p:cNvSpPr>
            <a:spLocks noChangeArrowheads="1"/>
          </p:cNvSpPr>
          <p:nvPr/>
        </p:nvSpPr>
        <p:spPr bwMode="auto">
          <a:xfrm>
            <a:off x="5287949" y="2789032"/>
            <a:ext cx="1089107" cy="1157288"/>
          </a:xfrm>
          <a:prstGeom prst="rect">
            <a:avLst/>
          </a:prstGeom>
          <a:solidFill>
            <a:srgbClr val="CCDEEC"/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kumimoji="0" lang="ko-KR" altLang="en-US" sz="12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1" name="Rectangle 40"/>
          <p:cNvSpPr>
            <a:spLocks noChangeArrowheads="1"/>
          </p:cNvSpPr>
          <p:nvPr/>
        </p:nvSpPr>
        <p:spPr bwMode="auto">
          <a:xfrm>
            <a:off x="8417663" y="2969946"/>
            <a:ext cx="866122" cy="493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69" tIns="46035" rIns="92069" bIns="46035" anchor="ctr">
            <a:spAutoFit/>
          </a:bodyPr>
          <a:lstStyle/>
          <a:p>
            <a:pPr latinLnBrk="0"/>
            <a:r>
              <a:rPr kumimoji="0" lang="ko-KR" altLang="en-US" sz="1300" dirty="0">
                <a:latin typeface="맑은 고딕" pitchFamily="50" charset="-127"/>
                <a:ea typeface="맑은 고딕" pitchFamily="50" charset="-127"/>
              </a:rPr>
              <a:t>사 용</a:t>
            </a:r>
            <a:br>
              <a:rPr kumimoji="0" lang="ko-KR" altLang="en-US" sz="1300" dirty="0">
                <a:latin typeface="맑은 고딕" pitchFamily="50" charset="-127"/>
                <a:ea typeface="맑은 고딕" pitchFamily="50" charset="-127"/>
              </a:rPr>
            </a:br>
            <a:r>
              <a:rPr kumimoji="0" lang="en-US" altLang="ko-KR" sz="1300" dirty="0">
                <a:latin typeface="맑은 고딕" pitchFamily="50" charset="-127"/>
                <a:ea typeface="맑은 고딕" pitchFamily="50" charset="-127"/>
              </a:rPr>
              <a:t>(Go-Live)</a:t>
            </a:r>
          </a:p>
        </p:txBody>
      </p:sp>
      <p:sp>
        <p:nvSpPr>
          <p:cNvPr id="232" name="Line 30"/>
          <p:cNvSpPr>
            <a:spLocks noChangeShapeType="1"/>
          </p:cNvSpPr>
          <p:nvPr/>
        </p:nvSpPr>
        <p:spPr bwMode="auto">
          <a:xfrm>
            <a:off x="2904510" y="2674732"/>
            <a:ext cx="0" cy="3382963"/>
          </a:xfrm>
          <a:prstGeom prst="line">
            <a:avLst/>
          </a:prstGeom>
          <a:noFill/>
          <a:ln w="19050">
            <a:solidFill>
              <a:srgbClr val="808080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3" name="Line 31"/>
          <p:cNvSpPr>
            <a:spLocks noChangeShapeType="1"/>
          </p:cNvSpPr>
          <p:nvPr/>
        </p:nvSpPr>
        <p:spPr bwMode="auto">
          <a:xfrm>
            <a:off x="8135050" y="2674732"/>
            <a:ext cx="0" cy="3382963"/>
          </a:xfrm>
          <a:prstGeom prst="line">
            <a:avLst/>
          </a:prstGeom>
          <a:noFill/>
          <a:ln w="19050">
            <a:solidFill>
              <a:srgbClr val="808080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4" name="Line 32"/>
          <p:cNvSpPr>
            <a:spLocks noChangeShapeType="1"/>
          </p:cNvSpPr>
          <p:nvPr/>
        </p:nvSpPr>
        <p:spPr bwMode="auto">
          <a:xfrm>
            <a:off x="5205195" y="2686604"/>
            <a:ext cx="0" cy="3382963"/>
          </a:xfrm>
          <a:prstGeom prst="line">
            <a:avLst/>
          </a:prstGeom>
          <a:noFill/>
          <a:ln w="19050">
            <a:solidFill>
              <a:srgbClr val="808080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5" name="Rectangle 19"/>
          <p:cNvSpPr>
            <a:spLocks noChangeArrowheads="1"/>
          </p:cNvSpPr>
          <p:nvPr/>
        </p:nvSpPr>
        <p:spPr bwMode="auto">
          <a:xfrm>
            <a:off x="1589063" y="4413932"/>
            <a:ext cx="1247465" cy="1651825"/>
          </a:xfrm>
          <a:prstGeom prst="rect">
            <a:avLst/>
          </a:prstGeom>
          <a:solidFill>
            <a:srgbClr val="CCDEEC"/>
          </a:solidFill>
          <a:ln w="9525" algn="ctr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 latinLnBrk="0"/>
            <a:r>
              <a:rPr kumimoji="0"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* </a:t>
            </a:r>
            <a:r>
              <a:rPr kumimoji="0" lang="en-US" altLang="ko-KR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To_Be</a:t>
            </a:r>
            <a:r>
              <a:rPr kumimoji="0"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설계</a:t>
            </a:r>
            <a:endParaRPr kumimoji="0" lang="en-US" altLang="ko-KR" sz="12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 latinLnBrk="0"/>
            <a:r>
              <a:rPr lang="en-US" altLang="ko-KR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* </a:t>
            </a:r>
            <a:r>
              <a:rPr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제약조건 체계</a:t>
            </a:r>
            <a:endParaRPr lang="en-US" altLang="ko-KR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 latinLnBrk="0"/>
            <a:r>
              <a:rPr lang="en-US" altLang="ko-KR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정형화</a:t>
            </a:r>
            <a:endParaRPr kumimoji="0" lang="en-US" altLang="ko-KR" sz="12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 latinLnBrk="0"/>
            <a:r>
              <a:rPr kumimoji="0"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* Prototype </a:t>
            </a:r>
            <a:r>
              <a:rPr kumimoji="0" lang="ko-KR" alt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준비</a:t>
            </a:r>
            <a:endParaRPr kumimoji="0" lang="en-US" altLang="ko-KR" sz="12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 latinLnBrk="0"/>
            <a:r>
              <a:rPr lang="en-US" altLang="ko-KR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* Modeling</a:t>
            </a:r>
            <a:endParaRPr kumimoji="0" lang="en-US" altLang="ko-KR" sz="12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 latinLnBrk="0"/>
            <a:endParaRPr kumimoji="0" lang="ko-KR" altLang="en-US" sz="12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6" name="Text Box 34"/>
          <p:cNvSpPr txBox="1">
            <a:spLocks noChangeArrowheads="1"/>
          </p:cNvSpPr>
          <p:nvPr/>
        </p:nvSpPr>
        <p:spPr bwMode="auto">
          <a:xfrm>
            <a:off x="5345951" y="2822679"/>
            <a:ext cx="8579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Pilot </a:t>
            </a:r>
            <a:r>
              <a:rPr lang="ko-KR" altLang="en-US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수행</a:t>
            </a:r>
            <a:endParaRPr lang="en-US" altLang="ko-KR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시운전</a:t>
            </a:r>
            <a:r>
              <a:rPr lang="en-US" altLang="ko-KR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7" name="직사각형 236"/>
          <p:cNvSpPr/>
          <p:nvPr/>
        </p:nvSpPr>
        <p:spPr>
          <a:xfrm>
            <a:off x="5367192" y="4145010"/>
            <a:ext cx="8547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현업 적용</a:t>
            </a:r>
            <a:endParaRPr lang="en-US" altLang="ko-KR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(Try-out)</a:t>
            </a:r>
          </a:p>
        </p:txBody>
      </p:sp>
      <p:sp>
        <p:nvSpPr>
          <p:cNvPr id="238" name="AutoShape 21"/>
          <p:cNvSpPr>
            <a:spLocks noChangeArrowheads="1"/>
          </p:cNvSpPr>
          <p:nvPr/>
        </p:nvSpPr>
        <p:spPr bwMode="auto">
          <a:xfrm>
            <a:off x="5367285" y="3339027"/>
            <a:ext cx="950396" cy="424936"/>
          </a:xfrm>
          <a:prstGeom prst="homePlate">
            <a:avLst>
              <a:gd name="adj" fmla="val 20995"/>
            </a:avLst>
          </a:prstGeom>
          <a:solidFill>
            <a:srgbClr val="FFFFFF"/>
          </a:solidFill>
          <a:ln w="3175">
            <a:solidFill>
              <a:srgbClr val="C5B7F9"/>
            </a:solidFill>
            <a:miter lim="800000"/>
            <a:headEnd/>
            <a:tailEnd/>
          </a:ln>
        </p:spPr>
        <p:txBody>
          <a:bodyPr wrap="none" lIns="91434" tIns="45717" rIns="91434" bIns="45717" anchor="ctr"/>
          <a:lstStyle/>
          <a:p>
            <a:pPr latinLnBrk="0">
              <a:lnSpc>
                <a:spcPct val="120000"/>
              </a:lnSpc>
            </a:pPr>
            <a:r>
              <a:rPr kumimoji="0" lang="ko-KR" altLang="en-US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실시</a:t>
            </a:r>
            <a:r>
              <a:rPr kumimoji="0"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평가</a:t>
            </a:r>
          </a:p>
        </p:txBody>
      </p:sp>
      <p:sp>
        <p:nvSpPr>
          <p:cNvPr id="239" name="AutoShape 21"/>
          <p:cNvSpPr>
            <a:spLocks noChangeArrowheads="1"/>
          </p:cNvSpPr>
          <p:nvPr/>
        </p:nvSpPr>
        <p:spPr bwMode="auto">
          <a:xfrm>
            <a:off x="5377181" y="4655209"/>
            <a:ext cx="940500" cy="424936"/>
          </a:xfrm>
          <a:prstGeom prst="homePlate">
            <a:avLst>
              <a:gd name="adj" fmla="val 20995"/>
            </a:avLst>
          </a:prstGeom>
          <a:solidFill>
            <a:srgbClr val="FFFFFF"/>
          </a:solidFill>
          <a:ln w="3175">
            <a:solidFill>
              <a:srgbClr val="C5B7F9"/>
            </a:solidFill>
            <a:miter lim="800000"/>
            <a:headEnd/>
            <a:tailEnd/>
          </a:ln>
        </p:spPr>
        <p:txBody>
          <a:bodyPr wrap="none" lIns="91434" tIns="45717" rIns="91434" bIns="45717" anchor="ctr"/>
          <a:lstStyle/>
          <a:p>
            <a:pPr latinLnBrk="0">
              <a:lnSpc>
                <a:spcPct val="120000"/>
              </a:lnSpc>
            </a:pPr>
            <a:r>
              <a:rPr kumimoji="0" lang="ko-KR" alt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현장 적용</a:t>
            </a:r>
          </a:p>
        </p:txBody>
      </p:sp>
      <p:sp>
        <p:nvSpPr>
          <p:cNvPr id="240" name="Rectangle 27"/>
          <p:cNvSpPr>
            <a:spLocks noChangeArrowheads="1"/>
          </p:cNvSpPr>
          <p:nvPr/>
        </p:nvSpPr>
        <p:spPr bwMode="auto">
          <a:xfrm>
            <a:off x="3788229" y="5381482"/>
            <a:ext cx="4251365" cy="676275"/>
          </a:xfrm>
          <a:prstGeom prst="rect">
            <a:avLst/>
          </a:prstGeom>
          <a:solidFill>
            <a:srgbClr val="CCDEEC"/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System </a:t>
            </a:r>
            <a:r>
              <a:rPr lang="ko-KR" altLang="en-US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구축</a:t>
            </a:r>
            <a:endParaRPr kumimoji="0" lang="ko-KR" altLang="en-US" sz="12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1" name="AutoShape 22"/>
          <p:cNvSpPr>
            <a:spLocks noChangeArrowheads="1"/>
          </p:cNvSpPr>
          <p:nvPr/>
        </p:nvSpPr>
        <p:spPr bwMode="auto">
          <a:xfrm>
            <a:off x="577276" y="5149560"/>
            <a:ext cx="909638" cy="454042"/>
          </a:xfrm>
          <a:prstGeom prst="homePlate">
            <a:avLst>
              <a:gd name="adj" fmla="val 21596"/>
            </a:avLst>
          </a:prstGeom>
          <a:solidFill>
            <a:srgbClr val="FFFFFF"/>
          </a:solidFill>
          <a:ln w="3175">
            <a:solidFill>
              <a:srgbClr val="C5B7F9"/>
            </a:solidFill>
            <a:miter lim="800000"/>
            <a:headEnd/>
            <a:tailEnd/>
          </a:ln>
        </p:spPr>
        <p:txBody>
          <a:bodyPr wrap="none" lIns="91434" tIns="45717" rIns="91434" bIns="45717" anchor="ctr"/>
          <a:lstStyle/>
          <a:p>
            <a:pPr latinLnBrk="0"/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설 계 </a:t>
            </a: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  <a:p>
            <a:pPr latinLnBrk="0"/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( To-Be )</a:t>
            </a:r>
          </a:p>
        </p:txBody>
      </p:sp>
      <p:grpSp>
        <p:nvGrpSpPr>
          <p:cNvPr id="242" name="Group 2"/>
          <p:cNvGrpSpPr>
            <a:grpSpLocks/>
          </p:cNvGrpSpPr>
          <p:nvPr/>
        </p:nvGrpSpPr>
        <p:grpSpPr bwMode="auto">
          <a:xfrm>
            <a:off x="403934" y="2005588"/>
            <a:ext cx="9166225" cy="800100"/>
            <a:chOff x="273" y="1281"/>
            <a:chExt cx="5774" cy="504"/>
          </a:xfrm>
        </p:grpSpPr>
        <p:pic>
          <p:nvPicPr>
            <p:cNvPr id="243" name="Picture 3" descr="side-2"/>
            <p:cNvPicPr>
              <a:picLocks noChangeAspect="1" noChangeArrowheads="1"/>
            </p:cNvPicPr>
            <p:nvPr/>
          </p:nvPicPr>
          <p:blipFill>
            <a:blip r:embed="rId3">
              <a:lum bright="6000"/>
              <a:grayscl/>
            </a:blip>
            <a:srcRect t="73285" b="2287"/>
            <a:stretch>
              <a:fillRect/>
            </a:stretch>
          </p:blipFill>
          <p:spPr bwMode="auto">
            <a:xfrm>
              <a:off x="4914" y="1281"/>
              <a:ext cx="1133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4" name="Picture 4" descr="side-2"/>
            <p:cNvPicPr>
              <a:picLocks noChangeAspect="1" noChangeArrowheads="1"/>
            </p:cNvPicPr>
            <p:nvPr/>
          </p:nvPicPr>
          <p:blipFill>
            <a:blip r:embed="rId3">
              <a:lum bright="6000"/>
              <a:grayscl/>
            </a:blip>
            <a:srcRect t="73285" r="22069" b="2287"/>
            <a:stretch>
              <a:fillRect/>
            </a:stretch>
          </p:blipFill>
          <p:spPr bwMode="auto">
            <a:xfrm>
              <a:off x="273" y="1281"/>
              <a:ext cx="1183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" name="Picture 5" descr="side-2"/>
            <p:cNvPicPr>
              <a:picLocks noChangeAspect="1" noChangeArrowheads="1"/>
            </p:cNvPicPr>
            <p:nvPr/>
          </p:nvPicPr>
          <p:blipFill>
            <a:blip r:embed="rId3">
              <a:lum bright="6000"/>
              <a:grayscl/>
            </a:blip>
            <a:srcRect l="21413" t="73285" r="22069" b="2287"/>
            <a:stretch>
              <a:fillRect/>
            </a:stretch>
          </p:blipFill>
          <p:spPr bwMode="auto">
            <a:xfrm>
              <a:off x="617" y="1281"/>
              <a:ext cx="5171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6" name="Text Box 8"/>
          <p:cNvSpPr txBox="1">
            <a:spLocks noChangeArrowheads="1"/>
          </p:cNvSpPr>
          <p:nvPr/>
        </p:nvSpPr>
        <p:spPr bwMode="auto">
          <a:xfrm>
            <a:off x="4980696" y="2469138"/>
            <a:ext cx="37719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fontAlgn="auto" latinLnBrk="0">
              <a:spcBef>
                <a:spcPct val="50000"/>
              </a:spcBef>
              <a:spcAft>
                <a:spcPts val="0"/>
              </a:spcAft>
              <a:defRPr/>
            </a:pPr>
            <a:endParaRPr kumimoji="0" lang="ko-KR" altLang="ko-KR" sz="1200" b="1" ker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7" name="Rectangle 37"/>
          <p:cNvSpPr>
            <a:spLocks noChangeArrowheads="1"/>
          </p:cNvSpPr>
          <p:nvPr/>
        </p:nvSpPr>
        <p:spPr bwMode="auto">
          <a:xfrm>
            <a:off x="6073965" y="2101956"/>
            <a:ext cx="1215064" cy="551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69" tIns="46035" rIns="92069" bIns="46035" anchor="ctr">
            <a:spAutoFit/>
          </a:bodyPr>
          <a:lstStyle/>
          <a:p>
            <a:pPr latinLnBrk="0"/>
            <a:r>
              <a:rPr lang="ko-KR" altLang="en-US" sz="1300" b="1" dirty="0">
                <a:latin typeface="맑은 고딕" pitchFamily="50" charset="-127"/>
                <a:ea typeface="맑은 고딕" pitchFamily="50" charset="-127"/>
              </a:rPr>
              <a:t>병행테스트</a:t>
            </a:r>
            <a:endParaRPr kumimoji="0" lang="en-US" altLang="ko-KR" sz="1300" b="1" dirty="0">
              <a:latin typeface="맑은 고딕" pitchFamily="50" charset="-127"/>
              <a:ea typeface="맑은 고딕" pitchFamily="50" charset="-127"/>
            </a:endParaRPr>
          </a:p>
          <a:p>
            <a:pPr lvl="0"/>
            <a:r>
              <a:rPr kumimoji="0" lang="en-US" altLang="ko-KR" sz="1300" b="1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1" lang="en-US" altLang="ko-KR" sz="1400" b="1" dirty="0">
                <a:latin typeface="맑은 고딕" pitchFamily="50" charset="-127"/>
                <a:ea typeface="맑은 고딕" pitchFamily="50" charset="-127"/>
              </a:rPr>
              <a:t>Simulation</a:t>
            </a:r>
            <a:r>
              <a:rPr kumimoji="0" lang="en-US" altLang="ko-KR" sz="1300" b="1" dirty="0"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sp>
        <p:nvSpPr>
          <p:cNvPr id="248" name="Rectangle 38"/>
          <p:cNvSpPr>
            <a:spLocks noChangeArrowheads="1"/>
          </p:cNvSpPr>
          <p:nvPr/>
        </p:nvSpPr>
        <p:spPr bwMode="auto">
          <a:xfrm>
            <a:off x="3260140" y="2111189"/>
            <a:ext cx="1561313" cy="533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69" tIns="46035" rIns="92069" bIns="46035" anchor="ctr">
            <a:spAutoFit/>
          </a:bodyPr>
          <a:lstStyle/>
          <a:p>
            <a:pPr latinLnBrk="0"/>
            <a:r>
              <a:rPr kumimoji="0" lang="ko-KR" altLang="en-US" sz="1300" b="1" dirty="0" err="1">
                <a:latin typeface="맑은 고딕" pitchFamily="50" charset="-127"/>
                <a:ea typeface="맑은 고딕" pitchFamily="50" charset="-127"/>
              </a:rPr>
              <a:t>운영안설정</a:t>
            </a:r>
            <a:endParaRPr kumimoji="0" lang="en-US" altLang="ko-KR" sz="1300" b="1" dirty="0">
              <a:latin typeface="맑은 고딕" pitchFamily="50" charset="-127"/>
              <a:ea typeface="맑은 고딕" pitchFamily="50" charset="-127"/>
            </a:endParaRPr>
          </a:p>
          <a:p>
            <a:pPr latinLnBrk="0"/>
            <a:r>
              <a:rPr kumimoji="0" lang="en-US" altLang="ko-KR" sz="1300" b="1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1300" b="1" dirty="0">
                <a:latin typeface="맑은 고딕" pitchFamily="50" charset="-127"/>
                <a:ea typeface="맑은 고딕" pitchFamily="50" charset="-127"/>
              </a:rPr>
              <a:t>implementation</a:t>
            </a:r>
            <a:r>
              <a:rPr kumimoji="0" lang="en-US" altLang="ko-KR" sz="1300" b="1" dirty="0"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sp>
        <p:nvSpPr>
          <p:cNvPr id="262" name="Rectangle 39"/>
          <p:cNvSpPr>
            <a:spLocks noChangeArrowheads="1"/>
          </p:cNvSpPr>
          <p:nvPr/>
        </p:nvSpPr>
        <p:spPr bwMode="auto">
          <a:xfrm>
            <a:off x="1226180" y="2158690"/>
            <a:ext cx="1131310" cy="508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69" tIns="46035" rIns="92069" bIns="46035" anchor="ctr">
            <a:spAutoFit/>
          </a:bodyPr>
          <a:lstStyle/>
          <a:p>
            <a:pPr lvl="0"/>
            <a:r>
              <a:rPr lang="ko-KR" altLang="en-US" sz="1300" b="1" dirty="0">
                <a:latin typeface="맑은 고딕" pitchFamily="50" charset="-127"/>
                <a:ea typeface="맑은 고딕" pitchFamily="50" charset="-127"/>
              </a:rPr>
              <a:t>준 비</a:t>
            </a:r>
            <a:br>
              <a:rPr lang="ko-KR" altLang="en-US" sz="1300" b="1" dirty="0"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1300" b="1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1" lang="en-US" altLang="ko-KR" sz="1400" b="1" dirty="0">
                <a:latin typeface="맑은 고딕" pitchFamily="50" charset="-127"/>
                <a:ea typeface="맑은 고딕" pitchFamily="50" charset="-127"/>
                <a:cs typeface=""/>
              </a:rPr>
              <a:t>Analysis</a:t>
            </a:r>
            <a:r>
              <a:rPr lang="en-US" altLang="ko-KR" sz="1300" b="1" dirty="0"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sp>
        <p:nvSpPr>
          <p:cNvPr id="271" name="Rectangle 41"/>
          <p:cNvSpPr>
            <a:spLocks noChangeArrowheads="1"/>
          </p:cNvSpPr>
          <p:nvPr/>
        </p:nvSpPr>
        <p:spPr bwMode="auto">
          <a:xfrm>
            <a:off x="7993771" y="2135763"/>
            <a:ext cx="14493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69" tIns="46035" rIns="92069" bIns="46035" anchor="ctr">
            <a:spAutoFit/>
          </a:bodyPr>
          <a:lstStyle/>
          <a:p>
            <a:pPr latinLnBrk="0"/>
            <a:r>
              <a:rPr lang="ko-KR" altLang="en-US" sz="1300" b="1" dirty="0">
                <a:latin typeface="맑은 고딕" pitchFamily="50" charset="-127"/>
                <a:ea typeface="맑은 고딕" pitchFamily="50" charset="-127"/>
              </a:rPr>
              <a:t>안정화</a:t>
            </a:r>
            <a:br>
              <a:rPr lang="ko-KR" altLang="en-US" sz="1300" b="1" dirty="0"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1300" b="1" dirty="0">
                <a:latin typeface="맑은 고딕" pitchFamily="50" charset="-127"/>
                <a:ea typeface="맑은 고딕" pitchFamily="50" charset="-127"/>
              </a:rPr>
              <a:t>(Support)</a:t>
            </a:r>
          </a:p>
        </p:txBody>
      </p:sp>
      <p:sp>
        <p:nvSpPr>
          <p:cNvPr id="272" name="Line 30"/>
          <p:cNvSpPr>
            <a:spLocks noChangeShapeType="1"/>
          </p:cNvSpPr>
          <p:nvPr/>
        </p:nvSpPr>
        <p:spPr bwMode="auto">
          <a:xfrm>
            <a:off x="2861804" y="2142113"/>
            <a:ext cx="0" cy="46831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ko-KR" altLang="en-US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3" name="Line 31"/>
          <p:cNvSpPr>
            <a:spLocks noChangeShapeType="1"/>
          </p:cNvSpPr>
          <p:nvPr/>
        </p:nvSpPr>
        <p:spPr bwMode="auto">
          <a:xfrm>
            <a:off x="8105596" y="2142113"/>
            <a:ext cx="0" cy="46831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ko-KR" altLang="en-US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8" name="Line 32"/>
          <p:cNvSpPr>
            <a:spLocks noChangeShapeType="1"/>
          </p:cNvSpPr>
          <p:nvPr/>
        </p:nvSpPr>
        <p:spPr bwMode="auto">
          <a:xfrm>
            <a:off x="5175741" y="2153985"/>
            <a:ext cx="0" cy="46831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ko-KR" altLang="en-US" b="1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59445686"/>
      </p:ext>
    </p:extLst>
  </p:cSld>
  <p:clrMapOvr>
    <a:masterClrMapping/>
  </p:clrMapOvr>
  <p:transition advTm="5000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AutoShape 161"/>
          <p:cNvSpPr>
            <a:spLocks noChangeArrowheads="1"/>
          </p:cNvSpPr>
          <p:nvPr/>
        </p:nvSpPr>
        <p:spPr bwMode="auto">
          <a:xfrm>
            <a:off x="231606" y="138615"/>
            <a:ext cx="4968000" cy="295751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l" eaLnBrk="1" fontAlgn="auto" latinLnBrk="1" hangingPunct="1">
              <a:spcBef>
                <a:spcPct val="0"/>
              </a:spcBef>
              <a:spcAft>
                <a:spcPts val="0"/>
              </a:spcAft>
              <a:tabLst>
                <a:tab pos="5648325" algn="l"/>
              </a:tabLst>
            </a:pPr>
            <a:r>
              <a:rPr lang="en-US" altLang="ko-KR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5.3 </a:t>
            </a:r>
            <a:r>
              <a:rPr lang="ko-KR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추진 일정</a:t>
            </a:r>
          </a:p>
        </p:txBody>
      </p:sp>
      <p:sp>
        <p:nvSpPr>
          <p:cNvPr id="110" name="제목 29"/>
          <p:cNvSpPr txBox="1">
            <a:spLocks/>
          </p:cNvSpPr>
          <p:nvPr/>
        </p:nvSpPr>
        <p:spPr>
          <a:xfrm>
            <a:off x="370605" y="617146"/>
            <a:ext cx="9210676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/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프로젝트 수행일정은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개월 정도 예상합니다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구체적인 일정 및 이후 프로젝트 진행은 별도 협의 후에  진행하는 것을 원칙으로 합니다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116" name="모서리가 둥근 직사각형 115"/>
          <p:cNvSpPr/>
          <p:nvPr/>
        </p:nvSpPr>
        <p:spPr bwMode="auto">
          <a:xfrm>
            <a:off x="14514" y="1136048"/>
            <a:ext cx="9864000" cy="215900"/>
          </a:xfrm>
          <a:prstGeom prst="roundRect">
            <a:avLst>
              <a:gd name="adj" fmla="val 0"/>
            </a:avLst>
          </a:prstGeom>
          <a:solidFill>
            <a:srgbClr val="D7E3F1"/>
          </a:solidFill>
          <a:ln w="6350" cap="flat" cmpd="sng" algn="ctr">
            <a:solidFill>
              <a:srgbClr val="8AABD2"/>
            </a:solidFill>
            <a:prstDash val="solid"/>
          </a:ln>
          <a:effectLst/>
        </p:spPr>
        <p:txBody>
          <a:bodyPr lIns="216000" anchor="ctr"/>
          <a:lstStyle/>
          <a:p>
            <a:pPr marL="0" marR="0" lvl="0" indent="0" algn="l" defTabSz="1041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ko-KR" altLang="en-US" sz="1400" b="1" kern="0" dirty="0">
                <a:solidFill>
                  <a:srgbClr val="13202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상세</a:t>
            </a:r>
            <a:r>
              <a:rPr kumimoji="0" lang="ko-KR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13202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일정 계획</a:t>
            </a:r>
            <a:endParaRPr kumimoji="0" lang="ko-KR" altLang="en-US" sz="1400" b="1" kern="0" dirty="0">
              <a:solidFill>
                <a:srgbClr val="13202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17" name="Picture 2" descr="C:\Users\wslee\Desktop\Untitled-2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0066FF">
                <a:shade val="45000"/>
                <a:satMod val="135000"/>
              </a:srgbClr>
              <a:prstClr val="white"/>
            </a:duotone>
          </a:blip>
          <a:srcRect r="4230"/>
          <a:stretch>
            <a:fillRect/>
          </a:stretch>
        </p:blipFill>
        <p:spPr bwMode="auto">
          <a:xfrm>
            <a:off x="108799" y="1208060"/>
            <a:ext cx="104886" cy="101497"/>
          </a:xfrm>
          <a:prstGeom prst="rect">
            <a:avLst/>
          </a:prstGeom>
          <a:noFill/>
        </p:spPr>
      </p:pic>
      <p:graphicFrame>
        <p:nvGraphicFramePr>
          <p:cNvPr id="70" name="Group 1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422665"/>
              </p:ext>
            </p:extLst>
          </p:nvPr>
        </p:nvGraphicFramePr>
        <p:xfrm>
          <a:off x="436723" y="2120357"/>
          <a:ext cx="8952937" cy="4248593"/>
        </p:xfrm>
        <a:graphic>
          <a:graphicData uri="http://schemas.openxmlformats.org/drawingml/2006/table">
            <a:tbl>
              <a:tblPr/>
              <a:tblGrid>
                <a:gridCol w="1887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3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6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2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243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Master Plan</a:t>
                      </a:r>
                    </a:p>
                  </a:txBody>
                  <a:tcPr marL="72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"/>
                        </a:rPr>
                        <a:t>준비단계</a:t>
                      </a:r>
                      <a:endParaRPr kumimoji="1" lang="en-US" altLang="ko-KR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"/>
                        </a:rPr>
                        <a:t>Analysis/Modeling</a:t>
                      </a:r>
                    </a:p>
                  </a:txBody>
                  <a:tcPr marL="72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설정단계</a:t>
                      </a: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latin typeface="맑은 고딕" pitchFamily="50" charset="-127"/>
                          <a:ea typeface="맑은 고딕" pitchFamily="50" charset="-127"/>
                        </a:rPr>
                        <a:t>Implementation </a:t>
                      </a:r>
                      <a:endParaRPr kumimoji="1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이행단계</a:t>
                      </a: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Simulation</a:t>
                      </a:r>
                      <a:endParaRPr kumimoji="1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안정화단계</a:t>
                      </a: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Go-Live</a:t>
                      </a:r>
                      <a:endParaRPr kumimoji="1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724">
                <a:tc vMerge="1"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"/>
                        </a:rPr>
                        <a:t>Design </a:t>
                      </a:r>
                      <a:endParaRPr kumimoji="1" lang="ko-KR" altLang="ko-KR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"/>
                      </a:endParaRPr>
                    </a:p>
                  </a:txBody>
                  <a:tcPr marL="72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"/>
                        </a:rPr>
                        <a:t>Prototyping</a:t>
                      </a:r>
                      <a:r>
                        <a:rPr lang="en-US" altLang="ko-KR" sz="1000" b="1" dirty="0"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endParaRPr kumimoji="1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"/>
                        </a:rPr>
                        <a:t>Pilot</a:t>
                      </a:r>
                      <a:endParaRPr kumimoji="1" lang="ko-KR" altLang="ko-KR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"/>
                      </a:endParaRPr>
                    </a:p>
                  </a:txBody>
                  <a:tcPr marL="72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"/>
                        </a:rPr>
                        <a:t>Debugging</a:t>
                      </a:r>
                      <a:endParaRPr kumimoji="1" lang="ko-KR" altLang="ko-KR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"/>
                      </a:endParaRPr>
                    </a:p>
                  </a:txBody>
                  <a:tcPr marL="72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708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돋움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ts val="1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latin typeface="맑은 고딕" pitchFamily="50" charset="-127"/>
                          <a:ea typeface="맑은 고딕" pitchFamily="50" charset="-127"/>
                        </a:rPr>
                        <a:t>Scheduling</a:t>
                      </a:r>
                      <a:endParaRPr lang="ko-KR" altLang="en-US" sz="10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72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ko-KR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72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2477"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ko-KR" altLang="en-US" sz="1000" b="1" dirty="0">
                          <a:latin typeface="맑은 고딕" pitchFamily="50" charset="-127"/>
                          <a:ea typeface="맑은 고딕" pitchFamily="50" charset="-127"/>
                        </a:rPr>
                        <a:t>기준정보</a:t>
                      </a:r>
                    </a:p>
                  </a:txBody>
                  <a:tcPr marL="72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72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ko-KR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72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2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Assist System</a:t>
                      </a:r>
                    </a:p>
                  </a:txBody>
                  <a:tcPr marL="72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72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72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2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I/F, Migration</a:t>
                      </a:r>
                    </a:p>
                  </a:txBody>
                  <a:tcPr marL="72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72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72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2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변화관리</a:t>
                      </a: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72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72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2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Infra</a:t>
                      </a:r>
                    </a:p>
                  </a:txBody>
                  <a:tcPr marL="72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72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72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81" name="직선 연결선 80"/>
          <p:cNvCxnSpPr>
            <a:stCxn id="109" idx="2"/>
            <a:endCxn id="135" idx="2"/>
          </p:cNvCxnSpPr>
          <p:nvPr/>
        </p:nvCxnSpPr>
        <p:spPr>
          <a:xfrm>
            <a:off x="2275144" y="3213972"/>
            <a:ext cx="5889324" cy="2853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olid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Oval 161"/>
          <p:cNvSpPr>
            <a:spLocks noChangeArrowheads="1"/>
          </p:cNvSpPr>
          <p:nvPr/>
        </p:nvSpPr>
        <p:spPr bwMode="auto">
          <a:xfrm>
            <a:off x="2275144" y="3159972"/>
            <a:ext cx="108000" cy="108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rgbClr val="FFFFFF">
                <a:lumMod val="50000"/>
              </a:srgbClr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fontAlgn="auto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900" b="1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1" name="Oval 161"/>
          <p:cNvSpPr>
            <a:spLocks noChangeArrowheads="1"/>
          </p:cNvSpPr>
          <p:nvPr/>
        </p:nvSpPr>
        <p:spPr bwMode="auto">
          <a:xfrm>
            <a:off x="3989457" y="3145962"/>
            <a:ext cx="108000" cy="108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rgbClr val="FFFFFF">
                <a:lumMod val="50000"/>
              </a:srgbClr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fontAlgn="auto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900" b="1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2" name="TextBox 111"/>
          <p:cNvSpPr txBox="1"/>
          <p:nvPr/>
        </p:nvSpPr>
        <p:spPr bwMode="auto">
          <a:xfrm>
            <a:off x="2654598" y="2987692"/>
            <a:ext cx="1281368" cy="22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36000" rtlCol="0" anchor="ctr" anchorCtr="0">
            <a:spAutoFit/>
          </a:bodyPr>
          <a:lstStyle/>
          <a:p>
            <a:pPr algn="l">
              <a:spcBef>
                <a:spcPct val="50000"/>
              </a:spcBef>
              <a:buSzPct val="60000"/>
              <a:buFont typeface="Wingdings" pitchFamily="2" charset="2"/>
              <a:buNone/>
            </a:pPr>
            <a:r>
              <a:rPr lang="ko-KR" altLang="en-US" sz="10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분석</a:t>
            </a:r>
            <a:r>
              <a:rPr lang="en-US" altLang="ko-KR" sz="10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설계</a:t>
            </a:r>
            <a:r>
              <a:rPr lang="en-US" altLang="ko-KR" sz="10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/Modeling</a:t>
            </a:r>
            <a:endParaRPr lang="ko-KR" altLang="en-US" sz="10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3" name="TextBox 112"/>
          <p:cNvSpPr txBox="1"/>
          <p:nvPr/>
        </p:nvSpPr>
        <p:spPr bwMode="auto">
          <a:xfrm>
            <a:off x="4153483" y="2998968"/>
            <a:ext cx="1151525" cy="22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36000" rtlCol="0" anchor="ctr" anchorCtr="0">
            <a:spAutoFit/>
          </a:bodyPr>
          <a:lstStyle/>
          <a:p>
            <a:pPr algn="l">
              <a:spcBef>
                <a:spcPct val="50000"/>
              </a:spcBef>
              <a:buSzPct val="60000"/>
              <a:buFont typeface="Wingdings" pitchFamily="2" charset="2"/>
              <a:buNone/>
            </a:pPr>
            <a:r>
              <a:rPr lang="ko-KR" altLang="en-US" sz="10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룰 구현</a:t>
            </a:r>
            <a:r>
              <a:rPr lang="en-US" altLang="ko-KR" sz="10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단위 </a:t>
            </a:r>
            <a:r>
              <a:rPr lang="en-US" altLang="ko-KR" sz="10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TEST</a:t>
            </a:r>
            <a:endParaRPr lang="ko-KR" altLang="en-US" sz="10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4" name="TextBox 113"/>
          <p:cNvSpPr txBox="1"/>
          <p:nvPr/>
        </p:nvSpPr>
        <p:spPr bwMode="auto">
          <a:xfrm>
            <a:off x="4139835" y="4135286"/>
            <a:ext cx="1561741" cy="211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 rtlCol="0" anchor="ctr" anchorCtr="0">
            <a:spAutoFit/>
          </a:bodyPr>
          <a:lstStyle/>
          <a:p>
            <a:pPr algn="l">
              <a:spcBef>
                <a:spcPct val="50000"/>
              </a:spcBef>
              <a:buSzPct val="60000"/>
            </a:pPr>
            <a:r>
              <a:rPr lang="en-US" altLang="ko-KR" sz="9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UI/ DB </a:t>
            </a:r>
            <a:r>
              <a:rPr lang="ko-KR" altLang="en-US" sz="9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설계 및 개발</a:t>
            </a:r>
          </a:p>
        </p:txBody>
      </p:sp>
      <p:sp>
        <p:nvSpPr>
          <p:cNvPr id="115" name="Oval 161"/>
          <p:cNvSpPr>
            <a:spLocks noChangeArrowheads="1"/>
          </p:cNvSpPr>
          <p:nvPr/>
        </p:nvSpPr>
        <p:spPr bwMode="auto">
          <a:xfrm>
            <a:off x="2270824" y="4298163"/>
            <a:ext cx="108000" cy="108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rgbClr val="FFFFFF">
                <a:lumMod val="50000"/>
              </a:srgbClr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fontAlgn="auto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900" b="1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8" name="Oval 161"/>
          <p:cNvSpPr>
            <a:spLocks noChangeArrowheads="1"/>
          </p:cNvSpPr>
          <p:nvPr/>
        </p:nvSpPr>
        <p:spPr bwMode="auto">
          <a:xfrm>
            <a:off x="3989457" y="4284153"/>
            <a:ext cx="108000" cy="108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rgbClr val="FFFFFF">
                <a:lumMod val="50000"/>
              </a:srgbClr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fontAlgn="auto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900" b="1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9" name="Oval 161"/>
          <p:cNvSpPr>
            <a:spLocks noChangeArrowheads="1"/>
          </p:cNvSpPr>
          <p:nvPr/>
        </p:nvSpPr>
        <p:spPr bwMode="auto">
          <a:xfrm>
            <a:off x="5804192" y="4284153"/>
            <a:ext cx="108000" cy="108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rgbClr val="FFFFFF">
                <a:lumMod val="50000"/>
              </a:srgbClr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fontAlgn="auto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900" b="1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0" name="Oval 161"/>
          <p:cNvSpPr>
            <a:spLocks noChangeArrowheads="1"/>
          </p:cNvSpPr>
          <p:nvPr/>
        </p:nvSpPr>
        <p:spPr bwMode="auto">
          <a:xfrm>
            <a:off x="8164468" y="4298368"/>
            <a:ext cx="108000" cy="108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rgbClr val="FFFFFF">
                <a:lumMod val="50000"/>
              </a:srgbClr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fontAlgn="auto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900" b="1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21" name="직선 연결선 120"/>
          <p:cNvCxnSpPr>
            <a:stCxn id="115" idx="6"/>
            <a:endCxn id="167" idx="2"/>
          </p:cNvCxnSpPr>
          <p:nvPr/>
        </p:nvCxnSpPr>
        <p:spPr>
          <a:xfrm flipV="1">
            <a:off x="2378824" y="4351881"/>
            <a:ext cx="6939960" cy="282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olid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Oval 161"/>
          <p:cNvSpPr>
            <a:spLocks noChangeArrowheads="1"/>
          </p:cNvSpPr>
          <p:nvPr/>
        </p:nvSpPr>
        <p:spPr bwMode="auto">
          <a:xfrm>
            <a:off x="5804192" y="3146487"/>
            <a:ext cx="108000" cy="108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rgbClr val="FFFFFF">
                <a:lumMod val="50000"/>
              </a:srgbClr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fontAlgn="auto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900" b="1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3" name="Oval 161"/>
          <p:cNvSpPr>
            <a:spLocks noChangeArrowheads="1"/>
          </p:cNvSpPr>
          <p:nvPr/>
        </p:nvSpPr>
        <p:spPr bwMode="auto">
          <a:xfrm>
            <a:off x="8154240" y="2943697"/>
            <a:ext cx="144000" cy="14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fontAlgn="auto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900" b="1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24" name="직선 연결선 123"/>
          <p:cNvCxnSpPr>
            <a:stCxn id="125" idx="2"/>
            <a:endCxn id="134" idx="6"/>
          </p:cNvCxnSpPr>
          <p:nvPr/>
        </p:nvCxnSpPr>
        <p:spPr>
          <a:xfrm flipV="1">
            <a:off x="2281008" y="3774945"/>
            <a:ext cx="5991460" cy="2071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olid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61"/>
          <p:cNvSpPr>
            <a:spLocks noChangeArrowheads="1"/>
          </p:cNvSpPr>
          <p:nvPr/>
        </p:nvSpPr>
        <p:spPr bwMode="auto">
          <a:xfrm>
            <a:off x="2281008" y="3741656"/>
            <a:ext cx="108000" cy="108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rgbClr val="FFFFFF">
                <a:lumMod val="50000"/>
              </a:srgbClr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fontAlgn="auto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900" b="1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6" name="Oval 161"/>
          <p:cNvSpPr>
            <a:spLocks noChangeArrowheads="1"/>
          </p:cNvSpPr>
          <p:nvPr/>
        </p:nvSpPr>
        <p:spPr bwMode="auto">
          <a:xfrm>
            <a:off x="3989457" y="3727646"/>
            <a:ext cx="108000" cy="108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rgbClr val="FFFFFF">
                <a:lumMod val="50000"/>
              </a:srgbClr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fontAlgn="auto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900" b="1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7" name="TextBox 126"/>
          <p:cNvSpPr txBox="1"/>
          <p:nvPr/>
        </p:nvSpPr>
        <p:spPr bwMode="auto">
          <a:xfrm>
            <a:off x="2654598" y="3569758"/>
            <a:ext cx="1543990" cy="22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 rtlCol="0" anchor="ctr" anchorCtr="0">
            <a:spAutoFit/>
          </a:bodyPr>
          <a:lstStyle/>
          <a:p>
            <a:pPr algn="l">
              <a:spcBef>
                <a:spcPct val="50000"/>
              </a:spcBef>
              <a:buSzPct val="60000"/>
            </a:pPr>
            <a:r>
              <a:rPr lang="en-US" altLang="ko-KR" sz="10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As-Is Data </a:t>
            </a:r>
            <a:r>
              <a:rPr lang="ko-KR" altLang="en-US" sz="10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분석</a:t>
            </a:r>
            <a:r>
              <a:rPr lang="en-US" altLang="ko-KR" sz="10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정의</a:t>
            </a:r>
            <a:endParaRPr lang="en-US" altLang="ko-KR" sz="10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8" name="TextBox 127"/>
          <p:cNvSpPr txBox="1"/>
          <p:nvPr/>
        </p:nvSpPr>
        <p:spPr bwMode="auto">
          <a:xfrm>
            <a:off x="4139835" y="3580652"/>
            <a:ext cx="1603571" cy="22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36000" rtlCol="0" anchor="ctr" anchorCtr="0">
            <a:spAutoFit/>
          </a:bodyPr>
          <a:lstStyle/>
          <a:p>
            <a:pPr algn="l">
              <a:spcBef>
                <a:spcPct val="50000"/>
              </a:spcBef>
              <a:buSzPct val="60000"/>
            </a:pPr>
            <a:r>
              <a:rPr lang="en-US" altLang="ko-KR" sz="10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Scheduling </a:t>
            </a:r>
            <a:r>
              <a:rPr lang="ko-KR" altLang="en-US" sz="10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기초정보 정립</a:t>
            </a:r>
          </a:p>
        </p:txBody>
      </p:sp>
      <p:sp>
        <p:nvSpPr>
          <p:cNvPr id="129" name="Oval 161"/>
          <p:cNvSpPr>
            <a:spLocks noChangeArrowheads="1"/>
          </p:cNvSpPr>
          <p:nvPr/>
        </p:nvSpPr>
        <p:spPr bwMode="auto">
          <a:xfrm>
            <a:off x="5804192" y="3739285"/>
            <a:ext cx="108000" cy="108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rgbClr val="FFFFFF">
                <a:lumMod val="50000"/>
              </a:srgbClr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fontAlgn="auto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900" b="1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0" name="TextBox 129"/>
          <p:cNvSpPr txBox="1"/>
          <p:nvPr/>
        </p:nvSpPr>
        <p:spPr bwMode="auto">
          <a:xfrm>
            <a:off x="6083881" y="4106052"/>
            <a:ext cx="303536" cy="211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36000" rtlCol="0" anchor="ctr" anchorCtr="0">
            <a:spAutoFit/>
          </a:bodyPr>
          <a:lstStyle/>
          <a:p>
            <a:pPr algn="l">
              <a:spcBef>
                <a:spcPct val="50000"/>
              </a:spcBef>
              <a:buSzPct val="60000"/>
              <a:buFont typeface="Wingdings" pitchFamily="2" charset="2"/>
              <a:buNone/>
            </a:pPr>
            <a:r>
              <a:rPr lang="ko-KR" altLang="en-US" sz="9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적용</a:t>
            </a:r>
          </a:p>
        </p:txBody>
      </p:sp>
      <p:sp>
        <p:nvSpPr>
          <p:cNvPr id="131" name="TextBox 130"/>
          <p:cNvSpPr txBox="1"/>
          <p:nvPr/>
        </p:nvSpPr>
        <p:spPr bwMode="auto">
          <a:xfrm>
            <a:off x="8356611" y="2912205"/>
            <a:ext cx="426967" cy="211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36000" rtlCol="0" anchor="ctr" anchorCtr="0">
            <a:spAutoFit/>
          </a:bodyPr>
          <a:lstStyle/>
          <a:p>
            <a:pPr algn="ctr">
              <a:spcBef>
                <a:spcPct val="50000"/>
              </a:spcBef>
              <a:buSzPct val="60000"/>
              <a:buFont typeface="Wingdings" pitchFamily="2" charset="2"/>
              <a:buNone/>
            </a:pPr>
            <a:r>
              <a:rPr lang="en-US" altLang="ko-KR" sz="9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OPEN </a:t>
            </a:r>
            <a:endParaRPr lang="ko-KR" altLang="en-US" sz="9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132" name="Group 1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811537"/>
              </p:ext>
            </p:extLst>
          </p:nvPr>
        </p:nvGraphicFramePr>
        <p:xfrm>
          <a:off x="436724" y="1519372"/>
          <a:ext cx="8966584" cy="570238"/>
        </p:xfrm>
        <a:graphic>
          <a:graphicData uri="http://schemas.openxmlformats.org/drawingml/2006/table">
            <a:tbl>
              <a:tblPr/>
              <a:tblGrid>
                <a:gridCol w="1889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9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9443">
                  <a:extLst>
                    <a:ext uri="{9D8B030D-6E8A-4147-A177-3AD203B41FA5}">
                      <a16:colId xmlns:a16="http://schemas.microsoft.com/office/drawing/2014/main" val="3612668450"/>
                    </a:ext>
                  </a:extLst>
                </a:gridCol>
                <a:gridCol w="1179442">
                  <a:extLst>
                    <a:ext uri="{9D8B030D-6E8A-4147-A177-3AD203B41FA5}">
                      <a16:colId xmlns:a16="http://schemas.microsoft.com/office/drawing/2014/main" val="218108714"/>
                    </a:ext>
                  </a:extLst>
                </a:gridCol>
                <a:gridCol w="1179442">
                  <a:extLst>
                    <a:ext uri="{9D8B030D-6E8A-4147-A177-3AD203B41FA5}">
                      <a16:colId xmlns:a16="http://schemas.microsoft.com/office/drawing/2014/main" val="774156939"/>
                    </a:ext>
                  </a:extLst>
                </a:gridCol>
                <a:gridCol w="1179443">
                  <a:extLst>
                    <a:ext uri="{9D8B030D-6E8A-4147-A177-3AD203B41FA5}">
                      <a16:colId xmlns:a16="http://schemas.microsoft.com/office/drawing/2014/main" val="2475462011"/>
                    </a:ext>
                  </a:extLst>
                </a:gridCol>
                <a:gridCol w="1179442">
                  <a:extLst>
                    <a:ext uri="{9D8B030D-6E8A-4147-A177-3AD203B41FA5}">
                      <a16:colId xmlns:a16="http://schemas.microsoft.com/office/drawing/2014/main" val="3841435786"/>
                    </a:ext>
                  </a:extLst>
                </a:gridCol>
              </a:tblGrid>
              <a:tr h="26079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`</a:t>
                      </a: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6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개월</a:t>
                      </a:r>
                    </a:p>
                  </a:txBody>
                  <a:tcPr marL="72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163">
                <a:tc vMerge="1"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M1</a:t>
                      </a: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72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M2</a:t>
                      </a: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72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M3</a:t>
                      </a: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72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M4</a:t>
                      </a: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72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M5</a:t>
                      </a: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72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M6</a:t>
                      </a: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72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3" name="TextBox 132"/>
          <p:cNvSpPr txBox="1"/>
          <p:nvPr/>
        </p:nvSpPr>
        <p:spPr bwMode="auto">
          <a:xfrm>
            <a:off x="6083881" y="3549806"/>
            <a:ext cx="1061313" cy="211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 rtlCol="0" anchor="ctr" anchorCtr="0">
            <a:spAutoFit/>
          </a:bodyPr>
          <a:lstStyle/>
          <a:p>
            <a:pPr algn="l">
              <a:spcBef>
                <a:spcPct val="50000"/>
              </a:spcBef>
              <a:buSzPct val="60000"/>
            </a:pPr>
            <a:r>
              <a:rPr lang="ko-KR" altLang="en-US" sz="9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기초정보 </a:t>
            </a:r>
            <a:r>
              <a:rPr lang="en-US" altLang="ko-KR" sz="9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Set-up</a:t>
            </a:r>
            <a:endParaRPr lang="ko-KR" altLang="en-US" sz="9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4" name="Oval 161"/>
          <p:cNvSpPr>
            <a:spLocks noChangeArrowheads="1"/>
          </p:cNvSpPr>
          <p:nvPr/>
        </p:nvSpPr>
        <p:spPr bwMode="auto">
          <a:xfrm>
            <a:off x="8164468" y="3720945"/>
            <a:ext cx="108000" cy="108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rgbClr val="FFFFFF">
                <a:lumMod val="50000"/>
              </a:srgbClr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fontAlgn="auto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900" b="1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5" name="Oval 161"/>
          <p:cNvSpPr>
            <a:spLocks noChangeArrowheads="1"/>
          </p:cNvSpPr>
          <p:nvPr/>
        </p:nvSpPr>
        <p:spPr bwMode="auto">
          <a:xfrm>
            <a:off x="8164468" y="3162825"/>
            <a:ext cx="108000" cy="108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rgbClr val="FFFFFF">
                <a:lumMod val="50000"/>
              </a:srgbClr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fontAlgn="auto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900" b="1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6" name="Oval 161"/>
          <p:cNvSpPr>
            <a:spLocks noChangeArrowheads="1"/>
          </p:cNvSpPr>
          <p:nvPr/>
        </p:nvSpPr>
        <p:spPr bwMode="auto">
          <a:xfrm>
            <a:off x="9302864" y="3162825"/>
            <a:ext cx="108000" cy="108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rgbClr val="FFFFFF">
                <a:lumMod val="50000"/>
              </a:srgbClr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fontAlgn="auto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900" b="1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7" name="TextBox 136"/>
          <p:cNvSpPr txBox="1"/>
          <p:nvPr/>
        </p:nvSpPr>
        <p:spPr bwMode="auto">
          <a:xfrm>
            <a:off x="8219315" y="3239274"/>
            <a:ext cx="926679" cy="280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 rtlCol="0" anchor="ctr" anchorCtr="0">
            <a:spAutoFit/>
          </a:bodyPr>
          <a:lstStyle/>
          <a:p>
            <a:pPr lvl="0" algn="l" eaLnBrk="1" latinLnBrk="1" hangingPunct="1">
              <a:lnSpc>
                <a:spcPct val="150000"/>
              </a:lnSpc>
              <a:buSzTx/>
              <a:defRPr/>
            </a:pPr>
            <a:r>
              <a:rPr kumimoji="1" lang="ko-KR" altLang="en-US" sz="900" b="1" dirty="0">
                <a:latin typeface="맑은 고딕" pitchFamily="50" charset="-127"/>
                <a:ea typeface="맑은 고딕" pitchFamily="50" charset="-127"/>
              </a:rPr>
              <a:t>가동</a:t>
            </a:r>
            <a:r>
              <a:rPr kumimoji="1" lang="en-US" altLang="ko-KR" sz="900" b="1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1" lang="ko-KR" altLang="en-US" sz="900" b="1" dirty="0">
                <a:latin typeface="맑은 고딕" pitchFamily="50" charset="-127"/>
                <a:ea typeface="맑은 고딕" pitchFamily="50" charset="-127"/>
              </a:rPr>
              <a:t>안정화</a:t>
            </a:r>
            <a:r>
              <a:rPr kumimoji="1" lang="en-US" altLang="ko-KR" sz="900" b="1" dirty="0">
                <a:latin typeface="맑은 고딕" pitchFamily="50" charset="-127"/>
                <a:ea typeface="맑은 고딕" pitchFamily="50" charset="-127"/>
              </a:rPr>
              <a:t>)</a:t>
            </a:r>
            <a:endParaRPr kumimoji="1" lang="ko-KR" altLang="ko-KR" sz="900" b="1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38" name="직선 연결선 137"/>
          <p:cNvCxnSpPr>
            <a:endCxn id="136" idx="6"/>
          </p:cNvCxnSpPr>
          <p:nvPr/>
        </p:nvCxnSpPr>
        <p:spPr>
          <a:xfrm>
            <a:off x="7758628" y="3216825"/>
            <a:ext cx="1652236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olid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38"/>
          <p:cNvSpPr txBox="1"/>
          <p:nvPr/>
        </p:nvSpPr>
        <p:spPr bwMode="auto">
          <a:xfrm>
            <a:off x="6083881" y="2979346"/>
            <a:ext cx="364451" cy="22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36000" rtlCol="0" anchor="ctr" anchorCtr="0">
            <a:spAutoFit/>
          </a:bodyPr>
          <a:lstStyle/>
          <a:p>
            <a:pPr algn="l">
              <a:spcBef>
                <a:spcPct val="50000"/>
              </a:spcBef>
              <a:buSzPct val="60000"/>
              <a:buFont typeface="Wingdings" pitchFamily="2" charset="2"/>
              <a:buNone/>
            </a:pPr>
            <a:r>
              <a:rPr lang="en-US" altLang="ko-KR" sz="10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TEST</a:t>
            </a:r>
            <a:endParaRPr lang="ko-KR" altLang="en-US" sz="10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40" name="직선 연결선 139"/>
          <p:cNvCxnSpPr/>
          <p:nvPr/>
        </p:nvCxnSpPr>
        <p:spPr bwMode="auto">
          <a:xfrm>
            <a:off x="504962" y="1541533"/>
            <a:ext cx="1748158" cy="536448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1" name="TextBox 140"/>
          <p:cNvSpPr txBox="1"/>
          <p:nvPr/>
        </p:nvSpPr>
        <p:spPr bwMode="auto">
          <a:xfrm>
            <a:off x="2654598" y="4107255"/>
            <a:ext cx="1222057" cy="22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36000" rtlCol="0" anchor="ctr" anchorCtr="0">
            <a:spAutoFit/>
          </a:bodyPr>
          <a:lstStyle/>
          <a:p>
            <a:pPr algn="l">
              <a:spcBef>
                <a:spcPct val="50000"/>
              </a:spcBef>
              <a:buSzPct val="60000"/>
              <a:buFont typeface="Wingdings" pitchFamily="2" charset="2"/>
              <a:buNone/>
            </a:pPr>
            <a:r>
              <a:rPr lang="ko-KR" altLang="en-US" sz="10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기준정보</a:t>
            </a:r>
            <a:r>
              <a:rPr lang="en-US" altLang="ko-KR" sz="10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제약조건 </a:t>
            </a:r>
          </a:p>
        </p:txBody>
      </p:sp>
      <p:sp>
        <p:nvSpPr>
          <p:cNvPr id="142" name="TextBox 141"/>
          <p:cNvSpPr txBox="1"/>
          <p:nvPr/>
        </p:nvSpPr>
        <p:spPr bwMode="auto">
          <a:xfrm>
            <a:off x="8201027" y="4111742"/>
            <a:ext cx="303537" cy="211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36000" rtlCol="0" anchor="ctr" anchorCtr="0">
            <a:spAutoFit/>
          </a:bodyPr>
          <a:lstStyle/>
          <a:p>
            <a:pPr algn="l">
              <a:spcBef>
                <a:spcPct val="50000"/>
              </a:spcBef>
              <a:buSzPct val="60000"/>
              <a:buFont typeface="Wingdings" pitchFamily="2" charset="2"/>
              <a:buNone/>
            </a:pPr>
            <a:r>
              <a:rPr lang="ko-KR" altLang="en-US" sz="9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보완</a:t>
            </a:r>
          </a:p>
        </p:txBody>
      </p:sp>
      <p:sp>
        <p:nvSpPr>
          <p:cNvPr id="143" name="TextBox 142"/>
          <p:cNvSpPr txBox="1"/>
          <p:nvPr/>
        </p:nvSpPr>
        <p:spPr bwMode="auto">
          <a:xfrm>
            <a:off x="4139835" y="4708624"/>
            <a:ext cx="1427967" cy="211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 rtlCol="0" anchor="ctr" anchorCtr="0">
            <a:spAutoFit/>
          </a:bodyPr>
          <a:lstStyle/>
          <a:p>
            <a:pPr algn="l">
              <a:spcBef>
                <a:spcPct val="50000"/>
              </a:spcBef>
              <a:buSzPct val="60000"/>
            </a:pPr>
            <a:r>
              <a:rPr lang="ko-KR" altLang="en-US" sz="9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설계 및 개발</a:t>
            </a:r>
          </a:p>
        </p:txBody>
      </p:sp>
      <p:sp>
        <p:nvSpPr>
          <p:cNvPr id="144" name="Oval 161"/>
          <p:cNvSpPr>
            <a:spLocks noChangeArrowheads="1"/>
          </p:cNvSpPr>
          <p:nvPr/>
        </p:nvSpPr>
        <p:spPr bwMode="auto">
          <a:xfrm>
            <a:off x="2250948" y="4901131"/>
            <a:ext cx="108000" cy="108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rgbClr val="FFFFFF">
                <a:lumMod val="50000"/>
              </a:srgbClr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fontAlgn="auto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900" b="1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5" name="Oval 161"/>
          <p:cNvSpPr>
            <a:spLocks noChangeArrowheads="1"/>
          </p:cNvSpPr>
          <p:nvPr/>
        </p:nvSpPr>
        <p:spPr bwMode="auto">
          <a:xfrm>
            <a:off x="3989457" y="4887121"/>
            <a:ext cx="108000" cy="108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rgbClr val="FFFFFF">
                <a:lumMod val="50000"/>
              </a:srgbClr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fontAlgn="auto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900" b="1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6" name="Oval 161"/>
          <p:cNvSpPr>
            <a:spLocks noChangeArrowheads="1"/>
          </p:cNvSpPr>
          <p:nvPr/>
        </p:nvSpPr>
        <p:spPr bwMode="auto">
          <a:xfrm>
            <a:off x="5804192" y="4887121"/>
            <a:ext cx="108000" cy="108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rgbClr val="FFFFFF">
                <a:lumMod val="50000"/>
              </a:srgbClr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fontAlgn="auto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900" b="1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7" name="Oval 161"/>
          <p:cNvSpPr>
            <a:spLocks noChangeArrowheads="1"/>
          </p:cNvSpPr>
          <p:nvPr/>
        </p:nvSpPr>
        <p:spPr bwMode="auto">
          <a:xfrm>
            <a:off x="8164468" y="4883048"/>
            <a:ext cx="108000" cy="108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rgbClr val="FFFFFF">
                <a:lumMod val="50000"/>
              </a:srgbClr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fontAlgn="auto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900" b="1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48" name="직선 연결선 147"/>
          <p:cNvCxnSpPr>
            <a:stCxn id="144" idx="6"/>
            <a:endCxn id="147" idx="6"/>
          </p:cNvCxnSpPr>
          <p:nvPr/>
        </p:nvCxnSpPr>
        <p:spPr>
          <a:xfrm flipV="1">
            <a:off x="2358948" y="4937048"/>
            <a:ext cx="5913520" cy="18083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olid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 bwMode="auto">
          <a:xfrm>
            <a:off x="6083881" y="4709020"/>
            <a:ext cx="303537" cy="211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36000" rtlCol="0" anchor="ctr" anchorCtr="0">
            <a:spAutoFit/>
          </a:bodyPr>
          <a:lstStyle/>
          <a:p>
            <a:pPr algn="l">
              <a:spcBef>
                <a:spcPct val="50000"/>
              </a:spcBef>
              <a:buSzPct val="60000"/>
              <a:buFont typeface="Wingdings" pitchFamily="2" charset="2"/>
              <a:buNone/>
            </a:pPr>
            <a:r>
              <a:rPr lang="ko-KR" altLang="en-US" sz="9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점검</a:t>
            </a:r>
          </a:p>
        </p:txBody>
      </p:sp>
      <p:sp>
        <p:nvSpPr>
          <p:cNvPr id="150" name="TextBox 149"/>
          <p:cNvSpPr txBox="1"/>
          <p:nvPr/>
        </p:nvSpPr>
        <p:spPr bwMode="auto">
          <a:xfrm>
            <a:off x="2654598" y="4710223"/>
            <a:ext cx="537575" cy="22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36000" rtlCol="0" anchor="ctr" anchorCtr="0">
            <a:spAutoFit/>
          </a:bodyPr>
          <a:lstStyle/>
          <a:p>
            <a:pPr algn="l">
              <a:spcBef>
                <a:spcPct val="50000"/>
              </a:spcBef>
              <a:buSzPct val="60000"/>
              <a:buFont typeface="Wingdings" pitchFamily="2" charset="2"/>
              <a:buNone/>
            </a:pPr>
            <a:r>
              <a:rPr lang="en-US" altLang="ko-KR" sz="10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I/F </a:t>
            </a:r>
            <a:r>
              <a:rPr lang="ko-KR" altLang="en-US" sz="10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협의</a:t>
            </a:r>
          </a:p>
        </p:txBody>
      </p:sp>
      <p:sp>
        <p:nvSpPr>
          <p:cNvPr id="151" name="TextBox 150"/>
          <p:cNvSpPr txBox="1"/>
          <p:nvPr/>
        </p:nvSpPr>
        <p:spPr bwMode="auto">
          <a:xfrm>
            <a:off x="4139835" y="5334002"/>
            <a:ext cx="1509357" cy="211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 rtlCol="0" anchor="ctr" anchorCtr="0">
            <a:spAutoFit/>
          </a:bodyPr>
          <a:lstStyle/>
          <a:p>
            <a:pPr algn="l">
              <a:spcBef>
                <a:spcPct val="50000"/>
              </a:spcBef>
              <a:buSzPct val="60000"/>
            </a:pPr>
            <a:r>
              <a:rPr lang="ko-KR" altLang="en-US" sz="9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유관조직  협의</a:t>
            </a:r>
            <a:r>
              <a:rPr lang="en-US" altLang="ko-KR" sz="9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9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확정</a:t>
            </a:r>
            <a:r>
              <a:rPr lang="en-US" altLang="ko-KR" sz="9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9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교육</a:t>
            </a:r>
          </a:p>
        </p:txBody>
      </p:sp>
      <p:sp>
        <p:nvSpPr>
          <p:cNvPr id="152" name="Oval 161"/>
          <p:cNvSpPr>
            <a:spLocks noChangeArrowheads="1"/>
          </p:cNvSpPr>
          <p:nvPr/>
        </p:nvSpPr>
        <p:spPr bwMode="auto">
          <a:xfrm>
            <a:off x="2257576" y="5517351"/>
            <a:ext cx="108000" cy="108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rgbClr val="FFFFFF">
                <a:lumMod val="50000"/>
              </a:srgbClr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fontAlgn="auto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900" b="1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3" name="Oval 161"/>
          <p:cNvSpPr>
            <a:spLocks noChangeArrowheads="1"/>
          </p:cNvSpPr>
          <p:nvPr/>
        </p:nvSpPr>
        <p:spPr bwMode="auto">
          <a:xfrm>
            <a:off x="3989457" y="5503341"/>
            <a:ext cx="108000" cy="108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rgbClr val="FFFFFF">
                <a:lumMod val="50000"/>
              </a:srgbClr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fontAlgn="auto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900" b="1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4" name="Oval 161"/>
          <p:cNvSpPr>
            <a:spLocks noChangeArrowheads="1"/>
          </p:cNvSpPr>
          <p:nvPr/>
        </p:nvSpPr>
        <p:spPr bwMode="auto">
          <a:xfrm>
            <a:off x="5804192" y="5503341"/>
            <a:ext cx="108000" cy="108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rgbClr val="FFFFFF">
                <a:lumMod val="50000"/>
              </a:srgbClr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fontAlgn="auto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900" b="1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55" name="직선 연결선 154"/>
          <p:cNvCxnSpPr>
            <a:stCxn id="152" idx="6"/>
            <a:endCxn id="157" idx="2"/>
          </p:cNvCxnSpPr>
          <p:nvPr/>
        </p:nvCxnSpPr>
        <p:spPr>
          <a:xfrm flipV="1">
            <a:off x="2365576" y="5553268"/>
            <a:ext cx="5798892" cy="18083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olid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 bwMode="auto">
          <a:xfrm>
            <a:off x="2654598" y="5326443"/>
            <a:ext cx="1292589" cy="22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36000" rtlCol="0" anchor="ctr" anchorCtr="0">
            <a:spAutoFit/>
          </a:bodyPr>
          <a:lstStyle/>
          <a:p>
            <a:pPr algn="l">
              <a:spcBef>
                <a:spcPct val="50000"/>
              </a:spcBef>
              <a:buSzPct val="60000"/>
            </a:pPr>
            <a:r>
              <a:rPr lang="en-US" altLang="ko-KR" sz="10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To-Be </a:t>
            </a:r>
            <a:r>
              <a:rPr lang="ko-KR" altLang="en-US" sz="10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프로세스 설계</a:t>
            </a:r>
          </a:p>
        </p:txBody>
      </p:sp>
      <p:sp>
        <p:nvSpPr>
          <p:cNvPr id="157" name="Oval 161"/>
          <p:cNvSpPr>
            <a:spLocks noChangeArrowheads="1"/>
          </p:cNvSpPr>
          <p:nvPr/>
        </p:nvSpPr>
        <p:spPr bwMode="auto">
          <a:xfrm>
            <a:off x="8164468" y="5499268"/>
            <a:ext cx="108000" cy="108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rgbClr val="FFFFFF">
                <a:lumMod val="50000"/>
              </a:srgbClr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fontAlgn="auto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900" b="1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8" name="TextBox 157"/>
          <p:cNvSpPr txBox="1"/>
          <p:nvPr/>
        </p:nvSpPr>
        <p:spPr bwMode="auto">
          <a:xfrm>
            <a:off x="6083881" y="5298736"/>
            <a:ext cx="649784" cy="211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36000" rtlCol="0" anchor="ctr" anchorCtr="0">
            <a:spAutoFit/>
          </a:bodyPr>
          <a:lstStyle/>
          <a:p>
            <a:pPr algn="l">
              <a:spcBef>
                <a:spcPct val="50000"/>
              </a:spcBef>
              <a:buSzPct val="60000"/>
              <a:buFont typeface="Wingdings" pitchFamily="2" charset="2"/>
              <a:buNone/>
            </a:pPr>
            <a:r>
              <a:rPr lang="ko-KR" altLang="en-US" sz="9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매뉴얼작성</a:t>
            </a:r>
          </a:p>
        </p:txBody>
      </p:sp>
      <p:sp>
        <p:nvSpPr>
          <p:cNvPr id="159" name="TextBox 158"/>
          <p:cNvSpPr txBox="1"/>
          <p:nvPr/>
        </p:nvSpPr>
        <p:spPr bwMode="auto">
          <a:xfrm>
            <a:off x="4139835" y="5887177"/>
            <a:ext cx="1454863" cy="211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 rtlCol="0" anchor="ctr" anchorCtr="0">
            <a:spAutoFit/>
          </a:bodyPr>
          <a:lstStyle/>
          <a:p>
            <a:pPr algn="l">
              <a:spcBef>
                <a:spcPct val="50000"/>
              </a:spcBef>
              <a:buSzPct val="60000"/>
            </a:pPr>
            <a:r>
              <a:rPr lang="ko-KR" altLang="en-US" sz="9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운영환경 구축</a:t>
            </a:r>
          </a:p>
        </p:txBody>
      </p:sp>
      <p:sp>
        <p:nvSpPr>
          <p:cNvPr id="160" name="Oval 161"/>
          <p:cNvSpPr>
            <a:spLocks noChangeArrowheads="1"/>
          </p:cNvSpPr>
          <p:nvPr/>
        </p:nvSpPr>
        <p:spPr bwMode="auto">
          <a:xfrm>
            <a:off x="2237700" y="6040807"/>
            <a:ext cx="108000" cy="108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rgbClr val="FFFFFF">
                <a:lumMod val="50000"/>
              </a:srgbClr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fontAlgn="auto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900" b="1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1" name="Oval 161"/>
          <p:cNvSpPr>
            <a:spLocks noChangeArrowheads="1"/>
          </p:cNvSpPr>
          <p:nvPr/>
        </p:nvSpPr>
        <p:spPr bwMode="auto">
          <a:xfrm>
            <a:off x="3989457" y="6045085"/>
            <a:ext cx="108000" cy="108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rgbClr val="FFFFFF">
                <a:lumMod val="50000"/>
              </a:srgbClr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fontAlgn="auto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900" b="1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2" name="Oval 161"/>
          <p:cNvSpPr>
            <a:spLocks noChangeArrowheads="1"/>
          </p:cNvSpPr>
          <p:nvPr/>
        </p:nvSpPr>
        <p:spPr bwMode="auto">
          <a:xfrm>
            <a:off x="5804192" y="6045085"/>
            <a:ext cx="108000" cy="108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rgbClr val="FFFFFF">
                <a:lumMod val="50000"/>
              </a:srgbClr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fontAlgn="auto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900" b="1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63" name="직선 연결선 162"/>
          <p:cNvCxnSpPr>
            <a:stCxn id="160" idx="6"/>
            <a:endCxn id="165" idx="2"/>
          </p:cNvCxnSpPr>
          <p:nvPr/>
        </p:nvCxnSpPr>
        <p:spPr>
          <a:xfrm>
            <a:off x="2345700" y="6094807"/>
            <a:ext cx="5818768" cy="2286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olid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 bwMode="auto">
          <a:xfrm>
            <a:off x="2654598" y="5849899"/>
            <a:ext cx="960768" cy="22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36000" rtlCol="0" anchor="ctr" anchorCtr="0">
            <a:spAutoFit/>
          </a:bodyPr>
          <a:lstStyle/>
          <a:p>
            <a:pPr algn="l">
              <a:spcBef>
                <a:spcPct val="50000"/>
              </a:spcBef>
              <a:buSzPct val="60000"/>
              <a:buFont typeface="Wingdings" pitchFamily="2" charset="2"/>
              <a:buNone/>
            </a:pPr>
            <a:r>
              <a:rPr lang="en-US" altLang="ko-KR" sz="10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Infra </a:t>
            </a:r>
            <a:r>
              <a:rPr lang="ko-KR" altLang="en-US" sz="10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구성</a:t>
            </a:r>
            <a:r>
              <a:rPr lang="en-US" altLang="ko-KR" sz="10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협의</a:t>
            </a:r>
          </a:p>
        </p:txBody>
      </p:sp>
      <p:sp>
        <p:nvSpPr>
          <p:cNvPr id="165" name="Oval 161"/>
          <p:cNvSpPr>
            <a:spLocks noChangeArrowheads="1"/>
          </p:cNvSpPr>
          <p:nvPr/>
        </p:nvSpPr>
        <p:spPr bwMode="auto">
          <a:xfrm>
            <a:off x="8164468" y="6063668"/>
            <a:ext cx="108000" cy="108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rgbClr val="FFFFFF">
                <a:lumMod val="50000"/>
              </a:srgbClr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fontAlgn="auto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900" b="1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6" name="TextBox 165"/>
          <p:cNvSpPr txBox="1"/>
          <p:nvPr/>
        </p:nvSpPr>
        <p:spPr bwMode="auto">
          <a:xfrm>
            <a:off x="6083881" y="5822192"/>
            <a:ext cx="303537" cy="211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36000" rtlCol="0" anchor="ctr" anchorCtr="0">
            <a:spAutoFit/>
          </a:bodyPr>
          <a:lstStyle/>
          <a:p>
            <a:pPr algn="l">
              <a:spcBef>
                <a:spcPct val="50000"/>
              </a:spcBef>
              <a:buSzPct val="60000"/>
              <a:buFont typeface="Wingdings" pitchFamily="2" charset="2"/>
              <a:buNone/>
            </a:pPr>
            <a:r>
              <a:rPr lang="ko-KR" altLang="en-US" sz="9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점검</a:t>
            </a:r>
          </a:p>
        </p:txBody>
      </p:sp>
      <p:sp>
        <p:nvSpPr>
          <p:cNvPr id="167" name="Oval 161"/>
          <p:cNvSpPr>
            <a:spLocks noChangeArrowheads="1"/>
          </p:cNvSpPr>
          <p:nvPr/>
        </p:nvSpPr>
        <p:spPr bwMode="auto">
          <a:xfrm>
            <a:off x="9318784" y="4297881"/>
            <a:ext cx="108000" cy="108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rgbClr val="FFFFFF">
                <a:lumMod val="50000"/>
              </a:srgbClr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fontAlgn="auto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900" b="1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7988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60" descr="그림3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t="3871" b="3458"/>
          <a:stretch>
            <a:fillRect/>
          </a:stretch>
        </p:blipFill>
        <p:spPr bwMode="auto">
          <a:xfrm>
            <a:off x="3296821" y="1670724"/>
            <a:ext cx="611187" cy="4464496"/>
          </a:xfrm>
          <a:prstGeom prst="rect">
            <a:avLst/>
          </a:prstGeom>
          <a:noFill/>
        </p:spPr>
      </p:pic>
      <p:sp>
        <p:nvSpPr>
          <p:cNvPr id="10" name="Oval 119"/>
          <p:cNvSpPr>
            <a:spLocks noChangeArrowheads="1"/>
          </p:cNvSpPr>
          <p:nvPr/>
        </p:nvSpPr>
        <p:spPr bwMode="auto">
          <a:xfrm>
            <a:off x="3057522" y="2798561"/>
            <a:ext cx="375947" cy="393137"/>
          </a:xfrm>
          <a:prstGeom prst="ellipse">
            <a:avLst/>
          </a:prstGeom>
          <a:solidFill>
            <a:srgbClr val="EAEAEA"/>
          </a:solidFill>
          <a:ln w="19050">
            <a:solidFill>
              <a:srgbClr val="EAEAEA"/>
            </a:solidFill>
            <a:round/>
            <a:headEnd/>
            <a:tailEnd type="none" w="sm" len="med"/>
          </a:ln>
        </p:spPr>
        <p:txBody>
          <a:bodyPr wrap="none" lIns="90000" tIns="54000" rIns="90000" bIns="54000" anchor="ctr"/>
          <a:lstStyle/>
          <a:p>
            <a:pPr algn="l"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ko-KR" altLang="ko-KR" b="1" dirty="0">
              <a:solidFill>
                <a:srgbClr val="5A5A86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-윤고딕330"/>
            </a:endParaRPr>
          </a:p>
        </p:txBody>
      </p:sp>
      <p:sp>
        <p:nvSpPr>
          <p:cNvPr id="11" name="Oval 119"/>
          <p:cNvSpPr>
            <a:spLocks noChangeArrowheads="1"/>
          </p:cNvSpPr>
          <p:nvPr/>
        </p:nvSpPr>
        <p:spPr bwMode="auto">
          <a:xfrm>
            <a:off x="3411712" y="3193015"/>
            <a:ext cx="87036" cy="90316"/>
          </a:xfrm>
          <a:prstGeom prst="ellipse">
            <a:avLst/>
          </a:prstGeom>
          <a:solidFill>
            <a:srgbClr val="EAEAEA"/>
          </a:solidFill>
          <a:ln w="19050">
            <a:solidFill>
              <a:srgbClr val="EAEAEA"/>
            </a:solidFill>
            <a:round/>
            <a:headEnd/>
            <a:tailEnd type="none" w="sm" len="med"/>
          </a:ln>
        </p:spPr>
        <p:txBody>
          <a:bodyPr wrap="none" lIns="90000" tIns="54000" rIns="90000" bIns="54000" anchor="ctr"/>
          <a:lstStyle/>
          <a:p>
            <a:pPr algn="l"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ko-KR" altLang="ko-KR" b="1" dirty="0">
              <a:solidFill>
                <a:srgbClr val="5A5A86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-윤고딕330"/>
            </a:endParaRPr>
          </a:p>
        </p:txBody>
      </p:sp>
      <p:sp>
        <p:nvSpPr>
          <p:cNvPr id="12" name="AutoShape 121"/>
          <p:cNvSpPr>
            <a:spLocks noChangeArrowheads="1"/>
          </p:cNvSpPr>
          <p:nvPr/>
        </p:nvSpPr>
        <p:spPr bwMode="auto">
          <a:xfrm>
            <a:off x="3872880" y="1460666"/>
            <a:ext cx="5616624" cy="4642632"/>
          </a:xfrm>
          <a:prstGeom prst="roundRect">
            <a:avLst>
              <a:gd name="adj" fmla="val 2227"/>
            </a:avLst>
          </a:prstGeom>
          <a:solidFill>
            <a:srgbClr val="EAEAEA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kumimoji="1" lang="ko-KR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AutoShape 135"/>
          <p:cNvSpPr>
            <a:spLocks noChangeArrowheads="1"/>
          </p:cNvSpPr>
          <p:nvPr/>
        </p:nvSpPr>
        <p:spPr bwMode="auto">
          <a:xfrm>
            <a:off x="5206533" y="1579419"/>
            <a:ext cx="4204936" cy="860240"/>
          </a:xfrm>
          <a:prstGeom prst="roundRect">
            <a:avLst>
              <a:gd name="adj" fmla="val 5347"/>
            </a:avLst>
          </a:prstGeom>
          <a:solidFill>
            <a:sysClr val="window" lastClr="FFFFFF"/>
          </a:solidFill>
          <a:ln w="12700" algn="ctr">
            <a:solidFill>
              <a:srgbClr val="C0C0C0"/>
            </a:solidFill>
            <a:round/>
            <a:headEnd/>
            <a:tailEnd/>
          </a:ln>
          <a:effectLst>
            <a:outerShdw dist="35921" dir="2700000" algn="ctr" rotWithShape="0">
              <a:srgbClr val="DDDDDD"/>
            </a:outerShdw>
          </a:effectLst>
        </p:spPr>
        <p:txBody>
          <a:bodyPr wrap="none" lIns="72000" tIns="36000" rIns="36000" bIns="36000" anchor="ctr"/>
          <a:lstStyle/>
          <a:p>
            <a:pPr algn="l">
              <a:spcBef>
                <a:spcPts val="300"/>
              </a:spcBef>
              <a:buFont typeface="Wingdings" pitchFamily="2" charset="2"/>
              <a:buChar char="§"/>
              <a:defRPr/>
            </a:pPr>
            <a:r>
              <a:rPr kumimoji="1" lang="en-US" altLang="ko-KR" sz="12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ko-KR" altLang="en-US" sz="12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프로젝트 진행 시 </a:t>
            </a:r>
            <a:r>
              <a:rPr lang="ko-KR" altLang="en-US" sz="1200" kern="0" dirty="0">
                <a:solidFill>
                  <a:srgbClr val="000000"/>
                </a:solidFill>
                <a:latin typeface="맑은 고딕"/>
                <a:ea typeface="맑은 고딕"/>
                <a:sym typeface="Monotype Sorts"/>
              </a:rPr>
              <a:t>주요공정 및 반제품공정</a:t>
            </a:r>
            <a:r>
              <a:rPr lang="en-US" altLang="ko-KR" sz="1200" kern="0" dirty="0">
                <a:solidFill>
                  <a:srgbClr val="000000"/>
                </a:solidFill>
                <a:latin typeface="맑은 고딕"/>
                <a:ea typeface="맑은 고딕"/>
                <a:sym typeface="Monotype Sorts"/>
              </a:rPr>
              <a:t>, Sub </a:t>
            </a:r>
            <a:r>
              <a:rPr lang="ko-KR" altLang="en-US" sz="1200" kern="0" dirty="0">
                <a:solidFill>
                  <a:srgbClr val="000000"/>
                </a:solidFill>
                <a:latin typeface="맑은 고딕"/>
                <a:ea typeface="맑은 고딕"/>
                <a:sym typeface="Monotype Sorts"/>
              </a:rPr>
              <a:t>공정 등</a:t>
            </a:r>
            <a:endParaRPr lang="en-US" altLang="ko-KR" sz="1200" kern="0" dirty="0">
              <a:solidFill>
                <a:srgbClr val="000000"/>
              </a:solidFill>
              <a:latin typeface="맑은 고딕"/>
              <a:ea typeface="맑은 고딕"/>
              <a:sym typeface="Monotype Sorts"/>
            </a:endParaRPr>
          </a:p>
          <a:p>
            <a:pPr algn="l">
              <a:spcBef>
                <a:spcPts val="300"/>
              </a:spcBef>
              <a:defRPr/>
            </a:pPr>
            <a:r>
              <a:rPr lang="en-US" altLang="ko-KR" kern="0" dirty="0">
                <a:solidFill>
                  <a:srgbClr val="000000"/>
                </a:solidFill>
                <a:latin typeface="맑은 고딕"/>
                <a:ea typeface="맑은 고딕"/>
                <a:sym typeface="Monotype Sorts"/>
              </a:rPr>
              <a:t> </a:t>
            </a:r>
            <a:r>
              <a:rPr lang="en-US" altLang="ko-KR" sz="1200" kern="0" dirty="0">
                <a:solidFill>
                  <a:srgbClr val="000000"/>
                </a:solidFill>
                <a:latin typeface="맑은 고딕"/>
                <a:ea typeface="맑은 고딕"/>
                <a:sym typeface="Monotype Sorts"/>
              </a:rPr>
              <a:t> </a:t>
            </a:r>
            <a:r>
              <a:rPr lang="ko-KR" altLang="en-US" sz="1200" kern="0" dirty="0">
                <a:solidFill>
                  <a:srgbClr val="000000"/>
                </a:solidFill>
                <a:latin typeface="맑은 고딕"/>
                <a:ea typeface="맑은 고딕"/>
                <a:sym typeface="Monotype Sorts"/>
              </a:rPr>
              <a:t>전체</a:t>
            </a:r>
            <a:r>
              <a:rPr lang="en-US" altLang="ko-KR" kern="0" dirty="0">
                <a:solidFill>
                  <a:srgbClr val="000000"/>
                </a:solidFill>
                <a:latin typeface="맑은 고딕"/>
                <a:ea typeface="맑은 고딕"/>
                <a:sym typeface="Monotype Sorts"/>
              </a:rPr>
              <a:t> </a:t>
            </a:r>
            <a:r>
              <a:rPr lang="ko-KR" altLang="en-US" sz="1200" kern="0" dirty="0">
                <a:solidFill>
                  <a:srgbClr val="000000"/>
                </a:solidFill>
                <a:latin typeface="맑은 고딕"/>
                <a:ea typeface="맑은 고딕"/>
                <a:sym typeface="Monotype Sorts"/>
              </a:rPr>
              <a:t>공정</a:t>
            </a:r>
            <a:r>
              <a:rPr lang="en-US" altLang="ko-KR" sz="1200" kern="0" dirty="0">
                <a:solidFill>
                  <a:srgbClr val="000000"/>
                </a:solidFill>
                <a:latin typeface="맑은 고딕"/>
                <a:ea typeface="맑은 고딕"/>
                <a:sym typeface="Monotype Sorts"/>
              </a:rPr>
              <a:t>/</a:t>
            </a:r>
            <a:r>
              <a:rPr lang="ko-KR" altLang="en-US" sz="1200" kern="0" dirty="0">
                <a:solidFill>
                  <a:srgbClr val="000000"/>
                </a:solidFill>
                <a:latin typeface="맑은 고딕"/>
                <a:ea typeface="맑은 고딕"/>
                <a:sym typeface="Monotype Sorts"/>
              </a:rPr>
              <a:t>설비를</a:t>
            </a:r>
            <a:r>
              <a:rPr lang="en-US" altLang="ko-KR" sz="1200" kern="0" dirty="0">
                <a:solidFill>
                  <a:srgbClr val="000000"/>
                </a:solidFill>
                <a:latin typeface="맑은 고딕"/>
                <a:ea typeface="맑은 고딕"/>
                <a:sym typeface="Monotype Sorts"/>
              </a:rPr>
              <a:t> Scheduling </a:t>
            </a:r>
            <a:r>
              <a:rPr lang="ko-KR" altLang="en-US" sz="1200" kern="0" dirty="0">
                <a:solidFill>
                  <a:srgbClr val="000000"/>
                </a:solidFill>
                <a:latin typeface="맑은 고딕"/>
                <a:ea typeface="맑은 고딕"/>
                <a:sym typeface="Monotype Sorts"/>
              </a:rPr>
              <a:t>하는 것을 원칙으로 함</a:t>
            </a:r>
            <a:endParaRPr kumimoji="1" lang="ko-KR" altLang="en-US" sz="12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AutoShape 136"/>
          <p:cNvSpPr>
            <a:spLocks noChangeArrowheads="1"/>
          </p:cNvSpPr>
          <p:nvPr/>
        </p:nvSpPr>
        <p:spPr bwMode="auto">
          <a:xfrm>
            <a:off x="3944894" y="1579418"/>
            <a:ext cx="1218710" cy="860234"/>
          </a:xfrm>
          <a:prstGeom prst="roundRect">
            <a:avLst>
              <a:gd name="adj" fmla="val 7403"/>
            </a:avLst>
          </a:prstGeom>
          <a:solidFill>
            <a:srgbClr val="85BDD1"/>
          </a:solidFill>
          <a:ln w="19050" algn="ctr">
            <a:solidFill>
              <a:sysClr val="window" lastClr="FFFFFF"/>
            </a:solidFill>
            <a:round/>
            <a:headEnd/>
            <a:tailEnd/>
          </a:ln>
          <a:effectLst>
            <a:outerShdw dist="12700" dir="5400000" algn="ctr" rotWithShape="0">
              <a:srgbClr val="EEECE1">
                <a:alpha val="50000"/>
              </a:srgbClr>
            </a:outerShdw>
          </a:effectLst>
        </p:spPr>
        <p:txBody>
          <a:bodyPr wrap="none" anchor="ctr"/>
          <a:lstStyle/>
          <a:p>
            <a:pPr algn="l">
              <a:spcBef>
                <a:spcPct val="0"/>
              </a:spcBef>
              <a:defRPr/>
            </a:pPr>
            <a:endParaRPr kumimoji="1" lang="ko-KR" altLang="en-US" sz="1600" kern="0" dirty="0">
              <a:solidFill>
                <a:srgbClr val="000000">
                  <a:lumMod val="85000"/>
                  <a:lumOff val="15000"/>
                </a:srgb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AutoShape 298"/>
          <p:cNvSpPr>
            <a:spLocks noChangeArrowheads="1"/>
          </p:cNvSpPr>
          <p:nvPr/>
        </p:nvSpPr>
        <p:spPr bwMode="auto">
          <a:xfrm>
            <a:off x="5113120" y="2021169"/>
            <a:ext cx="132506" cy="49213"/>
          </a:xfrm>
          <a:prstGeom prst="roundRect">
            <a:avLst>
              <a:gd name="adj" fmla="val 50000"/>
            </a:avLst>
          </a:prstGeom>
          <a:solidFill>
            <a:srgbClr val="35648B"/>
          </a:solidFill>
          <a:ln w="12700" algn="ctr">
            <a:solidFill>
              <a:sysClr val="window" lastClr="FFFFFF"/>
            </a:solidFill>
            <a:round/>
            <a:headEnd/>
            <a:tailEnd/>
          </a:ln>
          <a:effectLst/>
        </p:spPr>
        <p:txBody>
          <a:bodyPr rot="10800000"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kumimoji="1" lang="ko-KR" altLang="en-US" sz="1200" kern="0" dirty="0">
              <a:solidFill>
                <a:srgbClr val="000000">
                  <a:lumMod val="85000"/>
                  <a:lumOff val="15000"/>
                </a:srgb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AutoShape 136"/>
          <p:cNvSpPr>
            <a:spLocks noChangeArrowheads="1"/>
          </p:cNvSpPr>
          <p:nvPr/>
        </p:nvSpPr>
        <p:spPr bwMode="auto">
          <a:xfrm>
            <a:off x="3944894" y="2507762"/>
            <a:ext cx="1218710" cy="1277479"/>
          </a:xfrm>
          <a:prstGeom prst="roundRect">
            <a:avLst>
              <a:gd name="adj" fmla="val 7403"/>
            </a:avLst>
          </a:prstGeom>
          <a:solidFill>
            <a:srgbClr val="85BDD1"/>
          </a:solidFill>
          <a:ln w="19050" algn="ctr">
            <a:solidFill>
              <a:sysClr val="window" lastClr="FFFFFF"/>
            </a:solidFill>
            <a:round/>
            <a:headEnd/>
            <a:tailEnd/>
          </a:ln>
          <a:effectLst>
            <a:outerShdw dist="12700" dir="5400000" algn="ctr" rotWithShape="0">
              <a:srgbClr val="EEECE1">
                <a:alpha val="50000"/>
              </a:srgbClr>
            </a:outerShdw>
          </a:effectLst>
        </p:spPr>
        <p:txBody>
          <a:bodyPr wrap="none" anchor="ctr"/>
          <a:lstStyle/>
          <a:p>
            <a:pPr algn="l">
              <a:spcBef>
                <a:spcPct val="0"/>
              </a:spcBef>
              <a:defRPr/>
            </a:pPr>
            <a:endParaRPr kumimoji="1" lang="ko-KR" altLang="en-US" sz="1600" kern="0" dirty="0">
              <a:solidFill>
                <a:srgbClr val="000000">
                  <a:lumMod val="85000"/>
                  <a:lumOff val="15000"/>
                </a:srgb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7" name="Picture 320" descr="icon_a01"/>
          <p:cNvPicPr>
            <a:picLocks noChangeAspect="1" noChangeArrowheads="1"/>
          </p:cNvPicPr>
          <p:nvPr/>
        </p:nvPicPr>
        <p:blipFill>
          <a:blip r:embed="rId3" cstate="print">
            <a:lum bright="100000" contrast="-50000"/>
            <a:grayscl/>
          </a:blip>
          <a:srcRect l="75836" b="86815"/>
          <a:stretch>
            <a:fillRect/>
          </a:stretch>
        </p:blipFill>
        <p:spPr bwMode="auto">
          <a:xfrm>
            <a:off x="3872880" y="2526962"/>
            <a:ext cx="547376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AutoShape 135"/>
          <p:cNvSpPr>
            <a:spLocks noChangeArrowheads="1"/>
          </p:cNvSpPr>
          <p:nvPr/>
        </p:nvSpPr>
        <p:spPr bwMode="auto">
          <a:xfrm>
            <a:off x="5206533" y="2512843"/>
            <a:ext cx="4204936" cy="1270456"/>
          </a:xfrm>
          <a:prstGeom prst="roundRect">
            <a:avLst>
              <a:gd name="adj" fmla="val 5347"/>
            </a:avLst>
          </a:prstGeom>
          <a:solidFill>
            <a:sysClr val="window" lastClr="FFFFFF"/>
          </a:solidFill>
          <a:ln w="12700" algn="ctr">
            <a:solidFill>
              <a:srgbClr val="C0C0C0"/>
            </a:solidFill>
            <a:round/>
            <a:headEnd/>
            <a:tailEnd/>
          </a:ln>
          <a:effectLst>
            <a:outerShdw dist="35921" dir="2700000" algn="ctr" rotWithShape="0">
              <a:srgbClr val="DDDDDD"/>
            </a:outerShdw>
          </a:effectLst>
        </p:spPr>
        <p:txBody>
          <a:bodyPr wrap="none" lIns="72000" tIns="36000" rIns="36000" bIns="36000" anchor="ctr"/>
          <a:lstStyle/>
          <a:p>
            <a:pPr algn="l">
              <a:spcBef>
                <a:spcPts val="300"/>
              </a:spcBef>
              <a:buFont typeface="Wingdings" pitchFamily="2" charset="2"/>
              <a:buChar char="§"/>
              <a:defRPr/>
            </a:pPr>
            <a:r>
              <a:rPr kumimoji="1" lang="ko-KR" altLang="en-US" sz="12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구축업체 대부분 계열공장 및 해외공장 추가 구축</a:t>
            </a:r>
            <a:r>
              <a:rPr kumimoji="1" lang="en-US" altLang="ko-KR" sz="12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(100%)</a:t>
            </a:r>
          </a:p>
          <a:p>
            <a:pPr algn="l">
              <a:spcBef>
                <a:spcPts val="300"/>
              </a:spcBef>
              <a:buFont typeface="Wingdings" pitchFamily="2" charset="2"/>
              <a:buNone/>
              <a:defRPr/>
            </a:pPr>
            <a:r>
              <a:rPr kumimoji="1" lang="en-US" altLang="ko-KR" sz="12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 -’K’</a:t>
            </a:r>
            <a:r>
              <a:rPr kumimoji="1" lang="ko-KR" altLang="en-US" sz="12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사  </a:t>
            </a:r>
            <a:r>
              <a:rPr kumimoji="1" lang="en-US" altLang="ko-KR" sz="12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2010</a:t>
            </a:r>
            <a:r>
              <a:rPr kumimoji="1" lang="ko-KR" altLang="en-US" sz="12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년 본 공장 구축 후 </a:t>
            </a:r>
            <a:r>
              <a:rPr kumimoji="1" lang="en-US" altLang="ko-KR" sz="12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r>
              <a:rPr kumimoji="1" lang="ko-KR" altLang="en-US" sz="12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년간 </a:t>
            </a:r>
            <a:r>
              <a:rPr kumimoji="1" lang="en-US" altLang="ko-KR" sz="12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6</a:t>
            </a:r>
            <a:r>
              <a:rPr kumimoji="1" lang="ko-KR" altLang="en-US" sz="12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개 공장 구축</a:t>
            </a:r>
            <a:endParaRPr kumimoji="1" lang="en-US" altLang="ko-KR" sz="12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ts val="12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kumimoji="1" lang="en-US" altLang="ko-KR" sz="12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 -‘S’</a:t>
            </a:r>
            <a:r>
              <a:rPr kumimoji="1" lang="ko-KR" altLang="en-US" sz="12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사  </a:t>
            </a:r>
            <a:r>
              <a:rPr kumimoji="1" lang="en-US" altLang="ko-KR" sz="12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2013</a:t>
            </a:r>
            <a:r>
              <a:rPr kumimoji="1" lang="ko-KR" altLang="en-US" sz="12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년 본 공장 구축</a:t>
            </a:r>
            <a:r>
              <a:rPr kumimoji="1" lang="en-US" altLang="ko-KR" sz="12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2015</a:t>
            </a:r>
            <a:r>
              <a:rPr kumimoji="1" lang="ko-KR" altLang="en-US" sz="12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년 중국공장 구축</a:t>
            </a:r>
            <a:endParaRPr kumimoji="1" lang="en-US" altLang="ko-KR" sz="12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ts val="12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kumimoji="1" lang="en-US" altLang="ko-KR" sz="12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 -’C’</a:t>
            </a:r>
            <a:r>
              <a:rPr kumimoji="1" lang="ko-KR" altLang="en-US" sz="12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사  </a:t>
            </a:r>
            <a:r>
              <a:rPr kumimoji="1" lang="en-US" altLang="ko-KR" sz="12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2016</a:t>
            </a:r>
            <a:r>
              <a:rPr kumimoji="1" lang="ko-KR" altLang="en-US" sz="12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년 본 공장 구축</a:t>
            </a:r>
            <a:r>
              <a:rPr kumimoji="1" lang="en-US" altLang="ko-KR" sz="12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</a:t>
            </a:r>
            <a:r>
              <a:rPr kumimoji="1" lang="ko-KR" altLang="en-US" sz="12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en-US" altLang="ko-KR" sz="12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2017</a:t>
            </a:r>
            <a:r>
              <a:rPr kumimoji="1" lang="ko-KR" altLang="en-US" sz="12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년 해외공장 진행</a:t>
            </a:r>
            <a:r>
              <a:rPr kumimoji="1" lang="en-US" altLang="ko-KR" sz="12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marL="171450" indent="-171450" algn="l">
              <a:spcBef>
                <a:spcPts val="300"/>
              </a:spcBef>
              <a:buFont typeface="Wingdings" panose="05000000000000000000" pitchFamily="2" charset="2"/>
              <a:buChar char="§"/>
              <a:defRPr/>
            </a:pPr>
            <a:r>
              <a:rPr kumimoji="1" lang="ko-KR" altLang="en-US" sz="12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구축업체 </a:t>
            </a:r>
            <a:r>
              <a:rPr kumimoji="1" lang="en-US" altLang="ko-KR" sz="12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100%</a:t>
            </a:r>
            <a:r>
              <a:rPr kumimoji="1" lang="ko-KR" altLang="en-US" sz="12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en-US" altLang="ko-KR" sz="12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kumimoji="1" lang="ko-KR" altLang="en-US" sz="12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인 체제 생산계획 통합 실현</a:t>
            </a:r>
            <a:r>
              <a:rPr kumimoji="1" lang="en-US" altLang="ko-KR" sz="12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.   </a:t>
            </a:r>
            <a:r>
              <a:rPr kumimoji="1" lang="ko-KR" altLang="en-US" sz="12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</p:txBody>
      </p:sp>
      <p:sp>
        <p:nvSpPr>
          <p:cNvPr id="19" name="AutoShape 135"/>
          <p:cNvSpPr>
            <a:spLocks noChangeArrowheads="1"/>
          </p:cNvSpPr>
          <p:nvPr/>
        </p:nvSpPr>
        <p:spPr bwMode="auto">
          <a:xfrm>
            <a:off x="5212565" y="5094227"/>
            <a:ext cx="4204936" cy="986458"/>
          </a:xfrm>
          <a:prstGeom prst="roundRect">
            <a:avLst>
              <a:gd name="adj" fmla="val 5347"/>
            </a:avLst>
          </a:prstGeom>
          <a:solidFill>
            <a:sysClr val="window" lastClr="FFFFFF"/>
          </a:solidFill>
          <a:ln w="12700" algn="ctr">
            <a:solidFill>
              <a:srgbClr val="C0C0C0"/>
            </a:solidFill>
            <a:round/>
            <a:headEnd/>
            <a:tailEnd/>
          </a:ln>
          <a:effectLst>
            <a:outerShdw dist="35921" dir="2700000" algn="ctr" rotWithShape="0">
              <a:srgbClr val="DDDDDD"/>
            </a:outerShdw>
          </a:effectLst>
        </p:spPr>
        <p:txBody>
          <a:bodyPr wrap="none" lIns="72000" tIns="36000" rIns="36000" bIns="36000" anchor="ctr"/>
          <a:lstStyle/>
          <a:p>
            <a:pPr algn="l">
              <a:spcBef>
                <a:spcPts val="300"/>
              </a:spcBef>
              <a:buFont typeface="Wingdings" pitchFamily="2" charset="2"/>
              <a:buChar char="§"/>
              <a:defRPr/>
            </a:pPr>
            <a:r>
              <a:rPr kumimoji="1" lang="ko-KR" altLang="en-US" sz="12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en-US" altLang="ko-KR" sz="12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APS </a:t>
            </a:r>
            <a:r>
              <a:rPr kumimoji="1" lang="ko-KR" altLang="en-US" sz="12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만 전문으로 개발 지원하는 일본본사 및 국내 총판</a:t>
            </a:r>
            <a:endParaRPr kumimoji="1" lang="en-US" altLang="ko-KR" sz="12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spcBef>
                <a:spcPts val="300"/>
              </a:spcBef>
              <a:defRPr/>
            </a:pPr>
            <a:r>
              <a:rPr kumimoji="1" lang="en-US" altLang="ko-KR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 </a:t>
            </a:r>
            <a:r>
              <a:rPr kumimoji="1" lang="en-US" altLang="ko-KR" sz="12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1" lang="en-US" altLang="ko-KR" sz="1200" kern="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EGiT</a:t>
            </a:r>
            <a:r>
              <a:rPr kumimoji="1" lang="en-US" altLang="ko-KR" sz="12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kumimoji="1" lang="ko-KR" altLang="en-US" sz="12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의 사업형태의 일관성</a:t>
            </a:r>
          </a:p>
          <a:p>
            <a:pPr algn="l">
              <a:spcBef>
                <a:spcPts val="300"/>
              </a:spcBef>
              <a:buFont typeface="Wingdings" pitchFamily="2" charset="2"/>
              <a:buChar char="§"/>
              <a:defRPr/>
            </a:pPr>
            <a:r>
              <a:rPr kumimoji="1" lang="ko-KR" altLang="en-US" sz="12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ko-KR" altLang="en-US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타 </a:t>
            </a:r>
            <a:r>
              <a:rPr kumimoji="1" lang="en-US" altLang="ko-KR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SOLUTION</a:t>
            </a:r>
            <a:r>
              <a:rPr kumimoji="1" lang="ko-KR" altLang="en-US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과 비교되는 구축 성공률</a:t>
            </a:r>
            <a:endParaRPr kumimoji="1" lang="en-US" altLang="ko-KR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spcBef>
                <a:spcPts val="300"/>
              </a:spcBef>
              <a:buFont typeface="Wingdings" pitchFamily="2" charset="2"/>
              <a:buChar char="§"/>
              <a:defRPr/>
            </a:pPr>
            <a:r>
              <a:rPr kumimoji="1" lang="en-US" altLang="ko-KR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ko-KR" altLang="en-US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전체공정 </a:t>
            </a:r>
            <a:r>
              <a:rPr kumimoji="1" lang="en-US" altLang="ko-KR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APS </a:t>
            </a:r>
            <a:r>
              <a:rPr kumimoji="1" lang="ko-KR" altLang="en-US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처리하는  </a:t>
            </a:r>
            <a:r>
              <a:rPr kumimoji="1" lang="en-US" altLang="ko-KR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BMT </a:t>
            </a:r>
            <a:r>
              <a:rPr kumimoji="1" lang="ko-KR" altLang="en-US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가능업체 다수 </a:t>
            </a:r>
            <a:endParaRPr kumimoji="1" lang="ko-KR" altLang="en-US" sz="12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AutoShape 136"/>
          <p:cNvSpPr>
            <a:spLocks noChangeArrowheads="1"/>
          </p:cNvSpPr>
          <p:nvPr/>
        </p:nvSpPr>
        <p:spPr bwMode="auto">
          <a:xfrm>
            <a:off x="3944894" y="5089142"/>
            <a:ext cx="1218710" cy="996628"/>
          </a:xfrm>
          <a:prstGeom prst="roundRect">
            <a:avLst>
              <a:gd name="adj" fmla="val 7403"/>
            </a:avLst>
          </a:prstGeom>
          <a:solidFill>
            <a:srgbClr val="85BDD1"/>
          </a:solidFill>
          <a:ln w="19050" algn="ctr">
            <a:solidFill>
              <a:sysClr val="window" lastClr="FFFFFF"/>
            </a:solidFill>
            <a:round/>
            <a:headEnd/>
            <a:tailEnd/>
          </a:ln>
          <a:effectLst>
            <a:outerShdw dist="12700" dir="5400000" algn="ctr" rotWithShape="0">
              <a:srgbClr val="EEECE1">
                <a:alpha val="50000"/>
              </a:srgbClr>
            </a:outerShdw>
          </a:effectLst>
        </p:spPr>
        <p:txBody>
          <a:bodyPr wrap="none" anchor="ctr"/>
          <a:lstStyle/>
          <a:p>
            <a:pPr algn="l">
              <a:spcBef>
                <a:spcPct val="0"/>
              </a:spcBef>
              <a:defRPr/>
            </a:pPr>
            <a:endParaRPr kumimoji="1" lang="ko-KR" altLang="en-US" sz="1600" kern="0" dirty="0">
              <a:solidFill>
                <a:srgbClr val="000000">
                  <a:lumMod val="85000"/>
                  <a:lumOff val="15000"/>
                </a:srgb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1" name="Picture 320" descr="icon_a01"/>
          <p:cNvPicPr>
            <a:picLocks noChangeAspect="1" noChangeArrowheads="1"/>
          </p:cNvPicPr>
          <p:nvPr/>
        </p:nvPicPr>
        <p:blipFill>
          <a:blip r:embed="rId3" cstate="print">
            <a:lum bright="100000" contrast="-50000"/>
            <a:grayscl/>
          </a:blip>
          <a:srcRect l="75836" b="86815"/>
          <a:stretch>
            <a:fillRect/>
          </a:stretch>
        </p:blipFill>
        <p:spPr bwMode="auto">
          <a:xfrm>
            <a:off x="3872880" y="5114702"/>
            <a:ext cx="547376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AutoShape 298"/>
          <p:cNvSpPr>
            <a:spLocks noChangeArrowheads="1"/>
          </p:cNvSpPr>
          <p:nvPr/>
        </p:nvSpPr>
        <p:spPr bwMode="auto">
          <a:xfrm>
            <a:off x="5113120" y="2983664"/>
            <a:ext cx="132506" cy="49213"/>
          </a:xfrm>
          <a:prstGeom prst="roundRect">
            <a:avLst>
              <a:gd name="adj" fmla="val 50000"/>
            </a:avLst>
          </a:prstGeom>
          <a:solidFill>
            <a:srgbClr val="35648B"/>
          </a:solidFill>
          <a:ln w="12700" algn="ctr">
            <a:solidFill>
              <a:sysClr val="window" lastClr="FFFFFF"/>
            </a:solidFill>
            <a:round/>
            <a:headEnd/>
            <a:tailEnd/>
          </a:ln>
          <a:effectLst/>
        </p:spPr>
        <p:txBody>
          <a:bodyPr rot="10800000"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kumimoji="1" lang="ko-KR" altLang="en-US" sz="1200" kern="0" dirty="0">
              <a:solidFill>
                <a:srgbClr val="000000">
                  <a:lumMod val="85000"/>
                  <a:lumOff val="15000"/>
                </a:srgb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" name="AutoShape 298"/>
          <p:cNvSpPr>
            <a:spLocks noChangeArrowheads="1"/>
          </p:cNvSpPr>
          <p:nvPr/>
        </p:nvSpPr>
        <p:spPr bwMode="auto">
          <a:xfrm>
            <a:off x="5113120" y="5571404"/>
            <a:ext cx="132506" cy="49213"/>
          </a:xfrm>
          <a:prstGeom prst="roundRect">
            <a:avLst>
              <a:gd name="adj" fmla="val 50000"/>
            </a:avLst>
          </a:prstGeom>
          <a:solidFill>
            <a:srgbClr val="35648B"/>
          </a:solidFill>
          <a:ln w="12700" algn="ctr">
            <a:solidFill>
              <a:sysClr val="window" lastClr="FFFFFF"/>
            </a:solidFill>
            <a:round/>
            <a:headEnd/>
            <a:tailEnd/>
          </a:ln>
          <a:effectLst/>
        </p:spPr>
        <p:txBody>
          <a:bodyPr rot="10800000"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kumimoji="1" lang="ko-KR" altLang="en-US" sz="1200" kern="0" dirty="0">
              <a:solidFill>
                <a:srgbClr val="000000">
                  <a:lumMod val="85000"/>
                  <a:lumOff val="15000"/>
                </a:srgb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 bwMode="auto">
          <a:xfrm>
            <a:off x="4159032" y="1779744"/>
            <a:ext cx="869964" cy="478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2000" tIns="36000" rIns="72000" bIns="36000" rtlCol="0" anchor="ctr" anchorCtr="0">
            <a:spAutoFit/>
          </a:bodyPr>
          <a:lstStyle/>
          <a:p>
            <a:pPr algn="l" fontAlgn="base">
              <a:spcAft>
                <a:spcPct val="0"/>
              </a:spcAft>
              <a:buSzPct val="60000"/>
              <a:buFont typeface="Wingdings" pitchFamily="2" charset="2"/>
              <a:buNone/>
              <a:defRPr/>
            </a:pPr>
            <a:r>
              <a:rPr kumimoji="1" lang="ko-KR" altLang="en-US" sz="1200" b="1" dirty="0">
                <a:solidFill>
                  <a:srgbClr val="000000">
                    <a:lumMod val="85000"/>
                    <a:lumOff val="1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전체공정 </a:t>
            </a:r>
            <a:endParaRPr kumimoji="1" lang="en-US" altLang="ko-KR" sz="1200" b="1" dirty="0">
              <a:solidFill>
                <a:srgbClr val="000000">
                  <a:lumMod val="85000"/>
                  <a:lumOff val="15000"/>
                </a:srgb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 fontAlgn="base">
              <a:spcAft>
                <a:spcPct val="0"/>
              </a:spcAft>
              <a:buSzPct val="60000"/>
              <a:buFont typeface="Wingdings" pitchFamily="2" charset="2"/>
              <a:buNone/>
              <a:defRPr/>
            </a:pPr>
            <a:r>
              <a:rPr kumimoji="1" lang="ko-KR" altLang="en-US" sz="1200" b="1" dirty="0">
                <a:solidFill>
                  <a:srgbClr val="000000">
                    <a:lumMod val="85000"/>
                    <a:lumOff val="1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계획수립</a:t>
            </a:r>
            <a:endParaRPr kumimoji="1" lang="en-US" altLang="ko-KR" sz="1200" b="1" dirty="0">
              <a:solidFill>
                <a:srgbClr val="000000">
                  <a:lumMod val="85000"/>
                  <a:lumOff val="15000"/>
                </a:srgb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 bwMode="auto">
          <a:xfrm>
            <a:off x="4159856" y="2913801"/>
            <a:ext cx="760959" cy="478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2000" tIns="36000" rIns="72000" bIns="36000" rtlCol="0" anchor="ctr" anchorCtr="0">
            <a:spAutoFit/>
          </a:bodyPr>
          <a:lstStyle/>
          <a:p>
            <a:pPr fontAlgn="base">
              <a:spcAft>
                <a:spcPct val="0"/>
              </a:spcAft>
              <a:buSzPct val="60000"/>
              <a:buFont typeface="Wingdings" pitchFamily="2" charset="2"/>
              <a:buNone/>
            </a:pPr>
            <a:r>
              <a:rPr kumimoji="1" lang="ko-KR" altLang="en-US" sz="1200" b="1" dirty="0">
                <a:solidFill>
                  <a:srgbClr val="000000">
                    <a:lumMod val="85000"/>
                    <a:lumOff val="1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추가</a:t>
            </a:r>
            <a:endParaRPr kumimoji="1" lang="en-US" altLang="ko-KR" sz="1200" b="1" dirty="0">
              <a:solidFill>
                <a:srgbClr val="000000">
                  <a:lumMod val="85000"/>
                  <a:lumOff val="15000"/>
                </a:srgb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fontAlgn="base">
              <a:spcAft>
                <a:spcPct val="0"/>
              </a:spcAft>
              <a:buSzPct val="60000"/>
              <a:buFont typeface="Wingdings" pitchFamily="2" charset="2"/>
              <a:buNone/>
            </a:pPr>
            <a:r>
              <a:rPr kumimoji="1" lang="ko-KR" altLang="en-US" sz="1200" b="1" dirty="0">
                <a:solidFill>
                  <a:srgbClr val="000000">
                    <a:lumMod val="85000"/>
                    <a:lumOff val="1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구축사례</a:t>
            </a:r>
          </a:p>
        </p:txBody>
      </p:sp>
      <p:sp>
        <p:nvSpPr>
          <p:cNvPr id="26" name="TextBox 25"/>
          <p:cNvSpPr txBox="1"/>
          <p:nvPr/>
        </p:nvSpPr>
        <p:spPr bwMode="auto">
          <a:xfrm>
            <a:off x="4260556" y="5356872"/>
            <a:ext cx="607071" cy="478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2000" tIns="36000" rIns="72000" bIns="36000" rtlCol="0" anchor="ctr" anchorCtr="0">
            <a:spAutoFit/>
          </a:bodyPr>
          <a:lstStyle/>
          <a:p>
            <a:pPr algn="l" fontAlgn="base">
              <a:spcAft>
                <a:spcPct val="0"/>
              </a:spcAft>
              <a:buSzPct val="60000"/>
              <a:buFont typeface="Wingdings" pitchFamily="2" charset="2"/>
              <a:buNone/>
            </a:pPr>
            <a:r>
              <a:rPr kumimoji="1" lang="ko-KR" altLang="en-US" sz="1200" b="1" dirty="0">
                <a:solidFill>
                  <a:srgbClr val="000000">
                    <a:lumMod val="85000"/>
                    <a:lumOff val="1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전문성</a:t>
            </a:r>
            <a:endParaRPr kumimoji="1" lang="en-US" altLang="ko-KR" sz="1200" b="1" dirty="0">
              <a:solidFill>
                <a:srgbClr val="000000">
                  <a:lumMod val="85000"/>
                  <a:lumOff val="15000"/>
                </a:srgb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 fontAlgn="base">
              <a:spcAft>
                <a:spcPct val="0"/>
              </a:spcAft>
              <a:buSzPct val="60000"/>
              <a:buFont typeface="Wingdings" pitchFamily="2" charset="2"/>
              <a:buNone/>
            </a:pPr>
            <a:r>
              <a:rPr kumimoji="1" lang="ko-KR" altLang="en-US" sz="1200" b="1" dirty="0">
                <a:solidFill>
                  <a:srgbClr val="000000">
                    <a:lumMod val="85000"/>
                    <a:lumOff val="1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신뢰성</a:t>
            </a:r>
          </a:p>
        </p:txBody>
      </p:sp>
      <p:sp>
        <p:nvSpPr>
          <p:cNvPr id="27" name="TextBox 26"/>
          <p:cNvSpPr txBox="1"/>
          <p:nvPr/>
        </p:nvSpPr>
        <p:spPr bwMode="auto">
          <a:xfrm>
            <a:off x="872354" y="5168817"/>
            <a:ext cx="2300108" cy="546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36000" rtlCol="0" anchor="ctr" anchorCtr="0">
            <a:spAutoFit/>
          </a:bodyPr>
          <a:lstStyle/>
          <a:p>
            <a:pPr fontAlgn="base">
              <a:spcAft>
                <a:spcPct val="0"/>
              </a:spcAft>
              <a:buSzPct val="60000"/>
              <a:buFont typeface="Wingdings" pitchFamily="2" charset="2"/>
              <a:buNone/>
            </a:pPr>
            <a:r>
              <a:rPr kumimoji="1" lang="ko-KR" altLang="en-US" sz="1400" b="1" dirty="0">
                <a:solidFill>
                  <a:srgbClr val="1F497D">
                    <a:lumMod val="75000"/>
                    <a:lumOff val="2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최적의 생산계획을 통한</a:t>
            </a:r>
            <a:endParaRPr kumimoji="1" lang="en-US" altLang="ko-KR" sz="1400" b="1" dirty="0">
              <a:solidFill>
                <a:srgbClr val="1F497D">
                  <a:lumMod val="75000"/>
                  <a:lumOff val="25000"/>
                </a:srgb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fontAlgn="base">
              <a:spcAft>
                <a:spcPct val="0"/>
              </a:spcAft>
              <a:buSzPct val="60000"/>
              <a:buFont typeface="Wingdings" pitchFamily="2" charset="2"/>
              <a:buNone/>
            </a:pPr>
            <a:r>
              <a:rPr kumimoji="1" lang="ko-KR" altLang="en-US" sz="1400" b="1" dirty="0">
                <a:solidFill>
                  <a:srgbClr val="1F497D">
                    <a:lumMod val="75000"/>
                    <a:lumOff val="2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스마트 </a:t>
            </a:r>
            <a:r>
              <a:rPr kumimoji="1" lang="en-US" altLang="ko-KR" sz="1400" b="1" dirty="0">
                <a:solidFill>
                  <a:srgbClr val="1F497D">
                    <a:lumMod val="75000"/>
                    <a:lumOff val="2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FACTORY </a:t>
            </a:r>
            <a:r>
              <a:rPr kumimoji="1" lang="ko-KR" altLang="en-US" sz="1400" b="1" dirty="0">
                <a:solidFill>
                  <a:srgbClr val="1F497D">
                    <a:lumMod val="75000"/>
                    <a:lumOff val="2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실현 지원</a:t>
            </a:r>
          </a:p>
        </p:txBody>
      </p: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80" y="2169415"/>
            <a:ext cx="2731762" cy="2815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 bwMode="auto">
          <a:xfrm>
            <a:off x="1545490" y="4687253"/>
            <a:ext cx="842145" cy="25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36000" rtlCol="0" anchor="ctr" anchorCtr="0">
            <a:spAutoFit/>
          </a:bodyPr>
          <a:lstStyle/>
          <a:p>
            <a:pPr algn="l" fontAlgn="base">
              <a:spcBef>
                <a:spcPct val="50000"/>
              </a:spcBef>
              <a:spcAft>
                <a:spcPct val="0"/>
              </a:spcAft>
              <a:buSzPct val="60000"/>
              <a:buFont typeface="Wingdings" pitchFamily="2" charset="2"/>
              <a:buNone/>
            </a:pPr>
            <a:r>
              <a:rPr kumimoji="1" lang="ko-KR" altLang="en-US" sz="12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물류최적화</a:t>
            </a:r>
          </a:p>
        </p:txBody>
      </p:sp>
      <p:sp>
        <p:nvSpPr>
          <p:cNvPr id="30" name="TextBox 29"/>
          <p:cNvSpPr txBox="1"/>
          <p:nvPr/>
        </p:nvSpPr>
        <p:spPr bwMode="auto">
          <a:xfrm>
            <a:off x="2433042" y="3638599"/>
            <a:ext cx="1319006" cy="293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36000" rtlCol="0" anchor="ctr" anchorCtr="0">
            <a:spAutoFit/>
          </a:bodyPr>
          <a:lstStyle/>
          <a:p>
            <a:pPr algn="l" fontAlgn="base">
              <a:lnSpc>
                <a:spcPts val="500"/>
              </a:lnSpc>
              <a:spcBef>
                <a:spcPct val="50000"/>
              </a:spcBef>
              <a:spcAft>
                <a:spcPct val="0"/>
              </a:spcAft>
              <a:buSzPct val="60000"/>
              <a:buFont typeface="Wingdings" pitchFamily="2" charset="2"/>
              <a:buNone/>
            </a:pPr>
            <a:r>
              <a:rPr kumimoji="1" lang="en-US" altLang="ko-KR" sz="12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APS</a:t>
            </a:r>
          </a:p>
          <a:p>
            <a:pPr algn="l" fontAlgn="base">
              <a:lnSpc>
                <a:spcPts val="500"/>
              </a:lnSpc>
              <a:spcBef>
                <a:spcPct val="50000"/>
              </a:spcBef>
              <a:spcAft>
                <a:spcPct val="0"/>
              </a:spcAft>
              <a:buSzPct val="60000"/>
              <a:buFont typeface="Wingdings" pitchFamily="2" charset="2"/>
              <a:buNone/>
            </a:pPr>
            <a:r>
              <a:rPr kumimoji="1" lang="en-US" altLang="ko-KR" sz="12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Factory Schedule</a:t>
            </a:r>
            <a:endParaRPr kumimoji="1" lang="ko-KR" altLang="en-US" sz="12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 bwMode="auto">
          <a:xfrm>
            <a:off x="417259" y="3525933"/>
            <a:ext cx="867793" cy="25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36000" rtlCol="0" anchor="ctr" anchorCtr="0">
            <a:spAutoFit/>
          </a:bodyPr>
          <a:lstStyle/>
          <a:p>
            <a:pPr algn="l" fontAlgn="base">
              <a:spcBef>
                <a:spcPct val="50000"/>
              </a:spcBef>
              <a:spcAft>
                <a:spcPct val="0"/>
              </a:spcAft>
              <a:buSzPct val="60000"/>
              <a:buFont typeface="Wingdings" pitchFamily="2" charset="2"/>
              <a:buNone/>
            </a:pPr>
            <a:r>
              <a:rPr kumimoji="1" lang="ko-KR" altLang="en-US" sz="12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스마트</a:t>
            </a:r>
            <a:r>
              <a:rPr kumimoji="1" lang="en-US" altLang="ko-KR" sz="12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SCM</a:t>
            </a:r>
            <a:endParaRPr kumimoji="1" lang="ko-KR" altLang="en-US" sz="12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2" name="TextBox 31"/>
          <p:cNvSpPr txBox="1"/>
          <p:nvPr/>
        </p:nvSpPr>
        <p:spPr bwMode="auto">
          <a:xfrm>
            <a:off x="1722104" y="1966342"/>
            <a:ext cx="563222" cy="25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36000" rtlCol="0" anchor="ctr" anchorCtr="0">
            <a:spAutoFit/>
          </a:bodyPr>
          <a:lstStyle/>
          <a:p>
            <a:pPr algn="l" fontAlgn="base">
              <a:spcBef>
                <a:spcPct val="50000"/>
              </a:spcBef>
              <a:spcAft>
                <a:spcPct val="0"/>
              </a:spcAft>
              <a:buSzPct val="60000"/>
              <a:buFont typeface="Wingdings" pitchFamily="2" charset="2"/>
              <a:buNone/>
            </a:pPr>
            <a:r>
              <a:rPr kumimoji="1" lang="en-US" altLang="ko-KR" sz="12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d-MPS</a:t>
            </a:r>
            <a:endParaRPr kumimoji="1" lang="ko-KR" altLang="en-US" sz="12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4" name="AutoShape 135"/>
          <p:cNvSpPr>
            <a:spLocks noChangeArrowheads="1"/>
          </p:cNvSpPr>
          <p:nvPr/>
        </p:nvSpPr>
        <p:spPr bwMode="auto">
          <a:xfrm>
            <a:off x="5198710" y="3902976"/>
            <a:ext cx="4204936" cy="1118863"/>
          </a:xfrm>
          <a:prstGeom prst="roundRect">
            <a:avLst>
              <a:gd name="adj" fmla="val 5347"/>
            </a:avLst>
          </a:prstGeom>
          <a:solidFill>
            <a:sysClr val="window" lastClr="FFFFFF"/>
          </a:solidFill>
          <a:ln w="12700" algn="ctr">
            <a:solidFill>
              <a:srgbClr val="C0C0C0"/>
            </a:solidFill>
            <a:round/>
            <a:headEnd/>
            <a:tailEnd/>
          </a:ln>
          <a:effectLst>
            <a:outerShdw dist="35921" dir="2700000" algn="ctr" rotWithShape="0">
              <a:srgbClr val="DDDDDD"/>
            </a:outerShdw>
          </a:effectLst>
        </p:spPr>
        <p:txBody>
          <a:bodyPr wrap="none" lIns="72000" tIns="36000" rIns="36000" bIns="36000" anchor="ctr"/>
          <a:lstStyle/>
          <a:p>
            <a:pPr algn="l">
              <a:spcBef>
                <a:spcPts val="300"/>
              </a:spcBef>
              <a:buFont typeface="Wingdings" pitchFamily="2" charset="2"/>
              <a:buChar char="§"/>
            </a:pPr>
            <a:r>
              <a:rPr kumimoji="1" lang="ko-KR" altLang="en-US" sz="12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ko-KR" altLang="en-US" sz="12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Monotype Sorts"/>
              </a:rPr>
              <a:t>스케줄링 룰을 사용자가 정의 가능</a:t>
            </a:r>
            <a:r>
              <a:rPr kumimoji="1" lang="en-US" altLang="ko-KR" sz="12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Monotype Sorts"/>
              </a:rPr>
              <a:t>, </a:t>
            </a:r>
            <a:r>
              <a:rPr kumimoji="1" lang="ko-KR" altLang="en-US" sz="12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Monotype Sorts"/>
              </a:rPr>
              <a:t>자유 자재로 구현</a:t>
            </a:r>
          </a:p>
          <a:p>
            <a:pPr algn="l">
              <a:spcBef>
                <a:spcPts val="300"/>
              </a:spcBef>
              <a:buFont typeface="Wingdings" pitchFamily="2" charset="2"/>
              <a:buChar char="§"/>
            </a:pPr>
            <a:r>
              <a:rPr kumimoji="1" lang="ko-KR" altLang="en-US" sz="12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공정의 제약조건을 무한대 반영 가능</a:t>
            </a:r>
            <a:endParaRPr kumimoji="1" lang="en-US" altLang="ko-KR" sz="12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ts val="1000"/>
              </a:lnSpc>
              <a:spcBef>
                <a:spcPts val="300"/>
              </a:spcBef>
            </a:pPr>
            <a:r>
              <a:rPr kumimoji="1" lang="en-US" altLang="ko-KR" sz="12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- Source </a:t>
            </a:r>
            <a:r>
              <a:rPr kumimoji="1" lang="ko-KR" altLang="en-US" sz="12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수정 없이 </a:t>
            </a:r>
            <a:r>
              <a:rPr kumimoji="1" lang="en-US" altLang="ko-KR" sz="12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Method </a:t>
            </a:r>
            <a:r>
              <a:rPr kumimoji="1" lang="ko-KR" altLang="en-US" sz="12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식을 사용하여 반영</a:t>
            </a:r>
            <a:endParaRPr kumimoji="1" lang="en-US" altLang="ko-KR" sz="12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spcBef>
                <a:spcPts val="300"/>
              </a:spcBef>
              <a:buFont typeface="Wingdings" pitchFamily="2" charset="2"/>
              <a:buChar char="§"/>
            </a:pPr>
            <a:r>
              <a:rPr kumimoji="1" lang="en-US" altLang="ko-KR" sz="12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ko-KR" altLang="en-US" sz="12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각종 차트의 자유로운 구성 및 편집기능</a:t>
            </a:r>
            <a:r>
              <a:rPr kumimoji="1" lang="en-US" altLang="ko-KR" sz="12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1" lang="ko-KR" altLang="en-US" sz="12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그래픽기반</a:t>
            </a:r>
            <a:r>
              <a:rPr kumimoji="1" lang="en-US" altLang="ko-KR" sz="12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kumimoji="1" lang="ko-KR" altLang="en-US" sz="12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5" name="AutoShape 136"/>
          <p:cNvSpPr>
            <a:spLocks noChangeArrowheads="1"/>
          </p:cNvSpPr>
          <p:nvPr/>
        </p:nvSpPr>
        <p:spPr bwMode="auto">
          <a:xfrm>
            <a:off x="3931039" y="3887010"/>
            <a:ext cx="1218710" cy="1139910"/>
          </a:xfrm>
          <a:prstGeom prst="roundRect">
            <a:avLst>
              <a:gd name="adj" fmla="val 7403"/>
            </a:avLst>
          </a:prstGeom>
          <a:solidFill>
            <a:srgbClr val="85BDD1"/>
          </a:solidFill>
          <a:ln w="19050" algn="ctr">
            <a:solidFill>
              <a:sysClr val="window" lastClr="FFFFFF"/>
            </a:solidFill>
            <a:round/>
            <a:headEnd/>
            <a:tailEnd/>
          </a:ln>
          <a:effectLst>
            <a:outerShdw dist="12700" dir="5400000" algn="ctr" rotWithShape="0">
              <a:srgbClr val="EEECE1">
                <a:alpha val="50000"/>
              </a:srgbClr>
            </a:outerShdw>
          </a:effectLst>
        </p:spPr>
        <p:txBody>
          <a:bodyPr wrap="none" anchor="ctr"/>
          <a:lstStyle/>
          <a:p>
            <a:pPr algn="l">
              <a:spcBef>
                <a:spcPct val="0"/>
              </a:spcBef>
              <a:defRPr/>
            </a:pPr>
            <a:endParaRPr kumimoji="1" lang="ko-KR" altLang="en-US" sz="1600" kern="0" dirty="0">
              <a:solidFill>
                <a:srgbClr val="000000">
                  <a:lumMod val="85000"/>
                  <a:lumOff val="15000"/>
                </a:srgb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6" name="Picture 320" descr="icon_a01"/>
          <p:cNvPicPr>
            <a:picLocks noChangeAspect="1" noChangeArrowheads="1"/>
          </p:cNvPicPr>
          <p:nvPr/>
        </p:nvPicPr>
        <p:blipFill>
          <a:blip r:embed="rId3" cstate="print">
            <a:lum bright="100000" contrast="-50000"/>
            <a:grayscl/>
          </a:blip>
          <a:srcRect l="75836" b="86815"/>
          <a:stretch>
            <a:fillRect/>
          </a:stretch>
        </p:blipFill>
        <p:spPr bwMode="auto">
          <a:xfrm>
            <a:off x="3859030" y="3902972"/>
            <a:ext cx="547376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AutoShape 298"/>
          <p:cNvSpPr>
            <a:spLocks noChangeArrowheads="1"/>
          </p:cNvSpPr>
          <p:nvPr/>
        </p:nvSpPr>
        <p:spPr bwMode="auto">
          <a:xfrm>
            <a:off x="5099272" y="4512554"/>
            <a:ext cx="132506" cy="49213"/>
          </a:xfrm>
          <a:prstGeom prst="roundRect">
            <a:avLst>
              <a:gd name="adj" fmla="val 50000"/>
            </a:avLst>
          </a:prstGeom>
          <a:solidFill>
            <a:srgbClr val="35648B"/>
          </a:solidFill>
          <a:ln w="12700" algn="ctr">
            <a:solidFill>
              <a:sysClr val="window" lastClr="FFFFFF"/>
            </a:solidFill>
            <a:round/>
            <a:headEnd/>
            <a:tailEnd/>
          </a:ln>
          <a:effectLst/>
        </p:spPr>
        <p:txBody>
          <a:bodyPr rot="10800000"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kumimoji="1" lang="ko-KR" altLang="en-US" sz="1200" kern="0" dirty="0">
              <a:solidFill>
                <a:srgbClr val="000000">
                  <a:lumMod val="85000"/>
                  <a:lumOff val="15000"/>
                </a:srgb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2" name="TextBox 41"/>
          <p:cNvSpPr txBox="1"/>
          <p:nvPr/>
        </p:nvSpPr>
        <p:spPr bwMode="auto">
          <a:xfrm>
            <a:off x="4256401" y="4250383"/>
            <a:ext cx="661573" cy="442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2000" tIns="36000" rIns="72000" bIns="36000" rtlCol="0" anchor="ctr" anchorCtr="0">
            <a:spAutoFit/>
          </a:bodyPr>
          <a:lstStyle>
            <a:defPPr>
              <a:defRPr lang="en-US"/>
            </a:defPPr>
            <a:lvl1pPr eaLnBrk="1" latinLnBrk="1" hangingPunct="1">
              <a:spcBef>
                <a:spcPts val="0"/>
              </a:spcBef>
              <a:buSzPct val="60000"/>
              <a:defRPr kumimoji="1" b="1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algn="l" fontAlgn="base">
              <a:spcAft>
                <a:spcPct val="0"/>
              </a:spcAft>
              <a:buFont typeface="Wingdings" pitchFamily="2" charset="2"/>
              <a:buNone/>
            </a:pPr>
            <a:r>
              <a:rPr lang="ko-KR" altLang="en-US" sz="12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검증된 </a:t>
            </a:r>
            <a:endParaRPr lang="en-US" altLang="ko-KR" sz="1200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algn="l" fontAlgn="base">
              <a:spcAft>
                <a:spcPct val="0"/>
              </a:spcAft>
              <a:buFont typeface="Wingdings" pitchFamily="2" charset="2"/>
              <a:buNone/>
            </a:pPr>
            <a:r>
              <a:rPr lang="ko-KR" altLang="en-US" sz="12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솔루션</a:t>
            </a:r>
          </a:p>
        </p:txBody>
      </p:sp>
      <p:pic>
        <p:nvPicPr>
          <p:cNvPr id="43" name="Picture 320" descr="icon_a01"/>
          <p:cNvPicPr>
            <a:picLocks noChangeAspect="1" noChangeArrowheads="1"/>
          </p:cNvPicPr>
          <p:nvPr/>
        </p:nvPicPr>
        <p:blipFill>
          <a:blip r:embed="rId3" cstate="print">
            <a:lum bright="100000" contrast="-50000"/>
            <a:grayscl/>
          </a:blip>
          <a:srcRect l="75836" b="86815"/>
          <a:stretch>
            <a:fillRect/>
          </a:stretch>
        </p:blipFill>
        <p:spPr bwMode="auto">
          <a:xfrm>
            <a:off x="3877818" y="1588359"/>
            <a:ext cx="504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AutoShape 161"/>
          <p:cNvSpPr>
            <a:spLocks noChangeArrowheads="1"/>
          </p:cNvSpPr>
          <p:nvPr/>
        </p:nvSpPr>
        <p:spPr bwMode="auto">
          <a:xfrm>
            <a:off x="231606" y="138621"/>
            <a:ext cx="4968000" cy="295751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l" latinLnBrk="0">
              <a:defRPr/>
            </a:pPr>
            <a:r>
              <a:rPr lang="en-US" altLang="ko-KR" sz="18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☞  </a:t>
            </a:r>
            <a:r>
              <a:rPr lang="en-US" altLang="ko-KR" sz="1800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Why  FLEXSCHE ?</a:t>
            </a:r>
            <a:endParaRPr lang="ko-KR" altLang="en-US" sz="1800" b="1" kern="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7" name="모서리가 둥근 직사각형 36"/>
          <p:cNvSpPr/>
          <p:nvPr/>
        </p:nvSpPr>
        <p:spPr bwMode="auto">
          <a:xfrm>
            <a:off x="14514" y="934173"/>
            <a:ext cx="9864000" cy="215900"/>
          </a:xfrm>
          <a:prstGeom prst="roundRect">
            <a:avLst>
              <a:gd name="adj" fmla="val 0"/>
            </a:avLst>
          </a:prstGeom>
          <a:solidFill>
            <a:srgbClr val="D7E3F1"/>
          </a:solidFill>
          <a:ln w="6350" cap="flat" cmpd="sng" algn="ctr">
            <a:solidFill>
              <a:srgbClr val="8AABD2"/>
            </a:solidFill>
            <a:prstDash val="solid"/>
          </a:ln>
          <a:effectLst/>
        </p:spPr>
        <p:txBody>
          <a:bodyPr lIns="216000" anchor="ctr"/>
          <a:lstStyle/>
          <a:p>
            <a:pPr marL="0" marR="0" lvl="0" indent="0" algn="l" defTabSz="1041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ko-KR" altLang="en-US" sz="1400" b="1" kern="0" dirty="0">
                <a:solidFill>
                  <a:srgbClr val="13202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</a:p>
        </p:txBody>
      </p:sp>
      <p:sp>
        <p:nvSpPr>
          <p:cNvPr id="38" name="AutoShape 161"/>
          <p:cNvSpPr>
            <a:spLocks noChangeArrowheads="1"/>
          </p:cNvSpPr>
          <p:nvPr/>
        </p:nvSpPr>
        <p:spPr bwMode="auto">
          <a:xfrm>
            <a:off x="475996" y="945287"/>
            <a:ext cx="4968000" cy="213598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l" defTabSz="1041400">
              <a:defRPr/>
            </a:pPr>
            <a:r>
              <a:rPr lang="ko-KR" altLang="en-US" sz="13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검증된 솔루션 기능 및 탁월한 수행 능력</a:t>
            </a:r>
          </a:p>
        </p:txBody>
      </p:sp>
      <p:pic>
        <p:nvPicPr>
          <p:cNvPr id="39" name="Picture 2" descr="C:\Users\wslee\Desktop\Untitled-2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4230"/>
          <a:stretch>
            <a:fillRect/>
          </a:stretch>
        </p:blipFill>
        <p:spPr bwMode="auto">
          <a:xfrm>
            <a:off x="104572" y="963229"/>
            <a:ext cx="104886" cy="159856"/>
          </a:xfrm>
          <a:prstGeom prst="rect">
            <a:avLst/>
          </a:prstGeom>
          <a:noFill/>
        </p:spPr>
      </p:pic>
      <p:pic>
        <p:nvPicPr>
          <p:cNvPr id="40" name="Picture 3" descr="C:\Users\leejh\Pictures\그림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451" y="3403401"/>
            <a:ext cx="862977" cy="28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31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3"/>
          <p:cNvSpPr txBox="1">
            <a:spLocks/>
          </p:cNvSpPr>
          <p:nvPr/>
        </p:nvSpPr>
        <p:spPr>
          <a:xfrm>
            <a:off x="1481615" y="1172749"/>
            <a:ext cx="7878875" cy="864096"/>
          </a:xfrm>
          <a:prstGeom prst="rect">
            <a:avLst/>
          </a:prstGeom>
        </p:spPr>
        <p:txBody>
          <a:bodyPr vert="horz" lIns="0" tIns="51575" rIns="103152" bIns="51575" rtlCol="0" anchor="ctr">
            <a:noAutofit/>
          </a:bodyPr>
          <a:lstStyle/>
          <a:p>
            <a:pPr marL="180975" indent="-180975" algn="r" defTabSz="1031509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/>
            </a:pPr>
            <a:r>
              <a:rPr kumimoji="0" lang="en-US" altLang="ko-KR" sz="2000" b="1" kern="900" dirty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End of Document</a:t>
            </a:r>
            <a:endParaRPr kumimoji="0" lang="ko-KR" altLang="en-US" sz="2000" b="1" kern="900" dirty="0">
              <a:solidFill>
                <a:srgbClr val="003300"/>
              </a:solidFill>
              <a:latin typeface="맑은 고딕" pitchFamily="50" charset="-127"/>
              <a:ea typeface="맑은 고딕" pitchFamily="50" charset="-127"/>
              <a:cs typeface="맑은 고딕" pitchFamily="50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3538641" y="2483945"/>
            <a:ext cx="2830007" cy="767519"/>
          </a:xfrm>
          <a:prstGeom prst="rect">
            <a:avLst/>
          </a:prstGeom>
        </p:spPr>
        <p:txBody>
          <a:bodyPr lIns="79764" tIns="39882" rIns="79764" bIns="39882" anchor="t">
            <a:normAutofit fontScale="925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b="1" kern="1200" cap="all" spc="-15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defRPr>
            </a:lvl1pPr>
          </a:lstStyle>
          <a:p>
            <a:r>
              <a:rPr lang="ko-KR" altLang="en-US" spc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감사합니다</a:t>
            </a:r>
          </a:p>
        </p:txBody>
      </p:sp>
      <p:cxnSp>
        <p:nvCxnSpPr>
          <p:cNvPr id="4" name="직선 연결선 3"/>
          <p:cNvCxnSpPr/>
          <p:nvPr/>
        </p:nvCxnSpPr>
        <p:spPr>
          <a:xfrm>
            <a:off x="2293379" y="3222004"/>
            <a:ext cx="532053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텍스트 개체 틀 3">
            <a:extLst>
              <a:ext uri="{FF2B5EF4-FFF2-40B4-BE49-F238E27FC236}">
                <a16:creationId xmlns:a16="http://schemas.microsoft.com/office/drawing/2014/main" id="{B2CA4DC0-DAC0-2EA5-8D6E-078701D214E3}"/>
              </a:ext>
            </a:extLst>
          </p:cNvPr>
          <p:cNvSpPr txBox="1">
            <a:spLocks/>
          </p:cNvSpPr>
          <p:nvPr/>
        </p:nvSpPr>
        <p:spPr>
          <a:xfrm>
            <a:off x="2540970" y="5685251"/>
            <a:ext cx="4281862" cy="864096"/>
          </a:xfrm>
          <a:prstGeom prst="rect">
            <a:avLst/>
          </a:prstGeom>
        </p:spPr>
        <p:txBody>
          <a:bodyPr vert="horz" lIns="0" tIns="51575" rIns="103152" bIns="51575" rtlCol="0" anchor="ctr">
            <a:noAutofit/>
          </a:bodyPr>
          <a:lstStyle/>
          <a:p>
            <a:pPr marL="180975" indent="-180975" algn="l" defTabSz="1031509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/>
            </a:pPr>
            <a:r>
              <a:rPr lang="ko-KR" altLang="en-US" sz="2800" b="1" kern="900" dirty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문의 </a:t>
            </a:r>
            <a:r>
              <a:rPr lang="en-US" altLang="ko-KR" sz="2800" b="1" kern="900" dirty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: </a:t>
            </a:r>
            <a:r>
              <a:rPr kumimoji="0" lang="en-US" altLang="ko-KR" sz="2800" b="1" kern="900" dirty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010-5398-0584</a:t>
            </a:r>
            <a:endParaRPr kumimoji="0" lang="ko-KR" altLang="en-US" sz="2800" b="1" kern="900" dirty="0">
              <a:solidFill>
                <a:srgbClr val="003300"/>
              </a:solidFill>
              <a:latin typeface="맑은 고딕" pitchFamily="50" charset="-127"/>
              <a:ea typeface="맑은 고딕" pitchFamily="50" charset="-127"/>
              <a:cs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7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AutoShape 161"/>
          <p:cNvSpPr>
            <a:spLocks noChangeArrowheads="1"/>
          </p:cNvSpPr>
          <p:nvPr/>
        </p:nvSpPr>
        <p:spPr bwMode="auto">
          <a:xfrm>
            <a:off x="231606" y="138611"/>
            <a:ext cx="4968000" cy="295751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l">
              <a:defRPr/>
            </a:pPr>
            <a:r>
              <a:rPr lang="en-US" altLang="ko-KR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1.3  </a:t>
            </a:r>
            <a:r>
              <a:rPr lang="en-US" altLang="ko-KR" sz="1800" b="1" kern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APS </a:t>
            </a:r>
            <a:r>
              <a:rPr lang="ko-KR" altLang="en-US" sz="1800" b="1" kern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도입 목적</a:t>
            </a:r>
            <a:endParaRPr lang="ko-KR" altLang="ko-KR" sz="1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87" name="그룹 198"/>
          <p:cNvGrpSpPr>
            <a:grpSpLocks/>
          </p:cNvGrpSpPr>
          <p:nvPr/>
        </p:nvGrpSpPr>
        <p:grpSpPr bwMode="auto">
          <a:xfrm>
            <a:off x="14514" y="1291663"/>
            <a:ext cx="9864000" cy="215900"/>
            <a:chOff x="634928" y="2749548"/>
            <a:chExt cx="6271459" cy="216000"/>
          </a:xfrm>
        </p:grpSpPr>
        <p:sp>
          <p:nvSpPr>
            <p:cNvPr id="88" name="모서리가 둥근 직사각형 87"/>
            <p:cNvSpPr/>
            <p:nvPr/>
          </p:nvSpPr>
          <p:spPr>
            <a:xfrm>
              <a:off x="634928" y="2749548"/>
              <a:ext cx="6271459" cy="216000"/>
            </a:xfrm>
            <a:prstGeom prst="roundRect">
              <a:avLst>
                <a:gd name="adj" fmla="val 0"/>
              </a:avLst>
            </a:prstGeom>
            <a:solidFill>
              <a:srgbClr val="D7E3F1"/>
            </a:solidFill>
            <a:ln w="6350">
              <a:solidFill>
                <a:srgbClr val="8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anchor="ctr"/>
            <a:lstStyle/>
            <a:p>
              <a:pPr algn="l" defTabSz="1041400">
                <a:defRPr/>
              </a:pPr>
              <a:r>
                <a:rPr kumimoji="0" lang="ko-KR" altLang="en-US" sz="1400" b="1" dirty="0">
                  <a:solidFill>
                    <a:srgbClr val="13202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 도입의 목적</a:t>
              </a:r>
              <a:endParaRPr lang="ko-KR" altLang="en-US" sz="1400" b="1" dirty="0">
                <a:solidFill>
                  <a:srgbClr val="13202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89" name="Picture 2" descr="C:\Users\wslee\Desktop\Untitled-2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r="4230"/>
            <a:stretch>
              <a:fillRect/>
            </a:stretch>
          </p:blipFill>
          <p:spPr bwMode="auto">
            <a:xfrm>
              <a:off x="694874" y="2806776"/>
              <a:ext cx="66686" cy="101544"/>
            </a:xfrm>
            <a:prstGeom prst="rect">
              <a:avLst/>
            </a:prstGeom>
            <a:noFill/>
          </p:spPr>
        </p:pic>
      </p:grpSp>
      <p:sp>
        <p:nvSpPr>
          <p:cNvPr id="97" name="내용 개체 틀 50"/>
          <p:cNvSpPr txBox="1">
            <a:spLocks/>
          </p:cNvSpPr>
          <p:nvPr/>
        </p:nvSpPr>
        <p:spPr>
          <a:xfrm>
            <a:off x="344488" y="682407"/>
            <a:ext cx="936104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defPPr>
              <a:defRPr lang="en-US"/>
            </a:defPPr>
            <a:lvl1pPr algn="l" defTabSz="936743">
              <a:defRPr spc="-60">
                <a:latin typeface="맑은 고딕" pitchFamily="50" charset="-127"/>
                <a:ea typeface="맑은 고딕" pitchFamily="50" charset="-127"/>
                <a:cs typeface="Arial" pitchFamily="34" charset="0"/>
              </a:defRPr>
            </a:lvl1pPr>
          </a:lstStyle>
          <a:p>
            <a:pPr>
              <a:tabLst>
                <a:tab pos="5648325" algn="l"/>
              </a:tabLst>
              <a:defRPr/>
            </a:pPr>
            <a:r>
              <a:rPr lang="ko-KR" altLang="en-US" dirty="0">
                <a:solidFill>
                  <a:srgbClr val="000000"/>
                </a:solidFill>
              </a:rPr>
              <a:t>많은 기업이 </a:t>
            </a:r>
            <a:r>
              <a:rPr lang="en-US" altLang="ko-KR" dirty="0">
                <a:solidFill>
                  <a:srgbClr val="000000"/>
                </a:solidFill>
              </a:rPr>
              <a:t>ERP </a:t>
            </a:r>
            <a:r>
              <a:rPr lang="ko-KR" altLang="en-US" dirty="0">
                <a:solidFill>
                  <a:srgbClr val="000000"/>
                </a:solidFill>
              </a:rPr>
              <a:t>및 </a:t>
            </a:r>
            <a:r>
              <a:rPr lang="en-US" altLang="ko-KR" dirty="0">
                <a:solidFill>
                  <a:srgbClr val="000000"/>
                </a:solidFill>
              </a:rPr>
              <a:t>MES </a:t>
            </a:r>
            <a:r>
              <a:rPr lang="ko-KR" altLang="en-US" dirty="0">
                <a:solidFill>
                  <a:srgbClr val="000000"/>
                </a:solidFill>
              </a:rPr>
              <a:t>등 각종 시스템을 구축 하였지만 핵심 성과지표 등에서 실질적인 효과를 보지 못하는 실정입니다</a:t>
            </a:r>
            <a:r>
              <a:rPr lang="en-US" altLang="ko-KR" dirty="0">
                <a:solidFill>
                  <a:srgbClr val="000000"/>
                </a:solidFill>
              </a:rPr>
              <a:t>, APS</a:t>
            </a:r>
            <a:r>
              <a:rPr lang="ko-KR" altLang="en-US" dirty="0">
                <a:solidFill>
                  <a:srgbClr val="000000"/>
                </a:solidFill>
              </a:rPr>
              <a:t>는 기업의 </a:t>
            </a:r>
          </a:p>
          <a:p>
            <a:pPr>
              <a:tabLst>
                <a:tab pos="5648325" algn="l"/>
              </a:tabLst>
              <a:defRPr/>
            </a:pPr>
            <a:r>
              <a:rPr lang="ko-KR" altLang="en-US" dirty="0">
                <a:solidFill>
                  <a:srgbClr val="000000"/>
                </a:solidFill>
              </a:rPr>
              <a:t>리드타임 단축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en-US" dirty="0">
                <a:solidFill>
                  <a:srgbClr val="000000"/>
                </a:solidFill>
              </a:rPr>
              <a:t>납기준수 및 운영비용 감소 등 실질적인 원가절감 효과 및 기업 환경개선을 위한 최적화 시스템 입니다</a:t>
            </a:r>
            <a:r>
              <a:rPr lang="en-US" altLang="ko-KR" dirty="0">
                <a:solidFill>
                  <a:srgbClr val="000000"/>
                </a:solidFill>
              </a:rPr>
              <a:t>.</a:t>
            </a:r>
          </a:p>
          <a:p>
            <a:pPr>
              <a:tabLst>
                <a:tab pos="5648325" algn="l"/>
              </a:tabLst>
              <a:defRPr/>
            </a:pPr>
            <a:r>
              <a:rPr lang="en-US" altLang="ko-KR" dirty="0">
                <a:solidFill>
                  <a:srgbClr val="000000"/>
                </a:solidFill>
              </a:rPr>
              <a:t>. </a:t>
            </a:r>
          </a:p>
        </p:txBody>
      </p:sp>
      <p:grpSp>
        <p:nvGrpSpPr>
          <p:cNvPr id="37" name="그룹 93"/>
          <p:cNvGrpSpPr>
            <a:grpSpLocks/>
          </p:cNvGrpSpPr>
          <p:nvPr/>
        </p:nvGrpSpPr>
        <p:grpSpPr bwMode="auto">
          <a:xfrm>
            <a:off x="378345" y="1851744"/>
            <a:ext cx="4448175" cy="4273921"/>
            <a:chOff x="5149568" y="2133601"/>
            <a:chExt cx="4448457" cy="4391024"/>
          </a:xfrm>
        </p:grpSpPr>
        <p:sp>
          <p:nvSpPr>
            <p:cNvPr id="38" name="직사각형 37"/>
            <p:cNvSpPr/>
            <p:nvPr/>
          </p:nvSpPr>
          <p:spPr>
            <a:xfrm>
              <a:off x="5149568" y="2133601"/>
              <a:ext cx="4448457" cy="4391024"/>
            </a:xfrm>
            <a:prstGeom prst="rect">
              <a:avLst/>
            </a:prstGeom>
            <a:gradFill flip="none" rotWithShape="1">
              <a:gsLst>
                <a:gs pos="92000">
                  <a:sysClr val="window" lastClr="FFFFFF">
                    <a:alpha val="10000"/>
                  </a:sysClr>
                </a:gs>
                <a:gs pos="100000">
                  <a:sysClr val="window" lastClr="FFFFFF">
                    <a:alpha val="25000"/>
                  </a:sysClr>
                </a:gs>
                <a:gs pos="100000">
                  <a:sysClr val="window" lastClr="FFFFFF"/>
                </a:gs>
              </a:gsLst>
              <a:path path="rect">
                <a:fillToRect l="50000" t="50000" r="50000" b="50000"/>
              </a:path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38100" dir="2700000" algn="tl" rotWithShape="0">
                <a:prstClr val="black">
                  <a:alpha val="40000"/>
                </a:prstClr>
              </a:outerShdw>
            </a:effectLst>
            <a:sp3d prstMaterial="clear">
              <a:bevelT h="190500"/>
            </a:sp3d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HY견고딕" pitchFamily="18" charset="-127"/>
                <a:ea typeface="HY견고딕" pitchFamily="18" charset="-127"/>
              </a:endParaRPr>
            </a:p>
          </p:txBody>
        </p:sp>
        <p:grpSp>
          <p:nvGrpSpPr>
            <p:cNvPr id="39" name="그룹 96"/>
            <p:cNvGrpSpPr>
              <a:grpSpLocks/>
            </p:cNvGrpSpPr>
            <p:nvPr/>
          </p:nvGrpSpPr>
          <p:grpSpPr bwMode="auto">
            <a:xfrm>
              <a:off x="5195106" y="2201825"/>
              <a:ext cx="4365078" cy="4280929"/>
              <a:chOff x="5195106" y="2201825"/>
              <a:chExt cx="4365078" cy="4280929"/>
            </a:xfrm>
          </p:grpSpPr>
          <p:pic>
            <p:nvPicPr>
              <p:cNvPr id="40" name="그림 97" descr="b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9479776" y="6407707"/>
                <a:ext cx="80408" cy="750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" name="그림 98" descr="b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195106" y="6407707"/>
                <a:ext cx="80408" cy="750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" name="그림 99" descr="b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9479776" y="2201825"/>
                <a:ext cx="80408" cy="750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3" name="그림 100" descr="b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195106" y="2201825"/>
                <a:ext cx="80408" cy="750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44" name="TextBox 43"/>
          <p:cNvSpPr txBox="1"/>
          <p:nvPr/>
        </p:nvSpPr>
        <p:spPr bwMode="auto">
          <a:xfrm>
            <a:off x="1860649" y="2235442"/>
            <a:ext cx="2905926" cy="24622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l" eaLnBrk="1" hangingPunct="1">
              <a:spcBef>
                <a:spcPct val="0"/>
              </a:spcBef>
              <a:buSzTx/>
              <a:buFontTx/>
              <a:buNone/>
              <a:defRPr/>
            </a:pPr>
            <a:r>
              <a:rPr kumimoji="1" lang="ko-KR" altLang="en-US" sz="1600" b="1" spc="-80" dirty="0">
                <a:ln w="11430">
                  <a:noFill/>
                </a:ln>
                <a:solidFill>
                  <a:srgbClr val="4F81BD">
                    <a:lumMod val="75000"/>
                  </a:srgbClr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생산성 증가 </a:t>
            </a:r>
            <a:endParaRPr kumimoji="1" lang="ko-KR" altLang="en-US" sz="1600" b="1" dirty="0">
              <a:solidFill>
                <a:prstClr val="black">
                  <a:lumMod val="85000"/>
                  <a:lumOff val="15000"/>
                </a:prstClr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45" name="그룹 180"/>
          <p:cNvGrpSpPr>
            <a:grpSpLocks/>
          </p:cNvGrpSpPr>
          <p:nvPr/>
        </p:nvGrpSpPr>
        <p:grpSpPr bwMode="auto">
          <a:xfrm>
            <a:off x="341832" y="2007254"/>
            <a:ext cx="1517650" cy="1371540"/>
            <a:chOff x="5207338" y="2158801"/>
            <a:chExt cx="1338605" cy="1210333"/>
          </a:xfrm>
        </p:grpSpPr>
        <p:grpSp>
          <p:nvGrpSpPr>
            <p:cNvPr id="46" name="그룹 179"/>
            <p:cNvGrpSpPr>
              <a:grpSpLocks/>
            </p:cNvGrpSpPr>
            <p:nvPr/>
          </p:nvGrpSpPr>
          <p:grpSpPr bwMode="auto">
            <a:xfrm>
              <a:off x="5207338" y="2158801"/>
              <a:ext cx="1338605" cy="1210333"/>
              <a:chOff x="5207338" y="2158801"/>
              <a:chExt cx="1338605" cy="1210333"/>
            </a:xfrm>
          </p:grpSpPr>
          <p:grpSp>
            <p:nvGrpSpPr>
              <p:cNvPr id="48" name="그룹 158"/>
              <p:cNvGrpSpPr>
                <a:grpSpLocks/>
              </p:cNvGrpSpPr>
              <p:nvPr/>
            </p:nvGrpSpPr>
            <p:grpSpPr bwMode="auto">
              <a:xfrm>
                <a:off x="5375796" y="2826635"/>
                <a:ext cx="1170147" cy="542499"/>
                <a:chOff x="2505330" y="2875415"/>
                <a:chExt cx="2525712" cy="542499"/>
              </a:xfrm>
            </p:grpSpPr>
            <p:pic>
              <p:nvPicPr>
                <p:cNvPr id="51" name="그림 159" descr="Untitled-1.png"/>
                <p:cNvPicPr>
                  <a:picLocks noChangeAspect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505330" y="2875415"/>
                  <a:ext cx="2525712" cy="5424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2" name="모서리가 둥근 직사각형 51"/>
                <p:cNvSpPr/>
                <p:nvPr/>
              </p:nvSpPr>
              <p:spPr>
                <a:xfrm>
                  <a:off x="2555897" y="2964142"/>
                  <a:ext cx="2420865" cy="53235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ysClr val="window" lastClr="FFFFFF"/>
                    </a:gs>
                    <a:gs pos="50000">
                      <a:sysClr val="window" lastClr="FFFFFF">
                        <a:lumMod val="85000"/>
                      </a:sysClr>
                    </a:gs>
                    <a:gs pos="77000">
                      <a:sysClr val="window" lastClr="FFFFFF">
                        <a:lumMod val="65000"/>
                      </a:sysClr>
                    </a:gs>
                    <a:gs pos="81000">
                      <a:sysClr val="window" lastClr="FFFFFF">
                        <a:lumMod val="50000"/>
                      </a:sysClr>
                    </a:gs>
                  </a:gsLst>
                  <a:lin ang="54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ko-KR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uLnTx/>
                    <a:uFillTx/>
                    <a:latin typeface="HY견고딕" pitchFamily="18" charset="-127"/>
                    <a:ea typeface="HY견고딕" pitchFamily="18" charset="-127"/>
                    <a:cs typeface="+mn-cs"/>
                  </a:endParaRPr>
                </a:p>
              </p:txBody>
            </p:sp>
            <p:sp>
              <p:nvSpPr>
                <p:cNvPr id="53" name="자유형 52"/>
                <p:cNvSpPr/>
                <p:nvPr/>
              </p:nvSpPr>
              <p:spPr>
                <a:xfrm>
                  <a:off x="2567986" y="2903904"/>
                  <a:ext cx="2378553" cy="57437"/>
                </a:xfrm>
                <a:custGeom>
                  <a:avLst/>
                  <a:gdLst>
                    <a:gd name="connsiteX0" fmla="*/ 0 w 5391151"/>
                    <a:gd name="connsiteY0" fmla="*/ 45719 h 45719"/>
                    <a:gd name="connsiteX1" fmla="*/ 88956 w 5391151"/>
                    <a:gd name="connsiteY1" fmla="*/ 0 h 45719"/>
                    <a:gd name="connsiteX2" fmla="*/ 5302195 w 5391151"/>
                    <a:gd name="connsiteY2" fmla="*/ 0 h 45719"/>
                    <a:gd name="connsiteX3" fmla="*/ 5391151 w 5391151"/>
                    <a:gd name="connsiteY3" fmla="*/ 45719 h 45719"/>
                    <a:gd name="connsiteX4" fmla="*/ 0 w 5391151"/>
                    <a:gd name="connsiteY4" fmla="*/ 45719 h 45719"/>
                    <a:gd name="connsiteX0" fmla="*/ 0 w 5391151"/>
                    <a:gd name="connsiteY0" fmla="*/ 45719 h 45719"/>
                    <a:gd name="connsiteX1" fmla="*/ 304195 w 5391151"/>
                    <a:gd name="connsiteY1" fmla="*/ 9716 h 45719"/>
                    <a:gd name="connsiteX2" fmla="*/ 5302195 w 5391151"/>
                    <a:gd name="connsiteY2" fmla="*/ 0 h 45719"/>
                    <a:gd name="connsiteX3" fmla="*/ 5391151 w 5391151"/>
                    <a:gd name="connsiteY3" fmla="*/ 45719 h 45719"/>
                    <a:gd name="connsiteX4" fmla="*/ 0 w 5391151"/>
                    <a:gd name="connsiteY4" fmla="*/ 45719 h 45719"/>
                    <a:gd name="connsiteX0" fmla="*/ 0 w 5391151"/>
                    <a:gd name="connsiteY0" fmla="*/ 36003 h 36003"/>
                    <a:gd name="connsiteX1" fmla="*/ 304195 w 5391151"/>
                    <a:gd name="connsiteY1" fmla="*/ 0 h 36003"/>
                    <a:gd name="connsiteX2" fmla="*/ 5056723 w 5391151"/>
                    <a:gd name="connsiteY2" fmla="*/ 0 h 36003"/>
                    <a:gd name="connsiteX3" fmla="*/ 5391151 w 5391151"/>
                    <a:gd name="connsiteY3" fmla="*/ 36003 h 36003"/>
                    <a:gd name="connsiteX4" fmla="*/ 0 w 5391151"/>
                    <a:gd name="connsiteY4" fmla="*/ 36003 h 36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91151" h="36003">
                      <a:moveTo>
                        <a:pt x="0" y="36003"/>
                      </a:moveTo>
                      <a:lnTo>
                        <a:pt x="304195" y="0"/>
                      </a:lnTo>
                      <a:lnTo>
                        <a:pt x="5056723" y="0"/>
                      </a:lnTo>
                      <a:lnTo>
                        <a:pt x="5391151" y="36003"/>
                      </a:lnTo>
                      <a:lnTo>
                        <a:pt x="0" y="36003"/>
                      </a:lnTo>
                      <a:close/>
                    </a:path>
                  </a:pathLst>
                </a:custGeom>
                <a:gradFill>
                  <a:gsLst>
                    <a:gs pos="1000">
                      <a:sysClr val="window" lastClr="FFFFFF">
                        <a:lumMod val="95000"/>
                      </a:sysClr>
                    </a:gs>
                    <a:gs pos="13000">
                      <a:sysClr val="window" lastClr="FFFFFF"/>
                    </a:gs>
                    <a:gs pos="85000">
                      <a:sysClr val="window" lastClr="FFFFFF">
                        <a:lumMod val="85000"/>
                      </a:sysClr>
                    </a:gs>
                  </a:gsLst>
                  <a:lin ang="54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ko-KR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uLnTx/>
                    <a:uFillTx/>
                    <a:latin typeface="HY견고딕" pitchFamily="18" charset="-127"/>
                    <a:ea typeface="HY견고딕" pitchFamily="18" charset="-127"/>
                    <a:cs typeface="+mn-cs"/>
                  </a:endParaRPr>
                </a:p>
              </p:txBody>
            </p:sp>
          </p:grpSp>
          <p:pic>
            <p:nvPicPr>
              <p:cNvPr id="49" name="그림 48" descr="base01.png"/>
              <p:cNvPicPr>
                <a:picLocks noChangeAspect="1"/>
              </p:cNvPicPr>
              <p:nvPr/>
            </p:nvPicPr>
            <p:blipFill>
              <a:blip r:embed="rId6" cstate="print"/>
              <a:srcRect l="19968" t="32596" r="35913" b="22740"/>
              <a:stretch>
                <a:fillRect/>
              </a:stretch>
            </p:blipFill>
            <p:spPr>
              <a:xfrm>
                <a:off x="5207394" y="2158871"/>
                <a:ext cx="1316202" cy="976434"/>
              </a:xfrm>
              <a:prstGeom prst="rect">
                <a:avLst/>
              </a:prstGeom>
              <a:effectLst>
                <a:outerShdw blurRad="50800" dist="38100" algn="l" rotWithShape="0">
                  <a:prstClr val="black">
                    <a:alpha val="20000"/>
                  </a:prstClr>
                </a:outerShdw>
              </a:effectLst>
            </p:spPr>
          </p:pic>
          <p:sp>
            <p:nvSpPr>
              <p:cNvPr id="50" name="TextBox 162"/>
              <p:cNvSpPr txBox="1">
                <a:spLocks noChangeArrowheads="1"/>
              </p:cNvSpPr>
              <p:nvPr/>
            </p:nvSpPr>
            <p:spPr bwMode="auto">
              <a:xfrm>
                <a:off x="5939555" y="2423994"/>
                <a:ext cx="591288" cy="434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eaLnBrk="1" fontAlgn="auto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2600" b="0" i="0" u="none" strike="noStrike" kern="0" cap="none" spc="0" normalizeH="0" baseline="0" noProof="0">
                    <a:ln>
                      <a:noFill/>
                    </a:ln>
                    <a:solidFill>
                      <a:srgbClr val="D06200"/>
                    </a:solidFill>
                    <a:uLnTx/>
                    <a:uFillTx/>
                    <a:latin typeface="HY견고딕" pitchFamily="18" charset="-127"/>
                    <a:ea typeface="HY견고딕" pitchFamily="18" charset="-127"/>
                  </a:rPr>
                  <a:t>Q1</a:t>
                </a:r>
                <a:endParaRPr kumimoji="1" lang="ko-KR" altLang="en-US" sz="2600" b="0" i="0" u="none" strike="noStrike" kern="0" cap="none" spc="0" normalizeH="0" baseline="0" noProof="0">
                  <a:ln>
                    <a:noFill/>
                  </a:ln>
                  <a:solidFill>
                    <a:srgbClr val="D06200"/>
                  </a:solidFill>
                  <a:uLnTx/>
                  <a:uFillTx/>
                  <a:latin typeface="HY견고딕" pitchFamily="18" charset="-127"/>
                  <a:ea typeface="HY견고딕" pitchFamily="18" charset="-127"/>
                </a:endParaRPr>
              </a:p>
            </p:txBody>
          </p:sp>
        </p:grpSp>
        <p:pic>
          <p:nvPicPr>
            <p:cNvPr id="47" name="그림 46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06225" y="2467071"/>
              <a:ext cx="369657" cy="445489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54" name="그룹 190"/>
          <p:cNvGrpSpPr>
            <a:grpSpLocks/>
          </p:cNvGrpSpPr>
          <p:nvPr/>
        </p:nvGrpSpPr>
        <p:grpSpPr bwMode="auto">
          <a:xfrm>
            <a:off x="341832" y="3259723"/>
            <a:ext cx="1517650" cy="1371540"/>
            <a:chOff x="5207338" y="3514858"/>
            <a:chExt cx="1338605" cy="1210333"/>
          </a:xfrm>
        </p:grpSpPr>
        <p:grpSp>
          <p:nvGrpSpPr>
            <p:cNvPr id="55" name="그룹 182"/>
            <p:cNvGrpSpPr>
              <a:grpSpLocks/>
            </p:cNvGrpSpPr>
            <p:nvPr/>
          </p:nvGrpSpPr>
          <p:grpSpPr bwMode="auto">
            <a:xfrm>
              <a:off x="5207338" y="3514858"/>
              <a:ext cx="1338605" cy="1210333"/>
              <a:chOff x="5207338" y="2158801"/>
              <a:chExt cx="1338605" cy="1210333"/>
            </a:xfrm>
          </p:grpSpPr>
          <p:grpSp>
            <p:nvGrpSpPr>
              <p:cNvPr id="57" name="그룹 184"/>
              <p:cNvGrpSpPr>
                <a:grpSpLocks/>
              </p:cNvGrpSpPr>
              <p:nvPr/>
            </p:nvGrpSpPr>
            <p:grpSpPr bwMode="auto">
              <a:xfrm>
                <a:off x="5375796" y="2826635"/>
                <a:ext cx="1170147" cy="542499"/>
                <a:chOff x="2505330" y="2875415"/>
                <a:chExt cx="2525712" cy="542499"/>
              </a:xfrm>
            </p:grpSpPr>
            <p:pic>
              <p:nvPicPr>
                <p:cNvPr id="60" name="그림 187" descr="Untitled-1.png"/>
                <p:cNvPicPr>
                  <a:picLocks noChangeAspect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505330" y="2875415"/>
                  <a:ext cx="2525712" cy="5424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1" name="모서리가 둥근 직사각형 60"/>
                <p:cNvSpPr/>
                <p:nvPr/>
              </p:nvSpPr>
              <p:spPr>
                <a:xfrm>
                  <a:off x="2555897" y="2964203"/>
                  <a:ext cx="2420865" cy="53235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ysClr val="window" lastClr="FFFFFF"/>
                    </a:gs>
                    <a:gs pos="50000">
                      <a:sysClr val="window" lastClr="FFFFFF">
                        <a:lumMod val="85000"/>
                      </a:sysClr>
                    </a:gs>
                    <a:gs pos="77000">
                      <a:sysClr val="window" lastClr="FFFFFF">
                        <a:lumMod val="65000"/>
                      </a:sysClr>
                    </a:gs>
                    <a:gs pos="81000">
                      <a:sysClr val="window" lastClr="FFFFFF">
                        <a:lumMod val="50000"/>
                      </a:sysClr>
                    </a:gs>
                  </a:gsLst>
                  <a:lin ang="54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ko-KR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uLnTx/>
                    <a:uFillTx/>
                    <a:latin typeface="HY견고딕" pitchFamily="18" charset="-127"/>
                    <a:ea typeface="HY견고딕" pitchFamily="18" charset="-127"/>
                    <a:cs typeface="+mn-cs"/>
                  </a:endParaRPr>
                </a:p>
              </p:txBody>
            </p:sp>
            <p:sp>
              <p:nvSpPr>
                <p:cNvPr id="62" name="자유형 61"/>
                <p:cNvSpPr/>
                <p:nvPr/>
              </p:nvSpPr>
              <p:spPr>
                <a:xfrm>
                  <a:off x="2567986" y="2903964"/>
                  <a:ext cx="2378553" cy="57438"/>
                </a:xfrm>
                <a:custGeom>
                  <a:avLst/>
                  <a:gdLst>
                    <a:gd name="connsiteX0" fmla="*/ 0 w 5391151"/>
                    <a:gd name="connsiteY0" fmla="*/ 45719 h 45719"/>
                    <a:gd name="connsiteX1" fmla="*/ 88956 w 5391151"/>
                    <a:gd name="connsiteY1" fmla="*/ 0 h 45719"/>
                    <a:gd name="connsiteX2" fmla="*/ 5302195 w 5391151"/>
                    <a:gd name="connsiteY2" fmla="*/ 0 h 45719"/>
                    <a:gd name="connsiteX3" fmla="*/ 5391151 w 5391151"/>
                    <a:gd name="connsiteY3" fmla="*/ 45719 h 45719"/>
                    <a:gd name="connsiteX4" fmla="*/ 0 w 5391151"/>
                    <a:gd name="connsiteY4" fmla="*/ 45719 h 45719"/>
                    <a:gd name="connsiteX0" fmla="*/ 0 w 5391151"/>
                    <a:gd name="connsiteY0" fmla="*/ 45719 h 45719"/>
                    <a:gd name="connsiteX1" fmla="*/ 304195 w 5391151"/>
                    <a:gd name="connsiteY1" fmla="*/ 9716 h 45719"/>
                    <a:gd name="connsiteX2" fmla="*/ 5302195 w 5391151"/>
                    <a:gd name="connsiteY2" fmla="*/ 0 h 45719"/>
                    <a:gd name="connsiteX3" fmla="*/ 5391151 w 5391151"/>
                    <a:gd name="connsiteY3" fmla="*/ 45719 h 45719"/>
                    <a:gd name="connsiteX4" fmla="*/ 0 w 5391151"/>
                    <a:gd name="connsiteY4" fmla="*/ 45719 h 45719"/>
                    <a:gd name="connsiteX0" fmla="*/ 0 w 5391151"/>
                    <a:gd name="connsiteY0" fmla="*/ 36003 h 36003"/>
                    <a:gd name="connsiteX1" fmla="*/ 304195 w 5391151"/>
                    <a:gd name="connsiteY1" fmla="*/ 0 h 36003"/>
                    <a:gd name="connsiteX2" fmla="*/ 5056723 w 5391151"/>
                    <a:gd name="connsiteY2" fmla="*/ 0 h 36003"/>
                    <a:gd name="connsiteX3" fmla="*/ 5391151 w 5391151"/>
                    <a:gd name="connsiteY3" fmla="*/ 36003 h 36003"/>
                    <a:gd name="connsiteX4" fmla="*/ 0 w 5391151"/>
                    <a:gd name="connsiteY4" fmla="*/ 36003 h 36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91151" h="36003">
                      <a:moveTo>
                        <a:pt x="0" y="36003"/>
                      </a:moveTo>
                      <a:lnTo>
                        <a:pt x="304195" y="0"/>
                      </a:lnTo>
                      <a:lnTo>
                        <a:pt x="5056723" y="0"/>
                      </a:lnTo>
                      <a:lnTo>
                        <a:pt x="5391151" y="36003"/>
                      </a:lnTo>
                      <a:lnTo>
                        <a:pt x="0" y="36003"/>
                      </a:lnTo>
                      <a:close/>
                    </a:path>
                  </a:pathLst>
                </a:custGeom>
                <a:gradFill>
                  <a:gsLst>
                    <a:gs pos="1000">
                      <a:sysClr val="window" lastClr="FFFFFF">
                        <a:lumMod val="95000"/>
                      </a:sysClr>
                    </a:gs>
                    <a:gs pos="13000">
                      <a:sysClr val="window" lastClr="FFFFFF"/>
                    </a:gs>
                    <a:gs pos="85000">
                      <a:sysClr val="window" lastClr="FFFFFF">
                        <a:lumMod val="85000"/>
                      </a:sysClr>
                    </a:gs>
                  </a:gsLst>
                  <a:lin ang="54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ko-KR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uLnTx/>
                    <a:uFillTx/>
                    <a:latin typeface="HY견고딕" pitchFamily="18" charset="-127"/>
                    <a:ea typeface="HY견고딕" pitchFamily="18" charset="-127"/>
                    <a:cs typeface="+mn-cs"/>
                  </a:endParaRPr>
                </a:p>
              </p:txBody>
            </p:sp>
          </p:grpSp>
          <p:pic>
            <p:nvPicPr>
              <p:cNvPr id="58" name="그림 57" descr="base01.png"/>
              <p:cNvPicPr>
                <a:picLocks noChangeAspect="1"/>
              </p:cNvPicPr>
              <p:nvPr/>
            </p:nvPicPr>
            <p:blipFill>
              <a:blip r:embed="rId6" cstate="print"/>
              <a:srcRect l="19968" t="32596" r="35913" b="22740"/>
              <a:stretch>
                <a:fillRect/>
              </a:stretch>
            </p:blipFill>
            <p:spPr>
              <a:xfrm>
                <a:off x="5207394" y="2158932"/>
                <a:ext cx="1316202" cy="976434"/>
              </a:xfrm>
              <a:prstGeom prst="rect">
                <a:avLst/>
              </a:prstGeom>
              <a:effectLst>
                <a:outerShdw blurRad="50800" dist="38100" algn="l" rotWithShape="0">
                  <a:prstClr val="black">
                    <a:alpha val="20000"/>
                  </a:prstClr>
                </a:outerShdw>
              </a:effectLst>
            </p:spPr>
          </p:pic>
          <p:sp>
            <p:nvSpPr>
              <p:cNvPr id="59" name="TextBox 186"/>
              <p:cNvSpPr txBox="1">
                <a:spLocks noChangeArrowheads="1"/>
              </p:cNvSpPr>
              <p:nvPr/>
            </p:nvSpPr>
            <p:spPr bwMode="auto">
              <a:xfrm>
                <a:off x="5922749" y="2417091"/>
                <a:ext cx="591288" cy="434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eaLnBrk="1" fontAlgn="auto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2600" b="0" i="0" u="none" strike="noStrike" kern="0" cap="none" spc="0" normalizeH="0" baseline="0" noProof="0">
                    <a:ln>
                      <a:noFill/>
                    </a:ln>
                    <a:solidFill>
                      <a:srgbClr val="2E538B"/>
                    </a:solidFill>
                    <a:uLnTx/>
                    <a:uFillTx/>
                    <a:latin typeface="HY견고딕" pitchFamily="18" charset="-127"/>
                    <a:ea typeface="HY견고딕" pitchFamily="18" charset="-127"/>
                  </a:rPr>
                  <a:t>Q2</a:t>
                </a:r>
              </a:p>
            </p:txBody>
          </p:sp>
        </p:grpSp>
        <p:pic>
          <p:nvPicPr>
            <p:cNvPr id="56" name="그림 55" descr="Untitled-5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flipH="1">
              <a:off x="5463633" y="3778360"/>
              <a:ext cx="270242" cy="479111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63" name="그룹 201"/>
          <p:cNvGrpSpPr>
            <a:grpSpLocks/>
          </p:cNvGrpSpPr>
          <p:nvPr/>
        </p:nvGrpSpPr>
        <p:grpSpPr bwMode="auto">
          <a:xfrm>
            <a:off x="341832" y="4566839"/>
            <a:ext cx="1517650" cy="1371540"/>
            <a:chOff x="5207338" y="4949625"/>
            <a:chExt cx="1338605" cy="1210333"/>
          </a:xfrm>
        </p:grpSpPr>
        <p:grpSp>
          <p:nvGrpSpPr>
            <p:cNvPr id="64" name="그룹 192"/>
            <p:cNvGrpSpPr>
              <a:grpSpLocks/>
            </p:cNvGrpSpPr>
            <p:nvPr/>
          </p:nvGrpSpPr>
          <p:grpSpPr bwMode="auto">
            <a:xfrm>
              <a:off x="5207338" y="4949625"/>
              <a:ext cx="1338605" cy="1210333"/>
              <a:chOff x="5207338" y="2158801"/>
              <a:chExt cx="1338605" cy="1210333"/>
            </a:xfrm>
          </p:grpSpPr>
          <p:grpSp>
            <p:nvGrpSpPr>
              <p:cNvPr id="66" name="그룹 194"/>
              <p:cNvGrpSpPr>
                <a:grpSpLocks/>
              </p:cNvGrpSpPr>
              <p:nvPr/>
            </p:nvGrpSpPr>
            <p:grpSpPr bwMode="auto">
              <a:xfrm>
                <a:off x="5375796" y="2826635"/>
                <a:ext cx="1170147" cy="542499"/>
                <a:chOff x="2505330" y="2875415"/>
                <a:chExt cx="2525712" cy="542499"/>
              </a:xfrm>
            </p:grpSpPr>
            <p:pic>
              <p:nvPicPr>
                <p:cNvPr id="69" name="그림 197" descr="Untitled-1.png"/>
                <p:cNvPicPr>
                  <a:picLocks noChangeAspect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505330" y="2875415"/>
                  <a:ext cx="2525712" cy="5424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70" name="모서리가 둥근 직사각형 69"/>
                <p:cNvSpPr/>
                <p:nvPr/>
              </p:nvSpPr>
              <p:spPr>
                <a:xfrm>
                  <a:off x="2555897" y="2963670"/>
                  <a:ext cx="2420865" cy="53235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ysClr val="window" lastClr="FFFFFF"/>
                    </a:gs>
                    <a:gs pos="50000">
                      <a:sysClr val="window" lastClr="FFFFFF">
                        <a:lumMod val="85000"/>
                      </a:sysClr>
                    </a:gs>
                    <a:gs pos="77000">
                      <a:sysClr val="window" lastClr="FFFFFF">
                        <a:lumMod val="65000"/>
                      </a:sysClr>
                    </a:gs>
                    <a:gs pos="81000">
                      <a:sysClr val="window" lastClr="FFFFFF">
                        <a:lumMod val="50000"/>
                      </a:sysClr>
                    </a:gs>
                  </a:gsLst>
                  <a:lin ang="54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ko-KR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uLnTx/>
                    <a:uFillTx/>
                    <a:latin typeface="HY견고딕" pitchFamily="18" charset="-127"/>
                    <a:ea typeface="HY견고딕" pitchFamily="18" charset="-127"/>
                    <a:cs typeface="+mn-cs"/>
                  </a:endParaRPr>
                </a:p>
              </p:txBody>
            </p:sp>
            <p:sp>
              <p:nvSpPr>
                <p:cNvPr id="71" name="자유형 70"/>
                <p:cNvSpPr/>
                <p:nvPr/>
              </p:nvSpPr>
              <p:spPr>
                <a:xfrm>
                  <a:off x="2567986" y="2903431"/>
                  <a:ext cx="2378553" cy="57437"/>
                </a:xfrm>
                <a:custGeom>
                  <a:avLst/>
                  <a:gdLst>
                    <a:gd name="connsiteX0" fmla="*/ 0 w 5391151"/>
                    <a:gd name="connsiteY0" fmla="*/ 45719 h 45719"/>
                    <a:gd name="connsiteX1" fmla="*/ 88956 w 5391151"/>
                    <a:gd name="connsiteY1" fmla="*/ 0 h 45719"/>
                    <a:gd name="connsiteX2" fmla="*/ 5302195 w 5391151"/>
                    <a:gd name="connsiteY2" fmla="*/ 0 h 45719"/>
                    <a:gd name="connsiteX3" fmla="*/ 5391151 w 5391151"/>
                    <a:gd name="connsiteY3" fmla="*/ 45719 h 45719"/>
                    <a:gd name="connsiteX4" fmla="*/ 0 w 5391151"/>
                    <a:gd name="connsiteY4" fmla="*/ 45719 h 45719"/>
                    <a:gd name="connsiteX0" fmla="*/ 0 w 5391151"/>
                    <a:gd name="connsiteY0" fmla="*/ 45719 h 45719"/>
                    <a:gd name="connsiteX1" fmla="*/ 304195 w 5391151"/>
                    <a:gd name="connsiteY1" fmla="*/ 9716 h 45719"/>
                    <a:gd name="connsiteX2" fmla="*/ 5302195 w 5391151"/>
                    <a:gd name="connsiteY2" fmla="*/ 0 h 45719"/>
                    <a:gd name="connsiteX3" fmla="*/ 5391151 w 5391151"/>
                    <a:gd name="connsiteY3" fmla="*/ 45719 h 45719"/>
                    <a:gd name="connsiteX4" fmla="*/ 0 w 5391151"/>
                    <a:gd name="connsiteY4" fmla="*/ 45719 h 45719"/>
                    <a:gd name="connsiteX0" fmla="*/ 0 w 5391151"/>
                    <a:gd name="connsiteY0" fmla="*/ 36003 h 36003"/>
                    <a:gd name="connsiteX1" fmla="*/ 304195 w 5391151"/>
                    <a:gd name="connsiteY1" fmla="*/ 0 h 36003"/>
                    <a:gd name="connsiteX2" fmla="*/ 5056723 w 5391151"/>
                    <a:gd name="connsiteY2" fmla="*/ 0 h 36003"/>
                    <a:gd name="connsiteX3" fmla="*/ 5391151 w 5391151"/>
                    <a:gd name="connsiteY3" fmla="*/ 36003 h 36003"/>
                    <a:gd name="connsiteX4" fmla="*/ 0 w 5391151"/>
                    <a:gd name="connsiteY4" fmla="*/ 36003 h 36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91151" h="36003">
                      <a:moveTo>
                        <a:pt x="0" y="36003"/>
                      </a:moveTo>
                      <a:lnTo>
                        <a:pt x="304195" y="0"/>
                      </a:lnTo>
                      <a:lnTo>
                        <a:pt x="5056723" y="0"/>
                      </a:lnTo>
                      <a:lnTo>
                        <a:pt x="5391151" y="36003"/>
                      </a:lnTo>
                      <a:lnTo>
                        <a:pt x="0" y="36003"/>
                      </a:lnTo>
                      <a:close/>
                    </a:path>
                  </a:pathLst>
                </a:custGeom>
                <a:gradFill>
                  <a:gsLst>
                    <a:gs pos="1000">
                      <a:sysClr val="window" lastClr="FFFFFF">
                        <a:lumMod val="95000"/>
                      </a:sysClr>
                    </a:gs>
                    <a:gs pos="13000">
                      <a:sysClr val="window" lastClr="FFFFFF"/>
                    </a:gs>
                    <a:gs pos="85000">
                      <a:sysClr val="window" lastClr="FFFFFF">
                        <a:lumMod val="85000"/>
                      </a:sysClr>
                    </a:gs>
                  </a:gsLst>
                  <a:lin ang="54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ko-KR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uLnTx/>
                    <a:uFillTx/>
                    <a:latin typeface="HY견고딕" pitchFamily="18" charset="-127"/>
                    <a:ea typeface="HY견고딕" pitchFamily="18" charset="-127"/>
                    <a:cs typeface="+mn-cs"/>
                  </a:endParaRPr>
                </a:p>
              </p:txBody>
            </p:sp>
          </p:grpSp>
          <p:pic>
            <p:nvPicPr>
              <p:cNvPr id="67" name="그림 66" descr="base01.png"/>
              <p:cNvPicPr>
                <a:picLocks noChangeAspect="1"/>
              </p:cNvPicPr>
              <p:nvPr/>
            </p:nvPicPr>
            <p:blipFill>
              <a:blip r:embed="rId6" cstate="print"/>
              <a:srcRect l="19968" t="32596" r="35913" b="22740"/>
              <a:stretch>
                <a:fillRect/>
              </a:stretch>
            </p:blipFill>
            <p:spPr>
              <a:xfrm>
                <a:off x="5207394" y="2158399"/>
                <a:ext cx="1316202" cy="976434"/>
              </a:xfrm>
              <a:prstGeom prst="rect">
                <a:avLst/>
              </a:prstGeom>
              <a:effectLst>
                <a:outerShdw blurRad="50800" dist="38100" algn="l" rotWithShape="0">
                  <a:prstClr val="black">
                    <a:alpha val="20000"/>
                  </a:prstClr>
                </a:outerShdw>
              </a:effectLst>
            </p:spPr>
          </p:pic>
          <p:sp>
            <p:nvSpPr>
              <p:cNvPr id="68" name="TextBox 196"/>
              <p:cNvSpPr txBox="1">
                <a:spLocks noChangeArrowheads="1"/>
              </p:cNvSpPr>
              <p:nvPr/>
            </p:nvSpPr>
            <p:spPr bwMode="auto">
              <a:xfrm>
                <a:off x="5929752" y="2401784"/>
                <a:ext cx="591288" cy="434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eaLnBrk="1" fontAlgn="auto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2600" b="0" i="0" u="none" strike="noStrike" kern="0" cap="none" spc="0" normalizeH="0" baseline="0" noProof="0">
                    <a:ln>
                      <a:noFill/>
                    </a:ln>
                    <a:solidFill>
                      <a:srgbClr val="5F8700"/>
                    </a:solidFill>
                    <a:uLnTx/>
                    <a:uFillTx/>
                    <a:latin typeface="HY견고딕" pitchFamily="18" charset="-127"/>
                    <a:ea typeface="HY견고딕" pitchFamily="18" charset="-127"/>
                  </a:rPr>
                  <a:t>Q3</a:t>
                </a:r>
              </a:p>
            </p:txBody>
          </p:sp>
        </p:grpSp>
        <p:pic>
          <p:nvPicPr>
            <p:cNvPr id="65" name="그림 64" descr="Untitled-3.png"/>
            <p:cNvPicPr>
              <a:picLocks noChangeAspect="1"/>
            </p:cNvPicPr>
            <p:nvPr/>
          </p:nvPicPr>
          <p:blipFill>
            <a:blip r:embed="rId9" cstate="print"/>
            <a:srcRect l="14329" t="2188" r="19964"/>
            <a:stretch>
              <a:fillRect/>
            </a:stretch>
          </p:blipFill>
          <p:spPr>
            <a:xfrm>
              <a:off x="5442630" y="5257423"/>
              <a:ext cx="333251" cy="444089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72" name="TextBox 71"/>
          <p:cNvSpPr txBox="1"/>
          <p:nvPr/>
        </p:nvSpPr>
        <p:spPr bwMode="auto">
          <a:xfrm>
            <a:off x="1860649" y="3480844"/>
            <a:ext cx="2905926" cy="24622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l" eaLnBrk="1" hangingPunct="1">
              <a:spcBef>
                <a:spcPct val="0"/>
              </a:spcBef>
              <a:buSzTx/>
              <a:buFontTx/>
              <a:buNone/>
              <a:defRPr kumimoji="1" sz="1600" b="1" spc="-80">
                <a:ln w="11430">
                  <a:noFill/>
                </a:ln>
                <a:solidFill>
                  <a:srgbClr val="4F81BD">
                    <a:lumMod val="75000"/>
                  </a:srgbClr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</a:lstStyle>
          <a:p>
            <a:r>
              <a:rPr lang="en-US" altLang="ko-KR" dirty="0"/>
              <a:t>Cycle Time </a:t>
            </a:r>
            <a:r>
              <a:rPr lang="ko-KR" altLang="en-US" dirty="0"/>
              <a:t>단축</a:t>
            </a:r>
          </a:p>
        </p:txBody>
      </p:sp>
      <p:sp>
        <p:nvSpPr>
          <p:cNvPr id="73" name="TextBox 72"/>
          <p:cNvSpPr txBox="1"/>
          <p:nvPr/>
        </p:nvSpPr>
        <p:spPr bwMode="auto">
          <a:xfrm>
            <a:off x="1860649" y="4823167"/>
            <a:ext cx="2905926" cy="24622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l" eaLnBrk="1" hangingPunct="1">
              <a:spcBef>
                <a:spcPct val="0"/>
              </a:spcBef>
              <a:buSzTx/>
              <a:buFontTx/>
              <a:buNone/>
              <a:defRPr kumimoji="1" sz="1600" b="1" spc="-80">
                <a:ln w="11430">
                  <a:noFill/>
                </a:ln>
                <a:solidFill>
                  <a:srgbClr val="4F81BD">
                    <a:lumMod val="75000"/>
                  </a:srgbClr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</a:lstStyle>
          <a:p>
            <a:r>
              <a:rPr lang="ko-KR" altLang="en-US" dirty="0"/>
              <a:t>복잡한 스케줄 해결 </a:t>
            </a:r>
            <a:endParaRPr lang="en-US" altLang="ko-KR" dirty="0"/>
          </a:p>
        </p:txBody>
      </p:sp>
      <p:grpSp>
        <p:nvGrpSpPr>
          <p:cNvPr id="74" name="그룹 93"/>
          <p:cNvGrpSpPr>
            <a:grpSpLocks/>
          </p:cNvGrpSpPr>
          <p:nvPr/>
        </p:nvGrpSpPr>
        <p:grpSpPr bwMode="auto">
          <a:xfrm>
            <a:off x="5088522" y="1864087"/>
            <a:ext cx="4448175" cy="4273921"/>
            <a:chOff x="5149568" y="2133601"/>
            <a:chExt cx="4448457" cy="4391024"/>
          </a:xfrm>
        </p:grpSpPr>
        <p:sp>
          <p:nvSpPr>
            <p:cNvPr id="75" name="직사각형 74"/>
            <p:cNvSpPr/>
            <p:nvPr/>
          </p:nvSpPr>
          <p:spPr>
            <a:xfrm>
              <a:off x="5149568" y="2133601"/>
              <a:ext cx="4448457" cy="4391024"/>
            </a:xfrm>
            <a:prstGeom prst="rect">
              <a:avLst/>
            </a:prstGeom>
            <a:gradFill flip="none" rotWithShape="1">
              <a:gsLst>
                <a:gs pos="92000">
                  <a:sysClr val="window" lastClr="FFFFFF">
                    <a:alpha val="10000"/>
                  </a:sysClr>
                </a:gs>
                <a:gs pos="100000">
                  <a:sysClr val="window" lastClr="FFFFFF">
                    <a:alpha val="25000"/>
                  </a:sysClr>
                </a:gs>
                <a:gs pos="100000">
                  <a:sysClr val="window" lastClr="FFFFFF"/>
                </a:gs>
              </a:gsLst>
              <a:path path="rect">
                <a:fillToRect l="50000" t="50000" r="50000" b="50000"/>
              </a:path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38100" dir="2700000" algn="tl" rotWithShape="0">
                <a:prstClr val="black">
                  <a:alpha val="40000"/>
                </a:prstClr>
              </a:outerShdw>
            </a:effectLst>
            <a:sp3d prstMaterial="clear">
              <a:bevelT h="190500"/>
            </a:sp3d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HY견고딕" pitchFamily="18" charset="-127"/>
                <a:ea typeface="HY견고딕" pitchFamily="18" charset="-127"/>
              </a:endParaRPr>
            </a:p>
          </p:txBody>
        </p:sp>
        <p:grpSp>
          <p:nvGrpSpPr>
            <p:cNvPr id="76" name="그룹 96"/>
            <p:cNvGrpSpPr>
              <a:grpSpLocks/>
            </p:cNvGrpSpPr>
            <p:nvPr/>
          </p:nvGrpSpPr>
          <p:grpSpPr bwMode="auto">
            <a:xfrm>
              <a:off x="5195106" y="2201825"/>
              <a:ext cx="4365078" cy="4280929"/>
              <a:chOff x="5195106" y="2201825"/>
              <a:chExt cx="4365078" cy="4280929"/>
            </a:xfrm>
          </p:grpSpPr>
          <p:pic>
            <p:nvPicPr>
              <p:cNvPr id="77" name="그림 97" descr="b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9479776" y="6407707"/>
                <a:ext cx="80408" cy="750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8" name="그림 98" descr="b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195106" y="6407707"/>
                <a:ext cx="80408" cy="750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" name="그림 99" descr="b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9479776" y="2201825"/>
                <a:ext cx="80408" cy="750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0" name="그림 100" descr="b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195106" y="2201825"/>
                <a:ext cx="80408" cy="750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81" name="TextBox 80"/>
          <p:cNvSpPr txBox="1"/>
          <p:nvPr/>
        </p:nvSpPr>
        <p:spPr bwMode="auto">
          <a:xfrm>
            <a:off x="6570762" y="2256405"/>
            <a:ext cx="2905926" cy="24622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l" eaLnBrk="1" hangingPunct="1">
              <a:spcBef>
                <a:spcPct val="0"/>
              </a:spcBef>
              <a:buSzTx/>
              <a:buFontTx/>
              <a:buNone/>
              <a:defRPr kumimoji="1" sz="1600" b="1" spc="-80">
                <a:ln w="11430">
                  <a:noFill/>
                </a:ln>
                <a:solidFill>
                  <a:srgbClr val="4F81BD">
                    <a:lumMod val="75000"/>
                  </a:srgbClr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</a:lstStyle>
          <a:p>
            <a:r>
              <a:rPr lang="en-US" altLang="ko-KR" dirty="0"/>
              <a:t>Gross Profit </a:t>
            </a:r>
            <a:r>
              <a:rPr lang="ko-KR" altLang="en-US" dirty="0"/>
              <a:t>증가</a:t>
            </a:r>
            <a:endParaRPr lang="en-US" altLang="ko-KR" dirty="0"/>
          </a:p>
        </p:txBody>
      </p:sp>
      <p:grpSp>
        <p:nvGrpSpPr>
          <p:cNvPr id="82" name="그룹 180"/>
          <p:cNvGrpSpPr>
            <a:grpSpLocks/>
          </p:cNvGrpSpPr>
          <p:nvPr/>
        </p:nvGrpSpPr>
        <p:grpSpPr bwMode="auto">
          <a:xfrm>
            <a:off x="5052009" y="2019597"/>
            <a:ext cx="1517650" cy="1371540"/>
            <a:chOff x="5207338" y="2158801"/>
            <a:chExt cx="1338605" cy="1210333"/>
          </a:xfrm>
        </p:grpSpPr>
        <p:grpSp>
          <p:nvGrpSpPr>
            <p:cNvPr id="83" name="그룹 179"/>
            <p:cNvGrpSpPr>
              <a:grpSpLocks/>
            </p:cNvGrpSpPr>
            <p:nvPr/>
          </p:nvGrpSpPr>
          <p:grpSpPr bwMode="auto">
            <a:xfrm>
              <a:off x="5207338" y="2158801"/>
              <a:ext cx="1338605" cy="1210333"/>
              <a:chOff x="5207338" y="2158801"/>
              <a:chExt cx="1338605" cy="1210333"/>
            </a:xfrm>
          </p:grpSpPr>
          <p:grpSp>
            <p:nvGrpSpPr>
              <p:cNvPr id="85" name="그룹 158"/>
              <p:cNvGrpSpPr>
                <a:grpSpLocks/>
              </p:cNvGrpSpPr>
              <p:nvPr/>
            </p:nvGrpSpPr>
            <p:grpSpPr bwMode="auto">
              <a:xfrm>
                <a:off x="5375796" y="2826635"/>
                <a:ext cx="1170147" cy="542499"/>
                <a:chOff x="2505330" y="2875415"/>
                <a:chExt cx="2525712" cy="542499"/>
              </a:xfrm>
            </p:grpSpPr>
            <p:pic>
              <p:nvPicPr>
                <p:cNvPr id="91" name="그림 159" descr="Untitled-1.png"/>
                <p:cNvPicPr>
                  <a:picLocks noChangeAspect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505330" y="2875415"/>
                  <a:ext cx="2525712" cy="5424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92" name="모서리가 둥근 직사각형 91"/>
                <p:cNvSpPr/>
                <p:nvPr/>
              </p:nvSpPr>
              <p:spPr>
                <a:xfrm>
                  <a:off x="2555775" y="2968660"/>
                  <a:ext cx="2420863" cy="49031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ysClr val="window" lastClr="FFFFFF"/>
                    </a:gs>
                    <a:gs pos="50000">
                      <a:sysClr val="window" lastClr="FFFFFF">
                        <a:lumMod val="85000"/>
                      </a:sysClr>
                    </a:gs>
                    <a:gs pos="77000">
                      <a:sysClr val="window" lastClr="FFFFFF">
                        <a:lumMod val="65000"/>
                      </a:sysClr>
                    </a:gs>
                    <a:gs pos="81000">
                      <a:sysClr val="window" lastClr="FFFFFF">
                        <a:lumMod val="50000"/>
                      </a:sysClr>
                    </a:gs>
                  </a:gsLst>
                  <a:lin ang="54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ko-KR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uLnTx/>
                    <a:uFillTx/>
                    <a:latin typeface="HY견고딕" pitchFamily="18" charset="-127"/>
                    <a:ea typeface="HY견고딕" pitchFamily="18" charset="-127"/>
                    <a:cs typeface="+mn-cs"/>
                  </a:endParaRPr>
                </a:p>
              </p:txBody>
            </p:sp>
            <p:sp>
              <p:nvSpPr>
                <p:cNvPr id="93" name="자유형 92"/>
                <p:cNvSpPr/>
                <p:nvPr/>
              </p:nvSpPr>
              <p:spPr>
                <a:xfrm>
                  <a:off x="2567865" y="2908421"/>
                  <a:ext cx="2378551" cy="57438"/>
                </a:xfrm>
                <a:custGeom>
                  <a:avLst/>
                  <a:gdLst>
                    <a:gd name="connsiteX0" fmla="*/ 0 w 5391151"/>
                    <a:gd name="connsiteY0" fmla="*/ 45719 h 45719"/>
                    <a:gd name="connsiteX1" fmla="*/ 88956 w 5391151"/>
                    <a:gd name="connsiteY1" fmla="*/ 0 h 45719"/>
                    <a:gd name="connsiteX2" fmla="*/ 5302195 w 5391151"/>
                    <a:gd name="connsiteY2" fmla="*/ 0 h 45719"/>
                    <a:gd name="connsiteX3" fmla="*/ 5391151 w 5391151"/>
                    <a:gd name="connsiteY3" fmla="*/ 45719 h 45719"/>
                    <a:gd name="connsiteX4" fmla="*/ 0 w 5391151"/>
                    <a:gd name="connsiteY4" fmla="*/ 45719 h 45719"/>
                    <a:gd name="connsiteX0" fmla="*/ 0 w 5391151"/>
                    <a:gd name="connsiteY0" fmla="*/ 45719 h 45719"/>
                    <a:gd name="connsiteX1" fmla="*/ 304195 w 5391151"/>
                    <a:gd name="connsiteY1" fmla="*/ 9716 h 45719"/>
                    <a:gd name="connsiteX2" fmla="*/ 5302195 w 5391151"/>
                    <a:gd name="connsiteY2" fmla="*/ 0 h 45719"/>
                    <a:gd name="connsiteX3" fmla="*/ 5391151 w 5391151"/>
                    <a:gd name="connsiteY3" fmla="*/ 45719 h 45719"/>
                    <a:gd name="connsiteX4" fmla="*/ 0 w 5391151"/>
                    <a:gd name="connsiteY4" fmla="*/ 45719 h 45719"/>
                    <a:gd name="connsiteX0" fmla="*/ 0 w 5391151"/>
                    <a:gd name="connsiteY0" fmla="*/ 36003 h 36003"/>
                    <a:gd name="connsiteX1" fmla="*/ 304195 w 5391151"/>
                    <a:gd name="connsiteY1" fmla="*/ 0 h 36003"/>
                    <a:gd name="connsiteX2" fmla="*/ 5056723 w 5391151"/>
                    <a:gd name="connsiteY2" fmla="*/ 0 h 36003"/>
                    <a:gd name="connsiteX3" fmla="*/ 5391151 w 5391151"/>
                    <a:gd name="connsiteY3" fmla="*/ 36003 h 36003"/>
                    <a:gd name="connsiteX4" fmla="*/ 0 w 5391151"/>
                    <a:gd name="connsiteY4" fmla="*/ 36003 h 36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91151" h="36003">
                      <a:moveTo>
                        <a:pt x="0" y="36003"/>
                      </a:moveTo>
                      <a:lnTo>
                        <a:pt x="304195" y="0"/>
                      </a:lnTo>
                      <a:lnTo>
                        <a:pt x="5056723" y="0"/>
                      </a:lnTo>
                      <a:lnTo>
                        <a:pt x="5391151" y="36003"/>
                      </a:lnTo>
                      <a:lnTo>
                        <a:pt x="0" y="36003"/>
                      </a:lnTo>
                      <a:close/>
                    </a:path>
                  </a:pathLst>
                </a:custGeom>
                <a:gradFill>
                  <a:gsLst>
                    <a:gs pos="1000">
                      <a:sysClr val="window" lastClr="FFFFFF">
                        <a:lumMod val="95000"/>
                      </a:sysClr>
                    </a:gs>
                    <a:gs pos="13000">
                      <a:sysClr val="window" lastClr="FFFFFF"/>
                    </a:gs>
                    <a:gs pos="85000">
                      <a:sysClr val="window" lastClr="FFFFFF">
                        <a:lumMod val="85000"/>
                      </a:sysClr>
                    </a:gs>
                  </a:gsLst>
                  <a:lin ang="54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ko-KR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uLnTx/>
                    <a:uFillTx/>
                    <a:latin typeface="HY견고딕" pitchFamily="18" charset="-127"/>
                    <a:ea typeface="HY견고딕" pitchFamily="18" charset="-127"/>
                    <a:cs typeface="+mn-cs"/>
                  </a:endParaRPr>
                </a:p>
              </p:txBody>
            </p:sp>
          </p:grpSp>
          <p:pic>
            <p:nvPicPr>
              <p:cNvPr id="86" name="그림 85" descr="base01.png"/>
              <p:cNvPicPr>
                <a:picLocks noChangeAspect="1"/>
              </p:cNvPicPr>
              <p:nvPr/>
            </p:nvPicPr>
            <p:blipFill>
              <a:blip r:embed="rId6" cstate="print"/>
              <a:srcRect l="19968" t="32596" r="35913" b="22740"/>
              <a:stretch>
                <a:fillRect/>
              </a:stretch>
            </p:blipFill>
            <p:spPr>
              <a:xfrm>
                <a:off x="5207337" y="2159186"/>
                <a:ext cx="1316202" cy="976434"/>
              </a:xfrm>
              <a:prstGeom prst="rect">
                <a:avLst/>
              </a:prstGeom>
              <a:effectLst>
                <a:outerShdw blurRad="50800" dist="38100" algn="l" rotWithShape="0">
                  <a:prstClr val="black">
                    <a:alpha val="20000"/>
                  </a:prstClr>
                </a:outerShdw>
              </a:effectLst>
            </p:spPr>
          </p:pic>
          <p:sp>
            <p:nvSpPr>
              <p:cNvPr id="90" name="TextBox 162"/>
              <p:cNvSpPr txBox="1">
                <a:spLocks noChangeArrowheads="1"/>
              </p:cNvSpPr>
              <p:nvPr/>
            </p:nvSpPr>
            <p:spPr bwMode="auto">
              <a:xfrm>
                <a:off x="5939555" y="2423994"/>
                <a:ext cx="591288" cy="434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eaLnBrk="1" fontAlgn="auto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2600" b="0" i="0" u="none" strike="noStrike" kern="0" cap="none" spc="0" normalizeH="0" baseline="0" noProof="0">
                    <a:ln>
                      <a:noFill/>
                    </a:ln>
                    <a:solidFill>
                      <a:srgbClr val="D06200"/>
                    </a:solidFill>
                    <a:uLnTx/>
                    <a:uFillTx/>
                    <a:latin typeface="HY견고딕" pitchFamily="18" charset="-127"/>
                    <a:ea typeface="HY견고딕" pitchFamily="18" charset="-127"/>
                  </a:rPr>
                  <a:t>Q4</a:t>
                </a:r>
                <a:endParaRPr kumimoji="1" lang="ko-KR" altLang="en-US" sz="2600" b="0" i="0" u="none" strike="noStrike" kern="0" cap="none" spc="0" normalizeH="0" baseline="0" noProof="0">
                  <a:ln>
                    <a:noFill/>
                  </a:ln>
                  <a:solidFill>
                    <a:srgbClr val="D06200"/>
                  </a:solidFill>
                  <a:uLnTx/>
                  <a:uFillTx/>
                  <a:latin typeface="HY견고딕" pitchFamily="18" charset="-127"/>
                  <a:ea typeface="HY견고딕" pitchFamily="18" charset="-127"/>
                </a:endParaRPr>
              </a:p>
            </p:txBody>
          </p:sp>
        </p:grpSp>
        <p:pic>
          <p:nvPicPr>
            <p:cNvPr id="84" name="그림 8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06168" y="2467386"/>
              <a:ext cx="369657" cy="445489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94" name="그룹 190"/>
          <p:cNvGrpSpPr>
            <a:grpSpLocks/>
          </p:cNvGrpSpPr>
          <p:nvPr/>
        </p:nvGrpSpPr>
        <p:grpSpPr bwMode="auto">
          <a:xfrm>
            <a:off x="5052009" y="3259723"/>
            <a:ext cx="1517650" cy="1371540"/>
            <a:chOff x="5207338" y="3514858"/>
            <a:chExt cx="1338605" cy="1210333"/>
          </a:xfrm>
        </p:grpSpPr>
        <p:grpSp>
          <p:nvGrpSpPr>
            <p:cNvPr id="95" name="그룹 182"/>
            <p:cNvGrpSpPr>
              <a:grpSpLocks/>
            </p:cNvGrpSpPr>
            <p:nvPr/>
          </p:nvGrpSpPr>
          <p:grpSpPr bwMode="auto">
            <a:xfrm>
              <a:off x="5207338" y="3514858"/>
              <a:ext cx="1338605" cy="1210333"/>
              <a:chOff x="5207338" y="2158801"/>
              <a:chExt cx="1338605" cy="1210333"/>
            </a:xfrm>
          </p:grpSpPr>
          <p:grpSp>
            <p:nvGrpSpPr>
              <p:cNvPr id="98" name="그룹 184"/>
              <p:cNvGrpSpPr>
                <a:grpSpLocks/>
              </p:cNvGrpSpPr>
              <p:nvPr/>
            </p:nvGrpSpPr>
            <p:grpSpPr bwMode="auto">
              <a:xfrm>
                <a:off x="5375796" y="2826635"/>
                <a:ext cx="1170147" cy="542499"/>
                <a:chOff x="2505330" y="2875415"/>
                <a:chExt cx="2525712" cy="542499"/>
              </a:xfrm>
            </p:grpSpPr>
            <p:pic>
              <p:nvPicPr>
                <p:cNvPr id="101" name="그림 187" descr="Untitled-1.png"/>
                <p:cNvPicPr>
                  <a:picLocks noChangeAspect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505330" y="2875415"/>
                  <a:ext cx="2525712" cy="5424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02" name="모서리가 둥근 직사각형 101"/>
                <p:cNvSpPr/>
                <p:nvPr/>
              </p:nvSpPr>
              <p:spPr>
                <a:xfrm>
                  <a:off x="2555775" y="2967005"/>
                  <a:ext cx="2420863" cy="53235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ysClr val="window" lastClr="FFFFFF"/>
                    </a:gs>
                    <a:gs pos="50000">
                      <a:sysClr val="window" lastClr="FFFFFF">
                        <a:lumMod val="85000"/>
                      </a:sysClr>
                    </a:gs>
                    <a:gs pos="77000">
                      <a:sysClr val="window" lastClr="FFFFFF">
                        <a:lumMod val="65000"/>
                      </a:sysClr>
                    </a:gs>
                    <a:gs pos="81000">
                      <a:sysClr val="window" lastClr="FFFFFF">
                        <a:lumMod val="50000"/>
                      </a:sysClr>
                    </a:gs>
                  </a:gsLst>
                  <a:lin ang="54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ko-KR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uLnTx/>
                    <a:uFillTx/>
                    <a:latin typeface="HY견고딕" pitchFamily="18" charset="-127"/>
                    <a:ea typeface="HY견고딕" pitchFamily="18" charset="-127"/>
                    <a:cs typeface="+mn-cs"/>
                  </a:endParaRPr>
                </a:p>
              </p:txBody>
            </p:sp>
            <p:sp>
              <p:nvSpPr>
                <p:cNvPr id="104" name="자유형 103"/>
                <p:cNvSpPr/>
                <p:nvPr/>
              </p:nvSpPr>
              <p:spPr>
                <a:xfrm>
                  <a:off x="2567865" y="2906765"/>
                  <a:ext cx="2378551" cy="57438"/>
                </a:xfrm>
                <a:custGeom>
                  <a:avLst/>
                  <a:gdLst>
                    <a:gd name="connsiteX0" fmla="*/ 0 w 5391151"/>
                    <a:gd name="connsiteY0" fmla="*/ 45719 h 45719"/>
                    <a:gd name="connsiteX1" fmla="*/ 88956 w 5391151"/>
                    <a:gd name="connsiteY1" fmla="*/ 0 h 45719"/>
                    <a:gd name="connsiteX2" fmla="*/ 5302195 w 5391151"/>
                    <a:gd name="connsiteY2" fmla="*/ 0 h 45719"/>
                    <a:gd name="connsiteX3" fmla="*/ 5391151 w 5391151"/>
                    <a:gd name="connsiteY3" fmla="*/ 45719 h 45719"/>
                    <a:gd name="connsiteX4" fmla="*/ 0 w 5391151"/>
                    <a:gd name="connsiteY4" fmla="*/ 45719 h 45719"/>
                    <a:gd name="connsiteX0" fmla="*/ 0 w 5391151"/>
                    <a:gd name="connsiteY0" fmla="*/ 45719 h 45719"/>
                    <a:gd name="connsiteX1" fmla="*/ 304195 w 5391151"/>
                    <a:gd name="connsiteY1" fmla="*/ 9716 h 45719"/>
                    <a:gd name="connsiteX2" fmla="*/ 5302195 w 5391151"/>
                    <a:gd name="connsiteY2" fmla="*/ 0 h 45719"/>
                    <a:gd name="connsiteX3" fmla="*/ 5391151 w 5391151"/>
                    <a:gd name="connsiteY3" fmla="*/ 45719 h 45719"/>
                    <a:gd name="connsiteX4" fmla="*/ 0 w 5391151"/>
                    <a:gd name="connsiteY4" fmla="*/ 45719 h 45719"/>
                    <a:gd name="connsiteX0" fmla="*/ 0 w 5391151"/>
                    <a:gd name="connsiteY0" fmla="*/ 36003 h 36003"/>
                    <a:gd name="connsiteX1" fmla="*/ 304195 w 5391151"/>
                    <a:gd name="connsiteY1" fmla="*/ 0 h 36003"/>
                    <a:gd name="connsiteX2" fmla="*/ 5056723 w 5391151"/>
                    <a:gd name="connsiteY2" fmla="*/ 0 h 36003"/>
                    <a:gd name="connsiteX3" fmla="*/ 5391151 w 5391151"/>
                    <a:gd name="connsiteY3" fmla="*/ 36003 h 36003"/>
                    <a:gd name="connsiteX4" fmla="*/ 0 w 5391151"/>
                    <a:gd name="connsiteY4" fmla="*/ 36003 h 36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91151" h="36003">
                      <a:moveTo>
                        <a:pt x="0" y="36003"/>
                      </a:moveTo>
                      <a:lnTo>
                        <a:pt x="304195" y="0"/>
                      </a:lnTo>
                      <a:lnTo>
                        <a:pt x="5056723" y="0"/>
                      </a:lnTo>
                      <a:lnTo>
                        <a:pt x="5391151" y="36003"/>
                      </a:lnTo>
                      <a:lnTo>
                        <a:pt x="0" y="36003"/>
                      </a:lnTo>
                      <a:close/>
                    </a:path>
                  </a:pathLst>
                </a:custGeom>
                <a:gradFill>
                  <a:gsLst>
                    <a:gs pos="1000">
                      <a:sysClr val="window" lastClr="FFFFFF">
                        <a:lumMod val="95000"/>
                      </a:sysClr>
                    </a:gs>
                    <a:gs pos="13000">
                      <a:sysClr val="window" lastClr="FFFFFF"/>
                    </a:gs>
                    <a:gs pos="85000">
                      <a:sysClr val="window" lastClr="FFFFFF">
                        <a:lumMod val="85000"/>
                      </a:sysClr>
                    </a:gs>
                  </a:gsLst>
                  <a:lin ang="54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ko-KR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uLnTx/>
                    <a:uFillTx/>
                    <a:latin typeface="HY견고딕" pitchFamily="18" charset="-127"/>
                    <a:ea typeface="HY견고딕" pitchFamily="18" charset="-127"/>
                    <a:cs typeface="+mn-cs"/>
                  </a:endParaRPr>
                </a:p>
              </p:txBody>
            </p:sp>
          </p:grpSp>
          <p:pic>
            <p:nvPicPr>
              <p:cNvPr id="99" name="그림 98" descr="base01.png"/>
              <p:cNvPicPr>
                <a:picLocks noChangeAspect="1"/>
              </p:cNvPicPr>
              <p:nvPr/>
            </p:nvPicPr>
            <p:blipFill>
              <a:blip r:embed="rId6" cstate="print"/>
              <a:srcRect l="19968" t="32596" r="35913" b="22740"/>
              <a:stretch>
                <a:fillRect/>
              </a:stretch>
            </p:blipFill>
            <p:spPr>
              <a:xfrm>
                <a:off x="5207337" y="2158932"/>
                <a:ext cx="1316202" cy="976434"/>
              </a:xfrm>
              <a:prstGeom prst="rect">
                <a:avLst/>
              </a:prstGeom>
              <a:effectLst>
                <a:outerShdw blurRad="50800" dist="38100" algn="l" rotWithShape="0">
                  <a:prstClr val="black">
                    <a:alpha val="20000"/>
                  </a:prstClr>
                </a:outerShdw>
              </a:effectLst>
            </p:spPr>
          </p:pic>
          <p:sp>
            <p:nvSpPr>
              <p:cNvPr id="100" name="TextBox 186"/>
              <p:cNvSpPr txBox="1">
                <a:spLocks noChangeArrowheads="1"/>
              </p:cNvSpPr>
              <p:nvPr/>
            </p:nvSpPr>
            <p:spPr bwMode="auto">
              <a:xfrm>
                <a:off x="5922749" y="2417091"/>
                <a:ext cx="591288" cy="434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eaLnBrk="1" fontAlgn="auto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2600" b="0" i="0" u="none" strike="noStrike" kern="0" cap="none" spc="0" normalizeH="0" baseline="0" noProof="0">
                    <a:ln>
                      <a:noFill/>
                    </a:ln>
                    <a:solidFill>
                      <a:srgbClr val="2E538B"/>
                    </a:solidFill>
                    <a:uLnTx/>
                    <a:uFillTx/>
                    <a:latin typeface="HY견고딕" pitchFamily="18" charset="-127"/>
                    <a:ea typeface="HY견고딕" pitchFamily="18" charset="-127"/>
                  </a:rPr>
                  <a:t>Q5</a:t>
                </a:r>
              </a:p>
            </p:txBody>
          </p:sp>
        </p:grpSp>
        <p:pic>
          <p:nvPicPr>
            <p:cNvPr id="96" name="그림 95" descr="Untitled-5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flipH="1">
              <a:off x="5463577" y="3778360"/>
              <a:ext cx="270241" cy="479111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105" name="그룹 201"/>
          <p:cNvGrpSpPr>
            <a:grpSpLocks/>
          </p:cNvGrpSpPr>
          <p:nvPr/>
        </p:nvGrpSpPr>
        <p:grpSpPr bwMode="auto">
          <a:xfrm>
            <a:off x="5052009" y="4579183"/>
            <a:ext cx="1517650" cy="1371540"/>
            <a:chOff x="5207338" y="4949625"/>
            <a:chExt cx="1338605" cy="1210333"/>
          </a:xfrm>
        </p:grpSpPr>
        <p:grpSp>
          <p:nvGrpSpPr>
            <p:cNvPr id="106" name="그룹 192"/>
            <p:cNvGrpSpPr>
              <a:grpSpLocks/>
            </p:cNvGrpSpPr>
            <p:nvPr/>
          </p:nvGrpSpPr>
          <p:grpSpPr bwMode="auto">
            <a:xfrm>
              <a:off x="5207338" y="4949625"/>
              <a:ext cx="1338605" cy="1210333"/>
              <a:chOff x="5207338" y="2158801"/>
              <a:chExt cx="1338605" cy="1210333"/>
            </a:xfrm>
          </p:grpSpPr>
          <p:grpSp>
            <p:nvGrpSpPr>
              <p:cNvPr id="108" name="그룹 194"/>
              <p:cNvGrpSpPr>
                <a:grpSpLocks/>
              </p:cNvGrpSpPr>
              <p:nvPr/>
            </p:nvGrpSpPr>
            <p:grpSpPr bwMode="auto">
              <a:xfrm>
                <a:off x="5375796" y="2826635"/>
                <a:ext cx="1170147" cy="542499"/>
                <a:chOff x="2505330" y="2875415"/>
                <a:chExt cx="2525712" cy="542499"/>
              </a:xfrm>
            </p:grpSpPr>
            <p:pic>
              <p:nvPicPr>
                <p:cNvPr id="111" name="그림 197" descr="Untitled-1.png"/>
                <p:cNvPicPr>
                  <a:picLocks noChangeAspect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505330" y="2875415"/>
                  <a:ext cx="2525712" cy="5424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12" name="모서리가 둥근 직사각형 111"/>
                <p:cNvSpPr/>
                <p:nvPr/>
              </p:nvSpPr>
              <p:spPr>
                <a:xfrm>
                  <a:off x="2555775" y="2966786"/>
                  <a:ext cx="2420863" cy="53235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ysClr val="window" lastClr="FFFFFF"/>
                    </a:gs>
                    <a:gs pos="50000">
                      <a:sysClr val="window" lastClr="FFFFFF">
                        <a:lumMod val="85000"/>
                      </a:sysClr>
                    </a:gs>
                    <a:gs pos="77000">
                      <a:sysClr val="window" lastClr="FFFFFF">
                        <a:lumMod val="65000"/>
                      </a:sysClr>
                    </a:gs>
                    <a:gs pos="81000">
                      <a:sysClr val="window" lastClr="FFFFFF">
                        <a:lumMod val="50000"/>
                      </a:sysClr>
                    </a:gs>
                  </a:gsLst>
                  <a:lin ang="54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ko-KR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uLnTx/>
                    <a:uFillTx/>
                    <a:latin typeface="HY견고딕" pitchFamily="18" charset="-127"/>
                    <a:ea typeface="HY견고딕" pitchFamily="18" charset="-127"/>
                    <a:cs typeface="+mn-cs"/>
                  </a:endParaRPr>
                </a:p>
              </p:txBody>
            </p:sp>
            <p:sp>
              <p:nvSpPr>
                <p:cNvPr id="113" name="자유형 112"/>
                <p:cNvSpPr/>
                <p:nvPr/>
              </p:nvSpPr>
              <p:spPr>
                <a:xfrm>
                  <a:off x="2567865" y="2906547"/>
                  <a:ext cx="2378551" cy="57437"/>
                </a:xfrm>
                <a:custGeom>
                  <a:avLst/>
                  <a:gdLst>
                    <a:gd name="connsiteX0" fmla="*/ 0 w 5391151"/>
                    <a:gd name="connsiteY0" fmla="*/ 45719 h 45719"/>
                    <a:gd name="connsiteX1" fmla="*/ 88956 w 5391151"/>
                    <a:gd name="connsiteY1" fmla="*/ 0 h 45719"/>
                    <a:gd name="connsiteX2" fmla="*/ 5302195 w 5391151"/>
                    <a:gd name="connsiteY2" fmla="*/ 0 h 45719"/>
                    <a:gd name="connsiteX3" fmla="*/ 5391151 w 5391151"/>
                    <a:gd name="connsiteY3" fmla="*/ 45719 h 45719"/>
                    <a:gd name="connsiteX4" fmla="*/ 0 w 5391151"/>
                    <a:gd name="connsiteY4" fmla="*/ 45719 h 45719"/>
                    <a:gd name="connsiteX0" fmla="*/ 0 w 5391151"/>
                    <a:gd name="connsiteY0" fmla="*/ 45719 h 45719"/>
                    <a:gd name="connsiteX1" fmla="*/ 304195 w 5391151"/>
                    <a:gd name="connsiteY1" fmla="*/ 9716 h 45719"/>
                    <a:gd name="connsiteX2" fmla="*/ 5302195 w 5391151"/>
                    <a:gd name="connsiteY2" fmla="*/ 0 h 45719"/>
                    <a:gd name="connsiteX3" fmla="*/ 5391151 w 5391151"/>
                    <a:gd name="connsiteY3" fmla="*/ 45719 h 45719"/>
                    <a:gd name="connsiteX4" fmla="*/ 0 w 5391151"/>
                    <a:gd name="connsiteY4" fmla="*/ 45719 h 45719"/>
                    <a:gd name="connsiteX0" fmla="*/ 0 w 5391151"/>
                    <a:gd name="connsiteY0" fmla="*/ 36003 h 36003"/>
                    <a:gd name="connsiteX1" fmla="*/ 304195 w 5391151"/>
                    <a:gd name="connsiteY1" fmla="*/ 0 h 36003"/>
                    <a:gd name="connsiteX2" fmla="*/ 5056723 w 5391151"/>
                    <a:gd name="connsiteY2" fmla="*/ 0 h 36003"/>
                    <a:gd name="connsiteX3" fmla="*/ 5391151 w 5391151"/>
                    <a:gd name="connsiteY3" fmla="*/ 36003 h 36003"/>
                    <a:gd name="connsiteX4" fmla="*/ 0 w 5391151"/>
                    <a:gd name="connsiteY4" fmla="*/ 36003 h 36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91151" h="36003">
                      <a:moveTo>
                        <a:pt x="0" y="36003"/>
                      </a:moveTo>
                      <a:lnTo>
                        <a:pt x="304195" y="0"/>
                      </a:lnTo>
                      <a:lnTo>
                        <a:pt x="5056723" y="0"/>
                      </a:lnTo>
                      <a:lnTo>
                        <a:pt x="5391151" y="36003"/>
                      </a:lnTo>
                      <a:lnTo>
                        <a:pt x="0" y="36003"/>
                      </a:lnTo>
                      <a:close/>
                    </a:path>
                  </a:pathLst>
                </a:custGeom>
                <a:gradFill>
                  <a:gsLst>
                    <a:gs pos="1000">
                      <a:sysClr val="window" lastClr="FFFFFF">
                        <a:lumMod val="95000"/>
                      </a:sysClr>
                    </a:gs>
                    <a:gs pos="13000">
                      <a:sysClr val="window" lastClr="FFFFFF"/>
                    </a:gs>
                    <a:gs pos="85000">
                      <a:sysClr val="window" lastClr="FFFFFF">
                        <a:lumMod val="85000"/>
                      </a:sysClr>
                    </a:gs>
                  </a:gsLst>
                  <a:lin ang="54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ko-KR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uLnTx/>
                    <a:uFillTx/>
                    <a:latin typeface="HY견고딕" pitchFamily="18" charset="-127"/>
                    <a:ea typeface="HY견고딕" pitchFamily="18" charset="-127"/>
                    <a:cs typeface="+mn-cs"/>
                  </a:endParaRPr>
                </a:p>
              </p:txBody>
            </p:sp>
          </p:grpSp>
          <p:pic>
            <p:nvPicPr>
              <p:cNvPr id="109" name="그림 108" descr="base01.png"/>
              <p:cNvPicPr>
                <a:picLocks noChangeAspect="1"/>
              </p:cNvPicPr>
              <p:nvPr/>
            </p:nvPicPr>
            <p:blipFill>
              <a:blip r:embed="rId6" cstate="print"/>
              <a:srcRect l="19968" t="32596" r="35913" b="22740"/>
              <a:stretch>
                <a:fillRect/>
              </a:stretch>
            </p:blipFill>
            <p:spPr>
              <a:xfrm>
                <a:off x="5207337" y="2158713"/>
                <a:ext cx="1316202" cy="976434"/>
              </a:xfrm>
              <a:prstGeom prst="rect">
                <a:avLst/>
              </a:prstGeom>
              <a:effectLst>
                <a:outerShdw blurRad="50800" dist="38100" algn="l" rotWithShape="0">
                  <a:prstClr val="black">
                    <a:alpha val="20000"/>
                  </a:prstClr>
                </a:outerShdw>
              </a:effectLst>
            </p:spPr>
          </p:pic>
          <p:sp>
            <p:nvSpPr>
              <p:cNvPr id="110" name="TextBox 196"/>
              <p:cNvSpPr txBox="1">
                <a:spLocks noChangeArrowheads="1"/>
              </p:cNvSpPr>
              <p:nvPr/>
            </p:nvSpPr>
            <p:spPr bwMode="auto">
              <a:xfrm>
                <a:off x="5929752" y="2401784"/>
                <a:ext cx="591288" cy="434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eaLnBrk="1" fontAlgn="auto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2600" b="0" i="0" u="none" strike="noStrike" kern="0" cap="none" spc="0" normalizeH="0" baseline="0" noProof="0">
                    <a:ln>
                      <a:noFill/>
                    </a:ln>
                    <a:solidFill>
                      <a:srgbClr val="5F8700"/>
                    </a:solidFill>
                    <a:uLnTx/>
                    <a:uFillTx/>
                    <a:latin typeface="HY견고딕" pitchFamily="18" charset="-127"/>
                    <a:ea typeface="HY견고딕" pitchFamily="18" charset="-127"/>
                  </a:rPr>
                  <a:t>Q6</a:t>
                </a:r>
              </a:p>
            </p:txBody>
          </p:sp>
        </p:grpSp>
        <p:pic>
          <p:nvPicPr>
            <p:cNvPr id="107" name="그림 106" descr="Untitled-3.png"/>
            <p:cNvPicPr>
              <a:picLocks noChangeAspect="1"/>
            </p:cNvPicPr>
            <p:nvPr/>
          </p:nvPicPr>
          <p:blipFill>
            <a:blip r:embed="rId9" cstate="print"/>
            <a:srcRect l="14329" t="2188" r="19964"/>
            <a:stretch>
              <a:fillRect/>
            </a:stretch>
          </p:blipFill>
          <p:spPr>
            <a:xfrm>
              <a:off x="5442573" y="5257737"/>
              <a:ext cx="333251" cy="444089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114" name="TextBox 113"/>
          <p:cNvSpPr txBox="1"/>
          <p:nvPr/>
        </p:nvSpPr>
        <p:spPr bwMode="auto">
          <a:xfrm>
            <a:off x="6570762" y="3518834"/>
            <a:ext cx="2905926" cy="24622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l" eaLnBrk="1" hangingPunct="1">
              <a:spcBef>
                <a:spcPct val="0"/>
              </a:spcBef>
              <a:buSzTx/>
              <a:buFontTx/>
              <a:buNone/>
              <a:defRPr kumimoji="1" sz="1600" b="1" spc="-80">
                <a:ln w="11430">
                  <a:noFill/>
                </a:ln>
                <a:solidFill>
                  <a:srgbClr val="4F81BD">
                    <a:lumMod val="75000"/>
                  </a:srgbClr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</a:lstStyle>
          <a:p>
            <a:r>
              <a:rPr lang="en-US" altLang="ko-KR" dirty="0"/>
              <a:t>First To Market </a:t>
            </a:r>
            <a:r>
              <a:rPr lang="ko-KR" altLang="en-US" dirty="0"/>
              <a:t>유지</a:t>
            </a:r>
            <a:endParaRPr lang="en-US" altLang="ko-KR" dirty="0"/>
          </a:p>
        </p:txBody>
      </p:sp>
      <p:sp>
        <p:nvSpPr>
          <p:cNvPr id="115" name="TextBox 114"/>
          <p:cNvSpPr txBox="1"/>
          <p:nvPr/>
        </p:nvSpPr>
        <p:spPr bwMode="auto">
          <a:xfrm>
            <a:off x="6570762" y="4795559"/>
            <a:ext cx="2905926" cy="24622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l" eaLnBrk="1" hangingPunct="1">
              <a:spcBef>
                <a:spcPct val="0"/>
              </a:spcBef>
              <a:buSzTx/>
              <a:buFontTx/>
              <a:buNone/>
              <a:defRPr kumimoji="1" sz="1600" b="1" spc="-80">
                <a:ln w="11430">
                  <a:noFill/>
                </a:ln>
                <a:solidFill>
                  <a:srgbClr val="4F81BD">
                    <a:lumMod val="75000"/>
                  </a:srgbClr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</a:lstStyle>
          <a:p>
            <a:r>
              <a:rPr lang="en-US" altLang="ko-KR" dirty="0"/>
              <a:t>Customer Service</a:t>
            </a:r>
          </a:p>
        </p:txBody>
      </p:sp>
      <p:sp>
        <p:nvSpPr>
          <p:cNvPr id="116" name="AutoShape 161"/>
          <p:cNvSpPr>
            <a:spLocks noChangeArrowheads="1"/>
          </p:cNvSpPr>
          <p:nvPr/>
        </p:nvSpPr>
        <p:spPr bwMode="auto">
          <a:xfrm>
            <a:off x="1860649" y="2563268"/>
            <a:ext cx="2867863" cy="460058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 defTabSz="762000" fontAlgn="auto" latinLnBrk="1">
              <a:spcBef>
                <a:spcPts val="0"/>
              </a:spcBef>
              <a:spcAft>
                <a:spcPts val="0"/>
              </a:spcAft>
              <a:buSzTx/>
              <a:buFontTx/>
              <a:buNone/>
              <a:tabLst>
                <a:tab pos="5648325" algn="l"/>
              </a:tabLst>
              <a:defRPr/>
            </a:pPr>
            <a:r>
              <a:rPr kumimoji="1" lang="ko-KR" altLang="en-US" sz="1400" spc="-80" dirty="0">
                <a:ln w="11430"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기계와 자원의  효율적 사용이 전제  되어야 합니다</a:t>
            </a:r>
          </a:p>
        </p:txBody>
      </p:sp>
      <p:sp>
        <p:nvSpPr>
          <p:cNvPr id="117" name="AutoShape 161"/>
          <p:cNvSpPr>
            <a:spLocks noChangeArrowheads="1"/>
          </p:cNvSpPr>
          <p:nvPr/>
        </p:nvSpPr>
        <p:spPr bwMode="auto">
          <a:xfrm>
            <a:off x="1860649" y="3928856"/>
            <a:ext cx="2867863" cy="460058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 defTabSz="762000" fontAlgn="auto" latinLnBrk="1">
              <a:spcBef>
                <a:spcPts val="0"/>
              </a:spcBef>
              <a:spcAft>
                <a:spcPts val="0"/>
              </a:spcAft>
              <a:buSzTx/>
              <a:buFontTx/>
              <a:buNone/>
              <a:tabLst>
                <a:tab pos="5648325" algn="l"/>
              </a:tabLst>
            </a:pPr>
            <a:r>
              <a:rPr kumimoji="1" lang="en-US" altLang="ko-KR" sz="1400" spc="-80" dirty="0">
                <a:ln w="11430"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Through put + Small Lot </a:t>
            </a:r>
            <a:r>
              <a:rPr kumimoji="1" lang="ko-KR" altLang="en-US" sz="1400" spc="-80" dirty="0">
                <a:ln w="11430"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또는 </a:t>
            </a:r>
            <a:r>
              <a:rPr kumimoji="1" lang="en-US" altLang="ko-KR" sz="1400" spc="-80" dirty="0">
                <a:ln w="11430"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Small  Batch </a:t>
            </a:r>
            <a:r>
              <a:rPr kumimoji="1" lang="ko-KR" altLang="en-US" sz="1400" spc="-80" dirty="0">
                <a:ln w="11430"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생산이 가능해야 합니다</a:t>
            </a:r>
          </a:p>
        </p:txBody>
      </p:sp>
      <p:sp>
        <p:nvSpPr>
          <p:cNvPr id="136" name="AutoShape 161"/>
          <p:cNvSpPr>
            <a:spLocks noChangeArrowheads="1"/>
          </p:cNvSpPr>
          <p:nvPr/>
        </p:nvSpPr>
        <p:spPr bwMode="auto">
          <a:xfrm>
            <a:off x="1860649" y="5164823"/>
            <a:ext cx="2867863" cy="690086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 defTabSz="762000" fontAlgn="auto" latinLnBrk="1">
              <a:spcBef>
                <a:spcPts val="0"/>
              </a:spcBef>
              <a:spcAft>
                <a:spcPts val="0"/>
              </a:spcAft>
              <a:buSzTx/>
              <a:buFontTx/>
              <a:buNone/>
              <a:tabLst>
                <a:tab pos="5648325" algn="l"/>
              </a:tabLst>
            </a:pPr>
            <a:r>
              <a:rPr kumimoji="1" lang="ko-KR" altLang="en-US" sz="1400" spc="-80" dirty="0">
                <a:ln w="11430"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많은 제조 오더 </a:t>
            </a:r>
            <a:r>
              <a:rPr kumimoji="1" lang="en-US" altLang="ko-KR" sz="1400" spc="-80" dirty="0">
                <a:ln w="11430"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+ </a:t>
            </a:r>
            <a:r>
              <a:rPr kumimoji="1" lang="ko-KR" altLang="en-US" sz="1400" spc="-80" dirty="0">
                <a:ln w="11430"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많은 제품종류가 생산 스케줄을 작성하는데  본질적으로 복잡하게 합니다</a:t>
            </a:r>
          </a:p>
        </p:txBody>
      </p:sp>
      <p:sp>
        <p:nvSpPr>
          <p:cNvPr id="141" name="AutoShape 161"/>
          <p:cNvSpPr>
            <a:spLocks noChangeArrowheads="1"/>
          </p:cNvSpPr>
          <p:nvPr/>
        </p:nvSpPr>
        <p:spPr bwMode="auto">
          <a:xfrm>
            <a:off x="6570762" y="2559148"/>
            <a:ext cx="2867863" cy="690086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 defTabSz="762000" fontAlgn="auto" latinLnBrk="1">
              <a:spcBef>
                <a:spcPts val="0"/>
              </a:spcBef>
              <a:spcAft>
                <a:spcPts val="0"/>
              </a:spcAft>
              <a:buSzTx/>
              <a:buFontTx/>
              <a:buNone/>
              <a:tabLst>
                <a:tab pos="5648325" algn="l"/>
              </a:tabLst>
            </a:pPr>
            <a:r>
              <a:rPr kumimoji="1" lang="ko-KR" altLang="en-US" sz="1400" spc="-80" dirty="0">
                <a:ln w="11430"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자재의 공급이 동기화 되어있는 상태에서 기계와 사람의 효율적인 사용이 전제되어야 합니다</a:t>
            </a:r>
          </a:p>
        </p:txBody>
      </p:sp>
      <p:sp>
        <p:nvSpPr>
          <p:cNvPr id="150" name="AutoShape 161"/>
          <p:cNvSpPr>
            <a:spLocks noChangeArrowheads="1"/>
          </p:cNvSpPr>
          <p:nvPr/>
        </p:nvSpPr>
        <p:spPr bwMode="auto">
          <a:xfrm>
            <a:off x="6570762" y="3822487"/>
            <a:ext cx="2867863" cy="690086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 defTabSz="762000" fontAlgn="auto" latinLnBrk="1">
              <a:spcBef>
                <a:spcPts val="0"/>
              </a:spcBef>
              <a:spcAft>
                <a:spcPts val="0"/>
              </a:spcAft>
              <a:buSzTx/>
              <a:buFontTx/>
              <a:buNone/>
              <a:tabLst>
                <a:tab pos="5648325" algn="l"/>
              </a:tabLst>
            </a:pPr>
            <a:r>
              <a:rPr kumimoji="1" lang="ko-KR" altLang="en-US" sz="1400" spc="-80" dirty="0">
                <a:ln w="11430"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학습곡선을 통해 새로운 제조</a:t>
            </a:r>
          </a:p>
          <a:p>
            <a:pPr algn="l" defTabSz="762000" fontAlgn="auto" latinLnBrk="1">
              <a:spcBef>
                <a:spcPts val="0"/>
              </a:spcBef>
              <a:spcAft>
                <a:spcPts val="0"/>
              </a:spcAft>
              <a:buSzTx/>
              <a:buFontTx/>
              <a:buNone/>
              <a:tabLst>
                <a:tab pos="5648325" algn="l"/>
              </a:tabLst>
            </a:pPr>
            <a:r>
              <a:rPr kumimoji="1" lang="ko-KR" altLang="en-US" sz="1400" spc="-80" dirty="0">
                <a:ln w="11430"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절차가 스케줄 되는 것이 가능해야 합니다</a:t>
            </a:r>
          </a:p>
        </p:txBody>
      </p:sp>
      <p:sp>
        <p:nvSpPr>
          <p:cNvPr id="151" name="AutoShape 161"/>
          <p:cNvSpPr>
            <a:spLocks noChangeArrowheads="1"/>
          </p:cNvSpPr>
          <p:nvPr/>
        </p:nvSpPr>
        <p:spPr bwMode="auto">
          <a:xfrm>
            <a:off x="6570762" y="5124871"/>
            <a:ext cx="2867863" cy="690086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 defTabSz="762000" fontAlgn="auto" latinLnBrk="1">
              <a:spcBef>
                <a:spcPts val="0"/>
              </a:spcBef>
              <a:spcAft>
                <a:spcPts val="0"/>
              </a:spcAft>
              <a:buSzTx/>
              <a:buFontTx/>
              <a:buNone/>
              <a:tabLst>
                <a:tab pos="5648325" algn="l"/>
              </a:tabLst>
            </a:pPr>
            <a:r>
              <a:rPr kumimoji="1" lang="ko-KR" altLang="en-US" sz="1400" spc="-80" dirty="0">
                <a:ln w="11430"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고객서비스 </a:t>
            </a:r>
            <a:r>
              <a:rPr kumimoji="1" lang="en-US" altLang="ko-KR" sz="1400" spc="-80" dirty="0">
                <a:ln w="11430"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= </a:t>
            </a:r>
            <a:r>
              <a:rPr kumimoji="1" lang="ko-KR" altLang="en-US" sz="1400" spc="-80" dirty="0">
                <a:ln w="11430"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짧은 </a:t>
            </a:r>
            <a:r>
              <a:rPr kumimoji="1" lang="en-US" altLang="ko-KR" sz="1400" spc="-80" dirty="0">
                <a:ln w="11430"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Cycle Time</a:t>
            </a:r>
          </a:p>
          <a:p>
            <a:pPr algn="l" defTabSz="762000" fontAlgn="auto" latinLnBrk="1">
              <a:spcBef>
                <a:spcPts val="0"/>
              </a:spcBef>
              <a:spcAft>
                <a:spcPts val="0"/>
              </a:spcAft>
              <a:buSzTx/>
              <a:buFontTx/>
              <a:buNone/>
              <a:tabLst>
                <a:tab pos="5648325" algn="l"/>
              </a:tabLst>
            </a:pPr>
            <a:r>
              <a:rPr kumimoji="1" lang="en-US" altLang="ko-KR" sz="1400" spc="-80" dirty="0">
                <a:ln w="11430"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+ </a:t>
            </a:r>
            <a:r>
              <a:rPr kumimoji="1" lang="ko-KR" altLang="en-US" sz="1400" spc="-80" dirty="0">
                <a:ln w="11430"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정확한 </a:t>
            </a:r>
            <a:r>
              <a:rPr kumimoji="1" lang="en-US" altLang="ko-KR" sz="1400" spc="-80" dirty="0">
                <a:ln w="11430"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Order Tracking +</a:t>
            </a:r>
          </a:p>
          <a:p>
            <a:pPr algn="l" defTabSz="762000" fontAlgn="auto" latinLnBrk="1">
              <a:spcBef>
                <a:spcPts val="0"/>
              </a:spcBef>
              <a:spcAft>
                <a:spcPts val="0"/>
              </a:spcAft>
              <a:buSzTx/>
              <a:buFontTx/>
              <a:buNone/>
              <a:tabLst>
                <a:tab pos="5648325" algn="l"/>
              </a:tabLst>
            </a:pPr>
            <a:r>
              <a:rPr kumimoji="1" lang="ko-KR" altLang="en-US" sz="1400" spc="-80" dirty="0">
                <a:ln w="11430"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정시 납품</a:t>
            </a:r>
          </a:p>
        </p:txBody>
      </p:sp>
    </p:spTree>
    <p:extLst>
      <p:ext uri="{BB962C8B-B14F-4D97-AF65-F5344CB8AC3E}">
        <p14:creationId xmlns:p14="http://schemas.microsoft.com/office/powerpoint/2010/main" val="58061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AutoShape 161"/>
          <p:cNvSpPr>
            <a:spLocks noChangeArrowheads="1"/>
          </p:cNvSpPr>
          <p:nvPr/>
        </p:nvSpPr>
        <p:spPr bwMode="auto">
          <a:xfrm>
            <a:off x="231606" y="138611"/>
            <a:ext cx="4968000" cy="295751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l">
              <a:defRPr/>
            </a:pPr>
            <a:r>
              <a:rPr lang="en-US" altLang="ko-KR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1.4  APS </a:t>
            </a:r>
            <a:r>
              <a:rPr lang="ko-KR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특징 및 장점</a:t>
            </a:r>
            <a:endParaRPr lang="ko-KR" altLang="ko-KR" sz="1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87" name="그룹 198"/>
          <p:cNvGrpSpPr>
            <a:grpSpLocks/>
          </p:cNvGrpSpPr>
          <p:nvPr/>
        </p:nvGrpSpPr>
        <p:grpSpPr bwMode="auto">
          <a:xfrm>
            <a:off x="14514" y="1172395"/>
            <a:ext cx="9864000" cy="215900"/>
            <a:chOff x="634928" y="2749548"/>
            <a:chExt cx="6271459" cy="216000"/>
          </a:xfrm>
        </p:grpSpPr>
        <p:sp>
          <p:nvSpPr>
            <p:cNvPr id="88" name="모서리가 둥근 직사각형 87"/>
            <p:cNvSpPr/>
            <p:nvPr/>
          </p:nvSpPr>
          <p:spPr>
            <a:xfrm>
              <a:off x="634928" y="2749548"/>
              <a:ext cx="6271459" cy="216000"/>
            </a:xfrm>
            <a:prstGeom prst="roundRect">
              <a:avLst>
                <a:gd name="adj" fmla="val 0"/>
              </a:avLst>
            </a:prstGeom>
            <a:solidFill>
              <a:srgbClr val="D7E3F1"/>
            </a:solidFill>
            <a:ln w="6350">
              <a:solidFill>
                <a:srgbClr val="8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anchor="ctr"/>
            <a:lstStyle/>
            <a:p>
              <a:pPr algn="l" defTabSz="1041400">
                <a:defRPr/>
              </a:pPr>
              <a:r>
                <a:rPr kumimoji="0" lang="ko-KR" altLang="en-US" sz="1400" b="1" dirty="0">
                  <a:solidFill>
                    <a:srgbClr val="13202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 </a:t>
              </a:r>
              <a:r>
                <a:rPr lang="en-US" altLang="ko-KR" sz="1400" b="1" dirty="0">
                  <a:solidFill>
                    <a:srgbClr val="13202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APS</a:t>
              </a:r>
              <a:r>
                <a:rPr lang="ko-KR" altLang="en-US" sz="1400" b="1" dirty="0">
                  <a:solidFill>
                    <a:srgbClr val="13202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가 </a:t>
              </a:r>
              <a:r>
                <a:rPr kumimoji="0" lang="ko-KR" altLang="en-US" sz="1400" b="1" dirty="0">
                  <a:solidFill>
                    <a:srgbClr val="13202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최적화 계획 수립이 가능한 이유</a:t>
              </a:r>
              <a:r>
                <a:rPr kumimoji="0" lang="en-US" altLang="ko-KR" sz="1400" b="1" dirty="0">
                  <a:solidFill>
                    <a:srgbClr val="13202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?</a:t>
              </a:r>
              <a:endParaRPr lang="ko-KR" altLang="en-US" sz="1400" b="1" dirty="0">
                <a:solidFill>
                  <a:srgbClr val="13202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89" name="Picture 2" descr="C:\Users\wslee\Desktop\Untitled-2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r="4230"/>
            <a:stretch>
              <a:fillRect/>
            </a:stretch>
          </p:blipFill>
          <p:spPr bwMode="auto">
            <a:xfrm>
              <a:off x="694874" y="2806776"/>
              <a:ext cx="66686" cy="101544"/>
            </a:xfrm>
            <a:prstGeom prst="rect">
              <a:avLst/>
            </a:prstGeom>
            <a:noFill/>
          </p:spPr>
        </p:pic>
      </p:grpSp>
      <p:sp>
        <p:nvSpPr>
          <p:cNvPr id="97" name="내용 개체 틀 50"/>
          <p:cNvSpPr txBox="1">
            <a:spLocks/>
          </p:cNvSpPr>
          <p:nvPr/>
        </p:nvSpPr>
        <p:spPr>
          <a:xfrm>
            <a:off x="344488" y="735415"/>
            <a:ext cx="936104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defPPr>
              <a:defRPr lang="en-US"/>
            </a:defPPr>
            <a:lvl1pPr algn="l" defTabSz="936743">
              <a:defRPr spc="-60">
                <a:latin typeface="맑은 고딕" pitchFamily="50" charset="-127"/>
                <a:ea typeface="맑은 고딕" pitchFamily="50" charset="-127"/>
                <a:cs typeface="Arial" pitchFamily="34" charset="0"/>
              </a:defRPr>
            </a:lvl1pPr>
          </a:lstStyle>
          <a:p>
            <a:pPr>
              <a:tabLst>
                <a:tab pos="5648325" algn="l"/>
              </a:tabLst>
              <a:defRPr/>
            </a:pPr>
            <a:r>
              <a:rPr lang="en-US" altLang="ko-KR" dirty="0">
                <a:solidFill>
                  <a:srgbClr val="000000"/>
                </a:solidFill>
              </a:rPr>
              <a:t>APS</a:t>
            </a:r>
            <a:r>
              <a:rPr lang="ko-KR" altLang="en-US" dirty="0">
                <a:solidFill>
                  <a:srgbClr val="000000"/>
                </a:solidFill>
              </a:rPr>
              <a:t>는 생산 리드타임 단축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en-US" dirty="0">
                <a:solidFill>
                  <a:srgbClr val="000000"/>
                </a:solidFill>
              </a:rPr>
              <a:t>납기준수 및 운영비용 감소 등 경영환경 개선을 위한 최적화 시스템 입니다</a:t>
            </a:r>
          </a:p>
        </p:txBody>
      </p:sp>
      <p:sp>
        <p:nvSpPr>
          <p:cNvPr id="228" name="Rectangle 2"/>
          <p:cNvSpPr>
            <a:spLocks noChangeArrowheads="1"/>
          </p:cNvSpPr>
          <p:nvPr/>
        </p:nvSpPr>
        <p:spPr bwMode="auto">
          <a:xfrm>
            <a:off x="2402754" y="1658920"/>
            <a:ext cx="5435856" cy="4667789"/>
          </a:xfrm>
          <a:prstGeom prst="rect">
            <a:avLst/>
          </a:prstGeom>
          <a:solidFill>
            <a:srgbClr val="EAEAEA"/>
          </a:solidFill>
          <a:ln w="28575">
            <a:solidFill>
              <a:srgbClr val="AEB4B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9" name="Rectangle 3"/>
          <p:cNvSpPr>
            <a:spLocks noChangeArrowheads="1"/>
          </p:cNvSpPr>
          <p:nvPr/>
        </p:nvSpPr>
        <p:spPr bwMode="auto">
          <a:xfrm>
            <a:off x="307975" y="2512537"/>
            <a:ext cx="9361488" cy="128052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Aft>
                <a:spcPts val="0"/>
              </a:spcAft>
              <a:defRPr/>
            </a:pPr>
            <a:endParaRPr lang="ko-KR" altLang="en-US" ker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0" name="Rectangle 4"/>
          <p:cNvSpPr>
            <a:spLocks noChangeArrowheads="1"/>
          </p:cNvSpPr>
          <p:nvPr/>
        </p:nvSpPr>
        <p:spPr bwMode="auto">
          <a:xfrm>
            <a:off x="307975" y="3497316"/>
            <a:ext cx="9361488" cy="128052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Aft>
                <a:spcPts val="0"/>
              </a:spcAft>
              <a:defRPr/>
            </a:pPr>
            <a:endParaRPr lang="ko-KR" altLang="en-US" ker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1" name="Rectangle 5"/>
          <p:cNvSpPr>
            <a:spLocks noChangeArrowheads="1"/>
          </p:cNvSpPr>
          <p:nvPr/>
        </p:nvSpPr>
        <p:spPr bwMode="auto">
          <a:xfrm>
            <a:off x="307975" y="4450082"/>
            <a:ext cx="9361488" cy="128052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Aft>
                <a:spcPts val="0"/>
              </a:spcAft>
              <a:defRPr/>
            </a:pPr>
            <a:endParaRPr lang="ko-KR" altLang="en-US" ker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2" name="Rectangle 6"/>
          <p:cNvSpPr>
            <a:spLocks noChangeArrowheads="1"/>
          </p:cNvSpPr>
          <p:nvPr/>
        </p:nvSpPr>
        <p:spPr bwMode="auto">
          <a:xfrm>
            <a:off x="307975" y="5381505"/>
            <a:ext cx="9361488" cy="128052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Aft>
                <a:spcPts val="0"/>
              </a:spcAft>
              <a:defRPr/>
            </a:pPr>
            <a:endParaRPr lang="ko-KR" altLang="en-US" ker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33" name="Group 10"/>
          <p:cNvGrpSpPr>
            <a:grpSpLocks/>
          </p:cNvGrpSpPr>
          <p:nvPr/>
        </p:nvGrpSpPr>
        <p:grpSpPr bwMode="auto">
          <a:xfrm>
            <a:off x="536791" y="1658920"/>
            <a:ext cx="1090901" cy="4663216"/>
            <a:chOff x="203" y="1275"/>
            <a:chExt cx="119" cy="2787"/>
          </a:xfrm>
        </p:grpSpPr>
        <p:sp>
          <p:nvSpPr>
            <p:cNvPr id="234" name="Freeform 11"/>
            <p:cNvSpPr>
              <a:spLocks/>
            </p:cNvSpPr>
            <p:nvPr/>
          </p:nvSpPr>
          <p:spPr bwMode="auto">
            <a:xfrm>
              <a:off x="203" y="1872"/>
              <a:ext cx="119" cy="489"/>
            </a:xfrm>
            <a:custGeom>
              <a:avLst/>
              <a:gdLst>
                <a:gd name="T0" fmla="*/ 90 w 90"/>
                <a:gd name="T1" fmla="*/ 0 h 771"/>
                <a:gd name="T2" fmla="*/ 0 w 90"/>
                <a:gd name="T3" fmla="*/ 0 h 771"/>
                <a:gd name="T4" fmla="*/ 0 w 90"/>
                <a:gd name="T5" fmla="*/ 771 h 771"/>
                <a:gd name="T6" fmla="*/ 90 w 90"/>
                <a:gd name="T7" fmla="*/ 771 h 7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771"/>
                <a:gd name="T14" fmla="*/ 90 w 90"/>
                <a:gd name="T15" fmla="*/ 771 h 7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771">
                  <a:moveTo>
                    <a:pt x="90" y="0"/>
                  </a:moveTo>
                  <a:lnTo>
                    <a:pt x="0" y="0"/>
                  </a:lnTo>
                  <a:lnTo>
                    <a:pt x="0" y="771"/>
                  </a:lnTo>
                  <a:lnTo>
                    <a:pt x="90" y="771"/>
                  </a:lnTo>
                </a:path>
              </a:pathLst>
            </a:custGeom>
            <a:noFill/>
            <a:ln w="38100" cap="flat" cmpd="sng">
              <a:solidFill>
                <a:srgbClr val="9DBEE3"/>
              </a:solidFill>
              <a:prstDash val="solid"/>
              <a:round/>
              <a:headEnd type="none" w="med" len="med"/>
              <a:tailEnd type="none" w="sm" len="sm"/>
            </a:ln>
          </p:spPr>
          <p:txBody>
            <a:bodyPr/>
            <a:lstStyle/>
            <a:p>
              <a:endParaRPr lang="ko-KR" altLang="en-US" sz="13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35" name="Freeform 12"/>
            <p:cNvSpPr>
              <a:spLocks/>
            </p:cNvSpPr>
            <p:nvPr/>
          </p:nvSpPr>
          <p:spPr bwMode="auto">
            <a:xfrm>
              <a:off x="203" y="2439"/>
              <a:ext cx="119" cy="489"/>
            </a:xfrm>
            <a:custGeom>
              <a:avLst/>
              <a:gdLst>
                <a:gd name="T0" fmla="*/ 90 w 90"/>
                <a:gd name="T1" fmla="*/ 0 h 771"/>
                <a:gd name="T2" fmla="*/ 0 w 90"/>
                <a:gd name="T3" fmla="*/ 0 h 771"/>
                <a:gd name="T4" fmla="*/ 0 w 90"/>
                <a:gd name="T5" fmla="*/ 771 h 771"/>
                <a:gd name="T6" fmla="*/ 90 w 90"/>
                <a:gd name="T7" fmla="*/ 771 h 7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771"/>
                <a:gd name="T14" fmla="*/ 90 w 90"/>
                <a:gd name="T15" fmla="*/ 771 h 7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771">
                  <a:moveTo>
                    <a:pt x="90" y="0"/>
                  </a:moveTo>
                  <a:lnTo>
                    <a:pt x="0" y="0"/>
                  </a:lnTo>
                  <a:lnTo>
                    <a:pt x="0" y="771"/>
                  </a:lnTo>
                  <a:lnTo>
                    <a:pt x="90" y="771"/>
                  </a:lnTo>
                </a:path>
              </a:pathLst>
            </a:custGeom>
            <a:noFill/>
            <a:ln w="38100" cap="flat" cmpd="sng">
              <a:solidFill>
                <a:srgbClr val="9DBEE3"/>
              </a:solidFill>
              <a:prstDash val="solid"/>
              <a:round/>
              <a:headEnd type="none" w="med" len="med"/>
              <a:tailEnd type="none" w="sm" len="sm"/>
            </a:ln>
          </p:spPr>
          <p:txBody>
            <a:bodyPr/>
            <a:lstStyle/>
            <a:p>
              <a:endParaRPr lang="ko-KR" altLang="en-US" sz="13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36" name="Freeform 13"/>
            <p:cNvSpPr>
              <a:spLocks/>
            </p:cNvSpPr>
            <p:nvPr/>
          </p:nvSpPr>
          <p:spPr bwMode="auto">
            <a:xfrm>
              <a:off x="203" y="3007"/>
              <a:ext cx="119" cy="488"/>
            </a:xfrm>
            <a:custGeom>
              <a:avLst/>
              <a:gdLst>
                <a:gd name="T0" fmla="*/ 90 w 90"/>
                <a:gd name="T1" fmla="*/ 0 h 771"/>
                <a:gd name="T2" fmla="*/ 0 w 90"/>
                <a:gd name="T3" fmla="*/ 0 h 771"/>
                <a:gd name="T4" fmla="*/ 0 w 90"/>
                <a:gd name="T5" fmla="*/ 771 h 771"/>
                <a:gd name="T6" fmla="*/ 90 w 90"/>
                <a:gd name="T7" fmla="*/ 771 h 7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771"/>
                <a:gd name="T14" fmla="*/ 90 w 90"/>
                <a:gd name="T15" fmla="*/ 771 h 7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771">
                  <a:moveTo>
                    <a:pt x="90" y="0"/>
                  </a:moveTo>
                  <a:lnTo>
                    <a:pt x="0" y="0"/>
                  </a:lnTo>
                  <a:lnTo>
                    <a:pt x="0" y="771"/>
                  </a:lnTo>
                  <a:lnTo>
                    <a:pt x="90" y="771"/>
                  </a:lnTo>
                </a:path>
              </a:pathLst>
            </a:custGeom>
            <a:noFill/>
            <a:ln w="38100" cap="flat" cmpd="sng">
              <a:solidFill>
                <a:srgbClr val="9DBEE3"/>
              </a:solidFill>
              <a:prstDash val="solid"/>
              <a:round/>
              <a:headEnd type="none" w="med" len="med"/>
              <a:tailEnd type="none" w="sm" len="sm"/>
            </a:ln>
          </p:spPr>
          <p:txBody>
            <a:bodyPr/>
            <a:lstStyle/>
            <a:p>
              <a:endParaRPr lang="ko-KR" altLang="en-US" sz="13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37" name="Freeform 14"/>
            <p:cNvSpPr>
              <a:spLocks/>
            </p:cNvSpPr>
            <p:nvPr/>
          </p:nvSpPr>
          <p:spPr bwMode="auto">
            <a:xfrm>
              <a:off x="203" y="3574"/>
              <a:ext cx="119" cy="488"/>
            </a:xfrm>
            <a:custGeom>
              <a:avLst/>
              <a:gdLst>
                <a:gd name="T0" fmla="*/ 90 w 90"/>
                <a:gd name="T1" fmla="*/ 0 h 771"/>
                <a:gd name="T2" fmla="*/ 0 w 90"/>
                <a:gd name="T3" fmla="*/ 0 h 771"/>
                <a:gd name="T4" fmla="*/ 0 w 90"/>
                <a:gd name="T5" fmla="*/ 771 h 771"/>
                <a:gd name="T6" fmla="*/ 90 w 90"/>
                <a:gd name="T7" fmla="*/ 771 h 7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771"/>
                <a:gd name="T14" fmla="*/ 90 w 90"/>
                <a:gd name="T15" fmla="*/ 771 h 7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771">
                  <a:moveTo>
                    <a:pt x="90" y="0"/>
                  </a:moveTo>
                  <a:lnTo>
                    <a:pt x="0" y="0"/>
                  </a:lnTo>
                  <a:lnTo>
                    <a:pt x="0" y="771"/>
                  </a:lnTo>
                  <a:lnTo>
                    <a:pt x="90" y="771"/>
                  </a:lnTo>
                </a:path>
              </a:pathLst>
            </a:custGeom>
            <a:noFill/>
            <a:ln w="38100" cap="flat" cmpd="sng">
              <a:solidFill>
                <a:srgbClr val="9DBEE3"/>
              </a:solidFill>
              <a:prstDash val="solid"/>
              <a:round/>
              <a:headEnd type="none" w="med" len="med"/>
              <a:tailEnd type="none" w="sm" len="sm"/>
            </a:ln>
          </p:spPr>
          <p:txBody>
            <a:bodyPr/>
            <a:lstStyle/>
            <a:p>
              <a:endParaRPr lang="ko-KR" altLang="en-US" sz="13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38" name="Freeform 15"/>
            <p:cNvSpPr>
              <a:spLocks/>
            </p:cNvSpPr>
            <p:nvPr/>
          </p:nvSpPr>
          <p:spPr bwMode="auto">
            <a:xfrm>
              <a:off x="203" y="1275"/>
              <a:ext cx="119" cy="489"/>
            </a:xfrm>
            <a:custGeom>
              <a:avLst/>
              <a:gdLst>
                <a:gd name="T0" fmla="*/ 90 w 90"/>
                <a:gd name="T1" fmla="*/ 0 h 771"/>
                <a:gd name="T2" fmla="*/ 0 w 90"/>
                <a:gd name="T3" fmla="*/ 0 h 771"/>
                <a:gd name="T4" fmla="*/ 0 w 90"/>
                <a:gd name="T5" fmla="*/ 771 h 771"/>
                <a:gd name="T6" fmla="*/ 90 w 90"/>
                <a:gd name="T7" fmla="*/ 771 h 7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771"/>
                <a:gd name="T14" fmla="*/ 90 w 90"/>
                <a:gd name="T15" fmla="*/ 771 h 7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771">
                  <a:moveTo>
                    <a:pt x="90" y="0"/>
                  </a:moveTo>
                  <a:lnTo>
                    <a:pt x="0" y="0"/>
                  </a:lnTo>
                  <a:lnTo>
                    <a:pt x="0" y="771"/>
                  </a:lnTo>
                  <a:lnTo>
                    <a:pt x="90" y="771"/>
                  </a:lnTo>
                </a:path>
              </a:pathLst>
            </a:custGeom>
            <a:noFill/>
            <a:ln w="38100" cap="flat" cmpd="sng">
              <a:solidFill>
                <a:srgbClr val="9DBEE3"/>
              </a:solidFill>
              <a:prstDash val="solid"/>
              <a:round/>
              <a:headEnd type="none" w="med" len="med"/>
              <a:tailEnd type="none" w="sm" len="sm"/>
            </a:ln>
          </p:spPr>
          <p:txBody>
            <a:bodyPr/>
            <a:lstStyle/>
            <a:p>
              <a:endParaRPr lang="ko-KR" altLang="en-US" sz="13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239" name="AutoShape 27"/>
          <p:cNvSpPr>
            <a:spLocks noChangeArrowheads="1"/>
          </p:cNvSpPr>
          <p:nvPr/>
        </p:nvSpPr>
        <p:spPr bwMode="auto">
          <a:xfrm>
            <a:off x="638324" y="1854837"/>
            <a:ext cx="973364" cy="4137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lang="ko-KR" altLang="en-US" sz="13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제약조건 동기화 계획</a:t>
            </a:r>
            <a:endParaRPr lang="en-US" altLang="ko-KR" sz="13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0" name="AutoShape 33"/>
          <p:cNvSpPr>
            <a:spLocks noChangeArrowheads="1"/>
          </p:cNvSpPr>
          <p:nvPr/>
        </p:nvSpPr>
        <p:spPr bwMode="auto">
          <a:xfrm>
            <a:off x="638324" y="2860980"/>
            <a:ext cx="985240" cy="4137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l">
              <a:defRPr/>
            </a:pPr>
            <a:r>
              <a:rPr lang="ko-KR" altLang="en-US" sz="13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정교한 일정 계획 수립</a:t>
            </a:r>
          </a:p>
        </p:txBody>
      </p:sp>
      <p:sp>
        <p:nvSpPr>
          <p:cNvPr id="241" name="AutoShape 34"/>
          <p:cNvSpPr>
            <a:spLocks noChangeArrowheads="1"/>
          </p:cNvSpPr>
          <p:nvPr/>
        </p:nvSpPr>
        <p:spPr bwMode="auto">
          <a:xfrm>
            <a:off x="638324" y="3809357"/>
            <a:ext cx="949613" cy="4067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l">
              <a:defRPr/>
            </a:pPr>
            <a:r>
              <a:rPr lang="ko-KR" altLang="en-US" sz="13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비현실적</a:t>
            </a:r>
            <a:endParaRPr lang="en-US" altLang="ko-KR" sz="13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ts val="1300"/>
              </a:lnSpc>
              <a:defRPr/>
            </a:pPr>
            <a:r>
              <a:rPr lang="ko-KR" altLang="en-US" sz="13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가정을 배제</a:t>
            </a:r>
          </a:p>
        </p:txBody>
      </p:sp>
      <p:sp>
        <p:nvSpPr>
          <p:cNvPr id="242" name="AutoShape 35"/>
          <p:cNvSpPr>
            <a:spLocks noChangeArrowheads="1"/>
          </p:cNvSpPr>
          <p:nvPr/>
        </p:nvSpPr>
        <p:spPr bwMode="auto">
          <a:xfrm>
            <a:off x="638324" y="4779158"/>
            <a:ext cx="1151494" cy="3990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ts val="1400"/>
              </a:lnSpc>
              <a:defRPr/>
            </a:pPr>
            <a:r>
              <a:rPr lang="ko-KR" altLang="en-US" sz="13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신속한 </a:t>
            </a:r>
            <a:endParaRPr lang="en-US" altLang="ko-KR" sz="13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ts val="1400"/>
              </a:lnSpc>
              <a:defRPr/>
            </a:pPr>
            <a:r>
              <a:rPr lang="en-US" altLang="ko-KR" sz="13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Simulation </a:t>
            </a:r>
            <a:endParaRPr lang="ko-KR" altLang="en-US" sz="13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3" name="AutoShape 36"/>
          <p:cNvSpPr>
            <a:spLocks noChangeArrowheads="1"/>
          </p:cNvSpPr>
          <p:nvPr/>
        </p:nvSpPr>
        <p:spPr bwMode="auto">
          <a:xfrm>
            <a:off x="638324" y="5706268"/>
            <a:ext cx="1008990" cy="4137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lang="ko-KR" altLang="en-US" sz="13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고객서비스 향상</a:t>
            </a:r>
          </a:p>
        </p:txBody>
      </p:sp>
      <p:sp>
        <p:nvSpPr>
          <p:cNvPr id="244" name="Text Box 26"/>
          <p:cNvSpPr txBox="1">
            <a:spLocks noChangeArrowheads="1"/>
          </p:cNvSpPr>
          <p:nvPr/>
        </p:nvSpPr>
        <p:spPr bwMode="auto">
          <a:xfrm>
            <a:off x="2416819" y="1798554"/>
            <a:ext cx="5446284" cy="59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Font typeface="Arial" pitchFamily="34" charset="0"/>
              <a:buChar char="•"/>
              <a:tabLst>
                <a:tab pos="5648325" algn="l"/>
              </a:tabLst>
              <a:defRPr/>
            </a:pPr>
            <a:r>
              <a:rPr lang="en-US" altLang="ko-KR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Monotype Sorts"/>
              </a:rPr>
              <a:t> MRP/CRP </a:t>
            </a:r>
            <a:r>
              <a:rPr lang="ko-KR" altLang="en-US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Monotype Sorts"/>
              </a:rPr>
              <a:t>계획의 무한 능력</a:t>
            </a:r>
            <a:r>
              <a:rPr lang="en-US" altLang="ko-KR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Monotype Sorts"/>
              </a:rPr>
              <a:t>(infinity Capacity) </a:t>
            </a:r>
            <a:r>
              <a:rPr lang="ko-KR" altLang="en-US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Monotype Sorts"/>
              </a:rPr>
              <a:t>계획에서 야기된 문제점 해소</a:t>
            </a:r>
            <a:endParaRPr lang="en-US" altLang="ko-KR" sz="11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sym typeface="Monotype Sorts"/>
            </a:endParaRPr>
          </a:p>
          <a:p>
            <a:pPr algn="l">
              <a:lnSpc>
                <a:spcPct val="90000"/>
              </a:lnSpc>
              <a:buFont typeface="Arial" pitchFamily="34" charset="0"/>
              <a:buChar char="•"/>
              <a:tabLst>
                <a:tab pos="5648325" algn="l"/>
              </a:tabLst>
              <a:defRPr/>
            </a:pPr>
            <a:r>
              <a:rPr lang="en-US" altLang="ko-KR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Monotype Sorts"/>
              </a:rPr>
              <a:t> </a:t>
            </a:r>
            <a:r>
              <a:rPr lang="ko-KR" altLang="en-US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Monotype Sorts"/>
              </a:rPr>
              <a:t>다중의 변수와 제약 조건들</a:t>
            </a:r>
            <a:r>
              <a:rPr lang="en-US" altLang="ko-KR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Monotype Sorts"/>
              </a:rPr>
              <a:t>(</a:t>
            </a:r>
            <a:r>
              <a:rPr lang="ko-KR" altLang="en-US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Monotype Sorts"/>
              </a:rPr>
              <a:t>자재</a:t>
            </a:r>
            <a:r>
              <a:rPr lang="en-US" altLang="ko-KR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Monotype Sorts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Monotype Sorts"/>
              </a:rPr>
              <a:t>설비</a:t>
            </a:r>
            <a:r>
              <a:rPr lang="en-US" altLang="ko-KR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Monotype Sorts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Monotype Sorts"/>
              </a:rPr>
              <a:t>툴</a:t>
            </a:r>
            <a:r>
              <a:rPr lang="en-US" altLang="ko-KR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Monotype Sorts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Monotype Sorts"/>
              </a:rPr>
              <a:t>인원 및 수요</a:t>
            </a:r>
            <a:r>
              <a:rPr lang="en-US" altLang="ko-KR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Monotype Sorts"/>
              </a:rPr>
              <a:t>)</a:t>
            </a:r>
            <a:r>
              <a:rPr lang="ko-KR" altLang="en-US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Monotype Sorts"/>
              </a:rPr>
              <a:t>을 동기화 하여 계획 수립</a:t>
            </a:r>
            <a:endParaRPr lang="en-US" altLang="ko-KR" sz="11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sym typeface="Monotype Sorts"/>
            </a:endParaRPr>
          </a:p>
          <a:p>
            <a:pPr algn="l">
              <a:lnSpc>
                <a:spcPct val="90000"/>
              </a:lnSpc>
              <a:buFont typeface="Arial" pitchFamily="34" charset="0"/>
              <a:buChar char="•"/>
              <a:tabLst>
                <a:tab pos="5648325" algn="l"/>
              </a:tabLst>
              <a:defRPr/>
            </a:pPr>
            <a:r>
              <a:rPr lang="en-US" altLang="ko-KR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Monotype Sorts"/>
              </a:rPr>
              <a:t> </a:t>
            </a:r>
            <a:r>
              <a:rPr lang="ko-KR" altLang="en-US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Monotype Sorts"/>
              </a:rPr>
              <a:t>자재계획과 자원능력을 동시에 수립함으로써 불확실성을 제거</a:t>
            </a:r>
            <a:endParaRPr lang="en-US" altLang="ko-KR" sz="11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sym typeface="Monotype Sorts"/>
            </a:endParaRPr>
          </a:p>
        </p:txBody>
      </p:sp>
      <p:sp>
        <p:nvSpPr>
          <p:cNvPr id="245" name="Text Box 38"/>
          <p:cNvSpPr txBox="1">
            <a:spLocks noChangeArrowheads="1"/>
          </p:cNvSpPr>
          <p:nvPr/>
        </p:nvSpPr>
        <p:spPr bwMode="auto">
          <a:xfrm>
            <a:off x="2416818" y="2773425"/>
            <a:ext cx="5315655" cy="59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Font typeface="Arial" pitchFamily="34" charset="0"/>
              <a:buChar char="•"/>
              <a:tabLst>
                <a:tab pos="5648325" algn="l"/>
              </a:tabLst>
              <a:defRPr/>
            </a:pPr>
            <a:r>
              <a:rPr lang="ko-KR" altLang="en-US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Monotype Sorts"/>
              </a:rPr>
              <a:t> 원자재</a:t>
            </a:r>
            <a:r>
              <a:rPr lang="en-US" altLang="ko-KR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Monotype Sorts"/>
              </a:rPr>
              <a:t>, </a:t>
            </a:r>
            <a:r>
              <a:rPr lang="ko-KR" altLang="en-US" sz="11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Monotype Sorts"/>
              </a:rPr>
              <a:t>재공품</a:t>
            </a:r>
            <a:r>
              <a:rPr lang="ko-KR" altLang="en-US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Monotype Sorts"/>
              </a:rPr>
              <a:t> 등을 생산 현장의 구체적인 일정계획에 맞추어 수립</a:t>
            </a:r>
            <a:endParaRPr lang="en-US" altLang="ko-KR" sz="11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sym typeface="Monotype Sorts"/>
            </a:endParaRPr>
          </a:p>
          <a:p>
            <a:pPr algn="l">
              <a:lnSpc>
                <a:spcPct val="90000"/>
              </a:lnSpc>
              <a:buFont typeface="Arial" pitchFamily="34" charset="0"/>
              <a:buChar char="•"/>
              <a:tabLst>
                <a:tab pos="5648325" algn="l"/>
              </a:tabLst>
              <a:defRPr/>
            </a:pPr>
            <a:r>
              <a:rPr lang="ko-KR" altLang="en-US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Monotype Sorts"/>
              </a:rPr>
              <a:t> 자재의 부족으로 인한 생산 장애를 없애 생산의 효율을 향상</a:t>
            </a:r>
            <a:endParaRPr lang="en-US" altLang="ko-KR" sz="11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sym typeface="Monotype Sorts"/>
            </a:endParaRPr>
          </a:p>
          <a:p>
            <a:pPr algn="l">
              <a:lnSpc>
                <a:spcPct val="90000"/>
              </a:lnSpc>
              <a:buFont typeface="Arial" pitchFamily="34" charset="0"/>
              <a:buChar char="•"/>
              <a:tabLst>
                <a:tab pos="5648325" algn="l"/>
              </a:tabLst>
              <a:defRPr/>
            </a:pPr>
            <a:r>
              <a:rPr lang="ko-KR" altLang="en-US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Monotype Sorts"/>
              </a:rPr>
              <a:t> 현장의 제약을 반영한 유한능력</a:t>
            </a:r>
            <a:r>
              <a:rPr lang="en-US" altLang="ko-KR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Monotype Sorts"/>
              </a:rPr>
              <a:t>(</a:t>
            </a:r>
            <a:r>
              <a:rPr lang="en-US" altLang="ko-KR" sz="11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Monotype Sorts"/>
              </a:rPr>
              <a:t>finitive</a:t>
            </a:r>
            <a:r>
              <a:rPr lang="en-US" altLang="ko-KR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Monotype Sorts"/>
              </a:rPr>
              <a:t> Capacity)</a:t>
            </a:r>
            <a:r>
              <a:rPr lang="ko-KR" altLang="en-US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Monotype Sorts"/>
              </a:rPr>
              <a:t>을 기준으로 한 일정 수립</a:t>
            </a:r>
            <a:endParaRPr lang="ko-KR" altLang="en-US" sz="11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6" name="Text Box 39"/>
          <p:cNvSpPr txBox="1">
            <a:spLocks noChangeArrowheads="1"/>
          </p:cNvSpPr>
          <p:nvPr/>
        </p:nvSpPr>
        <p:spPr bwMode="auto">
          <a:xfrm>
            <a:off x="2416819" y="3747175"/>
            <a:ext cx="5339406" cy="59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Font typeface="Arial" pitchFamily="34" charset="0"/>
              <a:buChar char="•"/>
              <a:tabLst>
                <a:tab pos="5648325" algn="l"/>
              </a:tabLst>
              <a:defRPr/>
            </a:pPr>
            <a:r>
              <a:rPr lang="ko-KR" altLang="en-US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유한의 자원능력과 자재 사용량의 제약을 고려</a:t>
            </a:r>
            <a:r>
              <a:rPr lang="en-US" altLang="ko-KR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l">
              <a:lnSpc>
                <a:spcPct val="90000"/>
              </a:lnSpc>
              <a:buFont typeface="Arial" pitchFamily="34" charset="0"/>
              <a:buChar char="•"/>
              <a:tabLst>
                <a:tab pos="5648325" algn="l"/>
              </a:tabLst>
              <a:defRPr/>
            </a:pPr>
            <a:r>
              <a:rPr lang="en-US" altLang="ko-KR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가능한 작업량 자원할당 및 기 할당된 작업량을 고려</a:t>
            </a:r>
            <a:r>
              <a:rPr lang="en-US" altLang="ko-KR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자원의 가용 능력 산정</a:t>
            </a:r>
            <a:endParaRPr lang="en-US" altLang="ko-KR" sz="11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90000"/>
              </a:lnSpc>
              <a:buFont typeface="Arial" pitchFamily="34" charset="0"/>
              <a:buChar char="•"/>
              <a:tabLst>
                <a:tab pos="5648325" algn="l"/>
              </a:tabLst>
              <a:defRPr/>
            </a:pPr>
            <a:r>
              <a:rPr lang="en-US" altLang="ko-KR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각 공정의 일정 계획</a:t>
            </a:r>
            <a:r>
              <a:rPr lang="en-US" altLang="ko-KR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상황에 따라 변동하는  리드 타임을 사용</a:t>
            </a:r>
            <a:r>
              <a:rPr lang="en-US" altLang="ko-KR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endParaRPr lang="en-US" altLang="ko-KR" sz="11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sym typeface="Monotype Sorts"/>
            </a:endParaRPr>
          </a:p>
        </p:txBody>
      </p:sp>
      <p:sp>
        <p:nvSpPr>
          <p:cNvPr id="247" name="Text Box 40"/>
          <p:cNvSpPr txBox="1">
            <a:spLocks noChangeArrowheads="1"/>
          </p:cNvSpPr>
          <p:nvPr/>
        </p:nvSpPr>
        <p:spPr bwMode="auto">
          <a:xfrm>
            <a:off x="2416819" y="4685083"/>
            <a:ext cx="5268154" cy="61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Font typeface="Arial" pitchFamily="34" charset="0"/>
              <a:buChar char="•"/>
              <a:tabLst>
                <a:tab pos="5648325" algn="l"/>
              </a:tabLst>
              <a:defRPr/>
            </a:pPr>
            <a:r>
              <a:rPr lang="ko-KR" altLang="en-US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빠른 계산 속도와 정확성이 보장 </a:t>
            </a:r>
            <a:r>
              <a:rPr lang="en-US" altLang="ko-KR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 </a:t>
            </a:r>
            <a:r>
              <a:rPr lang="ko-KR" altLang="en-US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몇 분이나 몇 초 이내에 생산계획 수립</a:t>
            </a:r>
            <a:r>
              <a:rPr lang="en-US" altLang="ko-KR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조정</a:t>
            </a:r>
            <a:r>
              <a:rPr lang="en-US" altLang="ko-KR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</a:p>
          <a:p>
            <a:pPr algn="l">
              <a:lnSpc>
                <a:spcPct val="90000"/>
              </a:lnSpc>
              <a:buFont typeface="Arial" pitchFamily="34" charset="0"/>
              <a:buChar char="•"/>
              <a:tabLst>
                <a:tab pos="5648325" algn="l"/>
              </a:tabLst>
              <a:defRPr/>
            </a:pPr>
            <a:r>
              <a:rPr lang="en-US" altLang="ko-KR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생산과정에서 발생하는 문제의 영향과 이를 해결하기 위한 단순</a:t>
            </a:r>
            <a:r>
              <a:rPr lang="en-US" altLang="ko-KR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1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조작성</a:t>
            </a:r>
            <a:endParaRPr lang="en-US" altLang="ko-KR" sz="11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90000"/>
              </a:lnSpc>
              <a:buFont typeface="Arial" pitchFamily="34" charset="0"/>
              <a:buChar char="•"/>
              <a:tabLst>
                <a:tab pos="5648325" algn="l"/>
              </a:tabLst>
              <a:defRPr/>
            </a:pPr>
            <a:r>
              <a:rPr lang="en-US" altLang="ko-KR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생산 목표를 달성하기 위한 여러 방안의 비교 수립 가능</a:t>
            </a:r>
            <a:r>
              <a:rPr lang="en-US" altLang="ko-KR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(Simulation).</a:t>
            </a:r>
          </a:p>
        </p:txBody>
      </p:sp>
      <p:sp>
        <p:nvSpPr>
          <p:cNvPr id="248" name="Text Box 41"/>
          <p:cNvSpPr txBox="1">
            <a:spLocks noChangeArrowheads="1"/>
          </p:cNvSpPr>
          <p:nvPr/>
        </p:nvSpPr>
        <p:spPr bwMode="auto">
          <a:xfrm>
            <a:off x="2416818" y="5608333"/>
            <a:ext cx="5280029" cy="59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Font typeface="Arial" pitchFamily="34" charset="0"/>
              <a:buChar char="•"/>
              <a:tabLst>
                <a:tab pos="5648325" algn="l"/>
              </a:tabLst>
              <a:defRPr/>
            </a:pPr>
            <a:r>
              <a:rPr lang="ko-KR" altLang="en-US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고객의 주문이나 잠재적인 요구를 사전 계획 가능</a:t>
            </a:r>
            <a:r>
              <a:rPr lang="en-US" altLang="ko-KR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l">
              <a:lnSpc>
                <a:spcPct val="90000"/>
              </a:lnSpc>
              <a:buFont typeface="Arial" pitchFamily="34" charset="0"/>
              <a:buChar char="•"/>
              <a:tabLst>
                <a:tab pos="5648325" algn="l"/>
              </a:tabLst>
              <a:defRPr/>
            </a:pPr>
            <a:r>
              <a:rPr lang="ko-KR" altLang="en-US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Monotype Sorts"/>
              </a:rPr>
              <a:t> </a:t>
            </a:r>
            <a:r>
              <a:rPr kumimoji="1" lang="ko-KR" altLang="en-US" sz="11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긴급 오더 건에 대한 신속한 현장 전파 </a:t>
            </a:r>
            <a:endParaRPr kumimoji="1" lang="en-US" altLang="ko-KR" sz="1100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lnSpc>
                <a:spcPct val="90000"/>
              </a:lnSpc>
              <a:buFont typeface="Arial" pitchFamily="34" charset="0"/>
              <a:buChar char="•"/>
              <a:tabLst>
                <a:tab pos="5648325" algn="l"/>
              </a:tabLst>
              <a:defRPr/>
            </a:pPr>
            <a:r>
              <a:rPr lang="en-US" altLang="ko-KR" sz="11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Monotype Sorts"/>
              </a:rPr>
              <a:t> </a:t>
            </a:r>
            <a:r>
              <a:rPr lang="ko-KR" altLang="en-US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Monotype Sorts"/>
              </a:rPr>
              <a:t>실시간 납기통보 가능 </a:t>
            </a:r>
            <a:r>
              <a:rPr lang="en-US" altLang="ko-KR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Monotype Sorts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Monotype Sorts"/>
              </a:rPr>
              <a:t>납기준수</a:t>
            </a:r>
            <a:endParaRPr lang="ko-KR" altLang="en-US" sz="11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9" name="AutoShape 26"/>
          <p:cNvSpPr>
            <a:spLocks/>
          </p:cNvSpPr>
          <p:nvPr/>
        </p:nvSpPr>
        <p:spPr bwMode="auto">
          <a:xfrm rot="5400000">
            <a:off x="8738738" y="2605118"/>
            <a:ext cx="570450" cy="1184968"/>
          </a:xfrm>
          <a:prstGeom prst="leftBracket">
            <a:avLst>
              <a:gd name="adj" fmla="val 124843"/>
            </a:avLst>
          </a:prstGeom>
          <a:gradFill rotWithShape="1">
            <a:gsLst>
              <a:gs pos="0">
                <a:srgbClr val="DCDCDC"/>
              </a:gs>
              <a:gs pos="100000">
                <a:srgbClr val="FFFFFF"/>
              </a:gs>
            </a:gsLst>
            <a:lin ang="0" scaled="1"/>
          </a:gradFill>
          <a:ln w="9525" algn="ctr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ko-KR" altLang="en-US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0" name="Oval 6"/>
          <p:cNvSpPr>
            <a:spLocks noChangeArrowheads="1"/>
          </p:cNvSpPr>
          <p:nvPr/>
        </p:nvSpPr>
        <p:spPr bwMode="auto">
          <a:xfrm>
            <a:off x="8277106" y="3094748"/>
            <a:ext cx="1450769" cy="70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r>
              <a:rPr lang="ko-KR" altLang="en-US" sz="14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Monotype Sorts"/>
              </a:rPr>
              <a:t>유용한 </a:t>
            </a:r>
            <a:endParaRPr lang="en-US" altLang="ko-KR" sz="14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sym typeface="Monotype Sorts"/>
            </a:endParaRPr>
          </a:p>
          <a:p>
            <a:r>
              <a:rPr lang="ko-KR" altLang="en-US" sz="14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Monotype Sorts"/>
              </a:rPr>
              <a:t>통합 생산 </a:t>
            </a:r>
            <a:endParaRPr lang="en-US" altLang="ko-KR" sz="14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sym typeface="Monotype Sorts"/>
            </a:endParaRPr>
          </a:p>
          <a:p>
            <a:r>
              <a:rPr lang="ko-KR" altLang="en-US" sz="14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Monotype Sorts"/>
              </a:rPr>
              <a:t>계획 수립</a:t>
            </a:r>
            <a:endParaRPr lang="ko-KR" altLang="en-US" sz="14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1" name="Freeform 29"/>
          <p:cNvSpPr>
            <a:spLocks/>
          </p:cNvSpPr>
          <p:nvPr/>
        </p:nvSpPr>
        <p:spPr bwMode="auto">
          <a:xfrm>
            <a:off x="2388467" y="1658920"/>
            <a:ext cx="569390" cy="4667789"/>
          </a:xfrm>
          <a:custGeom>
            <a:avLst/>
            <a:gdLst>
              <a:gd name="T0" fmla="*/ 90 w 90"/>
              <a:gd name="T1" fmla="*/ 0 h 771"/>
              <a:gd name="T2" fmla="*/ 0 w 90"/>
              <a:gd name="T3" fmla="*/ 0 h 771"/>
              <a:gd name="T4" fmla="*/ 0 w 90"/>
              <a:gd name="T5" fmla="*/ 771 h 771"/>
              <a:gd name="T6" fmla="*/ 90 w 90"/>
              <a:gd name="T7" fmla="*/ 771 h 771"/>
              <a:gd name="T8" fmla="*/ 0 60000 65536"/>
              <a:gd name="T9" fmla="*/ 0 60000 65536"/>
              <a:gd name="T10" fmla="*/ 0 60000 65536"/>
              <a:gd name="T11" fmla="*/ 0 60000 65536"/>
              <a:gd name="T12" fmla="*/ 0 w 90"/>
              <a:gd name="T13" fmla="*/ 0 h 771"/>
              <a:gd name="T14" fmla="*/ 90 w 90"/>
              <a:gd name="T15" fmla="*/ 771 h 7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" h="771">
                <a:moveTo>
                  <a:pt x="90" y="0"/>
                </a:moveTo>
                <a:lnTo>
                  <a:pt x="0" y="0"/>
                </a:lnTo>
                <a:lnTo>
                  <a:pt x="0" y="771"/>
                </a:lnTo>
                <a:lnTo>
                  <a:pt x="90" y="771"/>
                </a:lnTo>
              </a:path>
            </a:pathLst>
          </a:custGeom>
          <a:noFill/>
          <a:ln w="38100" cap="flat" cmpd="sng">
            <a:solidFill>
              <a:srgbClr val="25528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180000" anchor="ctr"/>
          <a:lstStyle/>
          <a:p>
            <a:endParaRPr lang="ko-KR" altLang="en-US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52" name="Picture 31" descr="001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 l="12674" t="25505" r="7921" b="20404"/>
          <a:stretch>
            <a:fillRect/>
          </a:stretch>
        </p:blipFill>
        <p:spPr bwMode="auto">
          <a:xfrm>
            <a:off x="1832230" y="3925488"/>
            <a:ext cx="528482" cy="359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3" name="Picture 32" descr="003"/>
          <p:cNvPicPr>
            <a:picLocks noChangeAspect="1" noChangeArrowheads="1"/>
          </p:cNvPicPr>
          <p:nvPr/>
        </p:nvPicPr>
        <p:blipFill>
          <a:blip r:embed="rId5">
            <a:grayscl/>
          </a:blip>
          <a:srcRect t="17853" r="21387" b="19554"/>
          <a:stretch>
            <a:fillRect/>
          </a:stretch>
        </p:blipFill>
        <p:spPr bwMode="auto">
          <a:xfrm>
            <a:off x="1768574" y="2808084"/>
            <a:ext cx="566737" cy="452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4" name="Picture 33" descr="아이콘"/>
          <p:cNvPicPr>
            <a:picLocks noChangeAspect="1" noChangeArrowheads="1"/>
          </p:cNvPicPr>
          <p:nvPr/>
        </p:nvPicPr>
        <p:blipFill>
          <a:blip r:embed="rId6">
            <a:grayscl/>
          </a:blip>
          <a:srcRect/>
          <a:stretch>
            <a:fillRect/>
          </a:stretch>
        </p:blipFill>
        <p:spPr bwMode="auto">
          <a:xfrm>
            <a:off x="1865504" y="4817276"/>
            <a:ext cx="369796" cy="45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5" name="Picture 34" descr="아이콘3"/>
          <p:cNvPicPr>
            <a:picLocks noChangeAspect="1" noChangeArrowheads="1"/>
          </p:cNvPicPr>
          <p:nvPr/>
        </p:nvPicPr>
        <p:blipFill>
          <a:blip r:embed="rId7">
            <a:lum bright="6000"/>
            <a:grayscl/>
          </a:blip>
          <a:srcRect/>
          <a:stretch>
            <a:fillRect/>
          </a:stretch>
        </p:blipFill>
        <p:spPr bwMode="auto">
          <a:xfrm>
            <a:off x="1872809" y="1879709"/>
            <a:ext cx="351377" cy="42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" name="Picture 35" descr="화살표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gray">
          <a:xfrm>
            <a:off x="7938616" y="2641062"/>
            <a:ext cx="398760" cy="2762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" name="Picture 27" descr="city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65971" y="3824662"/>
            <a:ext cx="1172099" cy="1312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8" name="그림 257"/>
          <p:cNvPicPr>
            <a:picLocks noChangeAspect="1"/>
          </p:cNvPicPr>
          <p:nvPr/>
        </p:nvPicPr>
        <p:blipFill>
          <a:blip r:embed="rId10" cstate="print">
            <a:duotone>
              <a:srgbClr val="808080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 bwMode="auto">
          <a:xfrm>
            <a:off x="1930546" y="5700422"/>
            <a:ext cx="293640" cy="40839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371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AutoShape 161"/>
          <p:cNvSpPr>
            <a:spLocks noChangeArrowheads="1"/>
          </p:cNvSpPr>
          <p:nvPr/>
        </p:nvSpPr>
        <p:spPr bwMode="auto">
          <a:xfrm>
            <a:off x="231606" y="138611"/>
            <a:ext cx="4968000" cy="295751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harsh" dir="tl"/>
            </a:scene3d>
            <a:sp3d contourW="38100" prstMaterial="flat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l">
              <a:defRPr/>
            </a:pPr>
            <a:r>
              <a:rPr lang="en-US" altLang="ko-KR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1.4  </a:t>
            </a:r>
            <a:r>
              <a:rPr lang="ko-KR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부문별 기대효과</a:t>
            </a:r>
            <a:endParaRPr lang="ko-KR" altLang="ko-KR" sz="1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87" name="그룹 198"/>
          <p:cNvGrpSpPr>
            <a:grpSpLocks/>
          </p:cNvGrpSpPr>
          <p:nvPr/>
        </p:nvGrpSpPr>
        <p:grpSpPr bwMode="auto">
          <a:xfrm>
            <a:off x="14514" y="1291663"/>
            <a:ext cx="9864000" cy="215900"/>
            <a:chOff x="634928" y="2749548"/>
            <a:chExt cx="6271459" cy="216000"/>
          </a:xfrm>
        </p:grpSpPr>
        <p:sp>
          <p:nvSpPr>
            <p:cNvPr id="88" name="모서리가 둥근 직사각형 87"/>
            <p:cNvSpPr/>
            <p:nvPr/>
          </p:nvSpPr>
          <p:spPr>
            <a:xfrm>
              <a:off x="634928" y="2749548"/>
              <a:ext cx="6271459" cy="216000"/>
            </a:xfrm>
            <a:prstGeom prst="roundRect">
              <a:avLst>
                <a:gd name="adj" fmla="val 0"/>
              </a:avLst>
            </a:prstGeom>
            <a:solidFill>
              <a:srgbClr val="D7E3F1"/>
            </a:solidFill>
            <a:ln w="6350">
              <a:solidFill>
                <a:srgbClr val="8AA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anchor="ctr"/>
            <a:lstStyle/>
            <a:p>
              <a:pPr algn="l" defTabSz="1041400">
                <a:defRPr/>
              </a:pPr>
              <a:r>
                <a:rPr kumimoji="0" lang="ko-KR" altLang="en-US" sz="1400" b="1" dirty="0">
                  <a:solidFill>
                    <a:srgbClr val="13202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 기대 효과</a:t>
              </a:r>
              <a:endParaRPr lang="ko-KR" altLang="en-US" sz="1400" b="1" dirty="0">
                <a:solidFill>
                  <a:srgbClr val="13202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89" name="Picture 2" descr="C:\Users\wslee\Desktop\Untitled-2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r="4230"/>
            <a:stretch>
              <a:fillRect/>
            </a:stretch>
          </p:blipFill>
          <p:spPr bwMode="auto">
            <a:xfrm>
              <a:off x="694874" y="2806776"/>
              <a:ext cx="66686" cy="101544"/>
            </a:xfrm>
            <a:prstGeom prst="rect">
              <a:avLst/>
            </a:prstGeom>
            <a:noFill/>
          </p:spPr>
        </p:pic>
      </p:grpSp>
      <p:sp>
        <p:nvSpPr>
          <p:cNvPr id="97" name="내용 개체 틀 50"/>
          <p:cNvSpPr txBox="1">
            <a:spLocks/>
          </p:cNvSpPr>
          <p:nvPr/>
        </p:nvSpPr>
        <p:spPr>
          <a:xfrm>
            <a:off x="344488" y="682407"/>
            <a:ext cx="936104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defPPr>
              <a:defRPr lang="en-US"/>
            </a:defPPr>
            <a:lvl1pPr algn="l" defTabSz="936743">
              <a:defRPr spc="-60">
                <a:latin typeface="맑은 고딕" pitchFamily="50" charset="-127"/>
                <a:ea typeface="맑은 고딕" pitchFamily="50" charset="-127"/>
                <a:cs typeface="Arial" pitchFamily="34" charset="0"/>
              </a:defRPr>
            </a:lvl1pPr>
          </a:lstStyle>
          <a:p>
            <a:pPr>
              <a:tabLst>
                <a:tab pos="5648325" algn="l"/>
              </a:tabLst>
              <a:defRPr/>
            </a:pPr>
            <a:r>
              <a:rPr lang="en-US" altLang="ko-KR" dirty="0">
                <a:solidFill>
                  <a:srgbClr val="000000"/>
                </a:solidFill>
              </a:rPr>
              <a:t>APS  “FLEXSCHE” System </a:t>
            </a:r>
            <a:r>
              <a:rPr lang="ko-KR" altLang="en-US" dirty="0">
                <a:solidFill>
                  <a:srgbClr val="000000"/>
                </a:solidFill>
              </a:rPr>
              <a:t>구축으로 인하여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en-US" dirty="0">
                <a:solidFill>
                  <a:srgbClr val="000000"/>
                </a:solidFill>
              </a:rPr>
              <a:t>생산의 효율성 제고와 공정 운영의 최적화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en-US" dirty="0">
                <a:solidFill>
                  <a:srgbClr val="000000"/>
                </a:solidFill>
              </a:rPr>
              <a:t>생산성 및 품질향상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en-US" dirty="0">
                <a:solidFill>
                  <a:srgbClr val="000000"/>
                </a:solidFill>
              </a:rPr>
              <a:t>설비효율 향상과 최적의 생산활동 지원체계 확립 및 지식기반의 정보화 체계를 실현하는 효과를 얻을 수 있습니다</a:t>
            </a:r>
            <a:r>
              <a:rPr lang="en-US" altLang="ko-KR" dirty="0">
                <a:solidFill>
                  <a:srgbClr val="000000"/>
                </a:solidFill>
              </a:rPr>
              <a:t>.</a:t>
            </a:r>
            <a:endParaRPr lang="ko-KR" altLang="en-US" dirty="0">
              <a:solidFill>
                <a:srgbClr val="000000"/>
              </a:solidFill>
            </a:endParaRPr>
          </a:p>
        </p:txBody>
      </p:sp>
      <p:grpSp>
        <p:nvGrpSpPr>
          <p:cNvPr id="118" name="그룹 491"/>
          <p:cNvGrpSpPr/>
          <p:nvPr/>
        </p:nvGrpSpPr>
        <p:grpSpPr>
          <a:xfrm>
            <a:off x="498413" y="1559594"/>
            <a:ext cx="9018711" cy="1373202"/>
            <a:chOff x="844462" y="1201725"/>
            <a:chExt cx="8271022" cy="1373202"/>
          </a:xfrm>
        </p:grpSpPr>
        <p:graphicFrame>
          <p:nvGraphicFramePr>
            <p:cNvPr id="119" name="Object 3"/>
            <p:cNvGraphicFramePr>
              <a:graphicFrameLocks noChangeAspect="1"/>
            </p:cNvGraphicFramePr>
            <p:nvPr/>
          </p:nvGraphicFramePr>
          <p:xfrm>
            <a:off x="2450105" y="1382692"/>
            <a:ext cx="2103437" cy="1171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4" imgW="3203448" imgH="1880616" progId="">
                    <p:embed/>
                  </p:oleObj>
                </mc:Choice>
                <mc:Fallback>
                  <p:oleObj name="CorelDRAW" r:id="rId4" imgW="3203448" imgH="1880616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50105" y="1382692"/>
                          <a:ext cx="2103437" cy="1171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0" name="Object 3"/>
            <p:cNvGraphicFramePr>
              <a:graphicFrameLocks noChangeAspect="1"/>
            </p:cNvGraphicFramePr>
            <p:nvPr/>
          </p:nvGraphicFramePr>
          <p:xfrm>
            <a:off x="5724144" y="1403352"/>
            <a:ext cx="2103437" cy="1171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6" imgW="3203448" imgH="1880616" progId="">
                    <p:embed/>
                  </p:oleObj>
                </mc:Choice>
                <mc:Fallback>
                  <p:oleObj name="CorelDRAW" r:id="rId6" imgW="3203448" imgH="1880616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24144" y="1403352"/>
                          <a:ext cx="2103437" cy="1171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21" name="그룹 322"/>
            <p:cNvGrpSpPr/>
            <p:nvPr/>
          </p:nvGrpSpPr>
          <p:grpSpPr>
            <a:xfrm>
              <a:off x="844462" y="1493811"/>
              <a:ext cx="1786952" cy="912825"/>
              <a:chOff x="476826" y="1420785"/>
              <a:chExt cx="1786952" cy="912825"/>
            </a:xfrm>
          </p:grpSpPr>
          <p:sp>
            <p:nvSpPr>
              <p:cNvPr id="137" name="모서리가 둥근 직사각형 136"/>
              <p:cNvSpPr/>
              <p:nvPr/>
            </p:nvSpPr>
            <p:spPr bwMode="auto">
              <a:xfrm>
                <a:off x="498472" y="1420785"/>
                <a:ext cx="1765306" cy="912825"/>
              </a:xfrm>
              <a:prstGeom prst="roundRect">
                <a:avLst>
                  <a:gd name="adj" fmla="val 0"/>
                </a:avLst>
              </a:prstGeom>
              <a:solidFill>
                <a:srgbClr val="0066FF">
                  <a:lumMod val="40000"/>
                  <a:lumOff val="60000"/>
                </a:srgbClr>
              </a:solidFill>
              <a:ln w="6350">
                <a:solidFill>
                  <a:srgbClr val="0066FF">
                    <a:lumMod val="60000"/>
                    <a:lumOff val="40000"/>
                  </a:srgbClr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defPPr>
                  <a:defRPr lang="ko-KR"/>
                </a:defPPr>
                <a:lvl1pPr algn="l" defTabSz="1474788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736600" indent="-279400" algn="l" defTabSz="1474788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474788" indent="-560388" algn="l" defTabSz="1474788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2211388" indent="-839788" algn="l" defTabSz="1474788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949575" indent="-1120775" algn="l" defTabSz="1474788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kumimoji="1" sz="2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kumimoji="1" sz="2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kumimoji="1" sz="2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kumimoji="1" sz="2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39725" marR="0" lvl="0" indent="-339725" algn="ctr" defTabSz="1042988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3271AA"/>
                  </a:buClr>
                  <a:buSzPct val="140000"/>
                  <a:buFontTx/>
                  <a:buNone/>
                  <a:tabLst>
                    <a:tab pos="5648325" algn="l"/>
                  </a:tabLst>
                  <a:defRPr/>
                </a:pPr>
                <a:endParaRPr kumimoji="1" lang="ko-KR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uLnTx/>
                  <a:uFillTx/>
                  <a:latin typeface="맑은 고딕"/>
                  <a:ea typeface="맑은 고딕"/>
                  <a:cs typeface="+mn-cs"/>
                  <a:sym typeface="Monotype Sorts"/>
                </a:endParaRPr>
              </a:p>
            </p:txBody>
          </p:sp>
          <p:sp>
            <p:nvSpPr>
              <p:cNvPr id="138" name="AutoShape 161"/>
              <p:cNvSpPr>
                <a:spLocks noChangeArrowheads="1"/>
              </p:cNvSpPr>
              <p:nvPr/>
            </p:nvSpPr>
            <p:spPr bwMode="auto">
              <a:xfrm>
                <a:off x="498414" y="1432458"/>
                <a:ext cx="1715927" cy="295751"/>
              </a:xfrm>
              <a:prstGeom prst="roundRect">
                <a:avLst>
                  <a:gd name="adj" fmla="val 11819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>
                <a:spAutoFit/>
              </a:bodyPr>
              <a:lstStyle/>
              <a:p>
                <a:pPr marL="0" marR="0" lvl="0" indent="0" defTabSz="7620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5648325" algn="l"/>
                  </a:tabLst>
                  <a:defRPr/>
                </a:pPr>
                <a:r>
                  <a:rPr kumimoji="0" lang="en-US" altLang="ko-KR" sz="1800" b="1" i="0" u="none" strike="noStrike" kern="0" cap="none" spc="-80" normalizeH="0" baseline="0" noProof="0" dirty="0">
                    <a:ln w="11430">
                      <a:noFill/>
                    </a:ln>
                    <a:solidFill>
                      <a:srgbClr val="0066FF">
                        <a:lumMod val="75000"/>
                      </a:srgbClr>
                    </a:solidFill>
                    <a:effectLst/>
                    <a:uLnTx/>
                    <a:uFillTx/>
                    <a:latin typeface="맑은 고딕" pitchFamily="50" charset="-127"/>
                    <a:ea typeface="맑은 고딕" pitchFamily="50" charset="-127"/>
                    <a:cs typeface="Arial" pitchFamily="34" charset="0"/>
                  </a:rPr>
                  <a:t>ERP</a:t>
                </a:r>
                <a:endParaRPr kumimoji="0" lang="ko-KR" altLang="en-US" sz="1800" b="1" i="0" u="none" strike="noStrike" kern="0" cap="none" spc="-80" normalizeH="0" baseline="0" noProof="0" dirty="0">
                  <a:ln w="11430">
                    <a:noFill/>
                  </a:ln>
                  <a:solidFill>
                    <a:srgbClr val="0066FF">
                      <a:lumMod val="75000"/>
                    </a:srgbClr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  <a:cs typeface="Arial" pitchFamily="34" charset="0"/>
                </a:endParaRPr>
              </a:p>
            </p:txBody>
          </p:sp>
          <p:sp>
            <p:nvSpPr>
              <p:cNvPr id="139" name="모서리가 둥근 직사각형 138"/>
              <p:cNvSpPr/>
              <p:nvPr/>
            </p:nvSpPr>
            <p:spPr bwMode="auto">
              <a:xfrm>
                <a:off x="529117" y="1771158"/>
                <a:ext cx="1692925" cy="473496"/>
              </a:xfrm>
              <a:prstGeom prst="roundRect">
                <a:avLst>
                  <a:gd name="adj" fmla="val 3339"/>
                </a:avLst>
              </a:prstGeom>
              <a:gradFill flip="none" rotWithShape="1">
                <a:gsLst>
                  <a:gs pos="0">
                    <a:srgbClr val="FFFFFF"/>
                  </a:gs>
                  <a:gs pos="50000">
                    <a:srgbClr val="FFFFFF"/>
                  </a:gs>
                  <a:gs pos="50000">
                    <a:srgbClr val="FFFFFF">
                      <a:lumMod val="85000"/>
                    </a:srgbClr>
                  </a:gs>
                  <a:gs pos="51000">
                    <a:srgbClr val="DEDEDE"/>
                  </a:gs>
                  <a:gs pos="85000">
                    <a:srgbClr val="FFFFFF">
                      <a:lumMod val="95000"/>
                    </a:srgbClr>
                  </a:gs>
                </a:gsLst>
                <a:lin ang="16200000" scaled="1"/>
                <a:tileRect/>
              </a:gra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innerShdw blurRad="38100">
                  <a:prstClr val="black"/>
                </a:innerShdw>
              </a:effectLst>
            </p:spPr>
            <p:txBody>
              <a:bodyPr wrap="none" lIns="0" tIns="0" rIns="0" bIns="108000" anchor="b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uLnTx/>
                  <a:uFillTx/>
                  <a:latin typeface="맑은 고딕" pitchFamily="50" charset="-127"/>
                  <a:ea typeface="맑은 고딕" pitchFamily="50" charset="-127"/>
                  <a:cs typeface="Arial" pitchFamily="34" charset="0"/>
                </a:endParaRPr>
              </a:p>
            </p:txBody>
          </p:sp>
          <p:sp>
            <p:nvSpPr>
              <p:cNvPr id="140" name="AutoShape 161"/>
              <p:cNvSpPr>
                <a:spLocks noChangeArrowheads="1"/>
              </p:cNvSpPr>
              <p:nvPr/>
            </p:nvSpPr>
            <p:spPr bwMode="auto">
              <a:xfrm>
                <a:off x="476826" y="1895454"/>
                <a:ext cx="1774212" cy="230029"/>
              </a:xfrm>
              <a:prstGeom prst="roundRect">
                <a:avLst>
                  <a:gd name="adj" fmla="val 11819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>
                <a:spAutoFit/>
              </a:bodyPr>
              <a:lstStyle/>
              <a:p>
                <a:pPr marL="0" marR="0" lvl="0" indent="0" defTabSz="7620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5648325" algn="l"/>
                  </a:tabLst>
                  <a:defRPr/>
                </a:pPr>
                <a:r>
                  <a:rPr kumimoji="0" lang="ko-KR" altLang="en-US" sz="1400" b="1" i="0" u="none" strike="noStrike" kern="0" cap="none" spc="-80" normalizeH="0" baseline="0" noProof="0" dirty="0">
                    <a:ln w="11430">
                      <a:noFill/>
                    </a:ln>
                    <a:solidFill>
                      <a:srgbClr val="000000"/>
                    </a:solidFill>
                    <a:effectLst>
                      <a:glow rad="101600">
                        <a:srgbClr val="FFFFFF">
                          <a:alpha val="60000"/>
                        </a:srgbClr>
                      </a:glow>
                    </a:effectLst>
                    <a:uLnTx/>
                    <a:uFillTx/>
                    <a:latin typeface="맑은 고딕" pitchFamily="50" charset="-127"/>
                    <a:ea typeface="맑은 고딕" pitchFamily="50" charset="-127"/>
                    <a:cs typeface="Arial" pitchFamily="34" charset="0"/>
                  </a:rPr>
                  <a:t>영업</a:t>
                </a:r>
                <a:r>
                  <a:rPr kumimoji="0" lang="en-US" altLang="ko-KR" sz="1400" b="1" i="0" u="none" strike="noStrike" kern="0" cap="none" spc="-80" normalizeH="0" baseline="0" noProof="0" dirty="0">
                    <a:ln w="11430">
                      <a:noFill/>
                    </a:ln>
                    <a:solidFill>
                      <a:srgbClr val="000000"/>
                    </a:solidFill>
                    <a:effectLst>
                      <a:glow rad="101600">
                        <a:srgbClr val="FFFFFF">
                          <a:alpha val="60000"/>
                        </a:srgbClr>
                      </a:glow>
                    </a:effectLst>
                    <a:uLnTx/>
                    <a:uFillTx/>
                    <a:latin typeface="맑은 고딕" pitchFamily="50" charset="-127"/>
                    <a:ea typeface="맑은 고딕" pitchFamily="50" charset="-127"/>
                    <a:cs typeface="Arial" pitchFamily="34" charset="0"/>
                  </a:rPr>
                  <a:t>/</a:t>
                </a:r>
                <a:r>
                  <a:rPr kumimoji="0" lang="ko-KR" altLang="en-US" sz="1400" b="1" i="0" u="none" strike="noStrike" kern="0" cap="none" spc="-80" normalizeH="0" baseline="0" noProof="0" dirty="0">
                    <a:ln w="11430">
                      <a:noFill/>
                    </a:ln>
                    <a:solidFill>
                      <a:srgbClr val="000000"/>
                    </a:solidFill>
                    <a:effectLst>
                      <a:glow rad="101600">
                        <a:srgbClr val="FFFFFF">
                          <a:alpha val="60000"/>
                        </a:srgbClr>
                      </a:glow>
                    </a:effectLst>
                    <a:uLnTx/>
                    <a:uFillTx/>
                    <a:latin typeface="맑은 고딕" pitchFamily="50" charset="-127"/>
                    <a:ea typeface="맑은 고딕" pitchFamily="50" charset="-127"/>
                    <a:cs typeface="Arial" pitchFamily="34" charset="0"/>
                  </a:rPr>
                  <a:t>구매</a:t>
                </a:r>
                <a:r>
                  <a:rPr kumimoji="0" lang="en-US" altLang="ko-KR" sz="1400" b="1" i="0" u="none" strike="noStrike" kern="0" cap="none" spc="-80" normalizeH="0" baseline="0" noProof="0" dirty="0">
                    <a:ln w="11430">
                      <a:noFill/>
                    </a:ln>
                    <a:solidFill>
                      <a:srgbClr val="000000"/>
                    </a:solidFill>
                    <a:effectLst>
                      <a:glow rad="101600">
                        <a:srgbClr val="FFFFFF">
                          <a:alpha val="60000"/>
                        </a:srgbClr>
                      </a:glow>
                    </a:effectLst>
                    <a:uLnTx/>
                    <a:uFillTx/>
                    <a:latin typeface="맑은 고딕" pitchFamily="50" charset="-127"/>
                    <a:ea typeface="맑은 고딕" pitchFamily="50" charset="-127"/>
                    <a:cs typeface="Arial" pitchFamily="34" charset="0"/>
                  </a:rPr>
                  <a:t>/</a:t>
                </a:r>
                <a:r>
                  <a:rPr kumimoji="0" lang="ko-KR" altLang="en-US" sz="1400" b="1" i="0" u="none" strike="noStrike" kern="0" cap="none" spc="-80" normalizeH="0" baseline="0" noProof="0" dirty="0">
                    <a:ln w="11430">
                      <a:noFill/>
                    </a:ln>
                    <a:solidFill>
                      <a:srgbClr val="000000"/>
                    </a:solidFill>
                    <a:effectLst>
                      <a:glow rad="101600">
                        <a:srgbClr val="FFFFFF">
                          <a:alpha val="60000"/>
                        </a:srgbClr>
                      </a:glow>
                    </a:effectLst>
                    <a:uLnTx/>
                    <a:uFillTx/>
                    <a:latin typeface="맑은 고딕" pitchFamily="50" charset="-127"/>
                    <a:ea typeface="맑은 고딕" pitchFamily="50" charset="-127"/>
                    <a:cs typeface="Arial" pitchFamily="34" charset="0"/>
                  </a:rPr>
                  <a:t>생산</a:t>
                </a:r>
                <a:r>
                  <a:rPr kumimoji="0" lang="en-US" altLang="ko-KR" sz="1400" b="1" i="0" u="none" strike="noStrike" kern="0" cap="none" spc="-80" normalizeH="0" baseline="0" noProof="0" dirty="0">
                    <a:ln w="11430">
                      <a:noFill/>
                    </a:ln>
                    <a:solidFill>
                      <a:srgbClr val="000000"/>
                    </a:solidFill>
                    <a:effectLst>
                      <a:glow rad="101600">
                        <a:srgbClr val="FFFFFF">
                          <a:alpha val="60000"/>
                        </a:srgbClr>
                      </a:glow>
                    </a:effectLst>
                    <a:uLnTx/>
                    <a:uFillTx/>
                    <a:latin typeface="맑은 고딕" pitchFamily="50" charset="-127"/>
                    <a:ea typeface="맑은 고딕" pitchFamily="50" charset="-127"/>
                    <a:cs typeface="Arial" pitchFamily="34" charset="0"/>
                  </a:rPr>
                  <a:t>/</a:t>
                </a:r>
                <a:r>
                  <a:rPr kumimoji="0" lang="ko-KR" altLang="en-US" sz="1400" b="1" i="0" u="none" strike="noStrike" kern="0" cap="none" spc="-80" normalizeH="0" baseline="0" noProof="0" dirty="0">
                    <a:ln w="11430">
                      <a:noFill/>
                    </a:ln>
                    <a:solidFill>
                      <a:srgbClr val="000000"/>
                    </a:solidFill>
                    <a:effectLst>
                      <a:glow rad="101600">
                        <a:srgbClr val="FFFFFF">
                          <a:alpha val="60000"/>
                        </a:srgbClr>
                      </a:glow>
                    </a:effectLst>
                    <a:uLnTx/>
                    <a:uFillTx/>
                    <a:latin typeface="맑은 고딕" pitchFamily="50" charset="-127"/>
                    <a:ea typeface="맑은 고딕" pitchFamily="50" charset="-127"/>
                    <a:cs typeface="Arial" pitchFamily="34" charset="0"/>
                  </a:rPr>
                  <a:t>물류</a:t>
                </a:r>
              </a:p>
            </p:txBody>
          </p:sp>
        </p:grpSp>
        <p:grpSp>
          <p:nvGrpSpPr>
            <p:cNvPr id="122" name="그룹 323"/>
            <p:cNvGrpSpPr/>
            <p:nvPr/>
          </p:nvGrpSpPr>
          <p:grpSpPr>
            <a:xfrm>
              <a:off x="4115387" y="1493811"/>
              <a:ext cx="1786952" cy="912825"/>
              <a:chOff x="3237818" y="2397054"/>
              <a:chExt cx="1786952" cy="912825"/>
            </a:xfrm>
          </p:grpSpPr>
          <p:sp>
            <p:nvSpPr>
              <p:cNvPr id="132" name="모서리가 둥근 직사각형 131"/>
              <p:cNvSpPr/>
              <p:nvPr/>
            </p:nvSpPr>
            <p:spPr bwMode="auto">
              <a:xfrm>
                <a:off x="3259464" y="2397054"/>
                <a:ext cx="1765306" cy="912825"/>
              </a:xfrm>
              <a:prstGeom prst="roundRect">
                <a:avLst>
                  <a:gd name="adj" fmla="val 0"/>
                </a:avLst>
              </a:prstGeom>
              <a:solidFill>
                <a:srgbClr val="0066FF">
                  <a:lumMod val="40000"/>
                  <a:lumOff val="60000"/>
                </a:srgbClr>
              </a:solidFill>
              <a:ln w="6350">
                <a:solidFill>
                  <a:srgbClr val="0066FF">
                    <a:lumMod val="60000"/>
                    <a:lumOff val="40000"/>
                  </a:srgbClr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defPPr>
                  <a:defRPr lang="ko-KR"/>
                </a:defPPr>
                <a:lvl1pPr algn="l" defTabSz="1474788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736600" indent="-279400" algn="l" defTabSz="1474788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474788" indent="-560388" algn="l" defTabSz="1474788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2211388" indent="-839788" algn="l" defTabSz="1474788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949575" indent="-1120775" algn="l" defTabSz="1474788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kumimoji="1" sz="2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kumimoji="1" sz="2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kumimoji="1" sz="2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kumimoji="1" sz="2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39725" marR="0" lvl="0" indent="-339725" algn="ctr" defTabSz="1042988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3271AA"/>
                  </a:buClr>
                  <a:buSzPct val="140000"/>
                  <a:buFontTx/>
                  <a:buNone/>
                  <a:tabLst>
                    <a:tab pos="5648325" algn="l"/>
                  </a:tabLst>
                  <a:defRPr/>
                </a:pPr>
                <a:endParaRPr kumimoji="1" lang="ko-KR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uLnTx/>
                  <a:uFillTx/>
                  <a:latin typeface="맑은 고딕"/>
                  <a:ea typeface="맑은 고딕"/>
                  <a:cs typeface="+mn-cs"/>
                  <a:sym typeface="Monotype Sorts"/>
                </a:endParaRPr>
              </a:p>
            </p:txBody>
          </p:sp>
          <p:sp>
            <p:nvSpPr>
              <p:cNvPr id="133" name="AutoShape 161"/>
              <p:cNvSpPr>
                <a:spLocks noChangeArrowheads="1"/>
              </p:cNvSpPr>
              <p:nvPr/>
            </p:nvSpPr>
            <p:spPr bwMode="auto">
              <a:xfrm>
                <a:off x="3259406" y="2422174"/>
                <a:ext cx="1715927" cy="295751"/>
              </a:xfrm>
              <a:prstGeom prst="roundRect">
                <a:avLst>
                  <a:gd name="adj" fmla="val 11819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>
                <a:spAutoFit/>
              </a:bodyPr>
              <a:lstStyle/>
              <a:p>
                <a:pPr marL="0" marR="0" lvl="0" indent="0" defTabSz="7620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5648325" algn="l"/>
                  </a:tabLst>
                  <a:defRPr/>
                </a:pPr>
                <a:r>
                  <a:rPr kumimoji="0" lang="en-US" altLang="ko-KR" sz="1800" b="1" i="0" u="none" strike="noStrike" kern="0" cap="none" spc="-80" normalizeH="0" baseline="0" noProof="0" dirty="0">
                    <a:ln w="11430"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맑은 고딕" pitchFamily="50" charset="-127"/>
                    <a:ea typeface="맑은 고딕" pitchFamily="50" charset="-127"/>
                    <a:cs typeface="Arial" pitchFamily="34" charset="0"/>
                  </a:rPr>
                  <a:t>APS</a:t>
                </a:r>
                <a:endParaRPr kumimoji="0" lang="ko-KR" altLang="en-US" sz="1800" b="1" i="0" u="none" strike="noStrike" kern="0" cap="none" spc="-80" normalizeH="0" baseline="0" noProof="0" dirty="0">
                  <a:ln w="11430"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  <a:cs typeface="Arial" pitchFamily="34" charset="0"/>
                </a:endParaRPr>
              </a:p>
            </p:txBody>
          </p:sp>
          <p:sp>
            <p:nvSpPr>
              <p:cNvPr id="134" name="모서리가 둥근 직사각형 133"/>
              <p:cNvSpPr/>
              <p:nvPr/>
            </p:nvSpPr>
            <p:spPr bwMode="auto">
              <a:xfrm>
                <a:off x="3290109" y="2747427"/>
                <a:ext cx="1692925" cy="473496"/>
              </a:xfrm>
              <a:prstGeom prst="roundRect">
                <a:avLst>
                  <a:gd name="adj" fmla="val 3339"/>
                </a:avLst>
              </a:prstGeom>
              <a:gradFill flip="none" rotWithShape="1">
                <a:gsLst>
                  <a:gs pos="0">
                    <a:srgbClr val="FFFFFF"/>
                  </a:gs>
                  <a:gs pos="50000">
                    <a:srgbClr val="FFFFFF"/>
                  </a:gs>
                  <a:gs pos="50000">
                    <a:srgbClr val="FFFFFF">
                      <a:lumMod val="85000"/>
                    </a:srgbClr>
                  </a:gs>
                  <a:gs pos="51000">
                    <a:srgbClr val="DEDEDE"/>
                  </a:gs>
                  <a:gs pos="85000">
                    <a:srgbClr val="FFFFFF">
                      <a:lumMod val="95000"/>
                    </a:srgbClr>
                  </a:gs>
                </a:gsLst>
                <a:lin ang="16200000" scaled="1"/>
                <a:tileRect/>
              </a:gra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innerShdw blurRad="38100">
                  <a:prstClr val="black"/>
                </a:innerShdw>
              </a:effectLst>
            </p:spPr>
            <p:txBody>
              <a:bodyPr wrap="none" lIns="0" tIns="0" rIns="0" bIns="108000" anchor="b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uLnTx/>
                  <a:uFillTx/>
                  <a:latin typeface="맑은 고딕" pitchFamily="50" charset="-127"/>
                  <a:ea typeface="맑은 고딕" pitchFamily="50" charset="-127"/>
                  <a:cs typeface="Arial" pitchFamily="34" charset="0"/>
                </a:endParaRPr>
              </a:p>
            </p:txBody>
          </p:sp>
          <p:sp>
            <p:nvSpPr>
              <p:cNvPr id="135" name="AutoShape 161"/>
              <p:cNvSpPr>
                <a:spLocks noChangeArrowheads="1"/>
              </p:cNvSpPr>
              <p:nvPr/>
            </p:nvSpPr>
            <p:spPr bwMode="auto">
              <a:xfrm>
                <a:off x="3237818" y="2871723"/>
                <a:ext cx="1774212" cy="230029"/>
              </a:xfrm>
              <a:prstGeom prst="roundRect">
                <a:avLst>
                  <a:gd name="adj" fmla="val 11819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>
                <a:spAutoFit/>
              </a:bodyPr>
              <a:lstStyle/>
              <a:p>
                <a:pPr marL="0" marR="0" lvl="0" indent="0" defTabSz="7620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5648325" algn="l"/>
                  </a:tabLst>
                  <a:defRPr/>
                </a:pPr>
                <a:r>
                  <a:rPr kumimoji="0" lang="ko-KR" altLang="en-US" sz="1400" b="1" i="0" u="none" strike="noStrike" kern="0" cap="none" spc="-80" normalizeH="0" baseline="0" noProof="0" dirty="0">
                    <a:ln w="11430">
                      <a:noFill/>
                    </a:ln>
                    <a:solidFill>
                      <a:srgbClr val="000000"/>
                    </a:solidFill>
                    <a:effectLst>
                      <a:glow rad="101600">
                        <a:srgbClr val="FFFFFF">
                          <a:alpha val="60000"/>
                        </a:srgbClr>
                      </a:glow>
                    </a:effectLst>
                    <a:uLnTx/>
                    <a:uFillTx/>
                    <a:latin typeface="맑은 고딕" pitchFamily="50" charset="-127"/>
                    <a:ea typeface="맑은 고딕" pitchFamily="50" charset="-127"/>
                    <a:cs typeface="Arial" pitchFamily="34" charset="0"/>
                  </a:rPr>
                  <a:t>생산관리</a:t>
                </a:r>
              </a:p>
            </p:txBody>
          </p:sp>
        </p:grpSp>
        <p:grpSp>
          <p:nvGrpSpPr>
            <p:cNvPr id="123" name="그룹 324"/>
            <p:cNvGrpSpPr/>
            <p:nvPr/>
          </p:nvGrpSpPr>
          <p:grpSpPr>
            <a:xfrm>
              <a:off x="7328532" y="1514434"/>
              <a:ext cx="1786952" cy="912825"/>
              <a:chOff x="476826" y="1420785"/>
              <a:chExt cx="1786952" cy="912825"/>
            </a:xfrm>
          </p:grpSpPr>
          <p:sp>
            <p:nvSpPr>
              <p:cNvPr id="128" name="모서리가 둥근 직사각형 127"/>
              <p:cNvSpPr/>
              <p:nvPr/>
            </p:nvSpPr>
            <p:spPr bwMode="auto">
              <a:xfrm>
                <a:off x="498472" y="1420785"/>
                <a:ext cx="1765306" cy="912825"/>
              </a:xfrm>
              <a:prstGeom prst="roundRect">
                <a:avLst>
                  <a:gd name="adj" fmla="val 0"/>
                </a:avLst>
              </a:prstGeom>
              <a:solidFill>
                <a:srgbClr val="0066FF">
                  <a:lumMod val="40000"/>
                  <a:lumOff val="60000"/>
                </a:srgbClr>
              </a:solidFill>
              <a:ln w="6350">
                <a:solidFill>
                  <a:srgbClr val="0066FF">
                    <a:lumMod val="60000"/>
                    <a:lumOff val="40000"/>
                  </a:srgbClr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defPPr>
                  <a:defRPr lang="ko-KR"/>
                </a:defPPr>
                <a:lvl1pPr algn="l" defTabSz="1474788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736600" indent="-279400" algn="l" defTabSz="1474788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474788" indent="-560388" algn="l" defTabSz="1474788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2211388" indent="-839788" algn="l" defTabSz="1474788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949575" indent="-1120775" algn="l" defTabSz="1474788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kumimoji="1" sz="2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kumimoji="1" sz="2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kumimoji="1" sz="2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kumimoji="1" sz="2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39725" marR="0" lvl="0" indent="-339725" algn="ctr" defTabSz="1042988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3271AA"/>
                  </a:buClr>
                  <a:buSzPct val="140000"/>
                  <a:buFontTx/>
                  <a:buNone/>
                  <a:tabLst>
                    <a:tab pos="5648325" algn="l"/>
                  </a:tabLst>
                  <a:defRPr/>
                </a:pPr>
                <a:endParaRPr kumimoji="1" lang="ko-KR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uLnTx/>
                  <a:uFillTx/>
                  <a:latin typeface="맑은 고딕"/>
                  <a:ea typeface="맑은 고딕"/>
                  <a:cs typeface="+mn-cs"/>
                  <a:sym typeface="Monotype Sorts"/>
                </a:endParaRPr>
              </a:p>
            </p:txBody>
          </p:sp>
          <p:sp>
            <p:nvSpPr>
              <p:cNvPr id="129" name="AutoShape 161"/>
              <p:cNvSpPr>
                <a:spLocks noChangeArrowheads="1"/>
              </p:cNvSpPr>
              <p:nvPr/>
            </p:nvSpPr>
            <p:spPr bwMode="auto">
              <a:xfrm>
                <a:off x="498414" y="1445905"/>
                <a:ext cx="1715927" cy="295751"/>
              </a:xfrm>
              <a:prstGeom prst="roundRect">
                <a:avLst>
                  <a:gd name="adj" fmla="val 11819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>
                <a:spAutoFit/>
              </a:bodyPr>
              <a:lstStyle/>
              <a:p>
                <a:pPr marL="0" marR="0" lvl="0" indent="0" defTabSz="7620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5648325" algn="l"/>
                  </a:tabLst>
                  <a:defRPr/>
                </a:pPr>
                <a:r>
                  <a:rPr kumimoji="0" lang="en-US" altLang="ko-KR" sz="1800" b="1" i="0" u="none" strike="noStrike" kern="0" cap="none" spc="-80" normalizeH="0" baseline="0" noProof="0" dirty="0">
                    <a:ln w="11430">
                      <a:noFill/>
                    </a:ln>
                    <a:solidFill>
                      <a:srgbClr val="0066FF">
                        <a:lumMod val="75000"/>
                      </a:srgbClr>
                    </a:solidFill>
                    <a:effectLst/>
                    <a:uLnTx/>
                    <a:uFillTx/>
                    <a:latin typeface="맑은 고딕" pitchFamily="50" charset="-127"/>
                    <a:ea typeface="맑은 고딕" pitchFamily="50" charset="-127"/>
                    <a:cs typeface="Arial" pitchFamily="34" charset="0"/>
                  </a:rPr>
                  <a:t>MES</a:t>
                </a:r>
                <a:endParaRPr kumimoji="0" lang="ko-KR" altLang="en-US" sz="1800" b="1" i="0" u="none" strike="noStrike" kern="0" cap="none" spc="-80" normalizeH="0" baseline="0" noProof="0" dirty="0">
                  <a:ln w="11430">
                    <a:noFill/>
                  </a:ln>
                  <a:solidFill>
                    <a:srgbClr val="0066FF">
                      <a:lumMod val="75000"/>
                    </a:srgbClr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  <a:cs typeface="Arial" pitchFamily="34" charset="0"/>
                </a:endParaRPr>
              </a:p>
            </p:txBody>
          </p:sp>
          <p:sp>
            <p:nvSpPr>
              <p:cNvPr id="130" name="모서리가 둥근 직사각형 129"/>
              <p:cNvSpPr/>
              <p:nvPr/>
            </p:nvSpPr>
            <p:spPr bwMode="auto">
              <a:xfrm>
                <a:off x="529117" y="1771158"/>
                <a:ext cx="1692925" cy="473496"/>
              </a:xfrm>
              <a:prstGeom prst="roundRect">
                <a:avLst>
                  <a:gd name="adj" fmla="val 3339"/>
                </a:avLst>
              </a:prstGeom>
              <a:gradFill flip="none" rotWithShape="1">
                <a:gsLst>
                  <a:gs pos="0">
                    <a:srgbClr val="FFFFFF"/>
                  </a:gs>
                  <a:gs pos="50000">
                    <a:srgbClr val="FFFFFF"/>
                  </a:gs>
                  <a:gs pos="50000">
                    <a:srgbClr val="FFFFFF">
                      <a:lumMod val="85000"/>
                    </a:srgbClr>
                  </a:gs>
                  <a:gs pos="51000">
                    <a:srgbClr val="DEDEDE"/>
                  </a:gs>
                  <a:gs pos="85000">
                    <a:srgbClr val="FFFFFF">
                      <a:lumMod val="95000"/>
                    </a:srgbClr>
                  </a:gs>
                </a:gsLst>
                <a:lin ang="16200000" scaled="1"/>
                <a:tileRect/>
              </a:gra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innerShdw blurRad="38100">
                  <a:prstClr val="black"/>
                </a:innerShdw>
              </a:effectLst>
            </p:spPr>
            <p:txBody>
              <a:bodyPr wrap="none" lIns="0" tIns="0" rIns="0" bIns="108000" anchor="b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uLnTx/>
                  <a:uFillTx/>
                  <a:latin typeface="맑은 고딕" pitchFamily="50" charset="-127"/>
                  <a:ea typeface="맑은 고딕" pitchFamily="50" charset="-127"/>
                  <a:cs typeface="Arial" pitchFamily="34" charset="0"/>
                </a:endParaRPr>
              </a:p>
            </p:txBody>
          </p:sp>
          <p:sp>
            <p:nvSpPr>
              <p:cNvPr id="131" name="AutoShape 161"/>
              <p:cNvSpPr>
                <a:spLocks noChangeArrowheads="1"/>
              </p:cNvSpPr>
              <p:nvPr/>
            </p:nvSpPr>
            <p:spPr bwMode="auto">
              <a:xfrm>
                <a:off x="476826" y="1895454"/>
                <a:ext cx="1774212" cy="230029"/>
              </a:xfrm>
              <a:prstGeom prst="roundRect">
                <a:avLst>
                  <a:gd name="adj" fmla="val 11819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>
                <a:spAutoFit/>
              </a:bodyPr>
              <a:lstStyle/>
              <a:p>
                <a:pPr marL="0" marR="0" lvl="0" indent="0" defTabSz="7620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5648325" algn="l"/>
                  </a:tabLst>
                  <a:defRPr/>
                </a:pPr>
                <a:r>
                  <a:rPr kumimoji="0" lang="ko-KR" altLang="en-US" sz="1400" b="1" i="0" u="none" strike="noStrike" kern="0" cap="none" spc="-80" normalizeH="0" baseline="0" noProof="0" dirty="0">
                    <a:ln w="11430">
                      <a:noFill/>
                    </a:ln>
                    <a:solidFill>
                      <a:srgbClr val="000000"/>
                    </a:solidFill>
                    <a:effectLst>
                      <a:glow rad="101600">
                        <a:srgbClr val="FFFFFF">
                          <a:alpha val="60000"/>
                        </a:srgbClr>
                      </a:glow>
                    </a:effectLst>
                    <a:uLnTx/>
                    <a:uFillTx/>
                    <a:latin typeface="맑은 고딕" pitchFamily="50" charset="-127"/>
                    <a:ea typeface="맑은 고딕" pitchFamily="50" charset="-127"/>
                    <a:cs typeface="Arial" pitchFamily="34" charset="0"/>
                  </a:rPr>
                  <a:t>생산현장모니터</a:t>
                </a:r>
              </a:p>
            </p:txBody>
          </p:sp>
        </p:grpSp>
        <p:sp>
          <p:nvSpPr>
            <p:cNvPr id="124" name="AutoShape 161"/>
            <p:cNvSpPr>
              <a:spLocks noChangeArrowheads="1"/>
            </p:cNvSpPr>
            <p:nvPr/>
          </p:nvSpPr>
          <p:spPr bwMode="auto">
            <a:xfrm>
              <a:off x="2892495" y="1431754"/>
              <a:ext cx="1403272" cy="1084421"/>
            </a:xfrm>
            <a:prstGeom prst="roundRect">
              <a:avLst>
                <a:gd name="adj" fmla="val 11819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defTabSz="7620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5648325" algn="l"/>
                </a:tabLst>
                <a:defRPr/>
              </a:pPr>
              <a:r>
                <a:rPr kumimoji="0" lang="ko-KR" altLang="en-US" sz="1100" b="1" i="0" u="none" strike="noStrike" kern="0" cap="none" spc="-80" normalizeH="0" baseline="0" noProof="0" dirty="0">
                  <a:ln w="11430">
                    <a:noFill/>
                  </a:ln>
                  <a:solidFill>
                    <a:srgbClr val="000000"/>
                  </a:solidFill>
                  <a:effectLst>
                    <a:glow rad="101600">
                      <a:srgbClr val="FFFFFF">
                        <a:alpha val="60000"/>
                      </a:srgbClr>
                    </a:glow>
                  </a:effectLst>
                  <a:uLnTx/>
                  <a:uFillTx/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오더</a:t>
              </a:r>
              <a:r>
                <a:rPr kumimoji="0" lang="en-US" altLang="ko-KR" sz="1100" b="1" i="0" u="none" strike="noStrike" kern="0" cap="none" spc="-80" normalizeH="0" baseline="0" noProof="0" dirty="0">
                  <a:ln w="11430">
                    <a:noFill/>
                  </a:ln>
                  <a:solidFill>
                    <a:srgbClr val="000000"/>
                  </a:solidFill>
                  <a:effectLst>
                    <a:glow rad="101600">
                      <a:srgbClr val="FFFFFF">
                        <a:alpha val="60000"/>
                      </a:srgbClr>
                    </a:glow>
                  </a:effectLst>
                  <a:uLnTx/>
                  <a:uFillTx/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,</a:t>
              </a:r>
              <a:r>
                <a:rPr kumimoji="0" lang="ko-KR" altLang="en-US" sz="1100" b="1" i="0" u="none" strike="noStrike" kern="0" cap="none" spc="-80" normalizeH="0" baseline="0" noProof="0" dirty="0">
                  <a:ln w="11430">
                    <a:noFill/>
                  </a:ln>
                  <a:solidFill>
                    <a:srgbClr val="000000"/>
                  </a:solidFill>
                  <a:effectLst>
                    <a:glow rad="101600">
                      <a:srgbClr val="FFFFFF">
                        <a:alpha val="60000"/>
                      </a:srgbClr>
                    </a:glow>
                  </a:effectLst>
                  <a:uLnTx/>
                  <a:uFillTx/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품목</a:t>
              </a:r>
              <a:r>
                <a:rPr kumimoji="0" lang="en-US" altLang="ko-KR" sz="1100" b="1" i="0" u="none" strike="noStrike" kern="0" cap="none" spc="-80" normalizeH="0" baseline="0" noProof="0" dirty="0">
                  <a:ln w="11430">
                    <a:noFill/>
                  </a:ln>
                  <a:solidFill>
                    <a:srgbClr val="000000"/>
                  </a:solidFill>
                  <a:effectLst>
                    <a:glow rad="101600">
                      <a:srgbClr val="FFFFFF">
                        <a:alpha val="60000"/>
                      </a:srgbClr>
                    </a:glow>
                  </a:effectLst>
                  <a:uLnTx/>
                  <a:uFillTx/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,</a:t>
              </a:r>
              <a:r>
                <a:rPr kumimoji="0" lang="ko-KR" altLang="en-US" sz="1100" b="1" i="0" u="none" strike="noStrike" kern="0" cap="none" spc="-80" normalizeH="0" baseline="0" noProof="0" dirty="0">
                  <a:ln w="11430">
                    <a:noFill/>
                  </a:ln>
                  <a:solidFill>
                    <a:srgbClr val="000000"/>
                  </a:solidFill>
                  <a:effectLst>
                    <a:glow rad="101600">
                      <a:srgbClr val="FFFFFF">
                        <a:alpha val="60000"/>
                      </a:srgbClr>
                    </a:glow>
                  </a:effectLst>
                  <a:uLnTx/>
                  <a:uFillTx/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설비</a:t>
              </a:r>
              <a:r>
                <a:rPr kumimoji="0" lang="en-US" altLang="ko-KR" sz="1100" b="1" i="0" u="none" strike="noStrike" kern="0" cap="none" spc="-80" normalizeH="0" baseline="0" noProof="0" dirty="0">
                  <a:ln w="11430">
                    <a:noFill/>
                  </a:ln>
                  <a:solidFill>
                    <a:srgbClr val="000000"/>
                  </a:solidFill>
                  <a:effectLst>
                    <a:glow rad="101600">
                      <a:srgbClr val="FFFFFF">
                        <a:alpha val="60000"/>
                      </a:srgbClr>
                    </a:glow>
                  </a:effectLst>
                  <a:uLnTx/>
                  <a:uFillTx/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,</a:t>
              </a:r>
            </a:p>
            <a:p>
              <a:pPr marL="0" marR="0" lvl="0" indent="0" defTabSz="7620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5648325" algn="l"/>
                </a:tabLst>
                <a:defRPr/>
              </a:pPr>
              <a:r>
                <a:rPr kumimoji="0" lang="ko-KR" altLang="en-US" sz="1100" b="1" i="0" u="none" strike="noStrike" kern="0" cap="none" spc="-80" normalizeH="0" baseline="0" noProof="0" dirty="0">
                  <a:ln w="11430">
                    <a:noFill/>
                  </a:ln>
                  <a:solidFill>
                    <a:srgbClr val="000000"/>
                  </a:solidFill>
                  <a:effectLst>
                    <a:glow rad="101600">
                      <a:srgbClr val="FFFFFF">
                        <a:alpha val="60000"/>
                      </a:srgbClr>
                    </a:glow>
                  </a:effectLst>
                  <a:uLnTx/>
                  <a:uFillTx/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가용설비</a:t>
              </a:r>
              <a:r>
                <a:rPr kumimoji="0" lang="en-US" altLang="ko-KR" sz="1100" b="1" i="0" u="none" strike="noStrike" kern="0" cap="none" spc="-80" normalizeH="0" baseline="0" noProof="0" dirty="0">
                  <a:ln w="11430">
                    <a:noFill/>
                  </a:ln>
                  <a:solidFill>
                    <a:srgbClr val="000000"/>
                  </a:solidFill>
                  <a:effectLst>
                    <a:glow rad="101600">
                      <a:srgbClr val="FFFFFF">
                        <a:alpha val="60000"/>
                      </a:srgbClr>
                    </a:glow>
                  </a:effectLst>
                  <a:uLnTx/>
                  <a:uFillTx/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,</a:t>
              </a:r>
              <a:r>
                <a:rPr kumimoji="0" lang="ko-KR" altLang="en-US" sz="1100" b="1" i="0" u="none" strike="noStrike" kern="0" cap="none" spc="-80" normalizeH="0" baseline="0" noProof="0" dirty="0">
                  <a:ln w="11430">
                    <a:noFill/>
                  </a:ln>
                  <a:solidFill>
                    <a:srgbClr val="000000"/>
                  </a:solidFill>
                  <a:effectLst>
                    <a:glow rad="101600">
                      <a:srgbClr val="FFFFFF">
                        <a:alpha val="60000"/>
                      </a:srgbClr>
                    </a:glow>
                  </a:effectLst>
                  <a:uLnTx/>
                  <a:uFillTx/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표준시간</a:t>
              </a:r>
              <a:r>
                <a:rPr kumimoji="0" lang="en-US" altLang="ko-KR" sz="1100" b="1" i="0" u="none" strike="noStrike" kern="0" cap="none" spc="-80" normalizeH="0" baseline="0" noProof="0" dirty="0">
                  <a:ln w="11430">
                    <a:noFill/>
                  </a:ln>
                  <a:solidFill>
                    <a:srgbClr val="000000"/>
                  </a:solidFill>
                  <a:effectLst>
                    <a:glow rad="101600">
                      <a:srgbClr val="FFFFFF">
                        <a:alpha val="60000"/>
                      </a:srgbClr>
                    </a:glow>
                  </a:effectLst>
                  <a:uLnTx/>
                  <a:uFillTx/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,</a:t>
              </a:r>
              <a:endParaRPr kumimoji="0" lang="ko-KR" altLang="en-US" sz="1100" b="1" i="0" u="none" strike="noStrike" kern="0" cap="none" spc="-80" normalizeH="0" baseline="0" noProof="0" dirty="0">
                <a:ln w="11430">
                  <a:noFill/>
                </a:ln>
                <a:solidFill>
                  <a:srgbClr val="000000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uLnTx/>
                <a:uFillTx/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  <a:p>
              <a:pPr marL="0" marR="0" lvl="0" indent="0" defTabSz="7620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5648325" algn="l"/>
                </a:tabLst>
                <a:defRPr/>
              </a:pPr>
              <a:r>
                <a:rPr kumimoji="0" lang="ko-KR" altLang="en-US" sz="1100" b="1" i="0" u="none" strike="noStrike" kern="0" cap="none" spc="-80" normalizeH="0" baseline="0" noProof="0" dirty="0">
                  <a:ln w="11430">
                    <a:noFill/>
                  </a:ln>
                  <a:solidFill>
                    <a:srgbClr val="000000"/>
                  </a:solidFill>
                  <a:effectLst>
                    <a:glow rad="101600">
                      <a:srgbClr val="FFFFFF">
                        <a:alpha val="60000"/>
                      </a:srgbClr>
                    </a:glow>
                  </a:effectLst>
                  <a:uLnTx/>
                  <a:uFillTx/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공정절차</a:t>
              </a:r>
              <a:r>
                <a:rPr kumimoji="0" lang="en-US" altLang="ko-KR" sz="1100" b="1" i="0" u="none" strike="noStrike" kern="0" cap="none" spc="-80" normalizeH="0" baseline="0" noProof="0" dirty="0">
                  <a:ln w="11430">
                    <a:noFill/>
                  </a:ln>
                  <a:solidFill>
                    <a:srgbClr val="000000"/>
                  </a:solidFill>
                  <a:effectLst>
                    <a:glow rad="101600">
                      <a:srgbClr val="FFFFFF">
                        <a:alpha val="60000"/>
                      </a:srgbClr>
                    </a:glow>
                  </a:effectLst>
                  <a:uLnTx/>
                  <a:uFillTx/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,BOM,</a:t>
              </a:r>
              <a:r>
                <a:rPr kumimoji="0" lang="ko-KR" altLang="en-US" sz="1100" b="1" i="0" u="none" strike="noStrike" kern="0" cap="none" spc="-80" normalizeH="0" baseline="0" noProof="0" dirty="0">
                  <a:ln w="11430">
                    <a:noFill/>
                  </a:ln>
                  <a:solidFill>
                    <a:srgbClr val="000000"/>
                  </a:solidFill>
                  <a:effectLst>
                    <a:glow rad="101600">
                      <a:srgbClr val="FFFFFF">
                        <a:alpha val="60000"/>
                      </a:srgbClr>
                    </a:glow>
                  </a:effectLst>
                  <a:uLnTx/>
                  <a:uFillTx/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 </a:t>
              </a:r>
            </a:p>
            <a:p>
              <a:pPr marL="0" marR="0" lvl="0" indent="0" defTabSz="7620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5648325" algn="l"/>
                </a:tabLst>
                <a:defRPr/>
              </a:pPr>
              <a:r>
                <a:rPr kumimoji="0" lang="ko-KR" altLang="en-US" sz="1100" b="1" i="0" u="none" strike="noStrike" kern="0" cap="none" spc="-80" normalizeH="0" baseline="0" noProof="0" dirty="0">
                  <a:ln w="11430">
                    <a:noFill/>
                  </a:ln>
                  <a:solidFill>
                    <a:srgbClr val="000000"/>
                  </a:solidFill>
                  <a:effectLst>
                    <a:glow rad="101600">
                      <a:srgbClr val="FFFFFF">
                        <a:alpha val="60000"/>
                      </a:srgbClr>
                    </a:glow>
                  </a:effectLst>
                  <a:uLnTx/>
                  <a:uFillTx/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공정제약조건</a:t>
              </a:r>
              <a:r>
                <a:rPr kumimoji="0" lang="en-US" altLang="ko-KR" sz="1100" b="1" i="0" u="none" strike="noStrike" kern="0" cap="none" spc="-80" normalizeH="0" baseline="0" noProof="0" dirty="0">
                  <a:ln w="11430">
                    <a:noFill/>
                  </a:ln>
                  <a:solidFill>
                    <a:srgbClr val="000000"/>
                  </a:solidFill>
                  <a:effectLst>
                    <a:glow rad="101600">
                      <a:srgbClr val="FFFFFF">
                        <a:alpha val="60000"/>
                      </a:srgbClr>
                    </a:glow>
                  </a:effectLst>
                  <a:uLnTx/>
                  <a:uFillTx/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,</a:t>
              </a:r>
              <a:endParaRPr kumimoji="0" lang="ko-KR" altLang="en-US" sz="1100" b="1" i="0" u="none" strike="noStrike" kern="0" cap="none" spc="-80" normalizeH="0" baseline="0" noProof="0" dirty="0">
                <a:ln w="11430">
                  <a:noFill/>
                </a:ln>
                <a:solidFill>
                  <a:srgbClr val="000000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uLnTx/>
                <a:uFillTx/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  <a:p>
              <a:pPr marL="0" marR="0" lvl="0" indent="0" defTabSz="7620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5648325" algn="l"/>
                </a:tabLst>
                <a:defRPr/>
              </a:pPr>
              <a:r>
                <a:rPr kumimoji="0" lang="ko-KR" altLang="en-US" sz="1100" b="1" i="0" u="none" strike="noStrike" kern="0" cap="none" spc="-80" normalizeH="0" baseline="0" noProof="0" dirty="0">
                  <a:ln w="11430">
                    <a:noFill/>
                  </a:ln>
                  <a:solidFill>
                    <a:srgbClr val="000000"/>
                  </a:solidFill>
                  <a:effectLst>
                    <a:glow rad="101600">
                      <a:srgbClr val="FFFFFF">
                        <a:alpha val="60000"/>
                      </a:srgbClr>
                    </a:glow>
                  </a:effectLst>
                  <a:uLnTx/>
                  <a:uFillTx/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재고</a:t>
              </a:r>
              <a:r>
                <a:rPr kumimoji="0" lang="en-US" altLang="ko-KR" sz="1100" b="1" i="0" u="none" strike="noStrike" kern="0" cap="none" spc="-80" normalizeH="0" baseline="0" noProof="0" dirty="0">
                  <a:ln w="11430">
                    <a:noFill/>
                  </a:ln>
                  <a:solidFill>
                    <a:srgbClr val="000000"/>
                  </a:solidFill>
                  <a:effectLst>
                    <a:glow rad="101600">
                      <a:srgbClr val="FFFFFF">
                        <a:alpha val="60000"/>
                      </a:srgbClr>
                    </a:glow>
                  </a:effectLst>
                  <a:uLnTx/>
                  <a:uFillTx/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,</a:t>
              </a:r>
              <a:r>
                <a:rPr kumimoji="0" lang="ko-KR" altLang="en-US" sz="1100" b="1" i="0" u="none" strike="noStrike" kern="0" cap="none" spc="-80" normalizeH="0" baseline="0" noProof="0" dirty="0">
                  <a:ln w="11430">
                    <a:noFill/>
                  </a:ln>
                  <a:solidFill>
                    <a:srgbClr val="000000"/>
                  </a:solidFill>
                  <a:effectLst>
                    <a:glow rad="101600">
                      <a:srgbClr val="FFFFFF">
                        <a:alpha val="60000"/>
                      </a:srgbClr>
                    </a:glow>
                  </a:effectLst>
                  <a:uLnTx/>
                  <a:uFillTx/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지그</a:t>
              </a:r>
              <a:r>
                <a:rPr kumimoji="0" lang="en-US" altLang="ko-KR" sz="1100" b="1" i="0" u="none" strike="noStrike" kern="0" cap="none" spc="-80" normalizeH="0" baseline="0" noProof="0" dirty="0">
                  <a:ln w="11430">
                    <a:noFill/>
                  </a:ln>
                  <a:solidFill>
                    <a:srgbClr val="000000"/>
                  </a:solidFill>
                  <a:effectLst>
                    <a:glow rad="101600">
                      <a:srgbClr val="FFFFFF">
                        <a:alpha val="60000"/>
                      </a:srgbClr>
                    </a:glow>
                  </a:effectLst>
                  <a:uLnTx/>
                  <a:uFillTx/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,Tool,</a:t>
              </a:r>
              <a:endParaRPr kumimoji="0" lang="ko-KR" altLang="en-US" sz="1100" b="1" i="0" u="none" strike="noStrike" kern="0" cap="none" spc="-80" normalizeH="0" baseline="0" noProof="0" dirty="0">
                <a:ln w="11430">
                  <a:noFill/>
                </a:ln>
                <a:solidFill>
                  <a:srgbClr val="000000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uLnTx/>
                <a:uFillTx/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  <a:p>
              <a:pPr marL="0" marR="0" lvl="0" indent="0" defTabSz="7620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5648325" algn="l"/>
                </a:tabLst>
                <a:defRPr/>
              </a:pPr>
              <a:r>
                <a:rPr kumimoji="0" lang="ko-KR" altLang="en-US" sz="1100" b="1" i="0" u="none" strike="noStrike" kern="0" cap="none" spc="-80" normalizeH="0" baseline="0" noProof="0" dirty="0">
                  <a:ln w="11430">
                    <a:noFill/>
                  </a:ln>
                  <a:solidFill>
                    <a:srgbClr val="000000"/>
                  </a:solidFill>
                  <a:effectLst>
                    <a:glow rad="101600">
                      <a:srgbClr val="FFFFFF">
                        <a:alpha val="60000"/>
                      </a:srgbClr>
                    </a:glow>
                  </a:effectLst>
                  <a:uLnTx/>
                  <a:uFillTx/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구매</a:t>
              </a:r>
              <a:r>
                <a:rPr kumimoji="0" lang="en-US" altLang="ko-KR" sz="1100" b="1" i="0" u="none" strike="noStrike" kern="0" cap="none" spc="-80" normalizeH="0" baseline="0" noProof="0" dirty="0">
                  <a:ln w="11430">
                    <a:noFill/>
                  </a:ln>
                  <a:solidFill>
                    <a:srgbClr val="000000"/>
                  </a:solidFill>
                  <a:effectLst>
                    <a:glow rad="101600">
                      <a:srgbClr val="FFFFFF">
                        <a:alpha val="60000"/>
                      </a:srgbClr>
                    </a:glow>
                  </a:effectLst>
                  <a:uLnTx/>
                  <a:uFillTx/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PO,</a:t>
              </a:r>
              <a:r>
                <a:rPr kumimoji="0" lang="ko-KR" altLang="en-US" sz="1100" b="1" i="0" u="none" strike="noStrike" kern="0" cap="none" spc="-80" normalizeH="0" baseline="0" noProof="0" dirty="0">
                  <a:ln w="11430">
                    <a:noFill/>
                  </a:ln>
                  <a:solidFill>
                    <a:srgbClr val="000000"/>
                  </a:solidFill>
                  <a:effectLst>
                    <a:glow rad="101600">
                      <a:srgbClr val="FFFFFF">
                        <a:alpha val="60000"/>
                      </a:srgbClr>
                    </a:glow>
                  </a:effectLst>
                  <a:uLnTx/>
                  <a:uFillTx/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입고예정</a:t>
              </a:r>
            </a:p>
          </p:txBody>
        </p:sp>
        <p:sp>
          <p:nvSpPr>
            <p:cNvPr id="125" name="AutoShape 161"/>
            <p:cNvSpPr>
              <a:spLocks noChangeArrowheads="1"/>
            </p:cNvSpPr>
            <p:nvPr/>
          </p:nvSpPr>
          <p:spPr bwMode="auto">
            <a:xfrm>
              <a:off x="6268369" y="1676376"/>
              <a:ext cx="1131003" cy="542211"/>
            </a:xfrm>
            <a:prstGeom prst="roundRect">
              <a:avLst>
                <a:gd name="adj" fmla="val 11819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defTabSz="7620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5648325" algn="l"/>
                </a:tabLst>
                <a:defRPr/>
              </a:pPr>
              <a:r>
                <a:rPr kumimoji="0" lang="ko-KR" altLang="en-US" sz="1100" b="1" i="0" u="none" strike="noStrike" kern="0" cap="none" spc="-80" normalizeH="0" baseline="0" noProof="0" dirty="0">
                  <a:ln w="11430">
                    <a:noFill/>
                  </a:ln>
                  <a:solidFill>
                    <a:srgbClr val="000000"/>
                  </a:solidFill>
                  <a:effectLst>
                    <a:glow rad="101600">
                      <a:srgbClr val="FFFFFF">
                        <a:alpha val="60000"/>
                      </a:srgbClr>
                    </a:glow>
                  </a:effectLst>
                  <a:uLnTx/>
                  <a:uFillTx/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오더별</a:t>
              </a:r>
              <a:r>
                <a:rPr kumimoji="0" lang="en-US" altLang="ko-KR" sz="1100" b="1" i="0" u="none" strike="noStrike" kern="0" cap="none" spc="-80" normalizeH="0" baseline="0" noProof="0" dirty="0">
                  <a:ln w="11430">
                    <a:noFill/>
                  </a:ln>
                  <a:solidFill>
                    <a:srgbClr val="000000"/>
                  </a:solidFill>
                  <a:effectLst>
                    <a:glow rad="101600">
                      <a:srgbClr val="FFFFFF">
                        <a:alpha val="60000"/>
                      </a:srgbClr>
                    </a:glow>
                  </a:effectLst>
                  <a:uLnTx/>
                  <a:uFillTx/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,</a:t>
              </a:r>
              <a:r>
                <a:rPr kumimoji="0" lang="ko-KR" altLang="en-US" sz="1100" b="1" i="0" u="none" strike="noStrike" kern="0" cap="none" spc="-80" normalizeH="0" baseline="0" noProof="0" dirty="0">
                  <a:ln w="11430">
                    <a:noFill/>
                  </a:ln>
                  <a:solidFill>
                    <a:srgbClr val="000000"/>
                  </a:solidFill>
                  <a:effectLst>
                    <a:glow rad="101600">
                      <a:srgbClr val="FFFFFF">
                        <a:alpha val="60000"/>
                      </a:srgbClr>
                    </a:glow>
                  </a:effectLst>
                  <a:uLnTx/>
                  <a:uFillTx/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공정 별</a:t>
              </a:r>
              <a:r>
                <a:rPr kumimoji="0" lang="en-US" altLang="ko-KR" sz="1100" b="1" i="0" u="none" strike="noStrike" kern="0" cap="none" spc="-80" normalizeH="0" baseline="0" noProof="0" dirty="0">
                  <a:ln w="11430">
                    <a:noFill/>
                  </a:ln>
                  <a:solidFill>
                    <a:srgbClr val="000000"/>
                  </a:solidFill>
                  <a:effectLst>
                    <a:glow rad="101600">
                      <a:srgbClr val="FFFFFF">
                        <a:alpha val="60000"/>
                      </a:srgbClr>
                    </a:glow>
                  </a:effectLst>
                  <a:uLnTx/>
                  <a:uFillTx/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,</a:t>
              </a:r>
            </a:p>
            <a:p>
              <a:pPr marL="0" marR="0" lvl="0" indent="0" defTabSz="7620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5648325" algn="l"/>
                </a:tabLst>
                <a:defRPr/>
              </a:pPr>
              <a:r>
                <a:rPr kumimoji="0" lang="ko-KR" altLang="en-US" sz="1100" b="1" i="0" u="none" strike="noStrike" kern="0" cap="none" spc="-80" normalizeH="0" baseline="0" noProof="0" dirty="0">
                  <a:ln w="11430">
                    <a:noFill/>
                  </a:ln>
                  <a:solidFill>
                    <a:srgbClr val="000000"/>
                  </a:solidFill>
                  <a:effectLst>
                    <a:glow rad="101600">
                      <a:srgbClr val="FFFFFF">
                        <a:alpha val="60000"/>
                      </a:srgbClr>
                    </a:glow>
                  </a:effectLst>
                  <a:uLnTx/>
                  <a:uFillTx/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설비 별</a:t>
              </a:r>
              <a:r>
                <a:rPr kumimoji="0" lang="en-US" altLang="ko-KR" sz="1100" b="1" i="0" u="none" strike="noStrike" kern="0" cap="none" spc="-80" normalizeH="0" baseline="0" noProof="0" dirty="0">
                  <a:ln w="11430">
                    <a:noFill/>
                  </a:ln>
                  <a:solidFill>
                    <a:srgbClr val="000000"/>
                  </a:solidFill>
                  <a:effectLst>
                    <a:glow rad="101600">
                      <a:srgbClr val="FFFFFF">
                        <a:alpha val="60000"/>
                      </a:srgbClr>
                    </a:glow>
                  </a:effectLst>
                  <a:uLnTx/>
                  <a:uFillTx/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,</a:t>
              </a:r>
              <a:r>
                <a:rPr kumimoji="0" lang="ko-KR" altLang="en-US" sz="1100" b="1" i="0" u="none" strike="noStrike" kern="0" cap="none" spc="-80" normalizeH="0" baseline="0" noProof="0" dirty="0">
                  <a:ln w="11430">
                    <a:noFill/>
                  </a:ln>
                  <a:solidFill>
                    <a:srgbClr val="000000"/>
                  </a:solidFill>
                  <a:effectLst>
                    <a:glow rad="101600">
                      <a:srgbClr val="FFFFFF">
                        <a:alpha val="60000"/>
                      </a:srgbClr>
                    </a:glow>
                  </a:effectLst>
                  <a:uLnTx/>
                  <a:uFillTx/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기간별</a:t>
              </a:r>
              <a:endParaRPr kumimoji="0" lang="en-US" altLang="ko-KR" sz="1100" b="1" i="0" u="none" strike="noStrike" kern="0" cap="none" spc="-80" normalizeH="0" baseline="0" noProof="0" dirty="0">
                <a:ln w="11430">
                  <a:noFill/>
                </a:ln>
                <a:solidFill>
                  <a:srgbClr val="000000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uLnTx/>
                <a:uFillTx/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  <a:p>
              <a:pPr marL="0" marR="0" lvl="0" indent="0" defTabSz="7620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5648325" algn="l"/>
                </a:tabLst>
                <a:defRPr/>
              </a:pPr>
              <a:r>
                <a:rPr kumimoji="0" lang="ko-KR" altLang="en-US" sz="1100" b="1" i="0" u="none" strike="noStrike" kern="0" cap="none" spc="-80" normalizeH="0" baseline="0" noProof="0" dirty="0">
                  <a:ln w="11430">
                    <a:noFill/>
                  </a:ln>
                  <a:solidFill>
                    <a:srgbClr val="000000"/>
                  </a:solidFill>
                  <a:effectLst>
                    <a:glow rad="101600">
                      <a:srgbClr val="FFFFFF">
                        <a:alpha val="60000"/>
                      </a:srgbClr>
                    </a:glow>
                  </a:effectLst>
                  <a:uLnTx/>
                  <a:uFillTx/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 스케줄링결과</a:t>
              </a:r>
            </a:p>
          </p:txBody>
        </p:sp>
        <p:sp>
          <p:nvSpPr>
            <p:cNvPr id="126" name="AutoShape 161"/>
            <p:cNvSpPr>
              <a:spLocks noChangeArrowheads="1"/>
            </p:cNvSpPr>
            <p:nvPr/>
          </p:nvSpPr>
          <p:spPr bwMode="auto">
            <a:xfrm>
              <a:off x="2863721" y="1201725"/>
              <a:ext cx="1303957" cy="230029"/>
            </a:xfrm>
            <a:prstGeom prst="roundRect">
              <a:avLst>
                <a:gd name="adj" fmla="val 11819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defTabSz="7620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5648325" algn="l"/>
                </a:tabLst>
                <a:defRPr/>
              </a:pPr>
              <a:r>
                <a:rPr kumimoji="0" lang="en-US" altLang="ko-KR" sz="1400" b="1" i="0" u="none" strike="noStrike" kern="0" cap="none" spc="-80" normalizeH="0" baseline="0" noProof="0" dirty="0">
                  <a:ln w="11430">
                    <a:noFill/>
                  </a:ln>
                  <a:solidFill>
                    <a:srgbClr val="00A148"/>
                  </a:solidFill>
                  <a:effectLst>
                    <a:glow rad="101600">
                      <a:srgbClr val="FFFFFF">
                        <a:alpha val="60000"/>
                      </a:srgbClr>
                    </a:glow>
                  </a:effectLst>
                  <a:uLnTx/>
                  <a:uFillTx/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INTERFACE</a:t>
              </a:r>
              <a:endParaRPr kumimoji="0" lang="ko-KR" altLang="en-US" sz="1400" b="1" i="0" u="none" strike="noStrike" kern="0" cap="none" spc="-80" normalizeH="0" baseline="0" noProof="0" dirty="0">
                <a:ln w="11430">
                  <a:noFill/>
                </a:ln>
                <a:solidFill>
                  <a:srgbClr val="00A148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uLnTx/>
                <a:uFillTx/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127" name="AutoShape 161"/>
            <p:cNvSpPr>
              <a:spLocks noChangeArrowheads="1"/>
            </p:cNvSpPr>
            <p:nvPr/>
          </p:nvSpPr>
          <p:spPr bwMode="auto">
            <a:xfrm>
              <a:off x="6095414" y="1263782"/>
              <a:ext cx="1303957" cy="230029"/>
            </a:xfrm>
            <a:prstGeom prst="roundRect">
              <a:avLst>
                <a:gd name="adj" fmla="val 11819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defTabSz="7620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5648325" algn="l"/>
                </a:tabLst>
                <a:defRPr/>
              </a:pPr>
              <a:r>
                <a:rPr kumimoji="0" lang="en-US" altLang="ko-KR" sz="1400" b="1" i="0" u="none" strike="noStrike" kern="0" cap="none" spc="-80" normalizeH="0" baseline="0" noProof="0" dirty="0">
                  <a:ln w="11430">
                    <a:noFill/>
                  </a:ln>
                  <a:solidFill>
                    <a:srgbClr val="00A148"/>
                  </a:solidFill>
                  <a:effectLst>
                    <a:glow rad="101600">
                      <a:srgbClr val="FFFFFF">
                        <a:alpha val="60000"/>
                      </a:srgbClr>
                    </a:glow>
                  </a:effectLst>
                  <a:uLnTx/>
                  <a:uFillTx/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INTERFACE</a:t>
              </a:r>
              <a:endParaRPr kumimoji="0" lang="ko-KR" altLang="en-US" sz="1400" b="1" i="0" u="none" strike="noStrike" kern="0" cap="none" spc="-80" normalizeH="0" baseline="0" noProof="0" dirty="0">
                <a:ln w="11430">
                  <a:noFill/>
                </a:ln>
                <a:solidFill>
                  <a:srgbClr val="00A148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uLnTx/>
                <a:uFillTx/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</p:txBody>
        </p:sp>
      </p:grpSp>
      <p:grpSp>
        <p:nvGrpSpPr>
          <p:cNvPr id="142" name="그룹 398"/>
          <p:cNvGrpSpPr/>
          <p:nvPr/>
        </p:nvGrpSpPr>
        <p:grpSpPr>
          <a:xfrm>
            <a:off x="488950" y="3531278"/>
            <a:ext cx="1023598" cy="422272"/>
            <a:chOff x="1033743" y="3491075"/>
            <a:chExt cx="1023598" cy="422272"/>
          </a:xfrm>
          <a:solidFill>
            <a:srgbClr val="FFFFFF">
              <a:lumMod val="85000"/>
            </a:srgbClr>
          </a:solidFill>
        </p:grpSpPr>
        <p:sp>
          <p:nvSpPr>
            <p:cNvPr id="143" name="AutoShape 3"/>
            <p:cNvSpPr>
              <a:spLocks noChangeArrowheads="1"/>
            </p:cNvSpPr>
            <p:nvPr/>
          </p:nvSpPr>
          <p:spPr bwMode="auto">
            <a:xfrm>
              <a:off x="1033743" y="3491075"/>
              <a:ext cx="1023598" cy="422272"/>
            </a:xfrm>
            <a:prstGeom prst="homePlate">
              <a:avLst>
                <a:gd name="adj" fmla="val 17189"/>
              </a:avLst>
            </a:prstGeom>
            <a:grpFill/>
            <a:ln w="1587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fontAlgn="auto">
                <a:spcAft>
                  <a:spcPts val="0"/>
                </a:spcAft>
                <a:defRPr/>
              </a:pPr>
              <a:endParaRPr lang="en-US" altLang="ko-KR" sz="1400" b="1" kern="0" dirty="0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44" name="AutoShape 161"/>
            <p:cNvSpPr>
              <a:spLocks noChangeArrowheads="1"/>
            </p:cNvSpPr>
            <p:nvPr/>
          </p:nvSpPr>
          <p:spPr bwMode="auto">
            <a:xfrm>
              <a:off x="1074019" y="3570767"/>
              <a:ext cx="904292" cy="197168"/>
            </a:xfrm>
            <a:prstGeom prst="roundRect">
              <a:avLst>
                <a:gd name="adj" fmla="val 11819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defTabSz="762000" fontAlgn="auto">
                <a:spcBef>
                  <a:spcPts val="0"/>
                </a:spcBef>
                <a:spcAft>
                  <a:spcPts val="0"/>
                </a:spcAft>
                <a:tabLst>
                  <a:tab pos="5648325" algn="l"/>
                </a:tabLst>
                <a:defRPr/>
              </a:pPr>
              <a:r>
                <a:rPr lang="ko-KR" altLang="en-US" b="1" kern="0" spc="-80" dirty="0">
                  <a:ln w="11430">
                    <a:noFill/>
                  </a:ln>
                  <a:solidFill>
                    <a:srgbClr val="000000"/>
                  </a:solidFill>
                  <a:effectLst/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고  객</a:t>
              </a:r>
              <a:endParaRPr lang="en-US" altLang="ko-KR" b="1" kern="0" spc="-80" dirty="0">
                <a:ln w="11430"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</p:txBody>
        </p:sp>
      </p:grpSp>
      <p:grpSp>
        <p:nvGrpSpPr>
          <p:cNvPr id="145" name="그룹 399"/>
          <p:cNvGrpSpPr/>
          <p:nvPr/>
        </p:nvGrpSpPr>
        <p:grpSpPr>
          <a:xfrm>
            <a:off x="488950" y="4005064"/>
            <a:ext cx="1023598" cy="422272"/>
            <a:chOff x="1033743" y="4021613"/>
            <a:chExt cx="1023598" cy="422272"/>
          </a:xfrm>
          <a:solidFill>
            <a:srgbClr val="FFFFFF">
              <a:lumMod val="85000"/>
            </a:srgbClr>
          </a:solidFill>
        </p:grpSpPr>
        <p:sp>
          <p:nvSpPr>
            <p:cNvPr id="146" name="AutoShape 3"/>
            <p:cNvSpPr>
              <a:spLocks noChangeArrowheads="1"/>
            </p:cNvSpPr>
            <p:nvPr/>
          </p:nvSpPr>
          <p:spPr bwMode="auto">
            <a:xfrm>
              <a:off x="1033743" y="4021613"/>
              <a:ext cx="1023598" cy="422272"/>
            </a:xfrm>
            <a:prstGeom prst="homePlate">
              <a:avLst>
                <a:gd name="adj" fmla="val 17189"/>
              </a:avLst>
            </a:prstGeom>
            <a:grpFill/>
            <a:ln w="1587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fontAlgn="auto">
                <a:spcAft>
                  <a:spcPts val="0"/>
                </a:spcAft>
                <a:defRPr/>
              </a:pPr>
              <a:endParaRPr lang="en-US" altLang="ko-KR" sz="1400" b="1" kern="0" dirty="0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47" name="AutoShape 161"/>
            <p:cNvSpPr>
              <a:spLocks noChangeArrowheads="1"/>
            </p:cNvSpPr>
            <p:nvPr/>
          </p:nvSpPr>
          <p:spPr bwMode="auto">
            <a:xfrm>
              <a:off x="1074019" y="4093542"/>
              <a:ext cx="904292" cy="197168"/>
            </a:xfrm>
            <a:prstGeom prst="roundRect">
              <a:avLst>
                <a:gd name="adj" fmla="val 11819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defTabSz="762000" fontAlgn="auto">
                <a:spcBef>
                  <a:spcPts val="0"/>
                </a:spcBef>
                <a:spcAft>
                  <a:spcPts val="0"/>
                </a:spcAft>
                <a:tabLst>
                  <a:tab pos="5648325" algn="l"/>
                </a:tabLst>
                <a:defRPr/>
              </a:pPr>
              <a:r>
                <a:rPr lang="ko-KR" altLang="en-US" b="1" kern="0" spc="-80" dirty="0">
                  <a:ln w="11430">
                    <a:noFill/>
                  </a:ln>
                  <a:solidFill>
                    <a:srgbClr val="000000"/>
                  </a:solidFill>
                  <a:effectLst/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영업부문</a:t>
              </a:r>
            </a:p>
          </p:txBody>
        </p:sp>
      </p:grpSp>
      <p:grpSp>
        <p:nvGrpSpPr>
          <p:cNvPr id="148" name="그룹 400"/>
          <p:cNvGrpSpPr/>
          <p:nvPr/>
        </p:nvGrpSpPr>
        <p:grpSpPr>
          <a:xfrm>
            <a:off x="488950" y="4477370"/>
            <a:ext cx="1023598" cy="422272"/>
            <a:chOff x="1033743" y="4559630"/>
            <a:chExt cx="1023598" cy="422272"/>
          </a:xfrm>
          <a:solidFill>
            <a:srgbClr val="FFFFFF">
              <a:lumMod val="85000"/>
            </a:srgbClr>
          </a:solidFill>
        </p:grpSpPr>
        <p:sp>
          <p:nvSpPr>
            <p:cNvPr id="149" name="AutoShape 3"/>
            <p:cNvSpPr>
              <a:spLocks noChangeArrowheads="1"/>
            </p:cNvSpPr>
            <p:nvPr/>
          </p:nvSpPr>
          <p:spPr bwMode="auto">
            <a:xfrm>
              <a:off x="1033743" y="4559630"/>
              <a:ext cx="1023598" cy="422272"/>
            </a:xfrm>
            <a:prstGeom prst="homePlate">
              <a:avLst>
                <a:gd name="adj" fmla="val 17189"/>
              </a:avLst>
            </a:prstGeom>
            <a:grpFill/>
            <a:ln w="1587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fontAlgn="auto">
                <a:spcAft>
                  <a:spcPts val="0"/>
                </a:spcAft>
                <a:defRPr/>
              </a:pPr>
              <a:endParaRPr lang="en-US" altLang="ko-KR" sz="1400" b="1" kern="0" dirty="0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52" name="AutoShape 161"/>
            <p:cNvSpPr>
              <a:spLocks noChangeArrowheads="1"/>
            </p:cNvSpPr>
            <p:nvPr/>
          </p:nvSpPr>
          <p:spPr bwMode="auto">
            <a:xfrm>
              <a:off x="1074019" y="4626630"/>
              <a:ext cx="904292" cy="197168"/>
            </a:xfrm>
            <a:prstGeom prst="roundRect">
              <a:avLst>
                <a:gd name="adj" fmla="val 11819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defTabSz="762000" fontAlgn="auto">
                <a:spcBef>
                  <a:spcPts val="0"/>
                </a:spcBef>
                <a:spcAft>
                  <a:spcPts val="0"/>
                </a:spcAft>
                <a:tabLst>
                  <a:tab pos="5648325" algn="l"/>
                </a:tabLst>
                <a:defRPr/>
              </a:pPr>
              <a:r>
                <a:rPr lang="ko-KR" altLang="en-US" b="1" kern="0" spc="-80" dirty="0">
                  <a:ln w="11430">
                    <a:noFill/>
                  </a:ln>
                  <a:solidFill>
                    <a:srgbClr val="000000"/>
                  </a:solidFill>
                  <a:effectLst/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생산관리</a:t>
              </a:r>
            </a:p>
          </p:txBody>
        </p:sp>
      </p:grpSp>
      <p:grpSp>
        <p:nvGrpSpPr>
          <p:cNvPr id="153" name="그룹 401"/>
          <p:cNvGrpSpPr/>
          <p:nvPr/>
        </p:nvGrpSpPr>
        <p:grpSpPr>
          <a:xfrm>
            <a:off x="488950" y="5421039"/>
            <a:ext cx="1023598" cy="422272"/>
            <a:chOff x="1033743" y="5097647"/>
            <a:chExt cx="1023598" cy="422272"/>
          </a:xfrm>
          <a:solidFill>
            <a:srgbClr val="FFFFFF">
              <a:lumMod val="85000"/>
            </a:srgbClr>
          </a:solidFill>
        </p:grpSpPr>
        <p:sp>
          <p:nvSpPr>
            <p:cNvPr id="154" name="AutoShape 3"/>
            <p:cNvSpPr>
              <a:spLocks noChangeArrowheads="1"/>
            </p:cNvSpPr>
            <p:nvPr/>
          </p:nvSpPr>
          <p:spPr bwMode="auto">
            <a:xfrm>
              <a:off x="1033743" y="5097647"/>
              <a:ext cx="1023598" cy="422272"/>
            </a:xfrm>
            <a:prstGeom prst="homePlate">
              <a:avLst>
                <a:gd name="adj" fmla="val 17189"/>
              </a:avLst>
            </a:prstGeom>
            <a:grpFill/>
            <a:ln w="1587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fontAlgn="auto">
                <a:spcAft>
                  <a:spcPts val="0"/>
                </a:spcAft>
                <a:defRPr/>
              </a:pPr>
              <a:endParaRPr lang="en-US" altLang="ko-KR" sz="1400" b="1" kern="0" dirty="0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55" name="AutoShape 161"/>
            <p:cNvSpPr>
              <a:spLocks noChangeArrowheads="1"/>
            </p:cNvSpPr>
            <p:nvPr/>
          </p:nvSpPr>
          <p:spPr bwMode="auto">
            <a:xfrm>
              <a:off x="1074019" y="5145111"/>
              <a:ext cx="904292" cy="197168"/>
            </a:xfrm>
            <a:prstGeom prst="roundRect">
              <a:avLst>
                <a:gd name="adj" fmla="val 11819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defTabSz="762000" fontAlgn="auto">
                <a:spcBef>
                  <a:spcPts val="0"/>
                </a:spcBef>
                <a:spcAft>
                  <a:spcPts val="0"/>
                </a:spcAft>
                <a:tabLst>
                  <a:tab pos="5648325" algn="l"/>
                </a:tabLst>
                <a:defRPr/>
              </a:pPr>
              <a:r>
                <a:rPr lang="ko-KR" altLang="en-US" b="1" kern="0" spc="-80" dirty="0">
                  <a:ln w="11430">
                    <a:noFill/>
                  </a:ln>
                  <a:solidFill>
                    <a:srgbClr val="000000"/>
                  </a:solidFill>
                  <a:effectLst/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설비관리</a:t>
              </a:r>
            </a:p>
          </p:txBody>
        </p:sp>
      </p:grpSp>
      <p:grpSp>
        <p:nvGrpSpPr>
          <p:cNvPr id="156" name="그룹 402"/>
          <p:cNvGrpSpPr/>
          <p:nvPr/>
        </p:nvGrpSpPr>
        <p:grpSpPr>
          <a:xfrm>
            <a:off x="488950" y="5902609"/>
            <a:ext cx="1023598" cy="422272"/>
            <a:chOff x="1033743" y="5635664"/>
            <a:chExt cx="1023598" cy="422272"/>
          </a:xfrm>
          <a:solidFill>
            <a:srgbClr val="FFFFFF">
              <a:lumMod val="85000"/>
            </a:srgbClr>
          </a:solidFill>
        </p:grpSpPr>
        <p:sp>
          <p:nvSpPr>
            <p:cNvPr id="157" name="AutoShape 3"/>
            <p:cNvSpPr>
              <a:spLocks noChangeArrowheads="1"/>
            </p:cNvSpPr>
            <p:nvPr/>
          </p:nvSpPr>
          <p:spPr bwMode="auto">
            <a:xfrm>
              <a:off x="1033743" y="5635664"/>
              <a:ext cx="1023598" cy="422272"/>
            </a:xfrm>
            <a:prstGeom prst="homePlate">
              <a:avLst>
                <a:gd name="adj" fmla="val 17189"/>
              </a:avLst>
            </a:prstGeom>
            <a:grpFill/>
            <a:ln w="1587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fontAlgn="auto">
                <a:spcAft>
                  <a:spcPts val="0"/>
                </a:spcAft>
                <a:defRPr/>
              </a:pPr>
              <a:endParaRPr lang="en-US" altLang="ko-KR" sz="1400" b="1" kern="0" dirty="0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58" name="AutoShape 161"/>
            <p:cNvSpPr>
              <a:spLocks noChangeArrowheads="1"/>
            </p:cNvSpPr>
            <p:nvPr/>
          </p:nvSpPr>
          <p:spPr bwMode="auto">
            <a:xfrm>
              <a:off x="1074019" y="5702420"/>
              <a:ext cx="904292" cy="197168"/>
            </a:xfrm>
            <a:prstGeom prst="roundRect">
              <a:avLst>
                <a:gd name="adj" fmla="val 11819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defTabSz="762000" fontAlgn="auto">
                <a:spcBef>
                  <a:spcPts val="0"/>
                </a:spcBef>
                <a:spcAft>
                  <a:spcPts val="0"/>
                </a:spcAft>
                <a:tabLst>
                  <a:tab pos="5648325" algn="l"/>
                </a:tabLst>
                <a:defRPr/>
              </a:pPr>
              <a:r>
                <a:rPr lang="ko-KR" altLang="en-US" b="1" kern="0" spc="-80" dirty="0">
                  <a:ln w="11430">
                    <a:noFill/>
                  </a:ln>
                  <a:solidFill>
                    <a:srgbClr val="000000"/>
                  </a:solidFill>
                  <a:effectLst/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협력업체</a:t>
              </a:r>
            </a:p>
          </p:txBody>
        </p:sp>
      </p:grpSp>
      <p:grpSp>
        <p:nvGrpSpPr>
          <p:cNvPr id="159" name="그룹 403"/>
          <p:cNvGrpSpPr/>
          <p:nvPr/>
        </p:nvGrpSpPr>
        <p:grpSpPr>
          <a:xfrm>
            <a:off x="1529687" y="3531278"/>
            <a:ext cx="1976350" cy="422272"/>
            <a:chOff x="2074479" y="3481397"/>
            <a:chExt cx="2046913" cy="422272"/>
          </a:xfrm>
          <a:solidFill>
            <a:srgbClr val="FFFFFF">
              <a:lumMod val="85000"/>
            </a:srgbClr>
          </a:solidFill>
        </p:grpSpPr>
        <p:sp>
          <p:nvSpPr>
            <p:cNvPr id="160" name="AutoShape 4"/>
            <p:cNvSpPr>
              <a:spLocks noChangeArrowheads="1"/>
            </p:cNvSpPr>
            <p:nvPr/>
          </p:nvSpPr>
          <p:spPr bwMode="auto">
            <a:xfrm>
              <a:off x="2074479" y="3481397"/>
              <a:ext cx="2046913" cy="422272"/>
            </a:xfrm>
            <a:prstGeom prst="homePlate">
              <a:avLst>
                <a:gd name="adj" fmla="val 17323"/>
              </a:avLst>
            </a:prstGeom>
            <a:grpFill/>
            <a:ln w="1587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fontAlgn="auto">
                <a:spcAft>
                  <a:spcPts val="0"/>
                </a:spcAft>
                <a:defRPr/>
              </a:pPr>
              <a:endParaRPr lang="en-US" altLang="ko-KR" sz="1400" b="1" kern="0" dirty="0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61" name="AutoShape 161"/>
            <p:cNvSpPr>
              <a:spLocks noChangeArrowheads="1"/>
            </p:cNvSpPr>
            <p:nvPr/>
          </p:nvSpPr>
          <p:spPr bwMode="auto">
            <a:xfrm>
              <a:off x="2097644" y="3593949"/>
              <a:ext cx="2000582" cy="197168"/>
            </a:xfrm>
            <a:prstGeom prst="roundRect">
              <a:avLst>
                <a:gd name="adj" fmla="val 11819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defTabSz="762000" fontAlgn="auto">
                <a:spcBef>
                  <a:spcPts val="0"/>
                </a:spcBef>
                <a:spcAft>
                  <a:spcPts val="0"/>
                </a:spcAft>
                <a:tabLst>
                  <a:tab pos="5648325" algn="l"/>
                </a:tabLst>
                <a:defRPr/>
              </a:pPr>
              <a:r>
                <a:rPr lang="ko-KR" altLang="en-US" b="1" kern="0" spc="-80" dirty="0">
                  <a:ln w="11430">
                    <a:noFill/>
                  </a:ln>
                  <a:solidFill>
                    <a:srgbClr val="000000"/>
                  </a:solidFill>
                  <a:effectLst/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납기 준수 율 향상</a:t>
              </a:r>
            </a:p>
          </p:txBody>
        </p:sp>
      </p:grpSp>
      <p:grpSp>
        <p:nvGrpSpPr>
          <p:cNvPr id="162" name="그룹 404"/>
          <p:cNvGrpSpPr/>
          <p:nvPr/>
        </p:nvGrpSpPr>
        <p:grpSpPr>
          <a:xfrm>
            <a:off x="3533383" y="3531278"/>
            <a:ext cx="1976350" cy="422272"/>
            <a:chOff x="2074479" y="3481397"/>
            <a:chExt cx="2046913" cy="422272"/>
          </a:xfrm>
          <a:solidFill>
            <a:srgbClr val="FFFFFF">
              <a:lumMod val="85000"/>
            </a:srgbClr>
          </a:solidFill>
        </p:grpSpPr>
        <p:sp>
          <p:nvSpPr>
            <p:cNvPr id="163" name="AutoShape 4"/>
            <p:cNvSpPr>
              <a:spLocks noChangeArrowheads="1"/>
            </p:cNvSpPr>
            <p:nvPr/>
          </p:nvSpPr>
          <p:spPr bwMode="auto">
            <a:xfrm>
              <a:off x="2074479" y="3481397"/>
              <a:ext cx="2046913" cy="422272"/>
            </a:xfrm>
            <a:prstGeom prst="homePlate">
              <a:avLst>
                <a:gd name="adj" fmla="val 17323"/>
              </a:avLst>
            </a:prstGeom>
            <a:grpFill/>
            <a:ln w="1587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fontAlgn="auto">
                <a:spcAft>
                  <a:spcPts val="0"/>
                </a:spcAft>
                <a:defRPr/>
              </a:pPr>
              <a:endParaRPr lang="en-US" altLang="ko-KR" sz="1400" b="1" kern="0" dirty="0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64" name="AutoShape 161"/>
            <p:cNvSpPr>
              <a:spLocks noChangeArrowheads="1"/>
            </p:cNvSpPr>
            <p:nvPr/>
          </p:nvSpPr>
          <p:spPr bwMode="auto">
            <a:xfrm>
              <a:off x="2097644" y="3570766"/>
              <a:ext cx="2000582" cy="197168"/>
            </a:xfrm>
            <a:prstGeom prst="roundRect">
              <a:avLst>
                <a:gd name="adj" fmla="val 11819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lang="ko-KR" altLang="en-US" b="1" kern="0" spc="-80" dirty="0">
                  <a:ln w="11430">
                    <a:noFill/>
                  </a:ln>
                  <a:solidFill>
                    <a:srgbClr val="000000"/>
                  </a:solidFill>
                  <a:effectLst/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납기 회신속도 향상</a:t>
              </a:r>
            </a:p>
          </p:txBody>
        </p:sp>
      </p:grpSp>
      <p:grpSp>
        <p:nvGrpSpPr>
          <p:cNvPr id="165" name="그룹 407"/>
          <p:cNvGrpSpPr/>
          <p:nvPr/>
        </p:nvGrpSpPr>
        <p:grpSpPr>
          <a:xfrm>
            <a:off x="5537079" y="3531278"/>
            <a:ext cx="1976350" cy="422272"/>
            <a:chOff x="2074479" y="3481397"/>
            <a:chExt cx="2046913" cy="422272"/>
          </a:xfrm>
          <a:solidFill>
            <a:srgbClr val="FFFFFF">
              <a:lumMod val="85000"/>
            </a:srgbClr>
          </a:solidFill>
        </p:grpSpPr>
        <p:sp>
          <p:nvSpPr>
            <p:cNvPr id="166" name="AutoShape 4"/>
            <p:cNvSpPr>
              <a:spLocks noChangeArrowheads="1"/>
            </p:cNvSpPr>
            <p:nvPr/>
          </p:nvSpPr>
          <p:spPr bwMode="auto">
            <a:xfrm>
              <a:off x="2074479" y="3481397"/>
              <a:ext cx="2046913" cy="422272"/>
            </a:xfrm>
            <a:prstGeom prst="homePlate">
              <a:avLst>
                <a:gd name="adj" fmla="val 17323"/>
              </a:avLst>
            </a:prstGeom>
            <a:grpFill/>
            <a:ln w="1587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fontAlgn="auto">
                <a:spcAft>
                  <a:spcPts val="0"/>
                </a:spcAft>
                <a:defRPr/>
              </a:pPr>
              <a:endParaRPr lang="en-US" altLang="ko-KR" sz="1400" b="1" kern="0" dirty="0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67" name="AutoShape 161"/>
            <p:cNvSpPr>
              <a:spLocks noChangeArrowheads="1"/>
            </p:cNvSpPr>
            <p:nvPr/>
          </p:nvSpPr>
          <p:spPr bwMode="auto">
            <a:xfrm>
              <a:off x="2097644" y="3593949"/>
              <a:ext cx="2000582" cy="197168"/>
            </a:xfrm>
            <a:prstGeom prst="roundRect">
              <a:avLst>
                <a:gd name="adj" fmla="val 11819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defTabSz="762000" fontAlgn="auto">
                <a:spcBef>
                  <a:spcPts val="0"/>
                </a:spcBef>
                <a:spcAft>
                  <a:spcPts val="0"/>
                </a:spcAft>
                <a:tabLst>
                  <a:tab pos="5648325" algn="l"/>
                </a:tabLst>
                <a:defRPr/>
              </a:pPr>
              <a:r>
                <a:rPr lang="ko-KR" altLang="en-US" b="1" kern="0" spc="-80" dirty="0">
                  <a:ln w="11430">
                    <a:noFill/>
                  </a:ln>
                  <a:solidFill>
                    <a:srgbClr val="000000"/>
                  </a:solidFill>
                  <a:effectLst/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기 주문 오더 현황정보</a:t>
              </a:r>
            </a:p>
          </p:txBody>
        </p:sp>
      </p:grpSp>
      <p:grpSp>
        <p:nvGrpSpPr>
          <p:cNvPr id="168" name="그룹 415"/>
          <p:cNvGrpSpPr/>
          <p:nvPr/>
        </p:nvGrpSpPr>
        <p:grpSpPr>
          <a:xfrm>
            <a:off x="1529687" y="4005064"/>
            <a:ext cx="1976350" cy="422272"/>
            <a:chOff x="2074479" y="3481397"/>
            <a:chExt cx="2046913" cy="422272"/>
          </a:xfrm>
          <a:solidFill>
            <a:srgbClr val="FFFFFF">
              <a:lumMod val="85000"/>
            </a:srgbClr>
          </a:solidFill>
        </p:grpSpPr>
        <p:sp>
          <p:nvSpPr>
            <p:cNvPr id="169" name="AutoShape 4"/>
            <p:cNvSpPr>
              <a:spLocks noChangeArrowheads="1"/>
            </p:cNvSpPr>
            <p:nvPr/>
          </p:nvSpPr>
          <p:spPr bwMode="auto">
            <a:xfrm>
              <a:off x="2074479" y="3481397"/>
              <a:ext cx="2046913" cy="422272"/>
            </a:xfrm>
            <a:prstGeom prst="homePlate">
              <a:avLst>
                <a:gd name="adj" fmla="val 17323"/>
              </a:avLst>
            </a:prstGeom>
            <a:grpFill/>
            <a:ln w="1587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fontAlgn="auto">
                <a:spcAft>
                  <a:spcPts val="0"/>
                </a:spcAft>
                <a:defRPr/>
              </a:pPr>
              <a:endParaRPr lang="en-US" altLang="ko-KR" sz="1400" b="1" kern="0" dirty="0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0" name="AutoShape 161"/>
            <p:cNvSpPr>
              <a:spLocks noChangeArrowheads="1"/>
            </p:cNvSpPr>
            <p:nvPr/>
          </p:nvSpPr>
          <p:spPr bwMode="auto">
            <a:xfrm>
              <a:off x="2097644" y="3561088"/>
              <a:ext cx="2000582" cy="197168"/>
            </a:xfrm>
            <a:prstGeom prst="roundRect">
              <a:avLst>
                <a:gd name="adj" fmla="val 11819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defTabSz="762000" fontAlgn="auto">
                <a:spcBef>
                  <a:spcPts val="0"/>
                </a:spcBef>
                <a:spcAft>
                  <a:spcPts val="0"/>
                </a:spcAft>
                <a:tabLst>
                  <a:tab pos="5648325" algn="l"/>
                </a:tabLst>
                <a:defRPr/>
              </a:pPr>
              <a:r>
                <a:rPr lang="ko-KR" altLang="en-US" b="1" kern="0" spc="-80" dirty="0">
                  <a:ln w="11430">
                    <a:noFill/>
                  </a:ln>
                  <a:solidFill>
                    <a:srgbClr val="000000"/>
                  </a:solidFill>
                  <a:effectLst/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신규 주문 납기예측</a:t>
              </a:r>
            </a:p>
          </p:txBody>
        </p:sp>
      </p:grpSp>
      <p:grpSp>
        <p:nvGrpSpPr>
          <p:cNvPr id="171" name="그룹 416"/>
          <p:cNvGrpSpPr/>
          <p:nvPr/>
        </p:nvGrpSpPr>
        <p:grpSpPr>
          <a:xfrm>
            <a:off x="3533383" y="4005064"/>
            <a:ext cx="1976350" cy="422272"/>
            <a:chOff x="2074479" y="3481397"/>
            <a:chExt cx="2046913" cy="422272"/>
          </a:xfrm>
          <a:solidFill>
            <a:srgbClr val="FFFFFF">
              <a:lumMod val="85000"/>
            </a:srgbClr>
          </a:solidFill>
        </p:grpSpPr>
        <p:sp>
          <p:nvSpPr>
            <p:cNvPr id="172" name="AutoShape 4"/>
            <p:cNvSpPr>
              <a:spLocks noChangeArrowheads="1"/>
            </p:cNvSpPr>
            <p:nvPr/>
          </p:nvSpPr>
          <p:spPr bwMode="auto">
            <a:xfrm>
              <a:off x="2074479" y="3481397"/>
              <a:ext cx="2046913" cy="422272"/>
            </a:xfrm>
            <a:prstGeom prst="homePlate">
              <a:avLst>
                <a:gd name="adj" fmla="val 17323"/>
              </a:avLst>
            </a:prstGeom>
            <a:grpFill/>
            <a:ln w="1587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fontAlgn="auto">
                <a:spcAft>
                  <a:spcPts val="0"/>
                </a:spcAft>
                <a:defRPr/>
              </a:pPr>
              <a:endParaRPr lang="en-US" altLang="ko-KR" sz="1400" b="1" kern="0" dirty="0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3" name="AutoShape 161"/>
            <p:cNvSpPr>
              <a:spLocks noChangeArrowheads="1"/>
            </p:cNvSpPr>
            <p:nvPr/>
          </p:nvSpPr>
          <p:spPr bwMode="auto">
            <a:xfrm>
              <a:off x="2097644" y="3561088"/>
              <a:ext cx="2000582" cy="197168"/>
            </a:xfrm>
            <a:prstGeom prst="roundRect">
              <a:avLst>
                <a:gd name="adj" fmla="val 11819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defTabSz="762000" fontAlgn="auto">
                <a:spcBef>
                  <a:spcPts val="0"/>
                </a:spcBef>
                <a:spcAft>
                  <a:spcPts val="0"/>
                </a:spcAft>
                <a:tabLst>
                  <a:tab pos="5648325" algn="l"/>
                </a:tabLst>
                <a:defRPr/>
              </a:pPr>
              <a:r>
                <a:rPr lang="ko-KR" altLang="en-US" b="1" kern="0" spc="-80" dirty="0">
                  <a:ln w="11430">
                    <a:noFill/>
                  </a:ln>
                  <a:solidFill>
                    <a:srgbClr val="000000"/>
                  </a:solidFill>
                  <a:effectLst/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진행오더 현황파악</a:t>
              </a:r>
            </a:p>
          </p:txBody>
        </p:sp>
      </p:grpSp>
      <p:grpSp>
        <p:nvGrpSpPr>
          <p:cNvPr id="174" name="그룹 417"/>
          <p:cNvGrpSpPr/>
          <p:nvPr/>
        </p:nvGrpSpPr>
        <p:grpSpPr>
          <a:xfrm>
            <a:off x="5537079" y="4005064"/>
            <a:ext cx="1976350" cy="422272"/>
            <a:chOff x="2074479" y="3481397"/>
            <a:chExt cx="2046913" cy="422272"/>
          </a:xfrm>
          <a:solidFill>
            <a:srgbClr val="FFFFFF">
              <a:lumMod val="85000"/>
            </a:srgbClr>
          </a:solidFill>
        </p:grpSpPr>
        <p:sp>
          <p:nvSpPr>
            <p:cNvPr id="175" name="AutoShape 4"/>
            <p:cNvSpPr>
              <a:spLocks noChangeArrowheads="1"/>
            </p:cNvSpPr>
            <p:nvPr/>
          </p:nvSpPr>
          <p:spPr bwMode="auto">
            <a:xfrm>
              <a:off x="2074479" y="3481397"/>
              <a:ext cx="2046913" cy="422272"/>
            </a:xfrm>
            <a:prstGeom prst="homePlate">
              <a:avLst>
                <a:gd name="adj" fmla="val 17323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587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fontAlgn="auto">
                <a:spcAft>
                  <a:spcPts val="0"/>
                </a:spcAft>
                <a:defRPr/>
              </a:pPr>
              <a:endParaRPr lang="en-US" altLang="ko-KR" sz="1400" b="1" kern="0" dirty="0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6" name="AutoShape 161"/>
            <p:cNvSpPr>
              <a:spLocks noChangeArrowheads="1"/>
            </p:cNvSpPr>
            <p:nvPr/>
          </p:nvSpPr>
          <p:spPr bwMode="auto">
            <a:xfrm>
              <a:off x="2097644" y="3561088"/>
              <a:ext cx="2000582" cy="197168"/>
            </a:xfrm>
            <a:prstGeom prst="roundRect">
              <a:avLst>
                <a:gd name="adj" fmla="val 11819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defTabSz="762000" fontAlgn="auto">
                <a:spcBef>
                  <a:spcPts val="0"/>
                </a:spcBef>
                <a:spcAft>
                  <a:spcPts val="0"/>
                </a:spcAft>
                <a:tabLst>
                  <a:tab pos="5648325" algn="l"/>
                </a:tabLst>
                <a:defRPr/>
              </a:pPr>
              <a:r>
                <a:rPr lang="ko-KR" altLang="en-US" b="1" kern="0" spc="-80" dirty="0">
                  <a:ln w="11430">
                    <a:noFill/>
                  </a:ln>
                  <a:solidFill>
                    <a:schemeClr val="bg1"/>
                  </a:solidFill>
                  <a:effectLst/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생산</a:t>
              </a:r>
              <a:r>
                <a:rPr lang="en-US" altLang="ko-KR" b="1" kern="0" spc="-80" dirty="0">
                  <a:ln w="11430">
                    <a:noFill/>
                  </a:ln>
                  <a:solidFill>
                    <a:schemeClr val="bg1"/>
                  </a:solidFill>
                  <a:effectLst/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/</a:t>
              </a:r>
              <a:r>
                <a:rPr lang="ko-KR" altLang="en-US" b="1" kern="0" spc="-80" dirty="0">
                  <a:ln w="11430">
                    <a:noFill/>
                  </a:ln>
                  <a:solidFill>
                    <a:schemeClr val="bg1"/>
                  </a:solidFill>
                  <a:effectLst/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영업 </a:t>
              </a:r>
              <a:r>
                <a:rPr lang="en-US" altLang="ko-KR" b="1" kern="0" spc="-80" dirty="0">
                  <a:ln w="11430">
                    <a:noFill/>
                  </a:ln>
                  <a:solidFill>
                    <a:schemeClr val="bg1"/>
                  </a:solidFill>
                  <a:effectLst/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Conflict </a:t>
              </a:r>
              <a:r>
                <a:rPr lang="ko-KR" altLang="en-US" b="1" kern="0" spc="-80" dirty="0">
                  <a:ln w="11430">
                    <a:noFill/>
                  </a:ln>
                  <a:solidFill>
                    <a:schemeClr val="bg1"/>
                  </a:solidFill>
                  <a:effectLst/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감소</a:t>
              </a:r>
            </a:p>
          </p:txBody>
        </p:sp>
      </p:grpSp>
      <p:grpSp>
        <p:nvGrpSpPr>
          <p:cNvPr id="177" name="그룹 418"/>
          <p:cNvGrpSpPr/>
          <p:nvPr/>
        </p:nvGrpSpPr>
        <p:grpSpPr>
          <a:xfrm>
            <a:off x="7540775" y="4005064"/>
            <a:ext cx="1976350" cy="422272"/>
            <a:chOff x="2074479" y="3481397"/>
            <a:chExt cx="2046913" cy="422272"/>
          </a:xfrm>
          <a:solidFill>
            <a:srgbClr val="FFFFFF">
              <a:lumMod val="85000"/>
            </a:srgbClr>
          </a:solidFill>
        </p:grpSpPr>
        <p:sp>
          <p:nvSpPr>
            <p:cNvPr id="178" name="AutoShape 4"/>
            <p:cNvSpPr>
              <a:spLocks noChangeArrowheads="1"/>
            </p:cNvSpPr>
            <p:nvPr/>
          </p:nvSpPr>
          <p:spPr bwMode="auto">
            <a:xfrm>
              <a:off x="2074479" y="3481397"/>
              <a:ext cx="2046913" cy="422272"/>
            </a:xfrm>
            <a:prstGeom prst="homePlate">
              <a:avLst>
                <a:gd name="adj" fmla="val 17323"/>
              </a:avLst>
            </a:prstGeom>
            <a:grpFill/>
            <a:ln w="1587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fontAlgn="auto">
                <a:spcAft>
                  <a:spcPts val="0"/>
                </a:spcAft>
                <a:defRPr/>
              </a:pPr>
              <a:endParaRPr lang="en-US" altLang="ko-KR" sz="1400" b="1" kern="0" dirty="0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9" name="AutoShape 161"/>
            <p:cNvSpPr>
              <a:spLocks noChangeArrowheads="1"/>
            </p:cNvSpPr>
            <p:nvPr/>
          </p:nvSpPr>
          <p:spPr bwMode="auto">
            <a:xfrm>
              <a:off x="2097644" y="3561088"/>
              <a:ext cx="2000582" cy="197168"/>
            </a:xfrm>
            <a:prstGeom prst="roundRect">
              <a:avLst>
                <a:gd name="adj" fmla="val 11819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defTabSz="762000" fontAlgn="auto">
                <a:spcBef>
                  <a:spcPts val="0"/>
                </a:spcBef>
                <a:spcAft>
                  <a:spcPts val="0"/>
                </a:spcAft>
                <a:tabLst>
                  <a:tab pos="5648325" algn="l"/>
                </a:tabLst>
                <a:defRPr/>
              </a:pPr>
              <a:r>
                <a:rPr lang="ko-KR" altLang="en-US" b="1" kern="0" spc="-80" dirty="0">
                  <a:ln w="11430">
                    <a:noFill/>
                  </a:ln>
                  <a:solidFill>
                    <a:srgbClr val="000000"/>
                  </a:solidFill>
                  <a:effectLst/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긴급오더 시뮬레이션</a:t>
              </a:r>
            </a:p>
          </p:txBody>
        </p:sp>
      </p:grpSp>
      <p:grpSp>
        <p:nvGrpSpPr>
          <p:cNvPr id="180" name="그룹 428"/>
          <p:cNvGrpSpPr/>
          <p:nvPr/>
        </p:nvGrpSpPr>
        <p:grpSpPr>
          <a:xfrm>
            <a:off x="1529687" y="4478643"/>
            <a:ext cx="1976350" cy="422272"/>
            <a:chOff x="2074479" y="3481397"/>
            <a:chExt cx="2046913" cy="422272"/>
          </a:xfrm>
          <a:solidFill>
            <a:srgbClr val="FFFFFF">
              <a:lumMod val="85000"/>
            </a:srgbClr>
          </a:solidFill>
        </p:grpSpPr>
        <p:sp>
          <p:nvSpPr>
            <p:cNvPr id="181" name="AutoShape 4"/>
            <p:cNvSpPr>
              <a:spLocks noChangeArrowheads="1"/>
            </p:cNvSpPr>
            <p:nvPr/>
          </p:nvSpPr>
          <p:spPr bwMode="auto">
            <a:xfrm>
              <a:off x="2074479" y="3481397"/>
              <a:ext cx="2046913" cy="422272"/>
            </a:xfrm>
            <a:prstGeom prst="homePlate">
              <a:avLst>
                <a:gd name="adj" fmla="val 17323"/>
              </a:avLst>
            </a:prstGeom>
            <a:grpFill/>
            <a:ln w="1587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fontAlgn="auto">
                <a:spcAft>
                  <a:spcPts val="0"/>
                </a:spcAft>
                <a:defRPr/>
              </a:pPr>
              <a:endParaRPr lang="en-US" altLang="ko-KR" sz="1400" b="1" kern="0" dirty="0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82" name="AutoShape 161"/>
            <p:cNvSpPr>
              <a:spLocks noChangeArrowheads="1"/>
            </p:cNvSpPr>
            <p:nvPr/>
          </p:nvSpPr>
          <p:spPr bwMode="auto">
            <a:xfrm>
              <a:off x="2097644" y="3593949"/>
              <a:ext cx="2000582" cy="197168"/>
            </a:xfrm>
            <a:prstGeom prst="roundRect">
              <a:avLst>
                <a:gd name="adj" fmla="val 11819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defTabSz="762000" fontAlgn="auto">
                <a:spcBef>
                  <a:spcPts val="0"/>
                </a:spcBef>
                <a:spcAft>
                  <a:spcPts val="0"/>
                </a:spcAft>
                <a:tabLst>
                  <a:tab pos="5648325" algn="l"/>
                </a:tabLst>
                <a:defRPr/>
              </a:pPr>
              <a:r>
                <a:rPr lang="ko-KR" altLang="en-US" b="1" kern="0" spc="-80" dirty="0">
                  <a:ln w="11430">
                    <a:noFill/>
                  </a:ln>
                  <a:solidFill>
                    <a:srgbClr val="000000"/>
                  </a:solidFill>
                  <a:effectLst/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설비 별 작업지시</a:t>
              </a:r>
            </a:p>
          </p:txBody>
        </p:sp>
      </p:grpSp>
      <p:grpSp>
        <p:nvGrpSpPr>
          <p:cNvPr id="183" name="그룹 429"/>
          <p:cNvGrpSpPr/>
          <p:nvPr/>
        </p:nvGrpSpPr>
        <p:grpSpPr>
          <a:xfrm>
            <a:off x="3533383" y="4478643"/>
            <a:ext cx="1976350" cy="422272"/>
            <a:chOff x="2074479" y="3481397"/>
            <a:chExt cx="2046913" cy="422272"/>
          </a:xfrm>
          <a:solidFill>
            <a:srgbClr val="FFFFFF">
              <a:lumMod val="85000"/>
            </a:srgbClr>
          </a:solidFill>
        </p:grpSpPr>
        <p:sp>
          <p:nvSpPr>
            <p:cNvPr id="184" name="AutoShape 4"/>
            <p:cNvSpPr>
              <a:spLocks noChangeArrowheads="1"/>
            </p:cNvSpPr>
            <p:nvPr/>
          </p:nvSpPr>
          <p:spPr bwMode="auto">
            <a:xfrm>
              <a:off x="2074479" y="3481397"/>
              <a:ext cx="2046913" cy="422272"/>
            </a:xfrm>
            <a:prstGeom prst="homePlate">
              <a:avLst>
                <a:gd name="adj" fmla="val 17323"/>
              </a:avLst>
            </a:prstGeom>
            <a:grpFill/>
            <a:ln w="1587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fontAlgn="auto">
                <a:spcAft>
                  <a:spcPts val="0"/>
                </a:spcAft>
                <a:defRPr/>
              </a:pPr>
              <a:endParaRPr lang="en-US" altLang="ko-KR" sz="1400" b="1" kern="0" dirty="0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85" name="AutoShape 161"/>
            <p:cNvSpPr>
              <a:spLocks noChangeArrowheads="1"/>
            </p:cNvSpPr>
            <p:nvPr/>
          </p:nvSpPr>
          <p:spPr bwMode="auto">
            <a:xfrm>
              <a:off x="2097644" y="3561088"/>
              <a:ext cx="2000582" cy="197168"/>
            </a:xfrm>
            <a:prstGeom prst="roundRect">
              <a:avLst>
                <a:gd name="adj" fmla="val 11819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defTabSz="762000" fontAlgn="auto">
                <a:spcBef>
                  <a:spcPts val="0"/>
                </a:spcBef>
                <a:spcAft>
                  <a:spcPts val="0"/>
                </a:spcAft>
                <a:tabLst>
                  <a:tab pos="5648325" algn="l"/>
                </a:tabLst>
                <a:defRPr/>
              </a:pPr>
              <a:r>
                <a:rPr lang="ko-KR" altLang="en-US" b="1" kern="0" spc="-80" dirty="0">
                  <a:ln w="11430">
                    <a:noFill/>
                  </a:ln>
                  <a:solidFill>
                    <a:srgbClr val="000000"/>
                  </a:solidFill>
                  <a:effectLst/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단시간 일정계획수립</a:t>
              </a:r>
            </a:p>
          </p:txBody>
        </p:sp>
      </p:grpSp>
      <p:grpSp>
        <p:nvGrpSpPr>
          <p:cNvPr id="186" name="그룹 430"/>
          <p:cNvGrpSpPr/>
          <p:nvPr/>
        </p:nvGrpSpPr>
        <p:grpSpPr>
          <a:xfrm>
            <a:off x="5537079" y="4478643"/>
            <a:ext cx="1976350" cy="422272"/>
            <a:chOff x="2074479" y="3481397"/>
            <a:chExt cx="2046913" cy="422272"/>
          </a:xfrm>
          <a:solidFill>
            <a:srgbClr val="FFFFFF">
              <a:lumMod val="85000"/>
            </a:srgbClr>
          </a:solidFill>
        </p:grpSpPr>
        <p:sp>
          <p:nvSpPr>
            <p:cNvPr id="187" name="AutoShape 4"/>
            <p:cNvSpPr>
              <a:spLocks noChangeArrowheads="1"/>
            </p:cNvSpPr>
            <p:nvPr/>
          </p:nvSpPr>
          <p:spPr bwMode="auto">
            <a:xfrm>
              <a:off x="2074479" y="3481397"/>
              <a:ext cx="2046913" cy="422272"/>
            </a:xfrm>
            <a:prstGeom prst="homePlate">
              <a:avLst>
                <a:gd name="adj" fmla="val 17323"/>
              </a:avLst>
            </a:prstGeom>
            <a:grpFill/>
            <a:ln w="1587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fontAlgn="auto">
                <a:spcAft>
                  <a:spcPts val="0"/>
                </a:spcAft>
                <a:defRPr/>
              </a:pPr>
              <a:endParaRPr lang="en-US" altLang="ko-KR" sz="1400" b="1" kern="0" dirty="0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88" name="AutoShape 161"/>
            <p:cNvSpPr>
              <a:spLocks noChangeArrowheads="1"/>
            </p:cNvSpPr>
            <p:nvPr/>
          </p:nvSpPr>
          <p:spPr bwMode="auto">
            <a:xfrm>
              <a:off x="2097644" y="3561088"/>
              <a:ext cx="2000582" cy="197168"/>
            </a:xfrm>
            <a:prstGeom prst="roundRect">
              <a:avLst>
                <a:gd name="adj" fmla="val 11819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defTabSz="762000" fontAlgn="auto">
                <a:spcBef>
                  <a:spcPts val="0"/>
                </a:spcBef>
                <a:spcAft>
                  <a:spcPts val="0"/>
                </a:spcAft>
                <a:tabLst>
                  <a:tab pos="5648325" algn="l"/>
                </a:tabLst>
                <a:defRPr/>
              </a:pPr>
              <a:r>
                <a:rPr lang="ko-KR" altLang="en-US" b="1" kern="0" spc="-80" dirty="0">
                  <a:ln w="11430">
                    <a:noFill/>
                  </a:ln>
                  <a:solidFill>
                    <a:srgbClr val="000000"/>
                  </a:solidFill>
                  <a:effectLst/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미래시점 부하예측</a:t>
              </a:r>
            </a:p>
          </p:txBody>
        </p:sp>
      </p:grpSp>
      <p:grpSp>
        <p:nvGrpSpPr>
          <p:cNvPr id="189" name="그룹 431"/>
          <p:cNvGrpSpPr/>
          <p:nvPr/>
        </p:nvGrpSpPr>
        <p:grpSpPr>
          <a:xfrm>
            <a:off x="7540775" y="4478643"/>
            <a:ext cx="1976350" cy="422272"/>
            <a:chOff x="2074479" y="3481397"/>
            <a:chExt cx="2046913" cy="422272"/>
          </a:xfrm>
          <a:solidFill>
            <a:srgbClr val="FFFFFF">
              <a:lumMod val="85000"/>
            </a:srgbClr>
          </a:solidFill>
        </p:grpSpPr>
        <p:sp>
          <p:nvSpPr>
            <p:cNvPr id="190" name="AutoShape 4"/>
            <p:cNvSpPr>
              <a:spLocks noChangeArrowheads="1"/>
            </p:cNvSpPr>
            <p:nvPr/>
          </p:nvSpPr>
          <p:spPr bwMode="auto">
            <a:xfrm>
              <a:off x="2074479" y="3481397"/>
              <a:ext cx="2046913" cy="422272"/>
            </a:xfrm>
            <a:prstGeom prst="homePlate">
              <a:avLst>
                <a:gd name="adj" fmla="val 17323"/>
              </a:avLst>
            </a:prstGeom>
            <a:grpFill/>
            <a:ln w="1587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fontAlgn="auto">
                <a:spcAft>
                  <a:spcPts val="0"/>
                </a:spcAft>
                <a:defRPr/>
              </a:pPr>
              <a:endParaRPr lang="en-US" altLang="ko-KR" sz="1400" b="1" kern="0" dirty="0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91" name="AutoShape 161"/>
            <p:cNvSpPr>
              <a:spLocks noChangeArrowheads="1"/>
            </p:cNvSpPr>
            <p:nvPr/>
          </p:nvSpPr>
          <p:spPr bwMode="auto">
            <a:xfrm>
              <a:off x="2097644" y="3561088"/>
              <a:ext cx="2000582" cy="197168"/>
            </a:xfrm>
            <a:prstGeom prst="roundRect">
              <a:avLst>
                <a:gd name="adj" fmla="val 11819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defTabSz="762000" fontAlgn="auto">
                <a:spcBef>
                  <a:spcPts val="0"/>
                </a:spcBef>
                <a:spcAft>
                  <a:spcPts val="0"/>
                </a:spcAft>
                <a:tabLst>
                  <a:tab pos="5648325" algn="l"/>
                </a:tabLst>
                <a:defRPr/>
              </a:pPr>
              <a:r>
                <a:rPr lang="ko-KR" altLang="en-US" b="1" kern="0" spc="-80" dirty="0">
                  <a:ln w="11430">
                    <a:noFill/>
                  </a:ln>
                  <a:solidFill>
                    <a:srgbClr val="000000"/>
                  </a:solidFill>
                  <a:effectLst/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문제공정 사전예방</a:t>
              </a:r>
            </a:p>
          </p:txBody>
        </p:sp>
      </p:grpSp>
      <p:grpSp>
        <p:nvGrpSpPr>
          <p:cNvPr id="192" name="그룹 441"/>
          <p:cNvGrpSpPr/>
          <p:nvPr/>
        </p:nvGrpSpPr>
        <p:grpSpPr>
          <a:xfrm>
            <a:off x="1529687" y="5412940"/>
            <a:ext cx="1976350" cy="422272"/>
            <a:chOff x="2074479" y="3481397"/>
            <a:chExt cx="2046913" cy="422272"/>
          </a:xfrm>
          <a:solidFill>
            <a:srgbClr val="FFFFFF">
              <a:lumMod val="85000"/>
            </a:srgbClr>
          </a:solidFill>
        </p:grpSpPr>
        <p:sp>
          <p:nvSpPr>
            <p:cNvPr id="193" name="AutoShape 4"/>
            <p:cNvSpPr>
              <a:spLocks noChangeArrowheads="1"/>
            </p:cNvSpPr>
            <p:nvPr/>
          </p:nvSpPr>
          <p:spPr bwMode="auto">
            <a:xfrm>
              <a:off x="2074479" y="3481397"/>
              <a:ext cx="2046913" cy="422272"/>
            </a:xfrm>
            <a:prstGeom prst="homePlate">
              <a:avLst>
                <a:gd name="adj" fmla="val 17323"/>
              </a:avLst>
            </a:prstGeom>
            <a:grpFill/>
            <a:ln w="1587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fontAlgn="auto">
                <a:spcAft>
                  <a:spcPts val="0"/>
                </a:spcAft>
                <a:defRPr/>
              </a:pPr>
              <a:endParaRPr lang="en-US" altLang="ko-KR" sz="1400" b="1" kern="0" dirty="0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94" name="AutoShape 161"/>
            <p:cNvSpPr>
              <a:spLocks noChangeArrowheads="1"/>
            </p:cNvSpPr>
            <p:nvPr/>
          </p:nvSpPr>
          <p:spPr bwMode="auto">
            <a:xfrm>
              <a:off x="2097644" y="3561088"/>
              <a:ext cx="2000582" cy="197168"/>
            </a:xfrm>
            <a:prstGeom prst="roundRect">
              <a:avLst>
                <a:gd name="adj" fmla="val 11819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defTabSz="762000" fontAlgn="auto">
                <a:spcBef>
                  <a:spcPts val="0"/>
                </a:spcBef>
                <a:spcAft>
                  <a:spcPts val="0"/>
                </a:spcAft>
                <a:tabLst>
                  <a:tab pos="5648325" algn="l"/>
                </a:tabLst>
                <a:defRPr/>
              </a:pPr>
              <a:r>
                <a:rPr lang="ko-KR" altLang="en-US" b="1" kern="0" spc="-80" dirty="0">
                  <a:ln w="11430">
                    <a:noFill/>
                  </a:ln>
                  <a:solidFill>
                    <a:srgbClr val="000000"/>
                  </a:solidFill>
                  <a:effectLst/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보수일정 생산반영</a:t>
              </a:r>
            </a:p>
          </p:txBody>
        </p:sp>
      </p:grpSp>
      <p:grpSp>
        <p:nvGrpSpPr>
          <p:cNvPr id="195" name="그룹 442"/>
          <p:cNvGrpSpPr/>
          <p:nvPr/>
        </p:nvGrpSpPr>
        <p:grpSpPr>
          <a:xfrm>
            <a:off x="3533383" y="5412940"/>
            <a:ext cx="1976350" cy="422272"/>
            <a:chOff x="2074479" y="3481397"/>
            <a:chExt cx="2046913" cy="422272"/>
          </a:xfrm>
          <a:solidFill>
            <a:srgbClr val="FFFFFF">
              <a:lumMod val="85000"/>
            </a:srgbClr>
          </a:solidFill>
        </p:grpSpPr>
        <p:sp>
          <p:nvSpPr>
            <p:cNvPr id="196" name="AutoShape 4"/>
            <p:cNvSpPr>
              <a:spLocks noChangeArrowheads="1"/>
            </p:cNvSpPr>
            <p:nvPr/>
          </p:nvSpPr>
          <p:spPr bwMode="auto">
            <a:xfrm>
              <a:off x="2074479" y="3481397"/>
              <a:ext cx="2046913" cy="422272"/>
            </a:xfrm>
            <a:prstGeom prst="homePlate">
              <a:avLst>
                <a:gd name="adj" fmla="val 17323"/>
              </a:avLst>
            </a:prstGeom>
            <a:grpFill/>
            <a:ln w="1587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fontAlgn="auto">
                <a:spcAft>
                  <a:spcPts val="0"/>
                </a:spcAft>
                <a:defRPr/>
              </a:pPr>
              <a:endParaRPr lang="en-US" altLang="ko-KR" sz="1400" b="1" kern="0" dirty="0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97" name="AutoShape 161"/>
            <p:cNvSpPr>
              <a:spLocks noChangeArrowheads="1"/>
            </p:cNvSpPr>
            <p:nvPr/>
          </p:nvSpPr>
          <p:spPr bwMode="auto">
            <a:xfrm>
              <a:off x="2097644" y="3561088"/>
              <a:ext cx="2000582" cy="197168"/>
            </a:xfrm>
            <a:prstGeom prst="roundRect">
              <a:avLst>
                <a:gd name="adj" fmla="val 11819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defTabSz="762000" fontAlgn="auto">
                <a:spcBef>
                  <a:spcPts val="0"/>
                </a:spcBef>
                <a:spcAft>
                  <a:spcPts val="0"/>
                </a:spcAft>
                <a:tabLst>
                  <a:tab pos="5648325" algn="l"/>
                </a:tabLst>
                <a:defRPr/>
              </a:pPr>
              <a:r>
                <a:rPr lang="ko-KR" altLang="en-US" b="1" kern="0" spc="-80" dirty="0">
                  <a:ln w="11430">
                    <a:noFill/>
                  </a:ln>
                  <a:solidFill>
                    <a:srgbClr val="000000"/>
                  </a:solidFill>
                  <a:effectLst/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긴급보수 일정반영</a:t>
              </a:r>
            </a:p>
          </p:txBody>
        </p:sp>
      </p:grpSp>
      <p:grpSp>
        <p:nvGrpSpPr>
          <p:cNvPr id="198" name="그룹 443"/>
          <p:cNvGrpSpPr/>
          <p:nvPr/>
        </p:nvGrpSpPr>
        <p:grpSpPr>
          <a:xfrm>
            <a:off x="5537079" y="5412940"/>
            <a:ext cx="1976350" cy="422272"/>
            <a:chOff x="2074479" y="3481397"/>
            <a:chExt cx="2046913" cy="422272"/>
          </a:xfrm>
          <a:solidFill>
            <a:srgbClr val="FFFFFF">
              <a:lumMod val="85000"/>
            </a:srgbClr>
          </a:solidFill>
        </p:grpSpPr>
        <p:sp>
          <p:nvSpPr>
            <p:cNvPr id="199" name="AutoShape 4"/>
            <p:cNvSpPr>
              <a:spLocks noChangeArrowheads="1"/>
            </p:cNvSpPr>
            <p:nvPr/>
          </p:nvSpPr>
          <p:spPr bwMode="auto">
            <a:xfrm>
              <a:off x="2074479" y="3481397"/>
              <a:ext cx="2046913" cy="422272"/>
            </a:xfrm>
            <a:prstGeom prst="homePlate">
              <a:avLst>
                <a:gd name="adj" fmla="val 17323"/>
              </a:avLst>
            </a:prstGeom>
            <a:grpFill/>
            <a:ln w="1587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fontAlgn="auto">
                <a:spcAft>
                  <a:spcPts val="0"/>
                </a:spcAft>
                <a:defRPr/>
              </a:pPr>
              <a:endParaRPr lang="en-US" altLang="ko-KR" sz="1400" b="1" kern="0" dirty="0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00" name="AutoShape 161"/>
            <p:cNvSpPr>
              <a:spLocks noChangeArrowheads="1"/>
            </p:cNvSpPr>
            <p:nvPr/>
          </p:nvSpPr>
          <p:spPr bwMode="auto">
            <a:xfrm>
              <a:off x="2097644" y="3561088"/>
              <a:ext cx="2000582" cy="197168"/>
            </a:xfrm>
            <a:prstGeom prst="roundRect">
              <a:avLst>
                <a:gd name="adj" fmla="val 11819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defTabSz="762000" fontAlgn="auto">
                <a:spcBef>
                  <a:spcPts val="0"/>
                </a:spcBef>
                <a:spcAft>
                  <a:spcPts val="0"/>
                </a:spcAft>
                <a:tabLst>
                  <a:tab pos="5648325" algn="l"/>
                </a:tabLst>
                <a:defRPr/>
              </a:pPr>
              <a:r>
                <a:rPr lang="ko-KR" altLang="en-US" b="1" kern="0" spc="-80" dirty="0">
                  <a:ln w="11430">
                    <a:noFill/>
                  </a:ln>
                  <a:solidFill>
                    <a:srgbClr val="000000"/>
                  </a:solidFill>
                  <a:effectLst/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보수가능 일정산출</a:t>
              </a:r>
            </a:p>
          </p:txBody>
        </p:sp>
      </p:grpSp>
      <p:grpSp>
        <p:nvGrpSpPr>
          <p:cNvPr id="201" name="그룹 454"/>
          <p:cNvGrpSpPr/>
          <p:nvPr/>
        </p:nvGrpSpPr>
        <p:grpSpPr>
          <a:xfrm>
            <a:off x="1529687" y="5901022"/>
            <a:ext cx="1976350" cy="422272"/>
            <a:chOff x="2074479" y="3481397"/>
            <a:chExt cx="2046913" cy="422272"/>
          </a:xfrm>
          <a:solidFill>
            <a:srgbClr val="FFFFFF">
              <a:lumMod val="85000"/>
            </a:srgbClr>
          </a:solidFill>
        </p:grpSpPr>
        <p:sp>
          <p:nvSpPr>
            <p:cNvPr id="202" name="AutoShape 4"/>
            <p:cNvSpPr>
              <a:spLocks noChangeArrowheads="1"/>
            </p:cNvSpPr>
            <p:nvPr/>
          </p:nvSpPr>
          <p:spPr bwMode="auto">
            <a:xfrm>
              <a:off x="2074479" y="3481397"/>
              <a:ext cx="2046913" cy="422272"/>
            </a:xfrm>
            <a:prstGeom prst="homePlate">
              <a:avLst>
                <a:gd name="adj" fmla="val 17323"/>
              </a:avLst>
            </a:prstGeom>
            <a:grpFill/>
            <a:ln w="1587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fontAlgn="auto">
                <a:spcAft>
                  <a:spcPts val="0"/>
                </a:spcAft>
                <a:defRPr/>
              </a:pPr>
              <a:endParaRPr lang="en-US" altLang="ko-KR" sz="1400" b="1" kern="0" dirty="0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03" name="AutoShape 161"/>
            <p:cNvSpPr>
              <a:spLocks noChangeArrowheads="1"/>
            </p:cNvSpPr>
            <p:nvPr/>
          </p:nvSpPr>
          <p:spPr bwMode="auto">
            <a:xfrm>
              <a:off x="2097644" y="3561088"/>
              <a:ext cx="2000582" cy="197168"/>
            </a:xfrm>
            <a:prstGeom prst="roundRect">
              <a:avLst>
                <a:gd name="adj" fmla="val 11819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defTabSz="762000" fontAlgn="auto">
                <a:spcBef>
                  <a:spcPts val="0"/>
                </a:spcBef>
                <a:spcAft>
                  <a:spcPts val="0"/>
                </a:spcAft>
                <a:tabLst>
                  <a:tab pos="5648325" algn="l"/>
                </a:tabLst>
                <a:defRPr/>
              </a:pPr>
              <a:r>
                <a:rPr lang="ko-KR" altLang="en-US" b="1" kern="0" spc="-80" dirty="0">
                  <a:ln w="11430">
                    <a:noFill/>
                  </a:ln>
                  <a:solidFill>
                    <a:srgbClr val="000000"/>
                  </a:solidFill>
                  <a:effectLst/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사전발주 예고</a:t>
              </a:r>
            </a:p>
          </p:txBody>
        </p:sp>
      </p:grpSp>
      <p:grpSp>
        <p:nvGrpSpPr>
          <p:cNvPr id="204" name="그룹 455"/>
          <p:cNvGrpSpPr/>
          <p:nvPr/>
        </p:nvGrpSpPr>
        <p:grpSpPr>
          <a:xfrm>
            <a:off x="3533383" y="5901022"/>
            <a:ext cx="1976350" cy="422272"/>
            <a:chOff x="2074479" y="3481397"/>
            <a:chExt cx="2046913" cy="422272"/>
          </a:xfrm>
          <a:solidFill>
            <a:srgbClr val="FFFFFF">
              <a:lumMod val="85000"/>
            </a:srgbClr>
          </a:solidFill>
        </p:grpSpPr>
        <p:sp>
          <p:nvSpPr>
            <p:cNvPr id="205" name="AutoShape 4"/>
            <p:cNvSpPr>
              <a:spLocks noChangeArrowheads="1"/>
            </p:cNvSpPr>
            <p:nvPr/>
          </p:nvSpPr>
          <p:spPr bwMode="auto">
            <a:xfrm>
              <a:off x="2074479" y="3481397"/>
              <a:ext cx="2046913" cy="422272"/>
            </a:xfrm>
            <a:prstGeom prst="homePlate">
              <a:avLst>
                <a:gd name="adj" fmla="val 17323"/>
              </a:avLst>
            </a:prstGeom>
            <a:grpFill/>
            <a:ln w="1587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fontAlgn="auto">
                <a:spcAft>
                  <a:spcPts val="0"/>
                </a:spcAft>
                <a:defRPr/>
              </a:pPr>
              <a:endParaRPr lang="en-US" altLang="ko-KR" sz="1400" b="1" kern="0" dirty="0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06" name="AutoShape 161"/>
            <p:cNvSpPr>
              <a:spLocks noChangeArrowheads="1"/>
            </p:cNvSpPr>
            <p:nvPr/>
          </p:nvSpPr>
          <p:spPr bwMode="auto">
            <a:xfrm>
              <a:off x="2097644" y="3561088"/>
              <a:ext cx="2000582" cy="197168"/>
            </a:xfrm>
            <a:prstGeom prst="roundRect">
              <a:avLst>
                <a:gd name="adj" fmla="val 11819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defTabSz="762000" fontAlgn="auto">
                <a:spcBef>
                  <a:spcPts val="0"/>
                </a:spcBef>
                <a:spcAft>
                  <a:spcPts val="0"/>
                </a:spcAft>
                <a:tabLst>
                  <a:tab pos="5648325" algn="l"/>
                </a:tabLst>
                <a:defRPr/>
              </a:pPr>
              <a:r>
                <a:rPr lang="ko-KR" altLang="en-US" b="1" kern="0" spc="-80" dirty="0">
                  <a:ln w="11430">
                    <a:noFill/>
                  </a:ln>
                  <a:solidFill>
                    <a:srgbClr val="000000"/>
                  </a:solidFill>
                  <a:effectLst/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생산계획 안정화</a:t>
              </a:r>
            </a:p>
          </p:txBody>
        </p:sp>
      </p:grpSp>
      <p:grpSp>
        <p:nvGrpSpPr>
          <p:cNvPr id="207" name="그룹 456"/>
          <p:cNvGrpSpPr/>
          <p:nvPr/>
        </p:nvGrpSpPr>
        <p:grpSpPr>
          <a:xfrm>
            <a:off x="5537079" y="5901022"/>
            <a:ext cx="1976350" cy="422272"/>
            <a:chOff x="2074479" y="3481397"/>
            <a:chExt cx="2046913" cy="422272"/>
          </a:xfrm>
          <a:solidFill>
            <a:srgbClr val="FFFFFF">
              <a:lumMod val="85000"/>
            </a:srgbClr>
          </a:solidFill>
        </p:grpSpPr>
        <p:sp>
          <p:nvSpPr>
            <p:cNvPr id="208" name="AutoShape 4"/>
            <p:cNvSpPr>
              <a:spLocks noChangeArrowheads="1"/>
            </p:cNvSpPr>
            <p:nvPr/>
          </p:nvSpPr>
          <p:spPr bwMode="auto">
            <a:xfrm>
              <a:off x="2074479" y="3481397"/>
              <a:ext cx="2046913" cy="422272"/>
            </a:xfrm>
            <a:prstGeom prst="homePlate">
              <a:avLst>
                <a:gd name="adj" fmla="val 17323"/>
              </a:avLst>
            </a:prstGeom>
            <a:grpFill/>
            <a:ln w="1587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fontAlgn="auto">
                <a:spcAft>
                  <a:spcPts val="0"/>
                </a:spcAft>
                <a:defRPr/>
              </a:pPr>
              <a:endParaRPr lang="en-US" altLang="ko-KR" sz="1400" b="1" kern="0" dirty="0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09" name="AutoShape 161"/>
            <p:cNvSpPr>
              <a:spLocks noChangeArrowheads="1"/>
            </p:cNvSpPr>
            <p:nvPr/>
          </p:nvSpPr>
          <p:spPr bwMode="auto">
            <a:xfrm>
              <a:off x="2097644" y="3561088"/>
              <a:ext cx="2000582" cy="197168"/>
            </a:xfrm>
            <a:prstGeom prst="roundRect">
              <a:avLst>
                <a:gd name="adj" fmla="val 11819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defTabSz="762000" fontAlgn="auto">
                <a:spcBef>
                  <a:spcPts val="0"/>
                </a:spcBef>
                <a:spcAft>
                  <a:spcPts val="0"/>
                </a:spcAft>
                <a:tabLst>
                  <a:tab pos="5648325" algn="l"/>
                </a:tabLst>
                <a:defRPr/>
              </a:pPr>
              <a:r>
                <a:rPr lang="ko-KR" altLang="en-US" b="1" kern="0" spc="-80" dirty="0">
                  <a:ln w="11430">
                    <a:noFill/>
                  </a:ln>
                  <a:solidFill>
                    <a:srgbClr val="000000"/>
                  </a:solidFill>
                  <a:effectLst/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납품품질 향상</a:t>
              </a:r>
            </a:p>
          </p:txBody>
        </p:sp>
      </p:grpSp>
      <p:grpSp>
        <p:nvGrpSpPr>
          <p:cNvPr id="210" name="그룹 467"/>
          <p:cNvGrpSpPr/>
          <p:nvPr/>
        </p:nvGrpSpPr>
        <p:grpSpPr>
          <a:xfrm>
            <a:off x="1522766" y="4948567"/>
            <a:ext cx="1976350" cy="422272"/>
            <a:chOff x="2074479" y="3481397"/>
            <a:chExt cx="2046913" cy="422272"/>
          </a:xfrm>
          <a:solidFill>
            <a:srgbClr val="FFFFFF">
              <a:lumMod val="85000"/>
            </a:srgbClr>
          </a:solidFill>
        </p:grpSpPr>
        <p:sp>
          <p:nvSpPr>
            <p:cNvPr id="211" name="AutoShape 4"/>
            <p:cNvSpPr>
              <a:spLocks noChangeArrowheads="1"/>
            </p:cNvSpPr>
            <p:nvPr/>
          </p:nvSpPr>
          <p:spPr bwMode="auto">
            <a:xfrm>
              <a:off x="2074479" y="3481397"/>
              <a:ext cx="2046913" cy="422272"/>
            </a:xfrm>
            <a:prstGeom prst="homePlate">
              <a:avLst>
                <a:gd name="adj" fmla="val 17323"/>
              </a:avLst>
            </a:prstGeom>
            <a:grpFill/>
            <a:ln w="1587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fontAlgn="auto">
                <a:spcAft>
                  <a:spcPts val="0"/>
                </a:spcAft>
                <a:defRPr/>
              </a:pPr>
              <a:endParaRPr lang="en-US" altLang="ko-KR" sz="1400" b="1" kern="0" dirty="0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12" name="AutoShape 161"/>
            <p:cNvSpPr>
              <a:spLocks noChangeArrowheads="1"/>
            </p:cNvSpPr>
            <p:nvPr/>
          </p:nvSpPr>
          <p:spPr bwMode="auto">
            <a:xfrm>
              <a:off x="2097644" y="3561088"/>
              <a:ext cx="2000582" cy="197168"/>
            </a:xfrm>
            <a:prstGeom prst="roundRect">
              <a:avLst>
                <a:gd name="adj" fmla="val 11819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defTabSz="762000" fontAlgn="auto">
                <a:spcBef>
                  <a:spcPts val="0"/>
                </a:spcBef>
                <a:spcAft>
                  <a:spcPts val="0"/>
                </a:spcAft>
                <a:tabLst>
                  <a:tab pos="5648325" algn="l"/>
                </a:tabLst>
                <a:defRPr/>
              </a:pPr>
              <a:r>
                <a:rPr lang="ko-KR" altLang="en-US" b="1" kern="0" spc="-80" dirty="0">
                  <a:ln w="11430">
                    <a:noFill/>
                  </a:ln>
                  <a:solidFill>
                    <a:srgbClr val="000000"/>
                  </a:solidFill>
                  <a:effectLst/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잔업계획의 안정화</a:t>
              </a:r>
            </a:p>
          </p:txBody>
        </p:sp>
      </p:grpSp>
      <p:grpSp>
        <p:nvGrpSpPr>
          <p:cNvPr id="213" name="그룹 468"/>
          <p:cNvGrpSpPr/>
          <p:nvPr/>
        </p:nvGrpSpPr>
        <p:grpSpPr>
          <a:xfrm>
            <a:off x="3526462" y="4948567"/>
            <a:ext cx="1976350" cy="422272"/>
            <a:chOff x="2074479" y="3481397"/>
            <a:chExt cx="2046913" cy="422272"/>
          </a:xfrm>
          <a:solidFill>
            <a:srgbClr val="FFFFFF">
              <a:lumMod val="85000"/>
            </a:srgbClr>
          </a:solidFill>
        </p:grpSpPr>
        <p:sp>
          <p:nvSpPr>
            <p:cNvPr id="214" name="AutoShape 4"/>
            <p:cNvSpPr>
              <a:spLocks noChangeArrowheads="1"/>
            </p:cNvSpPr>
            <p:nvPr/>
          </p:nvSpPr>
          <p:spPr bwMode="auto">
            <a:xfrm>
              <a:off x="2074479" y="3481397"/>
              <a:ext cx="2046913" cy="422272"/>
            </a:xfrm>
            <a:prstGeom prst="homePlate">
              <a:avLst>
                <a:gd name="adj" fmla="val 17323"/>
              </a:avLst>
            </a:prstGeom>
            <a:grpFill/>
            <a:ln w="1587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fontAlgn="auto">
                <a:spcAft>
                  <a:spcPts val="0"/>
                </a:spcAft>
                <a:defRPr/>
              </a:pPr>
              <a:endParaRPr lang="en-US" altLang="ko-KR" sz="1400" b="1" kern="0" dirty="0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15" name="AutoShape 161"/>
            <p:cNvSpPr>
              <a:spLocks noChangeArrowheads="1"/>
            </p:cNvSpPr>
            <p:nvPr/>
          </p:nvSpPr>
          <p:spPr bwMode="auto">
            <a:xfrm>
              <a:off x="2097644" y="3561088"/>
              <a:ext cx="2000582" cy="197168"/>
            </a:xfrm>
            <a:prstGeom prst="roundRect">
              <a:avLst>
                <a:gd name="adj" fmla="val 11819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defTabSz="762000" fontAlgn="auto">
                <a:spcBef>
                  <a:spcPts val="0"/>
                </a:spcBef>
                <a:spcAft>
                  <a:spcPts val="0"/>
                </a:spcAft>
                <a:tabLst>
                  <a:tab pos="5648325" algn="l"/>
                </a:tabLst>
                <a:defRPr/>
              </a:pPr>
              <a:r>
                <a:rPr lang="ko-KR" altLang="en-US" b="1" kern="0" spc="-80" dirty="0">
                  <a:ln w="11430">
                    <a:noFill/>
                  </a:ln>
                  <a:solidFill>
                    <a:srgbClr val="000000"/>
                  </a:solidFill>
                  <a:effectLst/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긴급잔업 신속반영</a:t>
              </a:r>
            </a:p>
          </p:txBody>
        </p:sp>
      </p:grpSp>
      <p:grpSp>
        <p:nvGrpSpPr>
          <p:cNvPr id="216" name="그룹 469"/>
          <p:cNvGrpSpPr/>
          <p:nvPr/>
        </p:nvGrpSpPr>
        <p:grpSpPr>
          <a:xfrm>
            <a:off x="5530158" y="4948567"/>
            <a:ext cx="1976350" cy="422272"/>
            <a:chOff x="2074479" y="3481397"/>
            <a:chExt cx="2046913" cy="42227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17" name="AutoShape 4"/>
            <p:cNvSpPr>
              <a:spLocks noChangeArrowheads="1"/>
            </p:cNvSpPr>
            <p:nvPr/>
          </p:nvSpPr>
          <p:spPr bwMode="auto">
            <a:xfrm>
              <a:off x="2074479" y="3481397"/>
              <a:ext cx="2046913" cy="422272"/>
            </a:xfrm>
            <a:prstGeom prst="homePlate">
              <a:avLst>
                <a:gd name="adj" fmla="val 17323"/>
              </a:avLst>
            </a:prstGeom>
            <a:grpFill/>
            <a:ln w="1587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fontAlgn="auto">
                <a:spcAft>
                  <a:spcPts val="0"/>
                </a:spcAft>
                <a:defRPr/>
              </a:pPr>
              <a:endParaRPr lang="en-US" altLang="ko-KR" sz="1400" b="1" kern="0" dirty="0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18" name="AutoShape 161"/>
            <p:cNvSpPr>
              <a:spLocks noChangeArrowheads="1"/>
            </p:cNvSpPr>
            <p:nvPr/>
          </p:nvSpPr>
          <p:spPr bwMode="auto">
            <a:xfrm>
              <a:off x="2097644" y="3561088"/>
              <a:ext cx="2000582" cy="197168"/>
            </a:xfrm>
            <a:prstGeom prst="roundRect">
              <a:avLst>
                <a:gd name="adj" fmla="val 11819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defTabSz="762000" fontAlgn="auto">
                <a:spcBef>
                  <a:spcPts val="0"/>
                </a:spcBef>
                <a:spcAft>
                  <a:spcPts val="0"/>
                </a:spcAft>
                <a:tabLst>
                  <a:tab pos="5648325" algn="l"/>
                </a:tabLst>
                <a:defRPr/>
              </a:pPr>
              <a:r>
                <a:rPr lang="ko-KR" altLang="en-US" b="1" kern="0" spc="-80" dirty="0">
                  <a:ln w="11430">
                    <a:noFill/>
                  </a:ln>
                  <a:solidFill>
                    <a:srgbClr val="000000"/>
                  </a:solidFill>
                  <a:effectLst/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생산성</a:t>
              </a:r>
              <a:r>
                <a:rPr lang="en-US" altLang="ko-KR" b="1" kern="0" spc="-80" dirty="0">
                  <a:ln w="11430">
                    <a:noFill/>
                  </a:ln>
                  <a:solidFill>
                    <a:srgbClr val="000000"/>
                  </a:solidFill>
                  <a:effectLst/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/</a:t>
              </a:r>
              <a:r>
                <a:rPr lang="ko-KR" altLang="en-US" b="1" kern="0" spc="-80" dirty="0">
                  <a:ln w="11430">
                    <a:noFill/>
                  </a:ln>
                  <a:solidFill>
                    <a:srgbClr val="000000"/>
                  </a:solidFill>
                  <a:effectLst/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납기준수</a:t>
              </a:r>
            </a:p>
          </p:txBody>
        </p:sp>
      </p:grpSp>
      <p:grpSp>
        <p:nvGrpSpPr>
          <p:cNvPr id="219" name="그룹 470"/>
          <p:cNvGrpSpPr/>
          <p:nvPr/>
        </p:nvGrpSpPr>
        <p:grpSpPr>
          <a:xfrm>
            <a:off x="7533854" y="4948567"/>
            <a:ext cx="1976350" cy="422272"/>
            <a:chOff x="2074479" y="3481397"/>
            <a:chExt cx="2046913" cy="422272"/>
          </a:xfrm>
          <a:solidFill>
            <a:srgbClr val="FFFFFF">
              <a:lumMod val="85000"/>
            </a:srgbClr>
          </a:solidFill>
        </p:grpSpPr>
        <p:sp>
          <p:nvSpPr>
            <p:cNvPr id="220" name="AutoShape 4"/>
            <p:cNvSpPr>
              <a:spLocks noChangeArrowheads="1"/>
            </p:cNvSpPr>
            <p:nvPr/>
          </p:nvSpPr>
          <p:spPr bwMode="auto">
            <a:xfrm>
              <a:off x="2074479" y="3481397"/>
              <a:ext cx="2046913" cy="422272"/>
            </a:xfrm>
            <a:prstGeom prst="homePlate">
              <a:avLst>
                <a:gd name="adj" fmla="val 17323"/>
              </a:avLst>
            </a:prstGeom>
            <a:grpFill/>
            <a:ln w="1587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fontAlgn="auto">
                <a:spcAft>
                  <a:spcPts val="0"/>
                </a:spcAft>
                <a:defRPr/>
              </a:pPr>
              <a:endParaRPr lang="en-US" altLang="ko-KR" sz="1400" b="1" kern="0" dirty="0"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21" name="AutoShape 161"/>
            <p:cNvSpPr>
              <a:spLocks noChangeArrowheads="1"/>
            </p:cNvSpPr>
            <p:nvPr/>
          </p:nvSpPr>
          <p:spPr bwMode="auto">
            <a:xfrm>
              <a:off x="2097644" y="3561088"/>
              <a:ext cx="2000582" cy="197168"/>
            </a:xfrm>
            <a:prstGeom prst="roundRect">
              <a:avLst>
                <a:gd name="adj" fmla="val 11819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defTabSz="762000" fontAlgn="auto">
                <a:spcBef>
                  <a:spcPts val="0"/>
                </a:spcBef>
                <a:spcAft>
                  <a:spcPts val="0"/>
                </a:spcAft>
                <a:tabLst>
                  <a:tab pos="5648325" algn="l"/>
                </a:tabLst>
                <a:defRPr/>
              </a:pPr>
              <a:r>
                <a:rPr lang="ko-KR" altLang="en-US" b="1" kern="0" spc="-80" dirty="0">
                  <a:ln w="11430">
                    <a:noFill/>
                  </a:ln>
                  <a:solidFill>
                    <a:srgbClr val="000000"/>
                  </a:solidFill>
                  <a:effectLst/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표준시간 관리능력</a:t>
              </a:r>
            </a:p>
          </p:txBody>
        </p:sp>
      </p:grpSp>
      <p:sp>
        <p:nvSpPr>
          <p:cNvPr id="222" name="Line 115"/>
          <p:cNvSpPr>
            <a:spLocks noChangeShapeType="1"/>
          </p:cNvSpPr>
          <p:nvPr/>
        </p:nvSpPr>
        <p:spPr bwMode="auto">
          <a:xfrm>
            <a:off x="571440" y="3202661"/>
            <a:ext cx="8891778" cy="0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 type="diamond"/>
            <a:tailEnd type="diamond"/>
          </a:ln>
        </p:spPr>
        <p:txBody>
          <a:bodyPr/>
          <a:lstStyle/>
          <a:p>
            <a:endParaRPr lang="ko-KR" altLang="en-US" b="1" dirty="0"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23" name="Picture 40" descr="CA0225_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4648393" y="2891244"/>
            <a:ext cx="914797" cy="52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4" name="AutoShape 161"/>
          <p:cNvSpPr>
            <a:spLocks noChangeArrowheads="1"/>
          </p:cNvSpPr>
          <p:nvPr/>
        </p:nvSpPr>
        <p:spPr bwMode="auto">
          <a:xfrm>
            <a:off x="4405305" y="3009145"/>
            <a:ext cx="1413496" cy="295751"/>
          </a:xfrm>
          <a:prstGeom prst="roundRect">
            <a:avLst>
              <a:gd name="adj" fmla="val 118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defTabSz="762000" fontAlgn="auto">
              <a:spcBef>
                <a:spcPts val="0"/>
              </a:spcBef>
              <a:spcAft>
                <a:spcPts val="0"/>
              </a:spcAft>
              <a:tabLst>
                <a:tab pos="5648325" algn="l"/>
              </a:tabLst>
              <a:defRPr/>
            </a:pPr>
            <a:r>
              <a:rPr lang="en-US" altLang="ko-KR" sz="1800" b="1" spc="-80" dirty="0">
                <a:ln w="11430"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EFFECT</a:t>
            </a:r>
            <a:endParaRPr lang="ko-KR" altLang="en-US" sz="1800" b="1" spc="-80" dirty="0">
              <a:ln w="11430">
                <a:noFill/>
              </a:ln>
              <a:solidFill>
                <a:srgbClr val="FF0000"/>
              </a:solidFill>
              <a:effectLst/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cxnSp>
        <p:nvCxnSpPr>
          <p:cNvPr id="225" name="직선 연결선 224"/>
          <p:cNvCxnSpPr/>
          <p:nvPr/>
        </p:nvCxnSpPr>
        <p:spPr bwMode="auto">
          <a:xfrm rot="5400000">
            <a:off x="8394434" y="2991206"/>
            <a:ext cx="422913" cy="1588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 type="diamond"/>
            <a:tailEnd type="diamond"/>
          </a:ln>
        </p:spPr>
      </p:cxnSp>
      <p:cxnSp>
        <p:nvCxnSpPr>
          <p:cNvPr id="226" name="직선 연결선 225"/>
          <p:cNvCxnSpPr/>
          <p:nvPr/>
        </p:nvCxnSpPr>
        <p:spPr bwMode="auto">
          <a:xfrm rot="5400000">
            <a:off x="1300297" y="2989301"/>
            <a:ext cx="422913" cy="1588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 type="diamond"/>
            <a:tailEnd type="diamond"/>
          </a:ln>
        </p:spPr>
      </p:cxnSp>
      <p:cxnSp>
        <p:nvCxnSpPr>
          <p:cNvPr id="227" name="직선 연결선 226"/>
          <p:cNvCxnSpPr/>
          <p:nvPr/>
        </p:nvCxnSpPr>
        <p:spPr bwMode="auto">
          <a:xfrm rot="5400000">
            <a:off x="817190" y="3373797"/>
            <a:ext cx="313377" cy="1589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 type="diamond"/>
            <a:tailEnd type="diamond"/>
          </a:ln>
        </p:spPr>
      </p:cxnSp>
    </p:spTree>
    <p:extLst>
      <p:ext uri="{BB962C8B-B14F-4D97-AF65-F5344CB8AC3E}">
        <p14:creationId xmlns:p14="http://schemas.microsoft.com/office/powerpoint/2010/main" val="379127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모서리가 둥근 직사각형 14"/>
          <p:cNvSpPr/>
          <p:nvPr/>
        </p:nvSpPr>
        <p:spPr bwMode="auto">
          <a:xfrm>
            <a:off x="2504729" y="2104251"/>
            <a:ext cx="3717723" cy="360000"/>
          </a:xfrm>
          <a:prstGeom prst="roundRect">
            <a:avLst/>
          </a:prstGeom>
          <a:gradFill flip="none" rotWithShape="1">
            <a:gsLst>
              <a:gs pos="88000">
                <a:srgbClr val="FFFFFF"/>
              </a:gs>
              <a:gs pos="99000">
                <a:srgbClr val="F5F5F5"/>
              </a:gs>
            </a:gsLst>
            <a:lin ang="10800000" scaled="1"/>
            <a:tileRect/>
          </a:gradFill>
          <a:ln w="38100" cap="flat" cmpd="sng" algn="ctr">
            <a:solidFill>
              <a:schemeClr val="accent5">
                <a:lumMod val="90000"/>
              </a:schemeClr>
            </a:solidFill>
            <a:prstDash val="solid"/>
          </a:ln>
          <a:effectLst>
            <a:outerShdw blurRad="50800" dist="12700" dir="5400000" algn="t" rotWithShape="0">
              <a:sysClr val="window" lastClr="FFFFFF">
                <a:lumMod val="50000"/>
                <a:alpha val="40000"/>
              </a:sysClr>
            </a:outerShdw>
          </a:effectLst>
        </p:spPr>
        <p:txBody>
          <a:bodyPr anchor="ctr"/>
          <a:lstStyle/>
          <a:p>
            <a:pPr algn="l"/>
            <a:r>
              <a:rPr lang="en-US" altLang="ko-KR" sz="1600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2     </a:t>
            </a:r>
            <a:r>
              <a:rPr lang="ko-KR" altLang="en-US" sz="1600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회사 소개 </a:t>
            </a:r>
            <a:r>
              <a:rPr lang="en-US" altLang="ko-KR" sz="1600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en-US" altLang="ko-KR" sz="1600" b="1" kern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EGiT</a:t>
            </a:r>
            <a:r>
              <a:rPr lang="en-US" altLang="ko-KR" sz="1600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endParaRPr lang="ko-KR" altLang="en-US" sz="1600" b="1" kern="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7" name="직선 연결선 16"/>
          <p:cNvCxnSpPr/>
          <p:nvPr/>
        </p:nvCxnSpPr>
        <p:spPr bwMode="auto">
          <a:xfrm rot="5400000">
            <a:off x="2811765" y="2284251"/>
            <a:ext cx="214790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</p:cxnSp>
      <p:sp>
        <p:nvSpPr>
          <p:cNvPr id="18" name="모서리가 둥근 직사각형 17"/>
          <p:cNvSpPr/>
          <p:nvPr/>
        </p:nvSpPr>
        <p:spPr bwMode="auto">
          <a:xfrm>
            <a:off x="2504729" y="1556792"/>
            <a:ext cx="3717723" cy="360000"/>
          </a:xfrm>
          <a:prstGeom prst="roundRect">
            <a:avLst/>
          </a:prstGeom>
          <a:gradFill flip="none" rotWithShape="1">
            <a:gsLst>
              <a:gs pos="88000">
                <a:srgbClr val="FFFFFF"/>
              </a:gs>
              <a:gs pos="99000">
                <a:srgbClr val="F5F5F5"/>
              </a:gs>
            </a:gsLst>
            <a:lin ang="10800000" scaled="1"/>
            <a:tileRect/>
          </a:gradFill>
          <a:ln w="12700" cap="flat" cmpd="sng" algn="ctr">
            <a:solidFill>
              <a:schemeClr val="bg1">
                <a:lumMod val="65000"/>
              </a:schemeClr>
            </a:solidFill>
            <a:prstDash val="solid"/>
          </a:ln>
          <a:effectLst>
            <a:outerShdw blurRad="50800" dist="12700" dir="5400000" algn="t" rotWithShape="0">
              <a:sysClr val="window" lastClr="FFFFFF">
                <a:lumMod val="50000"/>
                <a:alpha val="40000"/>
              </a:sysClr>
            </a:outerShdw>
          </a:effectLst>
        </p:spPr>
        <p:txBody>
          <a:bodyPr anchor="ctr"/>
          <a:lstStyle/>
          <a:p>
            <a:pPr algn="l"/>
            <a:r>
              <a:rPr lang="en-US" altLang="ko-KR" sz="1600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1     APS </a:t>
            </a:r>
            <a:r>
              <a:rPr lang="ko-KR" altLang="en-US" sz="1600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개요</a:t>
            </a:r>
          </a:p>
        </p:txBody>
      </p:sp>
      <p:cxnSp>
        <p:nvCxnSpPr>
          <p:cNvPr id="19" name="직선 연결선 18"/>
          <p:cNvCxnSpPr/>
          <p:nvPr/>
        </p:nvCxnSpPr>
        <p:spPr bwMode="auto">
          <a:xfrm rot="5400000">
            <a:off x="2811765" y="1736792"/>
            <a:ext cx="214790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</p:cxnSp>
      <p:sp>
        <p:nvSpPr>
          <p:cNvPr id="16" name="모서리가 둥근 직사각형 15"/>
          <p:cNvSpPr/>
          <p:nvPr/>
        </p:nvSpPr>
        <p:spPr bwMode="auto">
          <a:xfrm>
            <a:off x="2504729" y="3731890"/>
            <a:ext cx="3717723" cy="360000"/>
          </a:xfrm>
          <a:prstGeom prst="roundRect">
            <a:avLst/>
          </a:prstGeom>
          <a:gradFill flip="none" rotWithShape="1">
            <a:gsLst>
              <a:gs pos="88000">
                <a:srgbClr val="FFFFFF"/>
              </a:gs>
              <a:gs pos="99000">
                <a:srgbClr val="F5F5F5"/>
              </a:gs>
            </a:gsLst>
            <a:lin ang="10800000" scaled="1"/>
            <a:tileRect/>
          </a:gradFill>
          <a:ln w="12700" cap="flat" cmpd="sng" algn="ctr">
            <a:solidFill>
              <a:schemeClr val="bg1">
                <a:lumMod val="65000"/>
              </a:schemeClr>
            </a:solidFill>
            <a:prstDash val="solid"/>
          </a:ln>
          <a:effectLst>
            <a:outerShdw blurRad="50800" dist="12700" dir="5400000" algn="t" rotWithShape="0">
              <a:sysClr val="window" lastClr="FFFFFF">
                <a:lumMod val="50000"/>
                <a:alpha val="40000"/>
              </a:sysClr>
            </a:outerShdw>
          </a:effectLst>
        </p:spPr>
        <p:txBody>
          <a:bodyPr anchor="ctr"/>
          <a:lstStyle/>
          <a:p>
            <a:pPr marL="0" lvl="1" algn="l">
              <a:defRPr/>
            </a:pPr>
            <a:r>
              <a:rPr lang="en-US" altLang="ko-KR" sz="1600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5     </a:t>
            </a:r>
            <a:r>
              <a:rPr lang="ko-KR" altLang="en-US" sz="1600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시스템 구축 방안</a:t>
            </a:r>
            <a:endParaRPr lang="en-US" altLang="ko-KR" sz="1600" b="1" kern="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9" name="직선 연결선 28"/>
          <p:cNvCxnSpPr/>
          <p:nvPr/>
        </p:nvCxnSpPr>
        <p:spPr bwMode="auto">
          <a:xfrm rot="5400000">
            <a:off x="2811765" y="3911890"/>
            <a:ext cx="214790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</p:cxnSp>
      <p:sp>
        <p:nvSpPr>
          <p:cNvPr id="30" name="모서리가 둥근 직사각형 29"/>
          <p:cNvSpPr/>
          <p:nvPr/>
        </p:nvSpPr>
        <p:spPr bwMode="auto">
          <a:xfrm>
            <a:off x="2504729" y="2636952"/>
            <a:ext cx="3717723" cy="360000"/>
          </a:xfrm>
          <a:prstGeom prst="roundRect">
            <a:avLst/>
          </a:prstGeom>
          <a:gradFill flip="none" rotWithShape="1">
            <a:gsLst>
              <a:gs pos="88000">
                <a:srgbClr val="FFFFFF"/>
              </a:gs>
              <a:gs pos="99000">
                <a:srgbClr val="F5F5F5"/>
              </a:gs>
            </a:gsLst>
            <a:lin ang="10800000" scaled="1"/>
            <a:tileRect/>
          </a:gradFill>
          <a:ln w="12700" cap="flat" cmpd="sng" algn="ctr">
            <a:solidFill>
              <a:schemeClr val="bg1">
                <a:lumMod val="65000"/>
              </a:schemeClr>
            </a:solidFill>
            <a:prstDash val="solid"/>
          </a:ln>
          <a:effectLst>
            <a:outerShdw blurRad="50800" dist="12700" dir="5400000" algn="t" rotWithShape="0">
              <a:sysClr val="window" lastClr="FFFFFF">
                <a:lumMod val="50000"/>
                <a:alpha val="40000"/>
              </a:sysClr>
            </a:outerShdw>
          </a:effectLst>
        </p:spPr>
        <p:txBody>
          <a:bodyPr anchor="ctr"/>
          <a:lstStyle/>
          <a:p>
            <a:pPr algn="l" latinLnBrk="0"/>
            <a:r>
              <a:rPr lang="en-US" altLang="ko-KR" sz="1600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3     APS </a:t>
            </a:r>
            <a:r>
              <a:rPr lang="ko-KR" altLang="en-US" sz="1600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범위 및 구현 방향</a:t>
            </a:r>
          </a:p>
        </p:txBody>
      </p:sp>
      <p:cxnSp>
        <p:nvCxnSpPr>
          <p:cNvPr id="31" name="직선 연결선 30"/>
          <p:cNvCxnSpPr/>
          <p:nvPr/>
        </p:nvCxnSpPr>
        <p:spPr bwMode="auto">
          <a:xfrm rot="5400000">
            <a:off x="2811765" y="2816952"/>
            <a:ext cx="214790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</p:cxnSp>
      <p:sp>
        <p:nvSpPr>
          <p:cNvPr id="32" name="모서리가 둥근 직사각형 31"/>
          <p:cNvSpPr/>
          <p:nvPr/>
        </p:nvSpPr>
        <p:spPr bwMode="auto">
          <a:xfrm>
            <a:off x="2504729" y="3184401"/>
            <a:ext cx="3717723" cy="360000"/>
          </a:xfrm>
          <a:prstGeom prst="roundRect">
            <a:avLst/>
          </a:prstGeom>
          <a:gradFill flip="none" rotWithShape="1">
            <a:gsLst>
              <a:gs pos="88000">
                <a:srgbClr val="FFFFFF"/>
              </a:gs>
              <a:gs pos="99000">
                <a:srgbClr val="F5F5F5"/>
              </a:gs>
            </a:gsLst>
            <a:lin ang="10800000" scaled="1"/>
            <a:tileRect/>
          </a:gradFill>
          <a:ln w="12700" cap="flat" cmpd="sng" algn="ctr">
            <a:solidFill>
              <a:schemeClr val="bg1">
                <a:lumMod val="65000"/>
              </a:schemeClr>
            </a:solidFill>
            <a:prstDash val="solid"/>
          </a:ln>
          <a:effectLst>
            <a:outerShdw blurRad="50800" dist="12700" dir="5400000" algn="t" rotWithShape="0">
              <a:sysClr val="window" lastClr="FFFFFF">
                <a:lumMod val="50000"/>
                <a:alpha val="40000"/>
              </a:sysClr>
            </a:outerShdw>
          </a:effectLst>
        </p:spPr>
        <p:txBody>
          <a:bodyPr anchor="ctr"/>
          <a:lstStyle/>
          <a:p>
            <a:pPr algn="l" latinLnBrk="0"/>
            <a:r>
              <a:rPr lang="en-US" altLang="ko-KR" sz="1600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4     </a:t>
            </a:r>
            <a:r>
              <a:rPr kumimoji="1"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APS </a:t>
            </a:r>
            <a:r>
              <a:rPr kumimoji="1"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솔루션 소개</a:t>
            </a:r>
            <a:endParaRPr lang="ko-KR" altLang="en-US" sz="1600" b="1" kern="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33" name="직선 연결선 32"/>
          <p:cNvCxnSpPr/>
          <p:nvPr/>
        </p:nvCxnSpPr>
        <p:spPr bwMode="auto">
          <a:xfrm rot="5400000">
            <a:off x="2811765" y="3364401"/>
            <a:ext cx="214790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</p:cxnSp>
      <p:sp>
        <p:nvSpPr>
          <p:cNvPr id="20" name="직사각형 19"/>
          <p:cNvSpPr/>
          <p:nvPr/>
        </p:nvSpPr>
        <p:spPr>
          <a:xfrm>
            <a:off x="6571952" y="2104251"/>
            <a:ext cx="2243328" cy="1752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en-US" altLang="ko-KR" sz="13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2-1.  </a:t>
            </a:r>
            <a:r>
              <a:rPr lang="ko-KR" altLang="en-US" sz="13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일반현황</a:t>
            </a:r>
            <a:endParaRPr lang="en-US" altLang="ko-KR" sz="13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altLang="ko-KR" sz="13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2-2.  APS </a:t>
            </a:r>
            <a:r>
              <a:rPr lang="ko-KR" altLang="en-US" sz="13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사업 실적</a:t>
            </a:r>
            <a:endParaRPr lang="en-US" altLang="ko-KR" sz="13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altLang="ko-KR" sz="13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2-3.  APS </a:t>
            </a:r>
            <a:r>
              <a:rPr lang="ko-KR" altLang="en-US" sz="13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구축사례 소개</a:t>
            </a:r>
            <a:endParaRPr lang="en-US" altLang="ko-KR" sz="13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altLang="ko-KR" sz="13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2-4.  APS </a:t>
            </a:r>
            <a:r>
              <a:rPr lang="ko-KR" altLang="en-US" sz="13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구축 특성</a:t>
            </a:r>
            <a:endParaRPr lang="en-US" altLang="ko-KR" sz="13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algn="l">
              <a:lnSpc>
                <a:spcPct val="150000"/>
              </a:lnSpc>
              <a:defRPr/>
            </a:pPr>
            <a:endParaRPr lang="en-US" altLang="ko-KR" sz="13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cxnSp>
        <p:nvCxnSpPr>
          <p:cNvPr id="21" name="꺾인 연결선 20"/>
          <p:cNvCxnSpPr/>
          <p:nvPr/>
        </p:nvCxnSpPr>
        <p:spPr>
          <a:xfrm>
            <a:off x="6212517" y="2262199"/>
            <a:ext cx="359438" cy="1447609"/>
          </a:xfrm>
          <a:prstGeom prst="bentConnector2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1966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UBTITLE" val="1"/>
  <p:tag name="COLORSCHEME" val="ppBackground$16777215|ppForeground$0|ppShadow$8421504|ppTitle$102|ppFill$15129023|ppAccent1$13415296|ppAccent2$11766848|ppAccent3$10053120|ExtraColor$14540253|ExtraColor$11711154|ExtraColor$6250335|ExtraColor$6737151|ExtraColor$39423|ExtraColor$13260|ExtraColor$3355545|ExtraColor$52326|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tpConnector"/>
  <p:tag name="DATE" val="2007-03-09 오후 3:16:3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tamp"/>
  <p:tag name="DATE" val="2007-03-09 오후 3:16:3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tpConnector"/>
  <p:tag name="DATE" val="2007-03-09 오후 3:16:3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tpConnector"/>
  <p:tag name="DATE" val="2007-03-09 오후 3:16:3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tamp"/>
  <p:tag name="DATE" val="2007-03-09 오후 3:16:3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tpConnector"/>
  <p:tag name="DATE" val="2007-03-09 오후 3:16:3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tpConnector"/>
  <p:tag name="DATE" val="2007-03-09 오후 3:16:3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tamp"/>
  <p:tag name="DATE" val="2007-03-09 오후 3:16:3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tpConnector"/>
  <p:tag name="DATE" val="2007-03-09 오후 3:16:3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tpConnector"/>
  <p:tag name="DATE" val="2007-03-09 오후 3:16:3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tamp"/>
  <p:tag name="DATE" val="2007-03-09 오후 3:16:3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tpConnector"/>
  <p:tag name="DATE" val="2007-03-09 오후 3:16:36"/>
</p:tagLst>
</file>

<file path=ppt/theme/theme1.xml><?xml version="1.0" encoding="utf-8"?>
<a:theme xmlns:a="http://schemas.openxmlformats.org/drawingml/2006/main" name="PGM-CAD-PS- Power Point Presentation Templates-01">
  <a:themeElements>
    <a:clrScheme name="PGM-CAD-PS- Power Point Presentation Templates-01 10">
      <a:dk1>
        <a:srgbClr val="000000"/>
      </a:dk1>
      <a:lt1>
        <a:srgbClr val="FFFFFF"/>
      </a:lt1>
      <a:dk2>
        <a:srgbClr val="FFFFFF"/>
      </a:dk2>
      <a:lt2>
        <a:srgbClr val="C0C0C0"/>
      </a:lt2>
      <a:accent1>
        <a:srgbClr val="0066FF"/>
      </a:accent1>
      <a:accent2>
        <a:srgbClr val="99CCFF"/>
      </a:accent2>
      <a:accent3>
        <a:srgbClr val="FFFFFF"/>
      </a:accent3>
      <a:accent4>
        <a:srgbClr val="000000"/>
      </a:accent4>
      <a:accent5>
        <a:srgbClr val="AAB8FF"/>
      </a:accent5>
      <a:accent6>
        <a:srgbClr val="8AB9E7"/>
      </a:accent6>
      <a:hlink>
        <a:srgbClr val="6699FF"/>
      </a:hlink>
      <a:folHlink>
        <a:srgbClr val="006699"/>
      </a:folHlink>
    </a:clrScheme>
    <a:fontScheme name="PGM-CAD-PS- Power Point Presentation Templates-01">
      <a:majorFont>
        <a:latin typeface="Arial"/>
        <a:ea typeface="굴림"/>
        <a:cs typeface=""/>
      </a:majorFont>
      <a:minorFont>
        <a:latin typeface="Arial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72000" rIns="72000" bIns="72000" numCol="1" anchor="ctr" anchorCtr="0" compatLnSpc="1">
        <a:prstTxWarp prst="textNoShape">
          <a:avLst/>
        </a:prstTxWarp>
      </a:bodyPr>
      <a:lstStyle>
        <a:defPPr marL="90488" marR="0" indent="-90488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100000"/>
          <a:buFont typeface="Wingdings" pitchFamily="2" charset="2"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72000" rIns="72000" bIns="72000" numCol="1" anchor="ctr" anchorCtr="0" compatLnSpc="1">
        <a:prstTxWarp prst="textNoShape">
          <a:avLst/>
        </a:prstTxWarp>
      </a:bodyPr>
      <a:lstStyle>
        <a:defPPr marL="90488" marR="0" indent="-90488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100000"/>
          <a:buFont typeface="Wingdings" pitchFamily="2" charset="2"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굴림" pitchFamily="50" charset="-127"/>
          </a:defRPr>
        </a:defPPr>
      </a:lstStyle>
    </a:lnDef>
    <a:txDef>
      <a:spPr>
        <a:noFill/>
        <a:ln>
          <a:solidFill>
            <a:schemeClr val="tx1"/>
          </a:solidFill>
        </a:ln>
      </a:spPr>
      <a:bodyPr wrap="square" rtlCol="0">
        <a:spAutoFit/>
      </a:bodyPr>
      <a:lstStyle>
        <a:defPPr>
          <a:defRPr sz="2400" b="1" dirty="0" smtClean="0">
            <a:latin typeface="Arial"/>
            <a:ea typeface="굴림"/>
          </a:defRPr>
        </a:defPPr>
      </a:lstStyle>
    </a:txDef>
  </a:objectDefaults>
  <a:extraClrSchemeLst>
    <a:extraClrScheme>
      <a:clrScheme name="PGM-CAD-PS- Power Point Presentation Templates-01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M-CAD-PS- Power Point Presentation Templates-01 2">
        <a:dk1>
          <a:srgbClr val="000000"/>
        </a:dk1>
        <a:lt1>
          <a:srgbClr val="FFFFFF"/>
        </a:lt1>
        <a:dk2>
          <a:srgbClr val="FFFFFF"/>
        </a:dk2>
        <a:lt2>
          <a:srgbClr val="C0C0C0"/>
        </a:lt2>
        <a:accent1>
          <a:srgbClr val="00CC66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B8"/>
        </a:accent5>
        <a:accent6>
          <a:srgbClr val="2D2DB9"/>
        </a:accent6>
        <a:hlink>
          <a:srgbClr val="FF9433"/>
        </a:hlink>
        <a:folHlink>
          <a:srgbClr val="33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M-CAD-PS- Power Point Presentation Templates-01 3">
        <a:dk1>
          <a:srgbClr val="000000"/>
        </a:dk1>
        <a:lt1>
          <a:srgbClr val="FFFFFF"/>
        </a:lt1>
        <a:dk2>
          <a:srgbClr val="FFFFFF"/>
        </a:dk2>
        <a:lt2>
          <a:srgbClr val="C0C0C0"/>
        </a:lt2>
        <a:accent1>
          <a:srgbClr val="3333CC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ADADE2"/>
        </a:accent5>
        <a:accent6>
          <a:srgbClr val="005CE7"/>
        </a:accent6>
        <a:hlink>
          <a:srgbClr val="00CC66"/>
        </a:hlink>
        <a:folHlink>
          <a:srgbClr val="33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M-CAD-PS- Power Point Presentation Templates-01 4">
        <a:dk1>
          <a:srgbClr val="000000"/>
        </a:dk1>
        <a:lt1>
          <a:srgbClr val="FFFFFF"/>
        </a:lt1>
        <a:dk2>
          <a:srgbClr val="FFFFFF"/>
        </a:dk2>
        <a:lt2>
          <a:srgbClr val="C0C0C0"/>
        </a:lt2>
        <a:accent1>
          <a:srgbClr val="777777"/>
        </a:accent1>
        <a:accent2>
          <a:srgbClr val="A50021"/>
        </a:accent2>
        <a:accent3>
          <a:srgbClr val="FFFFFF"/>
        </a:accent3>
        <a:accent4>
          <a:srgbClr val="000000"/>
        </a:accent4>
        <a:accent5>
          <a:srgbClr val="BDBDBD"/>
        </a:accent5>
        <a:accent6>
          <a:srgbClr val="95001D"/>
        </a:accent6>
        <a:hlink>
          <a:srgbClr val="AF9C53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M-CAD-PS- Power Point Presentation Templates-01 5">
        <a:dk1>
          <a:srgbClr val="000000"/>
        </a:dk1>
        <a:lt1>
          <a:srgbClr val="FFFFFF"/>
        </a:lt1>
        <a:dk2>
          <a:srgbClr val="FFFFFF"/>
        </a:dk2>
        <a:lt2>
          <a:srgbClr val="C0C0C0"/>
        </a:lt2>
        <a:accent1>
          <a:srgbClr val="000066"/>
        </a:accent1>
        <a:accent2>
          <a:srgbClr val="A50021"/>
        </a:accent2>
        <a:accent3>
          <a:srgbClr val="FFFFFF"/>
        </a:accent3>
        <a:accent4>
          <a:srgbClr val="000000"/>
        </a:accent4>
        <a:accent5>
          <a:srgbClr val="AAAAB8"/>
        </a:accent5>
        <a:accent6>
          <a:srgbClr val="95001D"/>
        </a:accent6>
        <a:hlink>
          <a:srgbClr val="AF9C53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M-CAD-PS- Power Point Presentation Templates-01 6">
        <a:dk1>
          <a:srgbClr val="000000"/>
        </a:dk1>
        <a:lt1>
          <a:srgbClr val="FFFFFF"/>
        </a:lt1>
        <a:dk2>
          <a:srgbClr val="FFFFFF"/>
        </a:dk2>
        <a:lt2>
          <a:srgbClr val="C0C0C0"/>
        </a:lt2>
        <a:accent1>
          <a:srgbClr val="33CC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2D2D8A"/>
        </a:accent6>
        <a:hlink>
          <a:srgbClr val="FFCC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M-CAD-PS- Power Point Presentation Templates-01 7">
        <a:dk1>
          <a:srgbClr val="000000"/>
        </a:dk1>
        <a:lt1>
          <a:srgbClr val="FFFFFF"/>
        </a:lt1>
        <a:dk2>
          <a:srgbClr val="FFFFFF"/>
        </a:dk2>
        <a:lt2>
          <a:srgbClr val="C0C0C0"/>
        </a:lt2>
        <a:accent1>
          <a:srgbClr val="99009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AAACA"/>
        </a:accent5>
        <a:accent6>
          <a:srgbClr val="2D2D8A"/>
        </a:accent6>
        <a:hlink>
          <a:srgbClr val="FFCC00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M-CAD-PS- Power Point Presentation Templates-01 8">
        <a:dk1>
          <a:srgbClr val="000000"/>
        </a:dk1>
        <a:lt1>
          <a:srgbClr val="FFFFFF"/>
        </a:lt1>
        <a:dk2>
          <a:srgbClr val="FFFFFF"/>
        </a:dk2>
        <a:lt2>
          <a:srgbClr val="C0C0C0"/>
        </a:lt2>
        <a:accent1>
          <a:srgbClr val="993366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CAADB8"/>
        </a:accent5>
        <a:accent6>
          <a:srgbClr val="002D5C"/>
        </a:accent6>
        <a:hlink>
          <a:srgbClr val="6699FF"/>
        </a:hlink>
        <a:folHlink>
          <a:srgbClr val="807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M-CAD-PS- Power Point Presentation Templates-01 9">
        <a:dk1>
          <a:srgbClr val="000000"/>
        </a:dk1>
        <a:lt1>
          <a:srgbClr val="FFFFFF"/>
        </a:lt1>
        <a:dk2>
          <a:srgbClr val="FFFFFF"/>
        </a:dk2>
        <a:lt2>
          <a:srgbClr val="C0C0C0"/>
        </a:lt2>
        <a:accent1>
          <a:srgbClr val="003366"/>
        </a:accent1>
        <a:accent2>
          <a:srgbClr val="807C00"/>
        </a:accent2>
        <a:accent3>
          <a:srgbClr val="FFFFFF"/>
        </a:accent3>
        <a:accent4>
          <a:srgbClr val="000000"/>
        </a:accent4>
        <a:accent5>
          <a:srgbClr val="AAADB8"/>
        </a:accent5>
        <a:accent6>
          <a:srgbClr val="737000"/>
        </a:accent6>
        <a:hlink>
          <a:srgbClr val="6699FF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M-CAD-PS- Power Point Presentation Templates-01 10">
        <a:dk1>
          <a:srgbClr val="000000"/>
        </a:dk1>
        <a:lt1>
          <a:srgbClr val="FFFFFF"/>
        </a:lt1>
        <a:dk2>
          <a:srgbClr val="FFFFFF"/>
        </a:dk2>
        <a:lt2>
          <a:srgbClr val="C0C0C0"/>
        </a:lt2>
        <a:accent1>
          <a:srgbClr val="0066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AAB8FF"/>
        </a:accent5>
        <a:accent6>
          <a:srgbClr val="8AB9E7"/>
        </a:accent6>
        <a:hlink>
          <a:srgbClr val="6699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PGM-CAD-PS- Power Point Presentation Templates-01">
  <a:themeElements>
    <a:clrScheme name="PGM-CAD-PS- Power Point Presentation Templates-01 10">
      <a:dk1>
        <a:srgbClr val="000000"/>
      </a:dk1>
      <a:lt1>
        <a:srgbClr val="FFFFFF"/>
      </a:lt1>
      <a:dk2>
        <a:srgbClr val="FFFFFF"/>
      </a:dk2>
      <a:lt2>
        <a:srgbClr val="C0C0C0"/>
      </a:lt2>
      <a:accent1>
        <a:srgbClr val="0066FF"/>
      </a:accent1>
      <a:accent2>
        <a:srgbClr val="99CCFF"/>
      </a:accent2>
      <a:accent3>
        <a:srgbClr val="FFFFFF"/>
      </a:accent3>
      <a:accent4>
        <a:srgbClr val="000000"/>
      </a:accent4>
      <a:accent5>
        <a:srgbClr val="AAB8FF"/>
      </a:accent5>
      <a:accent6>
        <a:srgbClr val="8AB9E7"/>
      </a:accent6>
      <a:hlink>
        <a:srgbClr val="6699FF"/>
      </a:hlink>
      <a:folHlink>
        <a:srgbClr val="006699"/>
      </a:folHlink>
    </a:clrScheme>
    <a:fontScheme name="PGM-CAD-PS- Power Point Presentation Templates-01">
      <a:majorFont>
        <a:latin typeface="Arial"/>
        <a:ea typeface="굴림"/>
        <a:cs typeface=""/>
      </a:majorFont>
      <a:minorFont>
        <a:latin typeface="Arial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72000" rIns="72000" bIns="72000" numCol="1" anchor="ctr" anchorCtr="0" compatLnSpc="1">
        <a:prstTxWarp prst="textNoShape">
          <a:avLst/>
        </a:prstTxWarp>
      </a:bodyPr>
      <a:lstStyle>
        <a:defPPr marL="90488" marR="0" indent="-90488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100000"/>
          <a:buFont typeface="Wingdings" pitchFamily="2" charset="2"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72000" rIns="72000" bIns="72000" numCol="1" anchor="ctr" anchorCtr="0" compatLnSpc="1">
        <a:prstTxWarp prst="textNoShape">
          <a:avLst/>
        </a:prstTxWarp>
      </a:bodyPr>
      <a:lstStyle>
        <a:defPPr marL="90488" marR="0" indent="-90488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100000"/>
          <a:buFont typeface="Wingdings" pitchFamily="2" charset="2"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굴림" pitchFamily="50" charset="-127"/>
          </a:defRPr>
        </a:defPPr>
      </a:lstStyle>
    </a:lnDef>
    <a:txDef>
      <a:spPr>
        <a:noFill/>
        <a:ln>
          <a:solidFill>
            <a:schemeClr val="tx1"/>
          </a:solidFill>
        </a:ln>
      </a:spPr>
      <a:bodyPr wrap="square" rtlCol="0">
        <a:spAutoFit/>
      </a:bodyPr>
      <a:lstStyle>
        <a:defPPr>
          <a:defRPr sz="2400" b="1" dirty="0" smtClean="0">
            <a:latin typeface="Arial"/>
            <a:ea typeface="굴림"/>
          </a:defRPr>
        </a:defPPr>
      </a:lstStyle>
    </a:txDef>
  </a:objectDefaults>
  <a:extraClrSchemeLst>
    <a:extraClrScheme>
      <a:clrScheme name="PGM-CAD-PS- Power Point Presentation Templates-01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M-CAD-PS- Power Point Presentation Templates-01 2">
        <a:dk1>
          <a:srgbClr val="000000"/>
        </a:dk1>
        <a:lt1>
          <a:srgbClr val="FFFFFF"/>
        </a:lt1>
        <a:dk2>
          <a:srgbClr val="FFFFFF"/>
        </a:dk2>
        <a:lt2>
          <a:srgbClr val="C0C0C0"/>
        </a:lt2>
        <a:accent1>
          <a:srgbClr val="00CC66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B8"/>
        </a:accent5>
        <a:accent6>
          <a:srgbClr val="2D2DB9"/>
        </a:accent6>
        <a:hlink>
          <a:srgbClr val="FF9433"/>
        </a:hlink>
        <a:folHlink>
          <a:srgbClr val="33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M-CAD-PS- Power Point Presentation Templates-01 3">
        <a:dk1>
          <a:srgbClr val="000000"/>
        </a:dk1>
        <a:lt1>
          <a:srgbClr val="FFFFFF"/>
        </a:lt1>
        <a:dk2>
          <a:srgbClr val="FFFFFF"/>
        </a:dk2>
        <a:lt2>
          <a:srgbClr val="C0C0C0"/>
        </a:lt2>
        <a:accent1>
          <a:srgbClr val="3333CC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ADADE2"/>
        </a:accent5>
        <a:accent6>
          <a:srgbClr val="005CE7"/>
        </a:accent6>
        <a:hlink>
          <a:srgbClr val="00CC66"/>
        </a:hlink>
        <a:folHlink>
          <a:srgbClr val="33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M-CAD-PS- Power Point Presentation Templates-01 4">
        <a:dk1>
          <a:srgbClr val="000000"/>
        </a:dk1>
        <a:lt1>
          <a:srgbClr val="FFFFFF"/>
        </a:lt1>
        <a:dk2>
          <a:srgbClr val="FFFFFF"/>
        </a:dk2>
        <a:lt2>
          <a:srgbClr val="C0C0C0"/>
        </a:lt2>
        <a:accent1>
          <a:srgbClr val="777777"/>
        </a:accent1>
        <a:accent2>
          <a:srgbClr val="A50021"/>
        </a:accent2>
        <a:accent3>
          <a:srgbClr val="FFFFFF"/>
        </a:accent3>
        <a:accent4>
          <a:srgbClr val="000000"/>
        </a:accent4>
        <a:accent5>
          <a:srgbClr val="BDBDBD"/>
        </a:accent5>
        <a:accent6>
          <a:srgbClr val="95001D"/>
        </a:accent6>
        <a:hlink>
          <a:srgbClr val="AF9C53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M-CAD-PS- Power Point Presentation Templates-01 5">
        <a:dk1>
          <a:srgbClr val="000000"/>
        </a:dk1>
        <a:lt1>
          <a:srgbClr val="FFFFFF"/>
        </a:lt1>
        <a:dk2>
          <a:srgbClr val="FFFFFF"/>
        </a:dk2>
        <a:lt2>
          <a:srgbClr val="C0C0C0"/>
        </a:lt2>
        <a:accent1>
          <a:srgbClr val="000066"/>
        </a:accent1>
        <a:accent2>
          <a:srgbClr val="A50021"/>
        </a:accent2>
        <a:accent3>
          <a:srgbClr val="FFFFFF"/>
        </a:accent3>
        <a:accent4>
          <a:srgbClr val="000000"/>
        </a:accent4>
        <a:accent5>
          <a:srgbClr val="AAAAB8"/>
        </a:accent5>
        <a:accent6>
          <a:srgbClr val="95001D"/>
        </a:accent6>
        <a:hlink>
          <a:srgbClr val="AF9C53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M-CAD-PS- Power Point Presentation Templates-01 6">
        <a:dk1>
          <a:srgbClr val="000000"/>
        </a:dk1>
        <a:lt1>
          <a:srgbClr val="FFFFFF"/>
        </a:lt1>
        <a:dk2>
          <a:srgbClr val="FFFFFF"/>
        </a:dk2>
        <a:lt2>
          <a:srgbClr val="C0C0C0"/>
        </a:lt2>
        <a:accent1>
          <a:srgbClr val="33CC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2D2D8A"/>
        </a:accent6>
        <a:hlink>
          <a:srgbClr val="FFCC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M-CAD-PS- Power Point Presentation Templates-01 7">
        <a:dk1>
          <a:srgbClr val="000000"/>
        </a:dk1>
        <a:lt1>
          <a:srgbClr val="FFFFFF"/>
        </a:lt1>
        <a:dk2>
          <a:srgbClr val="FFFFFF"/>
        </a:dk2>
        <a:lt2>
          <a:srgbClr val="C0C0C0"/>
        </a:lt2>
        <a:accent1>
          <a:srgbClr val="99009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AAACA"/>
        </a:accent5>
        <a:accent6>
          <a:srgbClr val="2D2D8A"/>
        </a:accent6>
        <a:hlink>
          <a:srgbClr val="FFCC00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M-CAD-PS- Power Point Presentation Templates-01 8">
        <a:dk1>
          <a:srgbClr val="000000"/>
        </a:dk1>
        <a:lt1>
          <a:srgbClr val="FFFFFF"/>
        </a:lt1>
        <a:dk2>
          <a:srgbClr val="FFFFFF"/>
        </a:dk2>
        <a:lt2>
          <a:srgbClr val="C0C0C0"/>
        </a:lt2>
        <a:accent1>
          <a:srgbClr val="993366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CAADB8"/>
        </a:accent5>
        <a:accent6>
          <a:srgbClr val="002D5C"/>
        </a:accent6>
        <a:hlink>
          <a:srgbClr val="6699FF"/>
        </a:hlink>
        <a:folHlink>
          <a:srgbClr val="807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M-CAD-PS- Power Point Presentation Templates-01 9">
        <a:dk1>
          <a:srgbClr val="000000"/>
        </a:dk1>
        <a:lt1>
          <a:srgbClr val="FFFFFF"/>
        </a:lt1>
        <a:dk2>
          <a:srgbClr val="FFFFFF"/>
        </a:dk2>
        <a:lt2>
          <a:srgbClr val="C0C0C0"/>
        </a:lt2>
        <a:accent1>
          <a:srgbClr val="003366"/>
        </a:accent1>
        <a:accent2>
          <a:srgbClr val="807C00"/>
        </a:accent2>
        <a:accent3>
          <a:srgbClr val="FFFFFF"/>
        </a:accent3>
        <a:accent4>
          <a:srgbClr val="000000"/>
        </a:accent4>
        <a:accent5>
          <a:srgbClr val="AAADB8"/>
        </a:accent5>
        <a:accent6>
          <a:srgbClr val="737000"/>
        </a:accent6>
        <a:hlink>
          <a:srgbClr val="6699FF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M-CAD-PS- Power Point Presentation Templates-01 10">
        <a:dk1>
          <a:srgbClr val="000000"/>
        </a:dk1>
        <a:lt1>
          <a:srgbClr val="FFFFFF"/>
        </a:lt1>
        <a:dk2>
          <a:srgbClr val="FFFFFF"/>
        </a:dk2>
        <a:lt2>
          <a:srgbClr val="C0C0C0"/>
        </a:lt2>
        <a:accent1>
          <a:srgbClr val="0066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AAB8FF"/>
        </a:accent5>
        <a:accent6>
          <a:srgbClr val="8AB9E7"/>
        </a:accent6>
        <a:hlink>
          <a:srgbClr val="6699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GM-CAD-PS- Power Point Presentation Templates-01">
  <a:themeElements>
    <a:clrScheme name="PGM-CAD-PS- Power Point Presentation Templates-01 10">
      <a:dk1>
        <a:srgbClr val="000000"/>
      </a:dk1>
      <a:lt1>
        <a:srgbClr val="FFFFFF"/>
      </a:lt1>
      <a:dk2>
        <a:srgbClr val="FFFFFF"/>
      </a:dk2>
      <a:lt2>
        <a:srgbClr val="C0C0C0"/>
      </a:lt2>
      <a:accent1>
        <a:srgbClr val="0066FF"/>
      </a:accent1>
      <a:accent2>
        <a:srgbClr val="99CCFF"/>
      </a:accent2>
      <a:accent3>
        <a:srgbClr val="FFFFFF"/>
      </a:accent3>
      <a:accent4>
        <a:srgbClr val="000000"/>
      </a:accent4>
      <a:accent5>
        <a:srgbClr val="AAB8FF"/>
      </a:accent5>
      <a:accent6>
        <a:srgbClr val="8AB9E7"/>
      </a:accent6>
      <a:hlink>
        <a:srgbClr val="6699FF"/>
      </a:hlink>
      <a:folHlink>
        <a:srgbClr val="006699"/>
      </a:folHlink>
    </a:clrScheme>
    <a:fontScheme name="PGM-CAD-PS- Power Point Presentation Templates-01">
      <a:majorFont>
        <a:latin typeface="Arial"/>
        <a:ea typeface="굴림"/>
        <a:cs typeface=""/>
      </a:majorFont>
      <a:minorFont>
        <a:latin typeface="Arial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72000" rIns="72000" bIns="72000" numCol="1" anchor="ctr" anchorCtr="0" compatLnSpc="1">
        <a:prstTxWarp prst="textNoShape">
          <a:avLst/>
        </a:prstTxWarp>
      </a:bodyPr>
      <a:lstStyle>
        <a:defPPr marL="90488" marR="0" indent="-90488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100000"/>
          <a:buFont typeface="Wingdings" pitchFamily="2" charset="2"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72000" rIns="72000" bIns="72000" numCol="1" anchor="ctr" anchorCtr="0" compatLnSpc="1">
        <a:prstTxWarp prst="textNoShape">
          <a:avLst/>
        </a:prstTxWarp>
      </a:bodyPr>
      <a:lstStyle>
        <a:defPPr marL="90488" marR="0" indent="-90488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100000"/>
          <a:buFont typeface="Wingdings" pitchFamily="2" charset="2"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굴림" pitchFamily="50" charset="-127"/>
          </a:defRPr>
        </a:defPPr>
      </a:lstStyle>
    </a:lnDef>
    <a:txDef>
      <a:spPr>
        <a:noFill/>
        <a:ln>
          <a:solidFill>
            <a:schemeClr val="tx1"/>
          </a:solidFill>
        </a:ln>
      </a:spPr>
      <a:bodyPr wrap="square" rtlCol="0">
        <a:spAutoFit/>
      </a:bodyPr>
      <a:lstStyle>
        <a:defPPr>
          <a:defRPr sz="2400" b="1" dirty="0" smtClean="0">
            <a:latin typeface="Arial"/>
            <a:ea typeface="굴림"/>
          </a:defRPr>
        </a:defPPr>
      </a:lstStyle>
    </a:txDef>
  </a:objectDefaults>
  <a:extraClrSchemeLst>
    <a:extraClrScheme>
      <a:clrScheme name="PGM-CAD-PS- Power Point Presentation Templates-01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M-CAD-PS- Power Point Presentation Templates-01 2">
        <a:dk1>
          <a:srgbClr val="000000"/>
        </a:dk1>
        <a:lt1>
          <a:srgbClr val="FFFFFF"/>
        </a:lt1>
        <a:dk2>
          <a:srgbClr val="FFFFFF"/>
        </a:dk2>
        <a:lt2>
          <a:srgbClr val="C0C0C0"/>
        </a:lt2>
        <a:accent1>
          <a:srgbClr val="00CC66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B8"/>
        </a:accent5>
        <a:accent6>
          <a:srgbClr val="2D2DB9"/>
        </a:accent6>
        <a:hlink>
          <a:srgbClr val="FF9433"/>
        </a:hlink>
        <a:folHlink>
          <a:srgbClr val="33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M-CAD-PS- Power Point Presentation Templates-01 3">
        <a:dk1>
          <a:srgbClr val="000000"/>
        </a:dk1>
        <a:lt1>
          <a:srgbClr val="FFFFFF"/>
        </a:lt1>
        <a:dk2>
          <a:srgbClr val="FFFFFF"/>
        </a:dk2>
        <a:lt2>
          <a:srgbClr val="C0C0C0"/>
        </a:lt2>
        <a:accent1>
          <a:srgbClr val="3333CC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ADADE2"/>
        </a:accent5>
        <a:accent6>
          <a:srgbClr val="005CE7"/>
        </a:accent6>
        <a:hlink>
          <a:srgbClr val="00CC66"/>
        </a:hlink>
        <a:folHlink>
          <a:srgbClr val="33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M-CAD-PS- Power Point Presentation Templates-01 4">
        <a:dk1>
          <a:srgbClr val="000000"/>
        </a:dk1>
        <a:lt1>
          <a:srgbClr val="FFFFFF"/>
        </a:lt1>
        <a:dk2>
          <a:srgbClr val="FFFFFF"/>
        </a:dk2>
        <a:lt2>
          <a:srgbClr val="C0C0C0"/>
        </a:lt2>
        <a:accent1>
          <a:srgbClr val="777777"/>
        </a:accent1>
        <a:accent2>
          <a:srgbClr val="A50021"/>
        </a:accent2>
        <a:accent3>
          <a:srgbClr val="FFFFFF"/>
        </a:accent3>
        <a:accent4>
          <a:srgbClr val="000000"/>
        </a:accent4>
        <a:accent5>
          <a:srgbClr val="BDBDBD"/>
        </a:accent5>
        <a:accent6>
          <a:srgbClr val="95001D"/>
        </a:accent6>
        <a:hlink>
          <a:srgbClr val="AF9C53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M-CAD-PS- Power Point Presentation Templates-01 5">
        <a:dk1>
          <a:srgbClr val="000000"/>
        </a:dk1>
        <a:lt1>
          <a:srgbClr val="FFFFFF"/>
        </a:lt1>
        <a:dk2>
          <a:srgbClr val="FFFFFF"/>
        </a:dk2>
        <a:lt2>
          <a:srgbClr val="C0C0C0"/>
        </a:lt2>
        <a:accent1>
          <a:srgbClr val="000066"/>
        </a:accent1>
        <a:accent2>
          <a:srgbClr val="A50021"/>
        </a:accent2>
        <a:accent3>
          <a:srgbClr val="FFFFFF"/>
        </a:accent3>
        <a:accent4>
          <a:srgbClr val="000000"/>
        </a:accent4>
        <a:accent5>
          <a:srgbClr val="AAAAB8"/>
        </a:accent5>
        <a:accent6>
          <a:srgbClr val="95001D"/>
        </a:accent6>
        <a:hlink>
          <a:srgbClr val="AF9C53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M-CAD-PS- Power Point Presentation Templates-01 6">
        <a:dk1>
          <a:srgbClr val="000000"/>
        </a:dk1>
        <a:lt1>
          <a:srgbClr val="FFFFFF"/>
        </a:lt1>
        <a:dk2>
          <a:srgbClr val="FFFFFF"/>
        </a:dk2>
        <a:lt2>
          <a:srgbClr val="C0C0C0"/>
        </a:lt2>
        <a:accent1>
          <a:srgbClr val="33CC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2D2D8A"/>
        </a:accent6>
        <a:hlink>
          <a:srgbClr val="FFCC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M-CAD-PS- Power Point Presentation Templates-01 7">
        <a:dk1>
          <a:srgbClr val="000000"/>
        </a:dk1>
        <a:lt1>
          <a:srgbClr val="FFFFFF"/>
        </a:lt1>
        <a:dk2>
          <a:srgbClr val="FFFFFF"/>
        </a:dk2>
        <a:lt2>
          <a:srgbClr val="C0C0C0"/>
        </a:lt2>
        <a:accent1>
          <a:srgbClr val="99009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AAACA"/>
        </a:accent5>
        <a:accent6>
          <a:srgbClr val="2D2D8A"/>
        </a:accent6>
        <a:hlink>
          <a:srgbClr val="FFCC00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M-CAD-PS- Power Point Presentation Templates-01 8">
        <a:dk1>
          <a:srgbClr val="000000"/>
        </a:dk1>
        <a:lt1>
          <a:srgbClr val="FFFFFF"/>
        </a:lt1>
        <a:dk2>
          <a:srgbClr val="FFFFFF"/>
        </a:dk2>
        <a:lt2>
          <a:srgbClr val="C0C0C0"/>
        </a:lt2>
        <a:accent1>
          <a:srgbClr val="993366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CAADB8"/>
        </a:accent5>
        <a:accent6>
          <a:srgbClr val="002D5C"/>
        </a:accent6>
        <a:hlink>
          <a:srgbClr val="6699FF"/>
        </a:hlink>
        <a:folHlink>
          <a:srgbClr val="807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M-CAD-PS- Power Point Presentation Templates-01 9">
        <a:dk1>
          <a:srgbClr val="000000"/>
        </a:dk1>
        <a:lt1>
          <a:srgbClr val="FFFFFF"/>
        </a:lt1>
        <a:dk2>
          <a:srgbClr val="FFFFFF"/>
        </a:dk2>
        <a:lt2>
          <a:srgbClr val="C0C0C0"/>
        </a:lt2>
        <a:accent1>
          <a:srgbClr val="003366"/>
        </a:accent1>
        <a:accent2>
          <a:srgbClr val="807C00"/>
        </a:accent2>
        <a:accent3>
          <a:srgbClr val="FFFFFF"/>
        </a:accent3>
        <a:accent4>
          <a:srgbClr val="000000"/>
        </a:accent4>
        <a:accent5>
          <a:srgbClr val="AAADB8"/>
        </a:accent5>
        <a:accent6>
          <a:srgbClr val="737000"/>
        </a:accent6>
        <a:hlink>
          <a:srgbClr val="6699FF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M-CAD-PS- Power Point Presentation Templates-01 10">
        <a:dk1>
          <a:srgbClr val="000000"/>
        </a:dk1>
        <a:lt1>
          <a:srgbClr val="FFFFFF"/>
        </a:lt1>
        <a:dk2>
          <a:srgbClr val="FFFFFF"/>
        </a:dk2>
        <a:lt2>
          <a:srgbClr val="C0C0C0"/>
        </a:lt2>
        <a:accent1>
          <a:srgbClr val="0066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AAB8FF"/>
        </a:accent5>
        <a:accent6>
          <a:srgbClr val="8AB9E7"/>
        </a:accent6>
        <a:hlink>
          <a:srgbClr val="6699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PGM-CAD-PS- Power Point Presentation Templates-01">
  <a:themeElements>
    <a:clrScheme name="PGM-CAD-PS- Power Point Presentation Templates-01 10">
      <a:dk1>
        <a:srgbClr val="000000"/>
      </a:dk1>
      <a:lt1>
        <a:srgbClr val="FFFFFF"/>
      </a:lt1>
      <a:dk2>
        <a:srgbClr val="FFFFFF"/>
      </a:dk2>
      <a:lt2>
        <a:srgbClr val="C0C0C0"/>
      </a:lt2>
      <a:accent1>
        <a:srgbClr val="0066FF"/>
      </a:accent1>
      <a:accent2>
        <a:srgbClr val="99CCFF"/>
      </a:accent2>
      <a:accent3>
        <a:srgbClr val="FFFFFF"/>
      </a:accent3>
      <a:accent4>
        <a:srgbClr val="000000"/>
      </a:accent4>
      <a:accent5>
        <a:srgbClr val="AAB8FF"/>
      </a:accent5>
      <a:accent6>
        <a:srgbClr val="8AB9E7"/>
      </a:accent6>
      <a:hlink>
        <a:srgbClr val="6699FF"/>
      </a:hlink>
      <a:folHlink>
        <a:srgbClr val="006699"/>
      </a:folHlink>
    </a:clrScheme>
    <a:fontScheme name="PGM-CAD-PS- Power Point Presentation Templates-01">
      <a:majorFont>
        <a:latin typeface="Arial"/>
        <a:ea typeface="굴림"/>
        <a:cs typeface=""/>
      </a:majorFont>
      <a:minorFont>
        <a:latin typeface="Arial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72000" rIns="72000" bIns="72000" numCol="1" rtlCol="0" anchor="ctr" anchorCtr="0" compatLnSpc="1">
        <a:prstTxWarp prst="textNoShape">
          <a:avLst/>
        </a:prstTxWarp>
      </a:bodyPr>
      <a:lstStyle>
        <a:defPPr marL="90488" marR="0" indent="-90488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100000"/>
          <a:buFont typeface="Wingdings" pitchFamily="2" charset="2"/>
          <a:buNone/>
          <a:tabLst/>
          <a:defRPr kumimoji="0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72000" rIns="72000" bIns="72000" numCol="1" anchor="ctr" anchorCtr="0" compatLnSpc="1">
        <a:prstTxWarp prst="textNoShape">
          <a:avLst/>
        </a:prstTxWarp>
      </a:bodyPr>
      <a:lstStyle>
        <a:defPPr marL="90488" marR="0" indent="-90488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100000"/>
          <a:buFont typeface="Wingdings" pitchFamily="2" charset="2"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굴림" pitchFamily="50" charset="-127"/>
          </a:defRPr>
        </a:defPPr>
      </a:lstStyle>
    </a:lnDef>
    <a:txDef>
      <a:spPr>
        <a:noFill/>
        <a:ln>
          <a:solidFill>
            <a:schemeClr val="tx1"/>
          </a:solidFill>
        </a:ln>
      </a:spPr>
      <a:bodyPr wrap="square" rtlCol="0">
        <a:spAutoFit/>
      </a:bodyPr>
      <a:lstStyle>
        <a:defPPr>
          <a:defRPr sz="2400" b="1" dirty="0" smtClean="0">
            <a:latin typeface="Arial"/>
            <a:ea typeface="굴림"/>
          </a:defRPr>
        </a:defPPr>
      </a:lstStyle>
    </a:txDef>
  </a:objectDefaults>
  <a:extraClrSchemeLst>
    <a:extraClrScheme>
      <a:clrScheme name="PGM-CAD-PS- Power Point Presentation Templates-01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M-CAD-PS- Power Point Presentation Templates-01 2">
        <a:dk1>
          <a:srgbClr val="000000"/>
        </a:dk1>
        <a:lt1>
          <a:srgbClr val="FFFFFF"/>
        </a:lt1>
        <a:dk2>
          <a:srgbClr val="FFFFFF"/>
        </a:dk2>
        <a:lt2>
          <a:srgbClr val="C0C0C0"/>
        </a:lt2>
        <a:accent1>
          <a:srgbClr val="00CC66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B8"/>
        </a:accent5>
        <a:accent6>
          <a:srgbClr val="2D2DB9"/>
        </a:accent6>
        <a:hlink>
          <a:srgbClr val="FF9433"/>
        </a:hlink>
        <a:folHlink>
          <a:srgbClr val="33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M-CAD-PS- Power Point Presentation Templates-01 3">
        <a:dk1>
          <a:srgbClr val="000000"/>
        </a:dk1>
        <a:lt1>
          <a:srgbClr val="FFFFFF"/>
        </a:lt1>
        <a:dk2>
          <a:srgbClr val="FFFFFF"/>
        </a:dk2>
        <a:lt2>
          <a:srgbClr val="C0C0C0"/>
        </a:lt2>
        <a:accent1>
          <a:srgbClr val="3333CC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ADADE2"/>
        </a:accent5>
        <a:accent6>
          <a:srgbClr val="005CE7"/>
        </a:accent6>
        <a:hlink>
          <a:srgbClr val="00CC66"/>
        </a:hlink>
        <a:folHlink>
          <a:srgbClr val="33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M-CAD-PS- Power Point Presentation Templates-01 4">
        <a:dk1>
          <a:srgbClr val="000000"/>
        </a:dk1>
        <a:lt1>
          <a:srgbClr val="FFFFFF"/>
        </a:lt1>
        <a:dk2>
          <a:srgbClr val="FFFFFF"/>
        </a:dk2>
        <a:lt2>
          <a:srgbClr val="C0C0C0"/>
        </a:lt2>
        <a:accent1>
          <a:srgbClr val="777777"/>
        </a:accent1>
        <a:accent2>
          <a:srgbClr val="A50021"/>
        </a:accent2>
        <a:accent3>
          <a:srgbClr val="FFFFFF"/>
        </a:accent3>
        <a:accent4>
          <a:srgbClr val="000000"/>
        </a:accent4>
        <a:accent5>
          <a:srgbClr val="BDBDBD"/>
        </a:accent5>
        <a:accent6>
          <a:srgbClr val="95001D"/>
        </a:accent6>
        <a:hlink>
          <a:srgbClr val="AF9C53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M-CAD-PS- Power Point Presentation Templates-01 5">
        <a:dk1>
          <a:srgbClr val="000000"/>
        </a:dk1>
        <a:lt1>
          <a:srgbClr val="FFFFFF"/>
        </a:lt1>
        <a:dk2>
          <a:srgbClr val="FFFFFF"/>
        </a:dk2>
        <a:lt2>
          <a:srgbClr val="C0C0C0"/>
        </a:lt2>
        <a:accent1>
          <a:srgbClr val="000066"/>
        </a:accent1>
        <a:accent2>
          <a:srgbClr val="A50021"/>
        </a:accent2>
        <a:accent3>
          <a:srgbClr val="FFFFFF"/>
        </a:accent3>
        <a:accent4>
          <a:srgbClr val="000000"/>
        </a:accent4>
        <a:accent5>
          <a:srgbClr val="AAAAB8"/>
        </a:accent5>
        <a:accent6>
          <a:srgbClr val="95001D"/>
        </a:accent6>
        <a:hlink>
          <a:srgbClr val="AF9C53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M-CAD-PS- Power Point Presentation Templates-01 6">
        <a:dk1>
          <a:srgbClr val="000000"/>
        </a:dk1>
        <a:lt1>
          <a:srgbClr val="FFFFFF"/>
        </a:lt1>
        <a:dk2>
          <a:srgbClr val="FFFFFF"/>
        </a:dk2>
        <a:lt2>
          <a:srgbClr val="C0C0C0"/>
        </a:lt2>
        <a:accent1>
          <a:srgbClr val="33CC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2D2D8A"/>
        </a:accent6>
        <a:hlink>
          <a:srgbClr val="FFCC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M-CAD-PS- Power Point Presentation Templates-01 7">
        <a:dk1>
          <a:srgbClr val="000000"/>
        </a:dk1>
        <a:lt1>
          <a:srgbClr val="FFFFFF"/>
        </a:lt1>
        <a:dk2>
          <a:srgbClr val="FFFFFF"/>
        </a:dk2>
        <a:lt2>
          <a:srgbClr val="C0C0C0"/>
        </a:lt2>
        <a:accent1>
          <a:srgbClr val="99009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AAACA"/>
        </a:accent5>
        <a:accent6>
          <a:srgbClr val="2D2D8A"/>
        </a:accent6>
        <a:hlink>
          <a:srgbClr val="FFCC00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M-CAD-PS- Power Point Presentation Templates-01 8">
        <a:dk1>
          <a:srgbClr val="000000"/>
        </a:dk1>
        <a:lt1>
          <a:srgbClr val="FFFFFF"/>
        </a:lt1>
        <a:dk2>
          <a:srgbClr val="FFFFFF"/>
        </a:dk2>
        <a:lt2>
          <a:srgbClr val="C0C0C0"/>
        </a:lt2>
        <a:accent1>
          <a:srgbClr val="993366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CAADB8"/>
        </a:accent5>
        <a:accent6>
          <a:srgbClr val="002D5C"/>
        </a:accent6>
        <a:hlink>
          <a:srgbClr val="6699FF"/>
        </a:hlink>
        <a:folHlink>
          <a:srgbClr val="807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M-CAD-PS- Power Point Presentation Templates-01 9">
        <a:dk1>
          <a:srgbClr val="000000"/>
        </a:dk1>
        <a:lt1>
          <a:srgbClr val="FFFFFF"/>
        </a:lt1>
        <a:dk2>
          <a:srgbClr val="FFFFFF"/>
        </a:dk2>
        <a:lt2>
          <a:srgbClr val="C0C0C0"/>
        </a:lt2>
        <a:accent1>
          <a:srgbClr val="003366"/>
        </a:accent1>
        <a:accent2>
          <a:srgbClr val="807C00"/>
        </a:accent2>
        <a:accent3>
          <a:srgbClr val="FFFFFF"/>
        </a:accent3>
        <a:accent4>
          <a:srgbClr val="000000"/>
        </a:accent4>
        <a:accent5>
          <a:srgbClr val="AAADB8"/>
        </a:accent5>
        <a:accent6>
          <a:srgbClr val="737000"/>
        </a:accent6>
        <a:hlink>
          <a:srgbClr val="6699FF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M-CAD-PS- Power Point Presentation Templates-01 10">
        <a:dk1>
          <a:srgbClr val="000000"/>
        </a:dk1>
        <a:lt1>
          <a:srgbClr val="FFFFFF"/>
        </a:lt1>
        <a:dk2>
          <a:srgbClr val="FFFFFF"/>
        </a:dk2>
        <a:lt2>
          <a:srgbClr val="C0C0C0"/>
        </a:lt2>
        <a:accent1>
          <a:srgbClr val="0066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AAB8FF"/>
        </a:accent5>
        <a:accent6>
          <a:srgbClr val="8AB9E7"/>
        </a:accent6>
        <a:hlink>
          <a:srgbClr val="6699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GM-CAD-PS- Power Point Presentation Templates-01 10">
    <a:dk1>
      <a:srgbClr val="000000"/>
    </a:dk1>
    <a:lt1>
      <a:srgbClr val="FFFFFF"/>
    </a:lt1>
    <a:dk2>
      <a:srgbClr val="FFFFFF"/>
    </a:dk2>
    <a:lt2>
      <a:srgbClr val="C0C0C0"/>
    </a:lt2>
    <a:accent1>
      <a:srgbClr val="0066FF"/>
    </a:accent1>
    <a:accent2>
      <a:srgbClr val="99CCFF"/>
    </a:accent2>
    <a:accent3>
      <a:srgbClr val="FFFFFF"/>
    </a:accent3>
    <a:accent4>
      <a:srgbClr val="000000"/>
    </a:accent4>
    <a:accent5>
      <a:srgbClr val="AAB8FF"/>
    </a:accent5>
    <a:accent6>
      <a:srgbClr val="8AB9E7"/>
    </a:accent6>
    <a:hlink>
      <a:srgbClr val="6699FF"/>
    </a:hlink>
    <a:folHlink>
      <a:srgbClr val="006699"/>
    </a:folHlink>
  </a:clrScheme>
</a:themeOverride>
</file>

<file path=ppt/theme/themeOverride2.xml><?xml version="1.0" encoding="utf-8"?>
<a:themeOverride xmlns:a="http://schemas.openxmlformats.org/drawingml/2006/main">
  <a:clrScheme name="PGM-CAD-PS- Power Point Presentation Templates-01 10">
    <a:dk1>
      <a:srgbClr val="000000"/>
    </a:dk1>
    <a:lt1>
      <a:srgbClr val="FFFFFF"/>
    </a:lt1>
    <a:dk2>
      <a:srgbClr val="FFFFFF"/>
    </a:dk2>
    <a:lt2>
      <a:srgbClr val="C0C0C0"/>
    </a:lt2>
    <a:accent1>
      <a:srgbClr val="0066FF"/>
    </a:accent1>
    <a:accent2>
      <a:srgbClr val="99CCFF"/>
    </a:accent2>
    <a:accent3>
      <a:srgbClr val="FFFFFF"/>
    </a:accent3>
    <a:accent4>
      <a:srgbClr val="000000"/>
    </a:accent4>
    <a:accent5>
      <a:srgbClr val="AAB8FF"/>
    </a:accent5>
    <a:accent6>
      <a:srgbClr val="8AB9E7"/>
    </a:accent6>
    <a:hlink>
      <a:srgbClr val="6699FF"/>
    </a:hlink>
    <a:folHlink>
      <a:srgbClr val="006699"/>
    </a:folHlink>
  </a:clrScheme>
</a:themeOverride>
</file>

<file path=ppt/theme/themeOverride3.xml><?xml version="1.0" encoding="utf-8"?>
<a:themeOverride xmlns:a="http://schemas.openxmlformats.org/drawingml/2006/main">
  <a:clrScheme name="PGM-CAD-PS- Power Point Presentation Templates-01 10">
    <a:dk1>
      <a:srgbClr val="000000"/>
    </a:dk1>
    <a:lt1>
      <a:srgbClr val="FFFFFF"/>
    </a:lt1>
    <a:dk2>
      <a:srgbClr val="FFFFFF"/>
    </a:dk2>
    <a:lt2>
      <a:srgbClr val="C0C0C0"/>
    </a:lt2>
    <a:accent1>
      <a:srgbClr val="0066FF"/>
    </a:accent1>
    <a:accent2>
      <a:srgbClr val="99CCFF"/>
    </a:accent2>
    <a:accent3>
      <a:srgbClr val="FFFFFF"/>
    </a:accent3>
    <a:accent4>
      <a:srgbClr val="000000"/>
    </a:accent4>
    <a:accent5>
      <a:srgbClr val="AAB8FF"/>
    </a:accent5>
    <a:accent6>
      <a:srgbClr val="8AB9E7"/>
    </a:accent6>
    <a:hlink>
      <a:srgbClr val="6699FF"/>
    </a:hlink>
    <a:folHlink>
      <a:srgbClr val="006699"/>
    </a:folHlink>
  </a:clrScheme>
</a:themeOverride>
</file>

<file path=ppt/theme/themeOverride4.xml><?xml version="1.0" encoding="utf-8"?>
<a:themeOverride xmlns:a="http://schemas.openxmlformats.org/drawingml/2006/main">
  <a:clrScheme name="PGM-CAD-PS- Power Point Presentation Templates-01 10">
    <a:dk1>
      <a:srgbClr val="000000"/>
    </a:dk1>
    <a:lt1>
      <a:srgbClr val="FFFFFF"/>
    </a:lt1>
    <a:dk2>
      <a:srgbClr val="FFFFFF"/>
    </a:dk2>
    <a:lt2>
      <a:srgbClr val="C0C0C0"/>
    </a:lt2>
    <a:accent1>
      <a:srgbClr val="0066FF"/>
    </a:accent1>
    <a:accent2>
      <a:srgbClr val="99CCFF"/>
    </a:accent2>
    <a:accent3>
      <a:srgbClr val="FFFFFF"/>
    </a:accent3>
    <a:accent4>
      <a:srgbClr val="000000"/>
    </a:accent4>
    <a:accent5>
      <a:srgbClr val="AAB8FF"/>
    </a:accent5>
    <a:accent6>
      <a:srgbClr val="8AB9E7"/>
    </a:accent6>
    <a:hlink>
      <a:srgbClr val="6699FF"/>
    </a:hlink>
    <a:folHlink>
      <a:srgbClr val="0066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32927</TotalTime>
  <Words>8895</Words>
  <Application>Microsoft Office PowerPoint</Application>
  <PresentationFormat>A4 용지(210x297mm)</PresentationFormat>
  <Paragraphs>1703</Paragraphs>
  <Slides>57</Slides>
  <Notes>41</Notes>
  <HiddenSlides>0</HiddenSlides>
  <MMClips>0</MMClips>
  <ScaleCrop>false</ScaleCrop>
  <HeadingPairs>
    <vt:vector size="8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4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57</vt:i4>
      </vt:variant>
    </vt:vector>
  </HeadingPairs>
  <TitlesOfParts>
    <vt:vector size="76" baseType="lpstr">
      <vt:lpstr>HY견고딕</vt:lpstr>
      <vt:lpstr>HY헤드라인M</vt:lpstr>
      <vt:lpstr>Monotype Sorts</vt:lpstr>
      <vt:lpstr>굴림</vt:lpstr>
      <vt:lpstr>맑은 고딕</vt:lpstr>
      <vt:lpstr>바탕체</vt:lpstr>
      <vt:lpstr>산돌고딕B</vt:lpstr>
      <vt:lpstr>-윤고딕140</vt:lpstr>
      <vt:lpstr>현대하모니 L</vt:lpstr>
      <vt:lpstr>Arial</vt:lpstr>
      <vt:lpstr>Symbol</vt:lpstr>
      <vt:lpstr>Times</vt:lpstr>
      <vt:lpstr>Wingdings</vt:lpstr>
      <vt:lpstr>PGM-CAD-PS- Power Point Presentation Templates-01</vt:lpstr>
      <vt:lpstr>6_PGM-CAD-PS- Power Point Presentation Templates-01</vt:lpstr>
      <vt:lpstr>1_PGM-CAD-PS- Power Point Presentation Templates-01</vt:lpstr>
      <vt:lpstr>2_PGM-CAD-PS- Power Point Presentation Templates-01</vt:lpstr>
      <vt:lpstr>클립</vt:lpstr>
      <vt:lpstr>CorelDRAW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Accenture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 title</dc:title>
  <dc:creator>sanghoon.lee</dc:creator>
  <cp:lastModifiedBy>노춘 박</cp:lastModifiedBy>
  <cp:revision>1748</cp:revision>
  <cp:lastPrinted>2023-11-06T08:12:28Z</cp:lastPrinted>
  <dcterms:created xsi:type="dcterms:W3CDTF">2008-12-15T00:56:53Z</dcterms:created>
  <dcterms:modified xsi:type="dcterms:W3CDTF">2024-09-13T01:49:06Z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QptVersion">
    <vt:i4>507</vt:i4>
  </property>
  <property fmtid="{D5CDD505-2E9C-101B-9397-08002B2CF9AE}" pid="3" name="QptDesign">
    <vt:i4>2</vt:i4>
  </property>
  <property fmtid="{D5CDD505-2E9C-101B-9397-08002B2CF9AE}" pid="4" name="QptPageSize">
    <vt:i4>1</vt:i4>
  </property>
  <property fmtid="{D5CDD505-2E9C-101B-9397-08002B2CF9AE}" pid="5" name="QptColorScheme">
    <vt:lpwstr>Default</vt:lpwstr>
  </property>
</Properties>
</file>