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Noto Sans KR"/>
      <p:regular r:id="rId21"/>
      <p:bold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ExtraBold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otoSansKR-bold.fntdata"/><Relationship Id="rId21" Type="http://schemas.openxmlformats.org/officeDocument/2006/relationships/font" Target="fonts/NotoSansKR-regular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ExtraBold-boldItalic.fntdata"/><Relationship Id="rId27" Type="http://schemas.openxmlformats.org/officeDocument/2006/relationships/font" Target="fonts/Poppi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ea518a6072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ea518a607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2.png"/><Relationship Id="rId9" Type="http://schemas.openxmlformats.org/officeDocument/2006/relationships/image" Target="../media/image14.png"/><Relationship Id="rId5" Type="http://schemas.openxmlformats.org/officeDocument/2006/relationships/image" Target="../media/image83.png"/><Relationship Id="rId6" Type="http://schemas.openxmlformats.org/officeDocument/2006/relationships/image" Target="../media/image78.png"/><Relationship Id="rId7" Type="http://schemas.openxmlformats.org/officeDocument/2006/relationships/image" Target="../media/image33.png"/><Relationship Id="rId8" Type="http://schemas.openxmlformats.org/officeDocument/2006/relationships/image" Target="../media/image16.png"/><Relationship Id="rId11" Type="http://schemas.openxmlformats.org/officeDocument/2006/relationships/image" Target="../media/image5.png"/><Relationship Id="rId10" Type="http://schemas.openxmlformats.org/officeDocument/2006/relationships/image" Target="../media/image19.png"/><Relationship Id="rId13" Type="http://schemas.openxmlformats.org/officeDocument/2006/relationships/image" Target="../media/image15.png"/><Relationship Id="rId12" Type="http://schemas.openxmlformats.org/officeDocument/2006/relationships/image" Target="../media/image79.png"/><Relationship Id="rId15" Type="http://schemas.openxmlformats.org/officeDocument/2006/relationships/image" Target="../media/image70.png"/><Relationship Id="rId14" Type="http://schemas.openxmlformats.org/officeDocument/2006/relationships/image" Target="../media/image29.png"/><Relationship Id="rId17" Type="http://schemas.openxmlformats.org/officeDocument/2006/relationships/image" Target="../media/image63.png"/><Relationship Id="rId16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6.png"/><Relationship Id="rId9" Type="http://schemas.openxmlformats.org/officeDocument/2006/relationships/image" Target="../media/image14.png"/><Relationship Id="rId5" Type="http://schemas.openxmlformats.org/officeDocument/2006/relationships/image" Target="../media/image75.png"/><Relationship Id="rId6" Type="http://schemas.openxmlformats.org/officeDocument/2006/relationships/image" Target="../media/image86.png"/><Relationship Id="rId7" Type="http://schemas.openxmlformats.org/officeDocument/2006/relationships/image" Target="../media/image33.png"/><Relationship Id="rId8" Type="http://schemas.openxmlformats.org/officeDocument/2006/relationships/image" Target="../media/image16.png"/><Relationship Id="rId11" Type="http://schemas.openxmlformats.org/officeDocument/2006/relationships/image" Target="../media/image5.png"/><Relationship Id="rId10" Type="http://schemas.openxmlformats.org/officeDocument/2006/relationships/image" Target="../media/image19.png"/><Relationship Id="rId13" Type="http://schemas.openxmlformats.org/officeDocument/2006/relationships/image" Target="../media/image15.png"/><Relationship Id="rId12" Type="http://schemas.openxmlformats.org/officeDocument/2006/relationships/image" Target="../media/image79.png"/><Relationship Id="rId15" Type="http://schemas.openxmlformats.org/officeDocument/2006/relationships/image" Target="../media/image81.png"/><Relationship Id="rId14" Type="http://schemas.openxmlformats.org/officeDocument/2006/relationships/image" Target="../media/image29.png"/><Relationship Id="rId17" Type="http://schemas.openxmlformats.org/officeDocument/2006/relationships/image" Target="../media/image63.png"/><Relationship Id="rId16" Type="http://schemas.openxmlformats.org/officeDocument/2006/relationships/image" Target="../media/image9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7.png"/><Relationship Id="rId9" Type="http://schemas.openxmlformats.org/officeDocument/2006/relationships/image" Target="../media/image19.png"/><Relationship Id="rId5" Type="http://schemas.openxmlformats.org/officeDocument/2006/relationships/image" Target="../media/image88.png"/><Relationship Id="rId6" Type="http://schemas.openxmlformats.org/officeDocument/2006/relationships/image" Target="../media/image3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29.png"/><Relationship Id="rId12" Type="http://schemas.openxmlformats.org/officeDocument/2006/relationships/image" Target="../media/image94.png"/><Relationship Id="rId15" Type="http://schemas.openxmlformats.org/officeDocument/2006/relationships/image" Target="../media/image95.jpg"/><Relationship Id="rId14" Type="http://schemas.openxmlformats.org/officeDocument/2006/relationships/image" Target="../media/image6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0.png"/><Relationship Id="rId9" Type="http://schemas.openxmlformats.org/officeDocument/2006/relationships/image" Target="../media/image19.png"/><Relationship Id="rId5" Type="http://schemas.openxmlformats.org/officeDocument/2006/relationships/image" Target="../media/image93.png"/><Relationship Id="rId6" Type="http://schemas.openxmlformats.org/officeDocument/2006/relationships/image" Target="../media/image3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89.png"/><Relationship Id="rId12" Type="http://schemas.openxmlformats.org/officeDocument/2006/relationships/image" Target="../media/image15.png"/><Relationship Id="rId15" Type="http://schemas.openxmlformats.org/officeDocument/2006/relationships/image" Target="../media/image63.png"/><Relationship Id="rId14" Type="http://schemas.openxmlformats.org/officeDocument/2006/relationships/image" Target="../media/image9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45.png"/><Relationship Id="rId7" Type="http://schemas.openxmlformats.org/officeDocument/2006/relationships/image" Target="../media/image39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2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5" Type="http://schemas.openxmlformats.org/officeDocument/2006/relationships/image" Target="../media/image24.png"/><Relationship Id="rId14" Type="http://schemas.openxmlformats.org/officeDocument/2006/relationships/image" Target="../media/image63.png"/><Relationship Id="rId16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48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6.png"/><Relationship Id="rId21" Type="http://schemas.openxmlformats.org/officeDocument/2006/relationships/image" Target="../media/image5.png"/><Relationship Id="rId24" Type="http://schemas.openxmlformats.org/officeDocument/2006/relationships/image" Target="../media/image29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Relationship Id="rId26" Type="http://schemas.openxmlformats.org/officeDocument/2006/relationships/image" Target="../media/image34.png"/><Relationship Id="rId25" Type="http://schemas.openxmlformats.org/officeDocument/2006/relationships/image" Target="../media/image42.png"/><Relationship Id="rId28" Type="http://schemas.openxmlformats.org/officeDocument/2006/relationships/image" Target="../media/image35.png"/><Relationship Id="rId27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0.png"/><Relationship Id="rId29" Type="http://schemas.openxmlformats.org/officeDocument/2006/relationships/image" Target="../media/image38.png"/><Relationship Id="rId7" Type="http://schemas.openxmlformats.org/officeDocument/2006/relationships/image" Target="../media/image23.png"/><Relationship Id="rId8" Type="http://schemas.openxmlformats.org/officeDocument/2006/relationships/image" Target="../media/image21.png"/><Relationship Id="rId30" Type="http://schemas.openxmlformats.org/officeDocument/2006/relationships/image" Target="../media/image41.png"/><Relationship Id="rId11" Type="http://schemas.openxmlformats.org/officeDocument/2006/relationships/image" Target="../media/image44.png"/><Relationship Id="rId10" Type="http://schemas.openxmlformats.org/officeDocument/2006/relationships/image" Target="../media/image25.png"/><Relationship Id="rId13" Type="http://schemas.openxmlformats.org/officeDocument/2006/relationships/image" Target="../media/image31.png"/><Relationship Id="rId12" Type="http://schemas.openxmlformats.org/officeDocument/2006/relationships/image" Target="../media/image26.png"/><Relationship Id="rId15" Type="http://schemas.openxmlformats.org/officeDocument/2006/relationships/image" Target="../media/image28.png"/><Relationship Id="rId14" Type="http://schemas.openxmlformats.org/officeDocument/2006/relationships/image" Target="../media/image30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9" Type="http://schemas.openxmlformats.org/officeDocument/2006/relationships/image" Target="../media/image14.png"/><Relationship Id="rId18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2.png"/><Relationship Id="rId9" Type="http://schemas.openxmlformats.org/officeDocument/2006/relationships/image" Target="../media/image19.png"/><Relationship Id="rId5" Type="http://schemas.openxmlformats.org/officeDocument/2006/relationships/image" Target="../media/image64.png"/><Relationship Id="rId6" Type="http://schemas.openxmlformats.org/officeDocument/2006/relationships/image" Target="../media/image33.png"/><Relationship Id="rId7" Type="http://schemas.openxmlformats.org/officeDocument/2006/relationships/image" Target="../media/image16.png"/><Relationship Id="rId8" Type="http://schemas.openxmlformats.org/officeDocument/2006/relationships/image" Target="../media/image51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3" Type="http://schemas.openxmlformats.org/officeDocument/2006/relationships/image" Target="../media/image29.png"/><Relationship Id="rId12" Type="http://schemas.openxmlformats.org/officeDocument/2006/relationships/image" Target="../media/image15.png"/><Relationship Id="rId15" Type="http://schemas.openxmlformats.org/officeDocument/2006/relationships/image" Target="../media/image63.png"/><Relationship Id="rId14" Type="http://schemas.openxmlformats.org/officeDocument/2006/relationships/image" Target="../media/image43.png"/><Relationship Id="rId1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14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33.png"/><Relationship Id="rId8" Type="http://schemas.openxmlformats.org/officeDocument/2006/relationships/image" Target="../media/image16.png"/><Relationship Id="rId11" Type="http://schemas.openxmlformats.org/officeDocument/2006/relationships/image" Target="../media/image5.png"/><Relationship Id="rId10" Type="http://schemas.openxmlformats.org/officeDocument/2006/relationships/image" Target="../media/image54.png"/><Relationship Id="rId13" Type="http://schemas.openxmlformats.org/officeDocument/2006/relationships/image" Target="../media/image15.png"/><Relationship Id="rId12" Type="http://schemas.openxmlformats.org/officeDocument/2006/relationships/image" Target="../media/image6.png"/><Relationship Id="rId15" Type="http://schemas.openxmlformats.org/officeDocument/2006/relationships/image" Target="../media/image55.png"/><Relationship Id="rId14" Type="http://schemas.openxmlformats.org/officeDocument/2006/relationships/image" Target="../media/image29.png"/><Relationship Id="rId17" Type="http://schemas.openxmlformats.org/officeDocument/2006/relationships/image" Target="../media/image53.png"/><Relationship Id="rId16" Type="http://schemas.openxmlformats.org/officeDocument/2006/relationships/image" Target="../media/image58.png"/><Relationship Id="rId19" Type="http://schemas.openxmlformats.org/officeDocument/2006/relationships/image" Target="../media/image56.png"/><Relationship Id="rId18" Type="http://schemas.openxmlformats.org/officeDocument/2006/relationships/image" Target="../media/image5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2.png"/><Relationship Id="rId9" Type="http://schemas.openxmlformats.org/officeDocument/2006/relationships/image" Target="../media/image16.png"/><Relationship Id="rId5" Type="http://schemas.openxmlformats.org/officeDocument/2006/relationships/image" Target="../media/image59.png"/><Relationship Id="rId6" Type="http://schemas.openxmlformats.org/officeDocument/2006/relationships/image" Target="../media/image69.png"/><Relationship Id="rId7" Type="http://schemas.openxmlformats.org/officeDocument/2006/relationships/image" Target="../media/image66.png"/><Relationship Id="rId8" Type="http://schemas.openxmlformats.org/officeDocument/2006/relationships/image" Target="../media/image33.png"/><Relationship Id="rId11" Type="http://schemas.openxmlformats.org/officeDocument/2006/relationships/image" Target="../media/image54.png"/><Relationship Id="rId10" Type="http://schemas.openxmlformats.org/officeDocument/2006/relationships/image" Target="../media/image14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5" Type="http://schemas.openxmlformats.org/officeDocument/2006/relationships/image" Target="../media/image29.png"/><Relationship Id="rId14" Type="http://schemas.openxmlformats.org/officeDocument/2006/relationships/image" Target="../media/image15.png"/><Relationship Id="rId17" Type="http://schemas.openxmlformats.org/officeDocument/2006/relationships/image" Target="../media/image65.png"/><Relationship Id="rId16" Type="http://schemas.openxmlformats.org/officeDocument/2006/relationships/image" Target="../media/image68.png"/><Relationship Id="rId19" Type="http://schemas.openxmlformats.org/officeDocument/2006/relationships/image" Target="../media/image74.png"/><Relationship Id="rId18" Type="http://schemas.openxmlformats.org/officeDocument/2006/relationships/image" Target="../media/image6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5.png"/><Relationship Id="rId9" Type="http://schemas.openxmlformats.org/officeDocument/2006/relationships/image" Target="../media/image84.png"/><Relationship Id="rId5" Type="http://schemas.openxmlformats.org/officeDocument/2006/relationships/image" Target="../media/image3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3" Type="http://schemas.openxmlformats.org/officeDocument/2006/relationships/image" Target="../media/image63.png"/><Relationship Id="rId12" Type="http://schemas.openxmlformats.org/officeDocument/2006/relationships/image" Target="../media/image29.png"/><Relationship Id="rId14" Type="http://schemas.openxmlformats.org/officeDocument/2006/relationships/image" Target="../media/image7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1.png"/><Relationship Id="rId9" Type="http://schemas.openxmlformats.org/officeDocument/2006/relationships/image" Target="../media/image84.png"/><Relationship Id="rId5" Type="http://schemas.openxmlformats.org/officeDocument/2006/relationships/image" Target="../media/image3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3" Type="http://schemas.openxmlformats.org/officeDocument/2006/relationships/image" Target="../media/image63.png"/><Relationship Id="rId12" Type="http://schemas.openxmlformats.org/officeDocument/2006/relationships/image" Target="../media/image29.png"/><Relationship Id="rId15" Type="http://schemas.openxmlformats.org/officeDocument/2006/relationships/image" Target="../media/image73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0" y="3185803"/>
            <a:ext cx="4762500" cy="12895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59149" y="1289850"/>
            <a:ext cx="860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AI 시대의 플랫폼 다크 패턴</a:t>
            </a:r>
            <a:endParaRPr b="1" sz="4800">
              <a:solidFill>
                <a:srgbClr val="0F17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031526" y="2259825"/>
            <a:ext cx="63423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게임, 통계 관점을 고려해 살펴 보기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714750" y="3490603"/>
            <a:ext cx="476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2026826018 </a:t>
            </a:r>
            <a:r>
              <a:rPr b="1" i="0" lang="en-US" sz="23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빅데이터 응용 통계학과</a:t>
            </a:r>
            <a:endParaRPr sz="2200"/>
          </a:p>
        </p:txBody>
      </p:sp>
      <p:sp>
        <p:nvSpPr>
          <p:cNvPr id="88" name="Google Shape;88;p13"/>
          <p:cNvSpPr txBox="1"/>
          <p:nvPr/>
        </p:nvSpPr>
        <p:spPr>
          <a:xfrm>
            <a:off x="3714750" y="3913528"/>
            <a:ext cx="476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720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이상록</a:t>
            </a:r>
            <a:endParaRPr/>
          </a:p>
        </p:txBody>
      </p:sp>
      <p:pic>
        <p:nvPicPr>
          <p:cNvPr descr="image.png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542" y="3947803"/>
            <a:ext cx="251966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42" name="Google Shape;4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3" name="Google Shape;4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673846"/>
            <a:ext cx="11239500" cy="967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4" name="Google Shape;4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3832026"/>
            <a:ext cx="5429250" cy="181897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2"/>
          <p:cNvSpPr txBox="1"/>
          <p:nvPr/>
        </p:nvSpPr>
        <p:spPr>
          <a:xfrm>
            <a:off x="841474" y="1028700"/>
            <a:ext cx="113505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글로벌 규제: 에픽게임즈 오터치 처벌</a:t>
            </a:r>
            <a:endParaRPr/>
          </a:p>
        </p:txBody>
      </p:sp>
      <p:sp>
        <p:nvSpPr>
          <p:cNvPr id="446" name="Google Shape;446;p22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451" name="Google Shape;451;p22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452" name="Google Shape;452;p22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453" name="Google Shape;453;p22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454" name="Google Shape;454;p22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455" name="Google Shape;4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56" name="Google Shape;45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57" name="Google Shape;45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58" name="Google Shape;45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59" name="Google Shape;45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0" name="Google Shape;460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1" name="Google Shape;461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2" name="Google Shape;462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3" name="Google Shape;463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2"/>
          <p:cNvSpPr txBox="1"/>
          <p:nvPr/>
        </p:nvSpPr>
        <p:spPr>
          <a:xfrm>
            <a:off x="952648" y="2873871"/>
            <a:ext cx="1056307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적용 법조항: 미국 연방거래위원회법(FTC Act) 제5조 (a)항</a:t>
            </a:r>
            <a:endParaRPr/>
          </a:p>
        </p:txBody>
      </p:sp>
      <p:sp>
        <p:nvSpPr>
          <p:cNvPr id="465" name="Google Shape;465;p22"/>
          <p:cNvSpPr txBox="1"/>
          <p:nvPr/>
        </p:nvSpPr>
        <p:spPr>
          <a:xfrm>
            <a:off x="723900" y="3197721"/>
            <a:ext cx="107918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"상거래 상의 불공정하거나 기만적인 행위 또는 관행(Unfair or Deceptive Acts or Practices)을 금지한다."</a:t>
            </a:r>
            <a:endParaRPr/>
          </a:p>
        </p:txBody>
      </p:sp>
      <p:pic>
        <p:nvPicPr>
          <p:cNvPr descr="image.png" id="466" name="Google Shape;466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3900" y="2902446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2"/>
          <p:cNvSpPr txBox="1"/>
          <p:nvPr/>
        </p:nvSpPr>
        <p:spPr>
          <a:xfrm>
            <a:off x="6534150" y="4142482"/>
            <a:ext cx="524065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82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통계적 쟁점 (Issue)</a:t>
            </a:r>
            <a:endParaRPr/>
          </a:p>
        </p:txBody>
      </p:sp>
      <p:sp>
        <p:nvSpPr>
          <p:cNvPr id="468" name="Google Shape;468;p22"/>
          <p:cNvSpPr txBox="1"/>
          <p:nvPr/>
        </p:nvSpPr>
        <p:spPr>
          <a:xfrm>
            <a:off x="6534150" y="4494907"/>
            <a:ext cx="49911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FTC는 에픽게임즈의 버튼 배치가 </a:t>
            </a:r>
            <a:r>
              <a:rPr b="1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'단순한 UX 실패'가 아니라 통계적으로 오터치율을 높이는 고의적 기만행위</a:t>
            </a:r>
            <a:r>
              <a:rPr b="0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임을 입증하여 디자인 자체를 제재했습니다. 배민의 오터치 UI 역시 이에 자유로울 수 없습니다.</a:t>
            </a:r>
            <a:endParaRPr/>
          </a:p>
        </p:txBody>
      </p:sp>
      <p:sp>
        <p:nvSpPr>
          <p:cNvPr id="469" name="Google Shape;469;p22"/>
          <p:cNvSpPr txBox="1"/>
          <p:nvPr/>
        </p:nvSpPr>
        <p:spPr>
          <a:xfrm>
            <a:off x="809625" y="3832026"/>
            <a:ext cx="5095875" cy="626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사건 내용: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'포트나이트' 게임 내 비직관적인 버튼 배치로 아동들의 막대한 오터치(의도치 않은 결제) 유발.</a:t>
            </a:r>
            <a:endParaRPr/>
          </a:p>
        </p:txBody>
      </p:sp>
      <p:sp>
        <p:nvSpPr>
          <p:cNvPr id="470" name="Google Shape;470;p22"/>
          <p:cNvSpPr txBox="1"/>
          <p:nvPr/>
        </p:nvSpPr>
        <p:spPr>
          <a:xfrm>
            <a:off x="809625" y="4610992"/>
            <a:ext cx="5095875" cy="36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처벌적 조치: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환불 목적으로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약 3,200억 원 배상</a:t>
            </a:r>
            <a:endParaRPr/>
          </a:p>
        </p:txBody>
      </p:sp>
      <p:sp>
        <p:nvSpPr>
          <p:cNvPr id="471" name="Google Shape;471;p22"/>
          <p:cNvSpPr txBox="1"/>
          <p:nvPr/>
        </p:nvSpPr>
        <p:spPr>
          <a:xfrm>
            <a:off x="809625" y="5130998"/>
            <a:ext cx="5095875" cy="36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예방적 조치: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모든 결제에서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'명시적 동의 UI' 강제</a:t>
            </a:r>
            <a:endParaRPr/>
          </a:p>
        </p:txBody>
      </p:sp>
      <p:pic>
        <p:nvPicPr>
          <p:cNvPr descr="image.png" id="472" name="Google Shape;472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34150" y="4171057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3" name="Google Shape;473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6250" y="3860601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4" name="Google Shape;474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6250" y="4639567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5" name="Google Shape;475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6250" y="5159573"/>
            <a:ext cx="133498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80" name="Google Shape;4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81" name="Google Shape;48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765226"/>
            <a:ext cx="11239500" cy="967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82" name="Google Shape;48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3923407"/>
            <a:ext cx="5429250" cy="16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3"/>
          <p:cNvSpPr txBox="1"/>
          <p:nvPr/>
        </p:nvSpPr>
        <p:spPr>
          <a:xfrm>
            <a:off x="841474" y="1028700"/>
            <a:ext cx="113505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국내 판례와 규제 가이드라인 (공정위)</a:t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3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486" name="Google Shape;486;p23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487" name="Google Shape;487;p23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488" name="Google Shape;488;p23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489" name="Google Shape;489;p23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490" name="Google Shape;490;p23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491" name="Google Shape;491;p23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492" name="Google Shape;492;p23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493" name="Google Shape;49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4" name="Google Shape;49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5" name="Google Shape;49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6" name="Google Shape;496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7" name="Google Shape;497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8" name="Google Shape;498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9" name="Google Shape;499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00" name="Google Shape;500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01" name="Google Shape;501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3"/>
          <p:cNvSpPr txBox="1"/>
          <p:nvPr/>
        </p:nvSpPr>
        <p:spPr>
          <a:xfrm>
            <a:off x="952648" y="2965251"/>
            <a:ext cx="1056307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적용 법조항: 전자상거래법 제21조 제1항 제1호</a:t>
            </a:r>
            <a:endParaRPr/>
          </a:p>
        </p:txBody>
      </p:sp>
      <p:sp>
        <p:nvSpPr>
          <p:cNvPr id="503" name="Google Shape;503;p23"/>
          <p:cNvSpPr txBox="1"/>
          <p:nvPr/>
        </p:nvSpPr>
        <p:spPr>
          <a:xfrm>
            <a:off x="723900" y="3289101"/>
            <a:ext cx="107918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"거짓 또는 과장된 사실을 알리거나 기만적 방법을 사용하여 소비자를 유인 또는 거래하거나 계약 해지를 방해하는 행위를 금지한다."</a:t>
            </a:r>
            <a:endParaRPr/>
          </a:p>
        </p:txBody>
      </p:sp>
      <p:pic>
        <p:nvPicPr>
          <p:cNvPr descr="image.png" id="504" name="Google Shape;504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3900" y="2993826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3"/>
          <p:cNvSpPr txBox="1"/>
          <p:nvPr/>
        </p:nvSpPr>
        <p:spPr>
          <a:xfrm>
            <a:off x="6534150" y="4142333"/>
            <a:ext cx="524065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82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보호 법익: 소비자의 합리적 선택권</a:t>
            </a:r>
            <a:endParaRPr/>
          </a:p>
        </p:txBody>
      </p:sp>
      <p:sp>
        <p:nvSpPr>
          <p:cNvPr id="506" name="Google Shape;506;p23"/>
          <p:cNvSpPr txBox="1"/>
          <p:nvPr/>
        </p:nvSpPr>
        <p:spPr>
          <a:xfrm>
            <a:off x="6534150" y="4494758"/>
            <a:ext cx="49911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현행법과 판례는 플랫폼과 소비자 사이의 </a:t>
            </a:r>
            <a:r>
              <a:rPr b="1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'정보의 비대칭성'</a:t>
            </a:r>
            <a:r>
              <a:rPr b="0" i="0" lang="en-US" sz="120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을 경계합니다. 정보 제공 의무를 다하지 않거나 UI를 통해 오인을 유발하여 이득을 취하는 것은 소비자의 주권을 침해하는 범죄로 봅니다.</a:t>
            </a:r>
            <a:endParaRPr/>
          </a:p>
        </p:txBody>
      </p:sp>
      <p:sp>
        <p:nvSpPr>
          <p:cNvPr id="507" name="Google Shape;507;p23"/>
          <p:cNvSpPr txBox="1"/>
          <p:nvPr/>
        </p:nvSpPr>
        <p:spPr>
          <a:xfrm>
            <a:off x="809625" y="3923407"/>
            <a:ext cx="5095875" cy="626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사건 1 (멜론):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구독 해지 메뉴를 하단에 은닉하고 팝업으로 방해. 수억 원 과징금 및 시정명령 조치.</a:t>
            </a:r>
            <a:endParaRPr/>
          </a:p>
        </p:txBody>
      </p:sp>
      <p:sp>
        <p:nvSpPr>
          <p:cNvPr id="508" name="Google Shape;508;p23"/>
          <p:cNvSpPr txBox="1"/>
          <p:nvPr/>
        </p:nvSpPr>
        <p:spPr>
          <a:xfrm>
            <a:off x="809625" y="4702373"/>
            <a:ext cx="5095875" cy="704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사건 2 (넥슨):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확률 UI 정보를 은폐하여 소비자를 유인. 역대 최대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116억 원 과징금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및 투명성 명령 조치.</a:t>
            </a:r>
            <a:endParaRPr/>
          </a:p>
        </p:txBody>
      </p:sp>
      <p:pic>
        <p:nvPicPr>
          <p:cNvPr descr="image.png" id="509" name="Google Shape;509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34150" y="4170908"/>
            <a:ext cx="14823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10" name="Google Shape;510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6250" y="3951982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11" name="Google Shape;511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6250" y="4730948"/>
            <a:ext cx="133498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16" name="Google Shape;5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17" name="Google Shape;5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238523"/>
            <a:ext cx="5429250" cy="144393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841474" y="1028700"/>
            <a:ext cx="113505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법적 쟁점: 열거주의(Positive) 체계의 맹점</a:t>
            </a:r>
            <a:endParaRPr/>
          </a:p>
        </p:txBody>
      </p:sp>
      <p:sp>
        <p:nvSpPr>
          <p:cNvPr id="519" name="Google Shape;519;p24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4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521" name="Google Shape;521;p24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522" name="Google Shape;522;p24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523" name="Google Shape;523;p24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524" name="Google Shape;524;p24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525" name="Google Shape;525;p24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526" name="Google Shape;526;p24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527" name="Google Shape;527;p24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528" name="Google Shape;52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29" name="Google Shape;52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0" name="Google Shape;53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1" name="Google Shape;53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2" name="Google Shape;53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3" name="Google Shape;533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4" name="Google Shape;534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5" name="Google Shape;535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6" name="Google Shape;536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4"/>
          <p:cNvSpPr txBox="1"/>
          <p:nvPr/>
        </p:nvSpPr>
        <p:spPr>
          <a:xfrm>
            <a:off x="723900" y="2429023"/>
            <a:ext cx="524065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금지 행위를 하나하나 법에 나열해야 하는 구조</a:t>
            </a:r>
            <a:endParaRPr/>
          </a:p>
        </p:txBody>
      </p:sp>
      <p:sp>
        <p:nvSpPr>
          <p:cNvPr id="538" name="Google Shape;538;p24"/>
          <p:cNvSpPr txBox="1"/>
          <p:nvPr/>
        </p:nvSpPr>
        <p:spPr>
          <a:xfrm>
            <a:off x="723900" y="2829073"/>
            <a:ext cx="49911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현행 대한민국 법체계는 금지되는 다크 패턴 유형을 구체적인 텍스트로 명시해야만 처벌할 수 있습니다.</a:t>
            </a:r>
            <a:endParaRPr/>
          </a:p>
        </p:txBody>
      </p:sp>
      <p:sp>
        <p:nvSpPr>
          <p:cNvPr id="539" name="Google Shape;539;p24"/>
          <p:cNvSpPr txBox="1"/>
          <p:nvPr/>
        </p:nvSpPr>
        <p:spPr>
          <a:xfrm>
            <a:off x="809625" y="3872954"/>
            <a:ext cx="5095875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기업의 변명과 입증의 어려움</a:t>
            </a:r>
            <a:endParaRPr/>
          </a:p>
        </p:txBody>
      </p:sp>
      <p:sp>
        <p:nvSpPr>
          <p:cNvPr id="540" name="Google Shape;540;p24"/>
          <p:cNvSpPr txBox="1"/>
          <p:nvPr/>
        </p:nvSpPr>
        <p:spPr>
          <a:xfrm>
            <a:off x="796325" y="4225379"/>
            <a:ext cx="50958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기업이 "디자인 통일성을 위한 개편일 뿐"이라고 항변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시,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소비자가 기업의 '기만할 고의성'을 법적으로 입증하기</a:t>
            </a:r>
            <a: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가 매우 어렵습니다. </a:t>
            </a:r>
            <a:b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정보나 힘이 비대칭적입니다.</a:t>
            </a:r>
            <a:b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br>
              <a:rPr b="1"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AI의 발</a:t>
            </a:r>
            <a:r>
              <a:rPr b="1"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전과 강력한 권한에 따른 피해 증가</a:t>
            </a:r>
            <a:br>
              <a:rPr b="1"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사용자가 쇼핑이나 결제 등에 권한을 부여하는 형태로 AI의 권한 강화되는 중입니다. 다크패턴 인한 피해 역시도 권한의 강화만큼 비례해 커질 가능성이 존재합니다.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descr="image.png" id="541" name="Google Shape;541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250" y="3901529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02600" y="2238525"/>
            <a:ext cx="4659850" cy="465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3" name="Google Shape;543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250" y="6124766"/>
            <a:ext cx="133498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48" name="Google Shape;5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9" name="Google Shape;5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847850"/>
            <a:ext cx="542925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5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사후 처벌을 넘어서 :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소비자 보호 중심의 규범 확립</a:t>
            </a:r>
            <a:endParaRPr/>
          </a:p>
        </p:txBody>
      </p:sp>
      <p:sp>
        <p:nvSpPr>
          <p:cNvPr id="551" name="Google Shape;551;p25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5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553" name="Google Shape;553;p25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554" name="Google Shape;554;p25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555" name="Google Shape;555;p25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556" name="Google Shape;556;p25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557" name="Google Shape;557;p25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558" name="Google Shape;558;p25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559" name="Google Shape;559;p25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560" name="Google Shape;56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1" name="Google Shape;56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2" name="Google Shape;56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3" name="Google Shape;56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4" name="Google Shape;56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5" name="Google Shape;56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6" name="Google Shape;56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7" name="Google Shape;567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8" name="Google Shape;568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5"/>
          <p:cNvSpPr txBox="1"/>
          <p:nvPr/>
        </p:nvSpPr>
        <p:spPr>
          <a:xfrm>
            <a:off x="476250" y="1802308"/>
            <a:ext cx="5429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사후 처벌의 한계를 막는 선제적 입법</a:t>
            </a:r>
            <a:endParaRPr/>
          </a:p>
        </p:txBody>
      </p:sp>
      <p:sp>
        <p:nvSpPr>
          <p:cNvPr id="570" name="Google Shape;570;p25"/>
          <p:cNvSpPr txBox="1"/>
          <p:nvPr/>
        </p:nvSpPr>
        <p:spPr>
          <a:xfrm>
            <a:off x="809625" y="2327969"/>
            <a:ext cx="5095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EU 디지털 서비스법(DSA) 제25조: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"소비자의 자율적 결정을 방해하는 UI 디자인 자체를 원천적으로 금지한다."</a:t>
            </a:r>
            <a:endParaRPr/>
          </a:p>
        </p:txBody>
      </p:sp>
      <p:sp>
        <p:nvSpPr>
          <p:cNvPr id="571" name="Google Shape;571;p25"/>
          <p:cNvSpPr txBox="1"/>
          <p:nvPr/>
        </p:nvSpPr>
        <p:spPr>
          <a:xfrm>
            <a:off x="809625" y="3137445"/>
            <a:ext cx="50958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통계 기반의 입증 책임 전환: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A/B 테스트 로그 등을 통해 특정 UI에서 오터치/이탈률이 비정상적으로 높다면, 기업이 고의성이 없음을 증명하도록 책임을 전환해야 합니다.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descr="image.png" id="572" name="Google Shape;572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68798" y="2795775"/>
            <a:ext cx="5664650" cy="8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5"/>
          <p:cNvSpPr txBox="1"/>
          <p:nvPr/>
        </p:nvSpPr>
        <p:spPr>
          <a:xfrm>
            <a:off x="6570821" y="3850927"/>
            <a:ext cx="4860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5"/>
          <p:cNvSpPr txBox="1"/>
          <p:nvPr/>
        </p:nvSpPr>
        <p:spPr>
          <a:xfrm>
            <a:off x="6686550" y="4298602"/>
            <a:ext cx="46293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사고가 터진 후 쟁점을 다투는 것이 아니라,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앱 </a:t>
            </a:r>
            <a:r>
              <a:rPr lang="en-US" sz="13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및 플랫폼 서비스의 </a:t>
            </a: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기획</a:t>
            </a:r>
            <a:r>
              <a:rPr lang="en-US" sz="13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단계</a:t>
            </a:r>
            <a:r>
              <a:rPr lang="en-US" sz="13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에서 제공에 이르기까지</a:t>
            </a:r>
            <a:endParaRPr sz="1350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소비자 기만 요소를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원천 차단</a:t>
            </a: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하는 </a:t>
            </a:r>
            <a:endParaRPr b="0" i="0" sz="1350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예방적 입법 체계가 필수입니다.</a:t>
            </a:r>
            <a:endParaRPr/>
          </a:p>
        </p:txBody>
      </p:sp>
      <p:pic>
        <p:nvPicPr>
          <p:cNvPr descr="image.png" id="575" name="Google Shape;575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50" y="2356544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76" name="Google Shape;576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50" y="3166020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 txBox="1"/>
          <p:nvPr/>
        </p:nvSpPr>
        <p:spPr>
          <a:xfrm>
            <a:off x="809650" y="4292195"/>
            <a:ext cx="50958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대칭성의 원칙 고려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결제나 가입이 터치 한 두번에 손쉽게 가능했다면, 명확한 사용자의 의도 하에 진행되는 환불 및 취소나 탈퇴 역시도 터치 한 두번에 손쉽게 가능하게끔 구성해야 합니다.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descr="image.png" id="578" name="Google Shape;578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75" y="4320770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5"/>
          <p:cNvSpPr txBox="1"/>
          <p:nvPr/>
        </p:nvSpPr>
        <p:spPr>
          <a:xfrm>
            <a:off x="809625" y="5375969"/>
            <a:ext cx="5095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사용성을 높이는 표준화 :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결제를 추가 유도할 필요가 없는 게임이나 어플은 보편적인 UI를 준수하고, 주요한 컨텐츠에만 인지를 발휘하도록 합니다. 플랫폼 또한 독창적일 필요가 없는 것에는 보편적인 원칙들 적용하게끔 해야합니다.</a:t>
            </a:r>
            <a:endParaRPr/>
          </a:p>
        </p:txBody>
      </p:sp>
      <p:pic>
        <p:nvPicPr>
          <p:cNvPr descr="image.png" id="580" name="Google Shape;580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50" y="5404544"/>
            <a:ext cx="133498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476250" y="866775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6"/>
          <p:cNvSpPr txBox="1"/>
          <p:nvPr/>
        </p:nvSpPr>
        <p:spPr>
          <a:xfrm>
            <a:off x="0" y="0"/>
            <a:ext cx="11879700" cy="711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0">
                <a:solidFill>
                  <a:schemeClr val="accent3"/>
                </a:solidFill>
                <a:latin typeface="Noto Sans KR"/>
                <a:ea typeface="Noto Sans KR"/>
                <a:cs typeface="Noto Sans KR"/>
                <a:sym typeface="Noto Sans KR"/>
              </a:rPr>
              <a:t>문헌 및 출처</a:t>
            </a:r>
            <a:br>
              <a:rPr b="1" lang="en-US" sz="285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br>
              <a:rPr b="1" lang="en-US" sz="285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1950">
                <a:solidFill>
                  <a:srgbClr val="38BDF8"/>
                </a:solidFill>
                <a:latin typeface="Noto Sans KR"/>
                <a:ea typeface="Noto Sans KR"/>
                <a:cs typeface="Noto Sans KR"/>
                <a:sym typeface="Noto Sans KR"/>
              </a:rPr>
              <a:t>법령 및 </a:t>
            </a:r>
            <a:r>
              <a:rPr b="1" lang="en-US" sz="1950">
                <a:solidFill>
                  <a:srgbClr val="38BDF8"/>
                </a:solidFill>
                <a:latin typeface="Noto Sans KR"/>
                <a:ea typeface="Noto Sans KR"/>
                <a:cs typeface="Noto Sans KR"/>
                <a:sym typeface="Noto Sans KR"/>
              </a:rPr>
              <a:t>가이드라인</a:t>
            </a:r>
            <a:endParaRPr b="1" sz="1950">
              <a:solidFill>
                <a:srgbClr val="38BDF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「전자상거래 등에서의 소비자보호에 관한 법률」 제21조 제1항 제1호</a:t>
            </a:r>
            <a:endParaRPr b="1" sz="135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공정거래위원회, 「온라인 다크패턴 자율관리 가이드라인」 (2023. 4.)</a:t>
            </a:r>
            <a:endParaRPr b="1" sz="135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None/>
            </a:pPr>
            <a:r>
              <a:rPr b="1" lang="en-US" sz="1950">
                <a:solidFill>
                  <a:srgbClr val="F472B6"/>
                </a:solidFill>
                <a:latin typeface="Noto Sans KR"/>
                <a:ea typeface="Noto Sans KR"/>
                <a:cs typeface="Noto Sans KR"/>
                <a:sym typeface="Noto Sans KR"/>
              </a:rPr>
              <a:t>실태조사 및 문헌</a:t>
            </a:r>
            <a:endParaRPr b="1" sz="1950">
              <a:solidFill>
                <a:srgbClr val="F472B6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한국소비자원, 「전자상거래 다크패턴 실태조사」 (2023)</a:t>
            </a:r>
            <a:endParaRPr b="1" sz="135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리처드 탈러·캐스 선스타인, 『넛지(Nudge)』 (2009)</a:t>
            </a:r>
            <a:endParaRPr b="1" sz="135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Harry Brignull, </a:t>
            </a:r>
            <a:r>
              <a:rPr b="1" i="1" lang="en-US" sz="135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"Dark Patterns: Deception vs. Honesty in UI Design"</a:t>
            </a:r>
            <a:endParaRPr b="1" i="1" sz="135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950">
                <a:solidFill>
                  <a:srgbClr val="EAB308"/>
                </a:solidFill>
                <a:latin typeface="Noto Sans KR"/>
                <a:ea typeface="Noto Sans KR"/>
                <a:cs typeface="Noto Sans KR"/>
                <a:sym typeface="Noto Sans KR"/>
              </a:rPr>
              <a:t>주요 판례 및 의결서</a:t>
            </a:r>
            <a:endParaRPr b="1" sz="1950">
              <a:solidFill>
                <a:srgbClr val="EAB30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[에픽게임즈]</a:t>
            </a:r>
            <a:b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Federal Trade Commission (FTC), </a:t>
            </a:r>
            <a:r>
              <a:rPr b="1" i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"FTC Finalizes Order Requiring Epic Games to Pay $245 Million for Dark Patterns"</a:t>
            </a:r>
            <a:r>
              <a:rPr b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 (2023)</a:t>
            </a:r>
            <a:endParaRPr b="1" sz="120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[아마존]</a:t>
            </a:r>
            <a:b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Federal Trade Commission (FTC), </a:t>
            </a:r>
            <a:r>
              <a:rPr b="1" i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"FTC Takes Action Against Amazon for Enrolling Consumers in Prime Without Consent"</a:t>
            </a:r>
            <a:r>
              <a:rPr b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 (2023)</a:t>
            </a:r>
            <a:endParaRPr b="1" sz="120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KR"/>
              <a:buNone/>
            </a:pPr>
            <a: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[멜론 / 카카오엔터]</a:t>
            </a:r>
            <a:br>
              <a:rPr b="1" lang="en-US" sz="15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공정거래위원회 의결 제2021-000호, </a:t>
            </a:r>
            <a:r>
              <a:rPr b="1" i="1" lang="en-US" sz="1200">
                <a:solidFill>
                  <a:srgbClr val="888888"/>
                </a:solidFill>
                <a:latin typeface="Noto Sans KR"/>
                <a:ea typeface="Noto Sans KR"/>
                <a:cs typeface="Noto Sans KR"/>
                <a:sym typeface="Noto Sans KR"/>
              </a:rPr>
              <a:t>"(주)카카오엔터테인먼트의 전자상거래법 위반행위에 대한 건"</a:t>
            </a:r>
            <a:endParaRPr b="1" i="1" sz="1200">
              <a:solidFill>
                <a:srgbClr val="888888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7"/>
          <p:cNvSpPr txBox="1"/>
          <p:nvPr/>
        </p:nvSpPr>
        <p:spPr>
          <a:xfrm>
            <a:off x="5085300" y="1772700"/>
            <a:ext cx="712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841474" y="381000"/>
            <a:ext cx="113505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전체 목차 (Table of Contents)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76250" y="9334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457200"/>
            <a:ext cx="222349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476250" y="1390650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092250" y="1676400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01. 게임 속 함정과 현실의 기만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6238950" y="1443025"/>
            <a:ext cx="5476800" cy="86100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804900" y="1676400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02. 다크패턴 6대 유형 (공정위)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476250" y="2537370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092250" y="2775495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03. A/B 테스트와 통계적 기만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238875" y="2537370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6804938" y="2775495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04. 인지 마찰의 도구화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476250" y="3684091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92250" y="3922216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05. 실증 분석 (배달 앱 사례)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6238875" y="3684091"/>
            <a:ext cx="5476800" cy="86100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804988" y="3922216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06. 국내외 법적 규제와 판례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476250" y="4830812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092213" y="5068962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07. 열거주의의 한계와 쟁점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238875" y="4830812"/>
            <a:ext cx="5476875" cy="860970"/>
          </a:xfrm>
          <a:prstGeom prst="roundRect">
            <a:avLst>
              <a:gd fmla="val 13275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6804938" y="5068962"/>
            <a:ext cx="500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08. 결론: </a:t>
            </a:r>
            <a:r>
              <a:rPr b="1" lang="en-US" sz="1800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선제적 입법과 통계 기반</a:t>
            </a:r>
            <a:r>
              <a:rPr b="1" i="0" lang="en-US" sz="1800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 규범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476250" y="2242095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6238875" y="2242095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476250" y="3388816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238875" y="3388816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476250" y="4535537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238875" y="4535537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76250" y="5682257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238875" y="5682257"/>
            <a:ext cx="54768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" y="1638300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6525" y="1638300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900" y="2785020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6525" y="2785020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900" y="3931741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6525" y="3931741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900" y="5078462"/>
            <a:ext cx="22234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86525" y="5078462"/>
            <a:ext cx="222349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" name="Google Shape;1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1847850"/>
            <a:ext cx="5429250" cy="174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독버섯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: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게임 속 함정과 현실의 기만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145" name="Google Shape;1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9" name="Google Shape;14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0" name="Google Shape;150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723900" y="2038350"/>
            <a:ext cx="524065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성장과 독버섯의 변주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723900" y="2419350"/>
            <a:ext cx="49911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슈퍼 마리오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에서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버섯은 '성장'을 의미하지만, </a:t>
            </a:r>
            <a:b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똑같이 생긴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독버섯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은?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b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독버섯은 </a:t>
            </a:r>
            <a:r>
              <a:rPr b="1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패턴의 변주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이며 다크패턴과 흡사합니다.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하지만 즐거움을 선사합니다.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809625" y="3783062"/>
            <a:ext cx="5095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즐거운 속임수: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유저는 명시적 혹은 암묵적으로 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게임의 일부로서 합의를 했습니다. 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726500" y="4466388"/>
            <a:ext cx="5095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가상적 피해: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게임의 일부인 경우 피해가 복구 가능하거나, 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그리 크지 않습니다.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809625" y="5402014"/>
            <a:ext cx="50958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현실의 반칙: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하지만 현실의 플랫폼에서의 오터치(착각)는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소비자의 현금과 시간이라는 매몰 비용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을 발생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시킵니다.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이것이 곧 </a:t>
            </a:r>
            <a:r>
              <a:rPr b="1"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다크패턴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입니다.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descr="image.png" id="159" name="Google Shape;159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250" y="3811637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250" y="4516263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6250" y="5430589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39050" y="1581150"/>
            <a:ext cx="2930074" cy="30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902675" y="1647072"/>
            <a:ext cx="3289326" cy="298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7448225" y="5021100"/>
            <a:ext cx="450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*</a:t>
            </a:r>
            <a:r>
              <a:rPr b="1" lang="en-US" sz="1200">
                <a:solidFill>
                  <a:schemeClr val="dk1"/>
                </a:solidFill>
              </a:rPr>
              <a:t>다크 패턴(Dark Pattern)</a:t>
            </a:r>
            <a:r>
              <a:rPr b="1" lang="en-US" sz="1200">
                <a:solidFill>
                  <a:schemeClr val="dk1"/>
                </a:solidFill>
              </a:rPr>
              <a:t>의 일반적 정의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소비자가 눈치채지 못하게 착각이나 실수를 유도해, 기업에게는 유리하고 소비자에게는 불필요한 지출이나 가입을 유도하는 기만적인 온라인 화면 설계(UI/UX)입니다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120354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50" y="2120354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2120354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4257675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86250" y="4257675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96250" y="4257675"/>
            <a:ext cx="3619500" cy="1946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275" y="3495675"/>
            <a:ext cx="3219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86275" y="3495675"/>
            <a:ext cx="3219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96275" y="3495675"/>
            <a:ext cx="3219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6275" y="5632995"/>
            <a:ext cx="3219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86275" y="5632995"/>
            <a:ext cx="3219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296275" y="5632995"/>
            <a:ext cx="32194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6대 다크 패턴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유형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(공정위 지정)</a:t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192" name="Google Shape;192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3" name="Google Shape;193;p1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1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1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1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1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0" name="Google Shape;200;p1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1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67383" y="2368004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595788" y="2815679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숨은 갱신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676275" y="3139529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무료 체험 후 고지 없는 유료 전환</a:t>
            </a:r>
            <a:endParaRPr/>
          </a:p>
        </p:txBody>
      </p:sp>
      <p:pic>
        <p:nvPicPr>
          <p:cNvPr descr="image.png" id="204" name="Google Shape;204;p1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77383" y="2368004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4405788" y="2815679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순차공개 가격책정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4486275" y="3139529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결제 직전까지 수수료 숨김</a:t>
            </a:r>
            <a:endParaRPr/>
          </a:p>
        </p:txBody>
      </p:sp>
      <p:pic>
        <p:nvPicPr>
          <p:cNvPr descr="image.png" id="207" name="Google Shape;207;p1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787383" y="2368004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8215788" y="2815679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특정 옵션 사전 선택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8296275" y="3139529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사업자 유리 옵션 강제 선택</a:t>
            </a:r>
            <a:endParaRPr/>
          </a:p>
        </p:txBody>
      </p:sp>
      <p:pic>
        <p:nvPicPr>
          <p:cNvPr descr="image.png" id="210" name="Google Shape;210;p1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67383" y="4505325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595788" y="4953000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잘못된 계층구조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676275" y="5276850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취소 버튼 작게, 구매 버튼 크게</a:t>
            </a:r>
            <a:endParaRPr/>
          </a:p>
        </p:txBody>
      </p:sp>
      <p:pic>
        <p:nvPicPr>
          <p:cNvPr descr="image.png" id="213" name="Google Shape;213;p1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977383" y="4505325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>
            <a:off x="4405788" y="4953000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취소·탈퇴 방해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4486275" y="5276850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해지 절차를 미로처럼 설계</a:t>
            </a:r>
            <a:endParaRPr/>
          </a:p>
        </p:txBody>
      </p:sp>
      <p:pic>
        <p:nvPicPr>
          <p:cNvPr descr="image.png" id="216" name="Google Shape;216;p1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787383" y="4505325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8215788" y="4953000"/>
            <a:ext cx="33804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반복 간섭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8296275" y="5276850"/>
            <a:ext cx="321945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취소 시 팝업 반복으로 방해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3" name="Google Shape;2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00" y="1595899"/>
            <a:ext cx="5429250" cy="25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A/B 테스트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와 통계적 기만(</a:t>
            </a: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통계로 설계된 착각)</a:t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235" name="Google Shape;2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6" name="Google Shape;2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7" name="Google Shape;23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8" name="Google Shape;23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0" name="Google Shape;24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3" name="Google Shape;243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861038" y="1786403"/>
            <a:ext cx="5240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31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97706"/>
                </a:solidFill>
                <a:latin typeface="Poppins"/>
                <a:ea typeface="Poppins"/>
                <a:cs typeface="Poppins"/>
                <a:sym typeface="Poppins"/>
              </a:rPr>
              <a:t>데이터 기반의 착각 설계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861038" y="2167403"/>
            <a:ext cx="49911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플랫폼의 다크 패턴은 우연한 디자인 실수가 아닙니다. 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통계 데이터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를 기반으로 '오터치율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을 높이거나 착각이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될만한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' 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UI를 찾아내 적용한 결과물입니다. </a:t>
            </a:r>
            <a:b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b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플랫폼은 테스트를 통해 UI에 따른 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사용자들의 인지나 동작을 명확하게 파악하고 있습니다. 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809625" y="4341927"/>
            <a:ext cx="5095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전환율(Conversion Rate) 극대화: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결제 유도 시에는 클릭 수를 최소화하여 통계적 전환율을 극대화합니다.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809625" y="5151403"/>
            <a:ext cx="50958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이탈률(Churn Rate) 방어: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해지 경로에서는 메뉴 Depth를 늘렸을 때 유저의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중도 포기율 통계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가 급증한다는 점을 역이용하여 탈퇴를 방어합니다.</a:t>
            </a:r>
            <a:endParaRPr/>
          </a:p>
        </p:txBody>
      </p:sp>
      <p:pic>
        <p:nvPicPr>
          <p:cNvPr descr="image.png" id="248" name="Google Shape;248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1038" y="1824503"/>
            <a:ext cx="16311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9" name="Google Shape;249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50" y="4370502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0" name="Google Shape;250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6250" y="5179978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52150" y="1625440"/>
            <a:ext cx="6098975" cy="31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6" name="Google Shape;2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7" name="Google Shape;2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373635"/>
            <a:ext cx="112395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8" name="Google Shape;2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5126235"/>
            <a:ext cx="11239500" cy="59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결제창의 룰: 인지 마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찰(     ) 을 줄이게</a:t>
            </a: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264" name="Google Shape;264;p18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269" name="Google Shape;26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 txBox="1"/>
          <p:nvPr/>
        </p:nvSpPr>
        <p:spPr>
          <a:xfrm>
            <a:off x="476250" y="2604194"/>
            <a:ext cx="11239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목표 도달까지 겪는 고민과 판단을 </a:t>
            </a:r>
            <a:r>
              <a:rPr b="1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'</a:t>
            </a:r>
            <a:r>
              <a:rPr b="1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인지 마찰(Cognitive Friction)'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이라 하며,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이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게 클수록 이용자의 피로가 심화됩니다. 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ctr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플랫폼은 결제까지 이러한 마찰들을 최소화하려고 합니다.</a:t>
            </a:r>
            <a:endParaRPr/>
          </a:p>
        </p:txBody>
      </p:sp>
      <p:pic>
        <p:nvPicPr>
          <p:cNvPr descr="image.png" id="271" name="Google Shape;27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2" name="Google Shape;27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3" name="Google Shape;27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4" name="Google Shape;27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5" name="Google Shape;27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6" name="Google Shape;276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7" name="Google Shape;277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8" name="Google Shape;278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628650" y="5278635"/>
            <a:ext cx="10934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0775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AI </a:t>
            </a:r>
            <a: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시대의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플랫폼은 유저</a:t>
            </a:r>
            <a:r>
              <a:rPr b="1" lang="en-US" sz="1425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들의 인지력 발휘 정도에 발맞추어, 최소한의 인지 마찰로 소비까지 도달하게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만듭니다.</a:t>
            </a:r>
            <a:endParaRPr/>
          </a:p>
        </p:txBody>
      </p:sp>
      <p:sp>
        <p:nvSpPr>
          <p:cNvPr id="280" name="Google Shape;280;p18"/>
          <p:cNvSpPr txBox="1"/>
          <p:nvPr/>
        </p:nvSpPr>
        <p:spPr>
          <a:xfrm>
            <a:off x="676275" y="3578423"/>
            <a:ext cx="19050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605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상품 탐색 (AI)</a:t>
            </a:r>
            <a:endParaRPr/>
          </a:p>
        </p:txBody>
      </p:sp>
      <p:sp>
        <p:nvSpPr>
          <p:cNvPr id="281" name="Google Shape;281;p18"/>
          <p:cNvSpPr txBox="1"/>
          <p:nvPr/>
        </p:nvSpPr>
        <p:spPr>
          <a:xfrm>
            <a:off x="676275" y="4045148"/>
            <a:ext cx="1905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605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장바구니 담기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676275" y="4511873"/>
            <a:ext cx="1905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605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0284C7"/>
                </a:solidFill>
                <a:latin typeface="Noto Sans KR"/>
                <a:ea typeface="Noto Sans KR"/>
                <a:cs typeface="Noto Sans KR"/>
                <a:sym typeface="Noto Sans KR"/>
              </a:rPr>
              <a:t>원클릭 결제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5687024" y="3831435"/>
            <a:ext cx="324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과거의 UI는 인지 마찰이 더 심했으나,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현재는 갈수록 줄어들고 있는 추세.</a:t>
            </a:r>
            <a:br>
              <a:rPr lang="en-US"/>
            </a:br>
            <a:r>
              <a:rPr lang="en-US"/>
              <a:t>특히 AI와 결합되어 소비는 갈수록 편해짐.</a:t>
            </a:r>
            <a:endParaRPr/>
          </a:p>
        </p:txBody>
      </p:sp>
      <p:pic>
        <p:nvPicPr>
          <p:cNvPr descr="image.png" id="284" name="Google Shape;284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81594" y="5297798"/>
            <a:ext cx="140791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5" name="Google Shape;285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02705" y="3606998"/>
            <a:ext cx="126057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6" name="Google Shape;286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71775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7" name="Google Shape;287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006774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8" name="Google Shape;288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241774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9" name="Google Shape;289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76773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0" name="Google Shape;290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711773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1" name="Google Shape;291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46773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2" name="Google Shape;292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181772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3" name="Google Shape;293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16772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4" name="Google Shape;294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51771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5" name="Google Shape;295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886771" y="357366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6" name="Google Shape;296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93626" y="4073723"/>
            <a:ext cx="126057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7" name="Google Shape;297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71775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8" name="Google Shape;298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06774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9" name="Google Shape;299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241774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0" name="Google Shape;300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76773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1" name="Google Shape;301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711773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2" name="Google Shape;302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46773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3" name="Google Shape;303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181772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4" name="Google Shape;304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16772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5" name="Google Shape;305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51771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6" name="Google Shape;306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886771" y="4040385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7" name="Google Shape;307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55551" y="4540448"/>
            <a:ext cx="126057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8" name="Google Shape;308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771775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9" name="Google Shape;309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006774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0" name="Google Shape;310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41774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1" name="Google Shape;311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476773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2" name="Google Shape;312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11773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3" name="Google Shape;313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46773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4" name="Google Shape;314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181772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5" name="Google Shape;315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416772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6" name="Google Shape;316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651771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7" name="Google Shape;317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86771" y="4507110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8" name="Google Shape;318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63925" y="1028688"/>
            <a:ext cx="305275" cy="3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23" name="Google Shape;3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4" name="Google Shape;3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025229"/>
            <a:ext cx="11239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5" name="Google Shape;3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4034879"/>
            <a:ext cx="5429250" cy="174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6" name="Google Shape;32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0" y="4034879"/>
            <a:ext cx="5429250" cy="17447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AI 시대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에 역행하는 플랫폼?</a:t>
            </a: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인지 마찰을 부여하는 영역은?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331" name="Google Shape;331;p19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332" name="Google Shape;332;p19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333" name="Google Shape;333;p19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334" name="Google Shape;334;p19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335" name="Google Shape;335;p19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336" name="Google Shape;336;p19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337" name="Google Shape;33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 txBox="1"/>
          <p:nvPr/>
        </p:nvSpPr>
        <p:spPr>
          <a:xfrm>
            <a:off x="476250" y="2545258"/>
            <a:ext cx="11239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E11D48"/>
                </a:solidFill>
                <a:latin typeface="Noto Sans KR"/>
                <a:ea typeface="Noto Sans KR"/>
                <a:cs typeface="Noto Sans KR"/>
                <a:sym typeface="Noto Sans KR"/>
              </a:rPr>
              <a:t>기업 이익에 반할 때, 인지 부하는 폭증합니다.</a:t>
            </a:r>
            <a:endParaRPr/>
          </a:p>
        </p:txBody>
      </p:sp>
      <p:pic>
        <p:nvPicPr>
          <p:cNvPr descr="image.png" id="339" name="Google Shape;33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0" name="Google Shape;34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1" name="Google Shape;34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2" name="Google Shape;34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3" name="Google Shape;343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4" name="Google Shape;344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5" name="Google Shape;345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6" name="Google Shape;346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9"/>
          <p:cNvSpPr txBox="1"/>
          <p:nvPr/>
        </p:nvSpPr>
        <p:spPr>
          <a:xfrm>
            <a:off x="676275" y="3230016"/>
            <a:ext cx="1905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605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E11D48"/>
                </a:solidFill>
                <a:latin typeface="Noto Sans KR"/>
                <a:ea typeface="Noto Sans KR"/>
                <a:cs typeface="Noto Sans KR"/>
                <a:sym typeface="Noto Sans KR"/>
              </a:rPr>
              <a:t>해지 및 탈퇴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5257051" y="3139463"/>
            <a:ext cx="60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많은 인지 마찰을 배치해 플랫폼의 </a:t>
            </a:r>
            <a:endParaRPr sz="1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이익에 반하는 선택에 도달하지 못하게 만듦)</a:t>
            </a:r>
            <a:endParaRPr sz="900"/>
          </a:p>
        </p:txBody>
      </p:sp>
      <p:sp>
        <p:nvSpPr>
          <p:cNvPr id="349" name="Google Shape;349;p19"/>
          <p:cNvSpPr txBox="1"/>
          <p:nvPr/>
        </p:nvSpPr>
        <p:spPr>
          <a:xfrm>
            <a:off x="723900" y="4370040"/>
            <a:ext cx="524065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31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중도 포기 유도 (이탈 방어)</a:t>
            </a:r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723900" y="4751040"/>
            <a:ext cx="4991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결제할 때는 직관적이었던 앱이 탈퇴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를 할 경우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에는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이전과 달리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모든 인지 자원을 소진시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키는데 주력합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니다.</a:t>
            </a:r>
            <a:endParaRPr/>
          </a:p>
        </p:txBody>
      </p:sp>
      <p:sp>
        <p:nvSpPr>
          <p:cNvPr id="351" name="Google Shape;351;p19"/>
          <p:cNvSpPr txBox="1"/>
          <p:nvPr/>
        </p:nvSpPr>
        <p:spPr>
          <a:xfrm>
            <a:off x="6534150" y="4225379"/>
            <a:ext cx="524065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31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의도적 마찰 설계</a:t>
            </a:r>
            <a:endParaRPr/>
          </a:p>
        </p:txBody>
      </p:sp>
      <p:sp>
        <p:nvSpPr>
          <p:cNvPr id="352" name="Google Shape;352;p19"/>
          <p:cNvSpPr txBox="1"/>
          <p:nvPr/>
        </p:nvSpPr>
        <p:spPr>
          <a:xfrm>
            <a:off x="6534150" y="4606379"/>
            <a:ext cx="49911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글자를 숨기고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경로를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미로처럼 꼬아놓습니다. 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AI 디자인의 혜택은 철저히 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플랫폼 이익과 결합한 곳에서만 선택적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으로 베풀어집니다.</a:t>
            </a:r>
            <a:endParaRPr/>
          </a:p>
        </p:txBody>
      </p:sp>
      <p:pic>
        <p:nvPicPr>
          <p:cNvPr descr="image.png" id="353" name="Google Shape;353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10605" y="3258591"/>
            <a:ext cx="126057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4" name="Google Shape;354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71775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5" name="Google Shape;355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006774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6" name="Google Shape;356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41774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7" name="Google Shape;357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476773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8" name="Google Shape;358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11773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9" name="Google Shape;359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46773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0" name="Google Shape;360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181772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1" name="Google Shape;361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16772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2" name="Google Shape;362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651771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3" name="Google Shape;363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886771" y="3225254"/>
            <a:ext cx="1778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4" name="Google Shape;364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23900" y="4408140"/>
            <a:ext cx="16311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5" name="Google Shape;365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534150" y="4263479"/>
            <a:ext cx="163115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0" name="Google Shape;3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 txBox="1"/>
          <p:nvPr/>
        </p:nvSpPr>
        <p:spPr>
          <a:xfrm>
            <a:off x="841474" y="1028700"/>
            <a:ext cx="1135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실증 분석 ①: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보상에 도달까지 인지 마찰 부여하기</a:t>
            </a: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476250" y="1581150"/>
            <a:ext cx="11239500" cy="2857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374" name="Google Shape;374;p20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380" name="Google Shape;380;p20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381" name="Google Shape;3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2" name="Google Shape;38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3" name="Google Shape;38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4" name="Google Shape;38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5" name="Google Shape;385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6" name="Google Shape;386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7" name="Google Shape;387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8" name="Google Shape;388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9" name="Google Shape;389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809625" y="1943100"/>
            <a:ext cx="6181725" cy="443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[개인 사례] 배달의 민족</a:t>
            </a:r>
            <a:endParaRPr/>
          </a:p>
        </p:txBody>
      </p:sp>
      <p:sp>
        <p:nvSpPr>
          <p:cNvPr id="391" name="Google Shape;391;p20"/>
          <p:cNvSpPr txBox="1"/>
          <p:nvPr/>
        </p:nvSpPr>
        <p:spPr>
          <a:xfrm>
            <a:off x="809625" y="2539305"/>
            <a:ext cx="6181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목표: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사용자가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고유가 피해지원금을 사용하기 위한 조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건으로 달성해야 할 것은 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배민이 제공하는 가이드에도 나오다시피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[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가게배달 + 만나서 카드 결제]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입니다.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809625" y="3348781"/>
            <a:ext cx="618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809625" y="4080123"/>
            <a:ext cx="6181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인지 마찰 지점 : 지원금 사용을 위해 배민이 제공하는 고유가 피해지원금 탭으로 별도 입장을 했음에도, 소비자는 추가적으로 인지 마찰을 겪어야 합니다.</a:t>
            </a:r>
            <a:endParaRPr/>
          </a:p>
        </p:txBody>
      </p:sp>
      <p:pic>
        <p:nvPicPr>
          <p:cNvPr descr="image.png" id="394" name="Google Shape;394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1971675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5" name="Google Shape;395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2567880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6" name="Google Shape;396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4108698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48775" y="1208438"/>
            <a:ext cx="2621350" cy="534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2" name="Google Shape;4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81000"/>
            <a:ext cx="11239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841474" y="1028700"/>
            <a:ext cx="1135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실증 분석 ②: 시각적 </a:t>
            </a: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혼란으로 </a:t>
            </a:r>
            <a:b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lang="en-US" sz="2550">
                <a:solidFill>
                  <a:srgbClr val="0F172A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실수를  유발하는 패턴</a:t>
            </a:r>
            <a:endParaRPr/>
          </a:p>
        </p:txBody>
      </p:sp>
      <p:sp>
        <p:nvSpPr>
          <p:cNvPr id="404" name="Google Shape;404;p21"/>
          <p:cNvSpPr/>
          <p:nvPr/>
        </p:nvSpPr>
        <p:spPr>
          <a:xfrm>
            <a:off x="476250" y="1835150"/>
            <a:ext cx="11239500" cy="285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765274" y="504825"/>
            <a:ext cx="7749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1. 게임 vs 현실</a:t>
            </a:r>
            <a:endParaRPr/>
          </a:p>
        </p:txBody>
      </p:sp>
      <p:sp>
        <p:nvSpPr>
          <p:cNvPr id="406" name="Google Shape;406;p21"/>
          <p:cNvSpPr txBox="1"/>
          <p:nvPr/>
        </p:nvSpPr>
        <p:spPr>
          <a:xfrm>
            <a:off x="2363092" y="504825"/>
            <a:ext cx="56539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2. 6대 유형</a:t>
            </a:r>
            <a:endParaRPr/>
          </a:p>
        </p:txBody>
      </p:sp>
      <p:sp>
        <p:nvSpPr>
          <p:cNvPr id="407" name="Google Shape;407;p21"/>
          <p:cNvSpPr txBox="1"/>
          <p:nvPr/>
        </p:nvSpPr>
        <p:spPr>
          <a:xfrm>
            <a:off x="3751361" y="504825"/>
            <a:ext cx="7304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3. 통계적 기만</a:t>
            </a:r>
            <a:endParaRPr/>
          </a:p>
        </p:txBody>
      </p:sp>
      <p:sp>
        <p:nvSpPr>
          <p:cNvPr id="408" name="Google Shape;408;p21"/>
          <p:cNvSpPr txBox="1"/>
          <p:nvPr/>
        </p:nvSpPr>
        <p:spPr>
          <a:xfrm>
            <a:off x="530468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4. 인지 마찰</a:t>
            </a:r>
            <a:endParaRPr/>
          </a:p>
        </p:txBody>
      </p:sp>
      <p:sp>
        <p:nvSpPr>
          <p:cNvPr id="409" name="Google Shape;409;p21"/>
          <p:cNvSpPr txBox="1"/>
          <p:nvPr/>
        </p:nvSpPr>
        <p:spPr>
          <a:xfrm>
            <a:off x="6743700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EA5E9"/>
                </a:solidFill>
                <a:latin typeface="Noto Sans KR"/>
                <a:ea typeface="Noto Sans KR"/>
                <a:cs typeface="Noto Sans KR"/>
                <a:sym typeface="Noto Sans KR"/>
              </a:rPr>
              <a:t>5. 배민 사례</a:t>
            </a:r>
            <a:endParaRPr/>
          </a:p>
        </p:txBody>
      </p:sp>
      <p:sp>
        <p:nvSpPr>
          <p:cNvPr id="410" name="Google Shape;410;p21"/>
          <p:cNvSpPr txBox="1"/>
          <p:nvPr/>
        </p:nvSpPr>
        <p:spPr>
          <a:xfrm>
            <a:off x="8182719" y="504825"/>
            <a:ext cx="616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6. 규제 판례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9621738" y="504825"/>
            <a:ext cx="762148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7. 쟁점 및 한계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11206757" y="504825"/>
            <a:ext cx="355699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8. 결론</a:t>
            </a:r>
            <a:endParaRPr/>
          </a:p>
        </p:txBody>
      </p:sp>
      <p:pic>
        <p:nvPicPr>
          <p:cNvPr descr="image.png" id="413" name="Google Shape;4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1104900"/>
            <a:ext cx="222349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4" name="Google Shape;4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5" name="Google Shape;41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6468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6" name="Google Shape;41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4737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7" name="Google Shape;41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68056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8" name="Google Shape;418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07075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9" name="Google Shape;419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4609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0" name="Google Shape;420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85114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1" name="Google Shape;421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070133" y="528637"/>
            <a:ext cx="88999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/>
          <p:nvPr/>
        </p:nvSpPr>
        <p:spPr>
          <a:xfrm>
            <a:off x="809625" y="2400300"/>
            <a:ext cx="6181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시각적 오도 (Visual Interference)</a:t>
            </a:r>
            <a:endParaRPr/>
          </a:p>
        </p:txBody>
      </p:sp>
      <p:sp>
        <p:nvSpPr>
          <p:cNvPr id="423" name="Google Shape;423;p21"/>
          <p:cNvSpPr txBox="1"/>
          <p:nvPr/>
        </p:nvSpPr>
        <p:spPr>
          <a:xfrm>
            <a:off x="809625" y="2965995"/>
            <a:ext cx="61818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인지 마찰을 거쳐 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하위 메뉴</a:t>
            </a: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에 도달했으나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'</a:t>
            </a:r>
            <a:b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만나서 카드 결제'와 '현금 결제'가 </a:t>
            </a:r>
            <a:b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i="0" lang="en-US" sz="1425" u="none" cap="none" strike="noStrike">
                <a:solidFill>
                  <a:srgbClr val="0F172A"/>
                </a:solidFill>
                <a:latin typeface="Noto Sans KR"/>
                <a:ea typeface="Noto Sans KR"/>
                <a:cs typeface="Noto Sans KR"/>
                <a:sym typeface="Noto Sans KR"/>
              </a:rPr>
              <a:t>완전히 동일한 형태의 UI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로 나란히 배치되어 있습니다.</a:t>
            </a:r>
            <a:endParaRPr/>
          </a:p>
        </p:txBody>
      </p:sp>
      <p:sp>
        <p:nvSpPr>
          <p:cNvPr id="424" name="Google Shape;424;p21"/>
          <p:cNvSpPr txBox="1"/>
          <p:nvPr/>
        </p:nvSpPr>
        <p:spPr>
          <a:xfrm>
            <a:off x="809625" y="4217342"/>
            <a:ext cx="6181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이는 유저의 판단력이 흐려진 시점을 노려 </a:t>
            </a:r>
            <a:endParaRPr b="0" i="0" sz="1425" u="none" cap="none" strike="noStrik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치명적인 </a:t>
            </a:r>
            <a:r>
              <a:rPr b="1" i="0" lang="en-US" sz="1425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오터치(Mistouch)를 통계적으로 유발</a:t>
            </a:r>
            <a:r>
              <a:rPr b="0" i="0" lang="en-US" sz="1425" u="none" cap="none" strike="noStrik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합니다.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809625" y="5026818"/>
            <a:ext cx="618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1"/>
          <p:cNvSpPr txBox="1"/>
          <p:nvPr/>
        </p:nvSpPr>
        <p:spPr>
          <a:xfrm>
            <a:off x="809613" y="5026839"/>
            <a:ext cx="6181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누군가는 항의하거나 앱 사용 중지.</a:t>
            </a:r>
            <a:b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425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BUT 누군가는 스스로의 실수로 인지 &gt; 추후 사용 가능성.</a:t>
            </a:r>
            <a:endParaRPr sz="1425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descr="image.png" id="427" name="Google Shape;427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2428875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8" name="Google Shape;428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2994570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9" name="Google Shape;429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50" y="4245917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0" name="Google Shape;430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6238" y="5055414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 rotWithShape="1">
          <a:blip r:embed="rId14">
            <a:alphaModFix/>
          </a:blip>
          <a:srcRect b="-1880" l="0" r="0" t="1880"/>
          <a:stretch/>
        </p:blipFill>
        <p:spPr>
          <a:xfrm>
            <a:off x="5301038" y="1055080"/>
            <a:ext cx="3730029" cy="632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217189" y="790574"/>
            <a:ext cx="3249922" cy="65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1"/>
          <p:cNvSpPr txBox="1"/>
          <p:nvPr/>
        </p:nvSpPr>
        <p:spPr>
          <a:xfrm>
            <a:off x="5920825" y="3048263"/>
            <a:ext cx="644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11D48"/>
                </a:solidFill>
                <a:latin typeface="Calibri"/>
                <a:ea typeface="Calibri"/>
                <a:cs typeface="Calibri"/>
                <a:sym typeface="Calibri"/>
              </a:rPr>
              <a:t>가이드 화면                   실제화면</a:t>
            </a:r>
            <a:endParaRPr sz="3200">
              <a:solidFill>
                <a:srgbClr val="E11D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5257038" y="816500"/>
            <a:ext cx="3729900" cy="6501600"/>
          </a:xfrm>
          <a:prstGeom prst="rect">
            <a:avLst/>
          </a:prstGeom>
          <a:noFill/>
          <a:ln cap="flat" cmpd="sng" w="273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550" lIns="87550" spcFirstLastPara="1" rIns="87550" wrap="square" tIns="87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9031071" y="816513"/>
            <a:ext cx="3441600" cy="6501600"/>
          </a:xfrm>
          <a:prstGeom prst="rect">
            <a:avLst/>
          </a:prstGeom>
          <a:noFill/>
          <a:ln cap="flat" cmpd="sng" w="364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550" lIns="87550" spcFirstLastPara="1" rIns="87550" wrap="square" tIns="87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21"/>
          <p:cNvCxnSpPr/>
          <p:nvPr/>
        </p:nvCxnSpPr>
        <p:spPr>
          <a:xfrm>
            <a:off x="5957675" y="5211150"/>
            <a:ext cx="1118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21"/>
          <p:cNvCxnSpPr/>
          <p:nvPr/>
        </p:nvCxnSpPr>
        <p:spPr>
          <a:xfrm>
            <a:off x="9574125" y="4314800"/>
            <a:ext cx="1283700" cy="0"/>
          </a:xfrm>
          <a:prstGeom prst="straightConnector1">
            <a:avLst/>
          </a:prstGeom>
          <a:noFill/>
          <a:ln cap="flat" cmpd="sng" w="38100">
            <a:solidFill>
              <a:srgbClr val="E11D4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