
<file path=[Content_Types].xml><?xml version="1.0" encoding="utf-8"?>
<Types xmlns="http://schemas.openxmlformats.org/package/2006/content-types">
  <Default Extension="jpeg" ContentType="image/jpeg"/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9" r:id="rId4"/>
    <p:sldId id="293" r:id="rId5"/>
    <p:sldId id="281" r:id="rId6"/>
    <p:sldId id="292" r:id="rId7"/>
    <p:sldId id="269" r:id="rId8"/>
    <p:sldId id="270" r:id="rId9"/>
    <p:sldId id="271" r:id="rId10"/>
    <p:sldId id="29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2" r:id="rId3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522" y="432"/>
      </p:cViewPr>
      <p:guideLst>
        <p:guide orient="horz" pos="3239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6D538D1-B2FB-41C3-804D-BD1D3CBD321E}" type="datetime1">
              <a:rPr lang="ko-KR" altLang="en-US"/>
              <a:pPr lvl="0">
                <a:defRPr/>
              </a:pPr>
              <a:t>2023-10-18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A75B4FF-790A-4581-8480-5195A411FA6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A75B4FF-790A-4581-8480-5195A411FA6B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jpeg"  /><Relationship Id="rId5" Type="http://schemas.openxmlformats.org/officeDocument/2006/relationships/image" Target="../media/image8.jpeg"  /><Relationship Id="rId6" Type="http://schemas.openxmlformats.org/officeDocument/2006/relationships/image" Target="../media/image9.jpeg"  /><Relationship Id="rId7" Type="http://schemas.openxmlformats.org/officeDocument/2006/relationships/image" Target="../media/image10.jpeg"  /><Relationship Id="rId8" Type="http://schemas.openxmlformats.org/officeDocument/2006/relationships/image" Target="../media/image1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1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22.png"  /><Relationship Id="rId7" Type="http://schemas.openxmlformats.org/officeDocument/2006/relationships/image" Target="../media/image2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19.png"  /><Relationship Id="rId5" Type="http://schemas.microsoft.com/office/2007/relationships/media" Target="../media/media1.mp3"  /><Relationship Id="rId6" Type="http://schemas.microsoft.com/office/2007/relationships/media" Target="../media/media1.mp3"  /><Relationship Id="rId7" Type="http://schemas.openxmlformats.org/officeDocument/2006/relationships/image" Target="../media/image2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58117" y="1424959"/>
            <a:ext cx="7202754" cy="7202754"/>
            <a:chOff x="3841652" y="1435112"/>
            <a:chExt cx="7202754" cy="72027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1652" y="1435112"/>
              <a:ext cx="7202754" cy="72027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1824" y="2619277"/>
            <a:ext cx="4834423" cy="4834423"/>
            <a:chOff x="1341824" y="2619277"/>
            <a:chExt cx="4834423" cy="48344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24" y="2619277"/>
              <a:ext cx="4834423" cy="48344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25818" y="2619277"/>
            <a:ext cx="4834423" cy="4834423"/>
            <a:chOff x="5025818" y="2619277"/>
            <a:chExt cx="4834423" cy="48344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5818" y="2619277"/>
              <a:ext cx="4834423" cy="48344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025818" y="2619277"/>
            <a:ext cx="4834423" cy="4834423"/>
            <a:chOff x="5025818" y="2619277"/>
            <a:chExt cx="4834423" cy="483442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5818" y="2619277"/>
              <a:ext cx="4834423" cy="483442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DBB56D-57C1-9BD3-BC4B-B85EED67C6D0}"/>
              </a:ext>
            </a:extLst>
          </p:cNvPr>
          <p:cNvSpPr txBox="1"/>
          <p:nvPr/>
        </p:nvSpPr>
        <p:spPr>
          <a:xfrm>
            <a:off x="5112533" y="363186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/>
              <a:t>영어 듣기와 말하기 </a:t>
            </a:r>
            <a:r>
              <a:rPr lang="en-US" altLang="ko-KR" sz="6000" b="1"/>
              <a:t>(B)</a:t>
            </a:r>
          </a:p>
          <a:p>
            <a:r>
              <a:rPr lang="en-US" altLang="ko-KR" sz="6000" b="1"/>
              <a:t> </a:t>
            </a:r>
          </a:p>
          <a:p>
            <a:endParaRPr lang="ko-KR" alt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80498-6DF9-FCC6-2FBA-4CBAD2298D73}"/>
              </a:ext>
            </a:extLst>
          </p:cNvPr>
          <p:cNvSpPr txBox="1"/>
          <p:nvPr/>
        </p:nvSpPr>
        <p:spPr>
          <a:xfrm>
            <a:off x="13411200" y="5847851"/>
            <a:ext cx="41350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/>
              <a:t>영어 듣기와 말하기</a:t>
            </a:r>
            <a:endParaRPr lang="en-US" altLang="ko-KR" sz="2400"/>
          </a:p>
          <a:p>
            <a:pPr algn="ctr"/>
            <a:r>
              <a:rPr lang="ko-KR" altLang="en-US" sz="2400"/>
              <a:t>월</a:t>
            </a:r>
            <a:r>
              <a:rPr lang="en-US" altLang="ko-KR" sz="2400"/>
              <a:t>5,6</a:t>
            </a:r>
          </a:p>
          <a:p>
            <a:pPr algn="ctr"/>
            <a:r>
              <a:rPr lang="en-US" altLang="ko-KR" sz="2400"/>
              <a:t>7</a:t>
            </a:r>
            <a:r>
              <a:rPr lang="ko-KR" altLang="en-US" sz="2400"/>
              <a:t>조</a:t>
            </a:r>
            <a:endParaRPr lang="en-US" altLang="ko-KR" sz="2400"/>
          </a:p>
          <a:p>
            <a:pPr algn="ctr"/>
            <a:r>
              <a:rPr lang="ko-KR" altLang="en-US" sz="2400"/>
              <a:t>한정희 교수님</a:t>
            </a:r>
            <a:endParaRPr lang="en-US" altLang="ko-KR" sz="2400"/>
          </a:p>
          <a:p>
            <a:pPr algn="ctr"/>
            <a:r>
              <a:rPr lang="en-US" altLang="ko-KR" sz="2400"/>
              <a:t>10</a:t>
            </a:r>
            <a:r>
              <a:rPr lang="ko-KR" altLang="en-US" sz="2400"/>
              <a:t>월 </a:t>
            </a:r>
            <a:r>
              <a:rPr lang="en-US" altLang="ko-KR" sz="2400"/>
              <a:t>8</a:t>
            </a:r>
            <a:r>
              <a:rPr lang="ko-KR" altLang="en-US" sz="2400"/>
              <a:t>일</a:t>
            </a:r>
            <a:endParaRPr lang="en-US" altLang="ko-KR" sz="2400"/>
          </a:p>
          <a:p>
            <a:pPr algn="ctr"/>
            <a:endParaRPr lang="en-US" altLang="ko-KR" sz="2400"/>
          </a:p>
          <a:p>
            <a:pPr algn="ctr"/>
            <a:r>
              <a:rPr lang="ko-KR" altLang="en-US" sz="2400"/>
              <a:t>유아교육전공 임민지</a:t>
            </a:r>
            <a:endParaRPr lang="en-US" altLang="ko-KR" sz="2400"/>
          </a:p>
          <a:p>
            <a:pPr algn="ctr"/>
            <a:r>
              <a:rPr lang="ko-KR" altLang="en-US" sz="2400"/>
              <a:t>사회복지학전공 정은서</a:t>
            </a:r>
            <a:endParaRPr lang="en-US" altLang="ko-KR" sz="2400"/>
          </a:p>
          <a:p>
            <a:pPr algn="ctr"/>
            <a:r>
              <a:rPr lang="ko-KR" altLang="en-US" sz="2400"/>
              <a:t>간호학과</a:t>
            </a:r>
            <a:r>
              <a:rPr lang="en-US" altLang="ko-KR" sz="2400"/>
              <a:t> </a:t>
            </a:r>
            <a:r>
              <a:rPr lang="ko-KR" altLang="en-US" sz="2400"/>
              <a:t>조환희</a:t>
            </a:r>
            <a:endParaRPr lang="en-US" altLang="ko-KR" sz="2400"/>
          </a:p>
          <a:p>
            <a:pPr algn="ctr"/>
            <a:r>
              <a:rPr lang="en-US" altLang="ko-KR" sz="2400"/>
              <a:t> </a:t>
            </a:r>
            <a:r>
              <a:rPr lang="ko-KR" altLang="en-US" sz="2400"/>
              <a:t>피아노전공 장혜영</a:t>
            </a:r>
            <a:endParaRPr lang="en-US" altLang="ko-KR" sz="2400"/>
          </a:p>
          <a:p>
            <a:pPr algn="ctr"/>
            <a:r>
              <a:rPr lang="ko-KR" altLang="en-US" sz="2400"/>
              <a:t>사회복지학전공 조현재</a:t>
            </a:r>
            <a:endParaRPr lang="en-US" altLang="ko-KR" sz="2400"/>
          </a:p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2A1CB-44D9-5AB4-C87F-CED6A9238D3F}"/>
              </a:ext>
            </a:extLst>
          </p:cNvPr>
          <p:cNvSpPr txBox="1"/>
          <p:nvPr/>
        </p:nvSpPr>
        <p:spPr>
          <a:xfrm>
            <a:off x="7459776" y="4611380"/>
            <a:ext cx="3368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latin typeface="HY견고한고딕"/>
              </a:rPr>
              <a:t>Unit19</a:t>
            </a:r>
            <a:r>
              <a:rPr lang="en-US" altLang="ko-KR"/>
              <a:t> 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16042" y="2650217"/>
            <a:ext cx="1854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HY견고한 고딕"/>
              </a:rPr>
              <a:t>Moby-Dick was written by Herman Melville in 1851.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1224616" y="6715493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/>
              <a:t>모비딕은</a:t>
            </a:r>
            <a:r>
              <a:rPr lang="ko-KR" altLang="en-US" sz="4400" dirty="0"/>
              <a:t> </a:t>
            </a:r>
            <a:r>
              <a:rPr lang="en-US" altLang="ko-KR" sz="4400" dirty="0"/>
              <a:t>1851</a:t>
            </a:r>
            <a:r>
              <a:rPr lang="ko-KR" altLang="en-US" sz="4400" dirty="0"/>
              <a:t>년 </a:t>
            </a:r>
            <a:r>
              <a:rPr lang="ko-KR" altLang="en-US" sz="4400" dirty="0" err="1"/>
              <a:t>허먼</a:t>
            </a:r>
            <a:r>
              <a:rPr lang="ko-KR" altLang="en-US" sz="4400" dirty="0"/>
              <a:t> </a:t>
            </a:r>
            <a:r>
              <a:rPr lang="ko-KR" altLang="en-US" sz="4400" dirty="0" err="1"/>
              <a:t>메빌에</a:t>
            </a:r>
            <a:r>
              <a:rPr lang="ko-KR" altLang="en-US" sz="4400" dirty="0"/>
              <a:t> 의해 쓰여졌습니다</a:t>
            </a:r>
            <a:r>
              <a:rPr lang="en-US" altLang="ko-KR" sz="4400" dirty="0"/>
              <a:t>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3135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latin typeface="HY견고한 고딕"/>
              </a:rPr>
              <a:t>The story is about </a:t>
            </a:r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how</a:t>
            </a:r>
            <a:r>
              <a:rPr lang="en-US" altLang="ko-KR" sz="4400">
                <a:latin typeface="HY견고한 고딕"/>
              </a:rPr>
              <a:t> Captain Ahab lost his leg to a big whale, named Moby Dick, so he went </a:t>
            </a:r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searching for </a:t>
            </a:r>
            <a:r>
              <a:rPr lang="en-US" altLang="ko-KR" sz="4400">
                <a:latin typeface="HY견고한 고딕"/>
              </a:rPr>
              <a:t>this whale.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그 이야기는 캡틴 아합이 어떻게 모비딕이라는 이름의 큰 고래에게 다리를 잃었는지에 관한 것입니다</a:t>
            </a:r>
            <a:r>
              <a:rPr lang="en-US" altLang="ko-KR" sz="4400"/>
              <a:t>. </a:t>
            </a:r>
          </a:p>
          <a:p>
            <a:pPr algn="ctr"/>
            <a:r>
              <a:rPr lang="ko-KR" altLang="en-US" sz="4400"/>
              <a:t>그래서 그는 이 고래를 찾으러 갔습니다</a:t>
            </a:r>
            <a:r>
              <a:rPr lang="en-US" altLang="ko-KR" sz="4400"/>
              <a:t>.</a:t>
            </a:r>
            <a:endParaRPr lang="ko-KR" alt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5268D-0DB5-B805-AD80-61A02973F715}"/>
              </a:ext>
            </a:extLst>
          </p:cNvPr>
          <p:cNvSpPr txBox="1"/>
          <p:nvPr/>
        </p:nvSpPr>
        <p:spPr>
          <a:xfrm>
            <a:off x="5791200" y="20961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어떻게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39F19-9E96-9A0F-7DF5-6E6A15FD8CFE}"/>
              </a:ext>
            </a:extLst>
          </p:cNvPr>
          <p:cNvSpPr txBox="1"/>
          <p:nvPr/>
        </p:nvSpPr>
        <p:spPr>
          <a:xfrm>
            <a:off x="11430000" y="3943594"/>
            <a:ext cx="139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</a:rPr>
              <a:t>~</a:t>
            </a:r>
            <a:r>
              <a:rPr lang="ko-KR" altLang="en-US" sz="2400">
                <a:solidFill>
                  <a:srgbClr val="FF0000"/>
                </a:solidFill>
              </a:rPr>
              <a:t>을 찾다</a:t>
            </a:r>
          </a:p>
        </p:txBody>
      </p:sp>
    </p:spTree>
    <p:extLst>
      <p:ext uri="{BB962C8B-B14F-4D97-AF65-F5344CB8AC3E}">
        <p14:creationId xmlns:p14="http://schemas.microsoft.com/office/powerpoint/2010/main" val="173077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Some of </a:t>
            </a:r>
            <a:r>
              <a:rPr lang="en-US" altLang="ko-KR" sz="4400">
                <a:latin typeface="HY견고한 고딕"/>
              </a:rPr>
              <a:t>the people on the ship have dreams about Moby Dick </a:t>
            </a:r>
          </a:p>
          <a:p>
            <a:pPr algn="ctr"/>
            <a:r>
              <a:rPr lang="en-US" altLang="ko-KR" sz="4400">
                <a:latin typeface="HY견고한 고딕"/>
              </a:rPr>
              <a:t>and they </a:t>
            </a:r>
            <a:r>
              <a:rPr lang="en-US" altLang="ko-KR" sz="4400">
                <a:solidFill>
                  <a:schemeClr val="accent1"/>
                </a:solidFill>
                <a:latin typeface="HY견고한 고딕"/>
              </a:rPr>
              <a:t>interpret</a:t>
            </a:r>
            <a:r>
              <a:rPr lang="en-US" altLang="ko-KR" sz="4400">
                <a:latin typeface="HY견고한 고딕"/>
              </a:rPr>
              <a:t> those dreams </a:t>
            </a:r>
            <a:r>
              <a:rPr lang="en-US" altLang="ko-KR" sz="4400">
                <a:solidFill>
                  <a:schemeClr val="accent1"/>
                </a:solidFill>
                <a:latin typeface="HY견고한 고딕"/>
              </a:rPr>
              <a:t>as</a:t>
            </a:r>
            <a:r>
              <a:rPr lang="en-US" altLang="ko-KR" sz="4400">
                <a:latin typeface="HY견고한 고딕"/>
              </a:rPr>
              <a:t> a warning to Ahab.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배에 타고 있는 몇몇 사람들은 모비딕에 대한 꿈을 꾸고 그 꿈을 아합에게 경고하는 것으로 해석합니다</a:t>
            </a:r>
            <a:r>
              <a:rPr lang="en-US" altLang="ko-KR" sz="4400"/>
              <a:t>.</a:t>
            </a:r>
            <a:endParaRPr lang="ko-KR" alt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A5D7B-3849-1EC3-26BF-298074D18A61}"/>
              </a:ext>
            </a:extLst>
          </p:cNvPr>
          <p:cNvSpPr txBox="1"/>
          <p:nvPr/>
        </p:nvSpPr>
        <p:spPr>
          <a:xfrm>
            <a:off x="1569432" y="2205482"/>
            <a:ext cx="165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</a:rPr>
              <a:t>~</a:t>
            </a:r>
            <a:r>
              <a:rPr lang="ko-KR" altLang="en-US" sz="2400">
                <a:solidFill>
                  <a:srgbClr val="FF0000"/>
                </a:solidFill>
              </a:rPr>
              <a:t>의 몇몇은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BEE53-D3AD-4F8D-0025-FAD7401950EA}"/>
              </a:ext>
            </a:extLst>
          </p:cNvPr>
          <p:cNvSpPr txBox="1"/>
          <p:nvPr/>
        </p:nvSpPr>
        <p:spPr>
          <a:xfrm>
            <a:off x="6553200" y="39493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accent1"/>
                </a:solidFill>
              </a:rPr>
              <a:t>~</a:t>
            </a:r>
            <a:r>
              <a:rPr lang="ko-KR" altLang="en-US" sz="2400">
                <a:solidFill>
                  <a:schemeClr val="accent1"/>
                </a:solidFill>
              </a:rPr>
              <a:t>로서 이해하다</a:t>
            </a:r>
            <a:r>
              <a:rPr lang="en-US" altLang="ko-KR" sz="2400">
                <a:solidFill>
                  <a:schemeClr val="accent1"/>
                </a:solidFill>
              </a:rPr>
              <a:t>, ~</a:t>
            </a:r>
            <a:r>
              <a:rPr lang="ko-KR" altLang="en-US" sz="2400">
                <a:solidFill>
                  <a:schemeClr val="accent1"/>
                </a:solidFill>
              </a:rPr>
              <a:t>로 해석하다</a:t>
            </a:r>
          </a:p>
        </p:txBody>
      </p:sp>
    </p:spTree>
    <p:extLst>
      <p:ext uri="{BB962C8B-B14F-4D97-AF65-F5344CB8AC3E}">
        <p14:creationId xmlns:p14="http://schemas.microsoft.com/office/powerpoint/2010/main" val="205221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latin typeface="HY견고한 고딕"/>
              </a:rPr>
              <a:t>But the Captain doesn't listen.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그러나 캡틴은 말을 듣지 않습니다</a:t>
            </a:r>
            <a:r>
              <a:rPr lang="en-US" altLang="ko-KR" sz="4400" dirty="0"/>
              <a:t>. 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0613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When</a:t>
            </a:r>
            <a:r>
              <a:rPr lang="en-US" altLang="ko-KR" sz="4400">
                <a:latin typeface="HY견고한 고딕"/>
              </a:rPr>
              <a:t> they finally meet Moby Dick, the whale kills </a:t>
            </a:r>
          </a:p>
          <a:p>
            <a:pPr algn="ctr"/>
            <a:r>
              <a:rPr lang="en-US" altLang="ko-KR" sz="4400">
                <a:latin typeface="HY견고한 고딕"/>
              </a:rPr>
              <a:t>Captain Ahab and destroys his ship.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마침내 모비딕을 만난 고래는 선장 아합을 죽이고 그의 배를 파괴합니다</a:t>
            </a:r>
            <a:r>
              <a:rPr lang="en-US" altLang="ko-KR" sz="4400"/>
              <a:t>. </a:t>
            </a:r>
            <a:endParaRPr lang="ko-KR" alt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E470C-5B0B-05A1-F358-23650B9B47A2}"/>
              </a:ext>
            </a:extLst>
          </p:cNvPr>
          <p:cNvSpPr txBox="1"/>
          <p:nvPr/>
        </p:nvSpPr>
        <p:spPr>
          <a:xfrm>
            <a:off x="3124200" y="211922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</a:rPr>
              <a:t>~ </a:t>
            </a:r>
            <a:r>
              <a:rPr lang="ko-KR" altLang="en-US" sz="2400">
                <a:solidFill>
                  <a:srgbClr val="FF0000"/>
                </a:solidFill>
              </a:rPr>
              <a:t>때</a:t>
            </a:r>
          </a:p>
        </p:txBody>
      </p:sp>
    </p:spTree>
    <p:extLst>
      <p:ext uri="{BB962C8B-B14F-4D97-AF65-F5344CB8AC3E}">
        <p14:creationId xmlns:p14="http://schemas.microsoft.com/office/powerpoint/2010/main" val="397557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HY견고한 고딕"/>
              </a:rPr>
              <a:t>Uncle Tom's Cabin is one of </a:t>
            </a:r>
            <a:r>
              <a:rPr lang="en-US" altLang="ko-KR" sz="4400" dirty="0">
                <a:solidFill>
                  <a:schemeClr val="accent1"/>
                </a:solidFill>
                <a:latin typeface="HY견고한 고딕"/>
              </a:rPr>
              <a:t>the most </a:t>
            </a:r>
            <a:r>
              <a:rPr lang="en-US" altLang="ko-KR" sz="4400" dirty="0">
                <a:solidFill>
                  <a:srgbClr val="FF0000"/>
                </a:solidFill>
                <a:latin typeface="HY견고한 고딕"/>
              </a:rPr>
              <a:t>influential</a:t>
            </a:r>
            <a:r>
              <a:rPr lang="en-US" altLang="ko-KR" sz="4400" dirty="0">
                <a:latin typeface="HY견고한 고딕"/>
              </a:rPr>
              <a:t> books </a:t>
            </a:r>
            <a:r>
              <a:rPr lang="en-US" altLang="ko-KR" sz="4400" dirty="0">
                <a:solidFill>
                  <a:schemeClr val="accent1"/>
                </a:solidFill>
                <a:latin typeface="HY견고한 고딕"/>
              </a:rPr>
              <a:t>ever</a:t>
            </a:r>
            <a:r>
              <a:rPr lang="en-US" altLang="ko-KR" sz="4400" dirty="0">
                <a:latin typeface="HY견고한 고딕"/>
              </a:rPr>
              <a:t> written.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톰 아저씨의 오두막은 지금까지 쓰여진 책들 중 가장 영향력 있는 책들 중 하나입니다</a:t>
            </a:r>
            <a:r>
              <a:rPr lang="en-US" altLang="ko-KR" sz="4400" dirty="0"/>
              <a:t>. </a:t>
            </a:r>
            <a:endParaRPr lang="ko-KR" alt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03972-04B9-8626-B2C9-219DBD80C40B}"/>
              </a:ext>
            </a:extLst>
          </p:cNvPr>
          <p:cNvSpPr txBox="1"/>
          <p:nvPr/>
        </p:nvSpPr>
        <p:spPr>
          <a:xfrm>
            <a:off x="10820400" y="216801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영향력 있는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D129C-E6E4-CAD0-4D9D-0478C127ACC5}"/>
              </a:ext>
            </a:extLst>
          </p:cNvPr>
          <p:cNvSpPr txBox="1"/>
          <p:nvPr/>
        </p:nvSpPr>
        <p:spPr>
          <a:xfrm>
            <a:off x="12843387" y="3247166"/>
            <a:ext cx="616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accent1"/>
                </a:solidFill>
              </a:rPr>
              <a:t>앞의 </a:t>
            </a:r>
            <a:r>
              <a:rPr lang="en-US" altLang="ko-KR" sz="2400">
                <a:solidFill>
                  <a:schemeClr val="accent1"/>
                </a:solidFill>
              </a:rPr>
              <a:t>the most</a:t>
            </a:r>
            <a:r>
              <a:rPr lang="ko-KR" altLang="en-US" sz="2400">
                <a:solidFill>
                  <a:schemeClr val="accent1"/>
                </a:solidFill>
              </a:rPr>
              <a:t>의 최상급 강조 표현</a:t>
            </a:r>
          </a:p>
        </p:txBody>
      </p:sp>
    </p:spTree>
    <p:extLst>
      <p:ext uri="{BB962C8B-B14F-4D97-AF65-F5344CB8AC3E}">
        <p14:creationId xmlns:p14="http://schemas.microsoft.com/office/powerpoint/2010/main" val="45442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HY견고한 고딕"/>
              </a:rPr>
              <a:t>Harriet Beecher Stowe wrote it to support the </a:t>
            </a:r>
            <a:r>
              <a:rPr lang="en-US" altLang="ko-KR" sz="4400" dirty="0">
                <a:solidFill>
                  <a:srgbClr val="FF0000"/>
                </a:solidFill>
                <a:latin typeface="HY견고한 고딕"/>
              </a:rPr>
              <a:t>anti-slavery</a:t>
            </a:r>
            <a:r>
              <a:rPr lang="en-US" altLang="ko-KR" sz="4400" dirty="0">
                <a:latin typeface="HY견고한 고딕"/>
              </a:rPr>
              <a:t> cause </a:t>
            </a:r>
          </a:p>
          <a:p>
            <a:pPr algn="ctr"/>
            <a:r>
              <a:rPr lang="en-US" altLang="ko-KR" sz="4400" dirty="0">
                <a:latin typeface="HY견고한 고딕"/>
              </a:rPr>
              <a:t>in the U.S. in the 19th century.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latin typeface="HY견고한고딕"/>
              </a:rPr>
              <a:t>해리엇</a:t>
            </a:r>
            <a:r>
              <a:rPr lang="ko-KR" altLang="en-US" sz="4400" dirty="0">
                <a:latin typeface="HY견고한고딕"/>
              </a:rPr>
              <a:t> </a:t>
            </a:r>
            <a:r>
              <a:rPr lang="ko-KR" altLang="en-US" sz="4400" dirty="0" err="1">
                <a:latin typeface="HY견고한고딕"/>
              </a:rPr>
              <a:t>비처</a:t>
            </a:r>
            <a:r>
              <a:rPr lang="ko-KR" altLang="en-US" sz="4400" dirty="0">
                <a:latin typeface="HY견고한고딕"/>
              </a:rPr>
              <a:t> </a:t>
            </a:r>
            <a:r>
              <a:rPr lang="ko-KR" altLang="en-US" sz="4400" dirty="0" err="1">
                <a:latin typeface="HY견고한고딕"/>
              </a:rPr>
              <a:t>스토는</a:t>
            </a:r>
            <a:r>
              <a:rPr lang="ko-KR" altLang="en-US" sz="4400" dirty="0">
                <a:latin typeface="HY견고한고딕"/>
              </a:rPr>
              <a:t> </a:t>
            </a:r>
            <a:r>
              <a:rPr lang="en-US" altLang="ko-KR" sz="4400" dirty="0">
                <a:latin typeface="HY견고한고딕"/>
              </a:rPr>
              <a:t>19</a:t>
            </a:r>
            <a:r>
              <a:rPr lang="ko-KR" altLang="en-US" sz="4400" dirty="0">
                <a:latin typeface="HY견고한고딕"/>
              </a:rPr>
              <a:t>세기 미국의 노예 반대 운동을 지지하기 위해 이 글을</a:t>
            </a:r>
            <a:r>
              <a:rPr lang="en-US" altLang="ko-KR" sz="4400" dirty="0">
                <a:latin typeface="HY견고한고딕"/>
              </a:rPr>
              <a:t> </a:t>
            </a:r>
            <a:r>
              <a:rPr lang="ko-KR" altLang="en-US" sz="4400" dirty="0">
                <a:latin typeface="HY견고한고딕"/>
              </a:rPr>
              <a:t>썼습니다</a:t>
            </a:r>
            <a:r>
              <a:rPr lang="en-US" altLang="ko-KR" sz="4400" dirty="0">
                <a:latin typeface="HY견고한고딕"/>
              </a:rPr>
              <a:t>.</a:t>
            </a:r>
            <a:endParaRPr lang="ko-KR" altLang="en-US" sz="4400" dirty="0">
              <a:latin typeface="HY견고한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EECBA-D2A4-D998-E905-3B1097938794}"/>
              </a:ext>
            </a:extLst>
          </p:cNvPr>
          <p:cNvSpPr txBox="1"/>
          <p:nvPr/>
        </p:nvSpPr>
        <p:spPr>
          <a:xfrm>
            <a:off x="13159258" y="210153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노예제 반대운동</a:t>
            </a:r>
          </a:p>
        </p:txBody>
      </p:sp>
    </p:spTree>
    <p:extLst>
      <p:ext uri="{BB962C8B-B14F-4D97-AF65-F5344CB8AC3E}">
        <p14:creationId xmlns:p14="http://schemas.microsoft.com/office/powerpoint/2010/main" val="116438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HY견고한 고딕"/>
              </a:rPr>
              <a:t>It </a:t>
            </a:r>
            <a:r>
              <a:rPr lang="en-US" altLang="ko-KR" sz="4400" dirty="0">
                <a:solidFill>
                  <a:srgbClr val="FF0000"/>
                </a:solidFill>
                <a:latin typeface="HY견고한 고딕"/>
              </a:rPr>
              <a:t>attracted</a:t>
            </a:r>
            <a:r>
              <a:rPr lang="en-US" altLang="ko-KR" sz="4400" dirty="0">
                <a:latin typeface="HY견고한 고딕"/>
              </a:rPr>
              <a:t> a lot of </a:t>
            </a:r>
            <a:r>
              <a:rPr lang="en-US" altLang="ko-KR" sz="4400" dirty="0">
                <a:solidFill>
                  <a:srgbClr val="FF0000"/>
                </a:solidFill>
                <a:latin typeface="HY견고한 고딕"/>
              </a:rPr>
              <a:t>attention</a:t>
            </a:r>
            <a:r>
              <a:rPr lang="en-US" altLang="ko-KR" sz="4400" dirty="0">
                <a:latin typeface="HY견고한 고딕"/>
              </a:rPr>
              <a:t> and received </a:t>
            </a:r>
            <a:r>
              <a:rPr lang="en-US" altLang="ko-KR" sz="4400" dirty="0">
                <a:solidFill>
                  <a:schemeClr val="accent1"/>
                </a:solidFill>
                <a:latin typeface="HY견고한 고딕"/>
              </a:rPr>
              <a:t>both</a:t>
            </a:r>
            <a:r>
              <a:rPr lang="en-US" altLang="ko-KR" sz="4400" dirty="0">
                <a:latin typeface="HY견고한 고딕"/>
              </a:rPr>
              <a:t> positive </a:t>
            </a:r>
          </a:p>
          <a:p>
            <a:pPr algn="ctr"/>
            <a:r>
              <a:rPr lang="en-US" altLang="ko-KR" sz="4400" dirty="0">
                <a:solidFill>
                  <a:schemeClr val="accent1"/>
                </a:solidFill>
                <a:latin typeface="HY견고한 고딕"/>
              </a:rPr>
              <a:t>and</a:t>
            </a:r>
            <a:r>
              <a:rPr lang="en-US" altLang="ko-KR" sz="4400" dirty="0">
                <a:latin typeface="HY견고한 고딕"/>
              </a:rPr>
              <a:t> negative </a:t>
            </a:r>
            <a:r>
              <a:rPr lang="en-US" altLang="ko-KR" sz="4400" dirty="0">
                <a:solidFill>
                  <a:srgbClr val="FF0000"/>
                </a:solidFill>
                <a:latin typeface="HY견고한 고딕"/>
              </a:rPr>
              <a:t>reviews</a:t>
            </a:r>
            <a:r>
              <a:rPr lang="en-US" altLang="ko-KR" sz="4400" dirty="0">
                <a:latin typeface="HY견고한 고딕"/>
              </a:rPr>
              <a:t>.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한고딕"/>
              </a:rPr>
              <a:t>그것은 많은 관심을 끌었고 긍정적인 평가와 부정적인 평가를 동시에 받았습니다</a:t>
            </a:r>
            <a:r>
              <a:rPr lang="en-US" altLang="ko-KR" sz="4400" dirty="0">
                <a:latin typeface="HY견고한고딕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B5794-1061-175B-241F-394AE5572221}"/>
              </a:ext>
            </a:extLst>
          </p:cNvPr>
          <p:cNvSpPr txBox="1"/>
          <p:nvPr/>
        </p:nvSpPr>
        <p:spPr>
          <a:xfrm>
            <a:off x="2895600" y="2157799"/>
            <a:ext cx="258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ko-KR" altLang="en-US" sz="2400" dirty="0">
                <a:solidFill>
                  <a:srgbClr val="FF0000"/>
                </a:solidFill>
              </a:rPr>
              <a:t>주목을</a:t>
            </a:r>
            <a:r>
              <a:rPr lang="en-US" altLang="ko-KR" sz="2400" dirty="0">
                <a:solidFill>
                  <a:srgbClr val="FF0000"/>
                </a:solidFill>
              </a:rPr>
              <a:t>) </a:t>
            </a:r>
            <a:r>
              <a:rPr lang="ko-KR" altLang="en-US" sz="2400" dirty="0">
                <a:solidFill>
                  <a:srgbClr val="FF0000"/>
                </a:solidFill>
              </a:rPr>
              <a:t>끌다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A68BC-6ACF-0D59-2420-00A9EF9D49FB}"/>
              </a:ext>
            </a:extLst>
          </p:cNvPr>
          <p:cNvSpPr txBox="1"/>
          <p:nvPr/>
        </p:nvSpPr>
        <p:spPr>
          <a:xfrm>
            <a:off x="7212331" y="213037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주의</a:t>
            </a:r>
            <a:r>
              <a:rPr lang="en-US" altLang="ko-KR" sz="2400">
                <a:solidFill>
                  <a:srgbClr val="FF0000"/>
                </a:solidFill>
              </a:rPr>
              <a:t>, </a:t>
            </a:r>
            <a:r>
              <a:rPr lang="ko-KR" altLang="en-US" sz="2400">
                <a:solidFill>
                  <a:srgbClr val="FF0000"/>
                </a:solidFill>
              </a:rPr>
              <a:t>주목</a:t>
            </a:r>
            <a:r>
              <a:rPr lang="en-US" altLang="ko-KR" sz="2400">
                <a:solidFill>
                  <a:srgbClr val="FF0000"/>
                </a:solidFill>
              </a:rPr>
              <a:t>, </a:t>
            </a:r>
            <a:r>
              <a:rPr lang="ko-KR" altLang="en-US" sz="2400">
                <a:solidFill>
                  <a:srgbClr val="FF0000"/>
                </a:solidFill>
              </a:rPr>
              <a:t>관심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AAE54-086D-E59E-5C81-0C1B52372B94}"/>
              </a:ext>
            </a:extLst>
          </p:cNvPr>
          <p:cNvSpPr txBox="1"/>
          <p:nvPr/>
        </p:nvSpPr>
        <p:spPr>
          <a:xfrm>
            <a:off x="10107931" y="384859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논평</a:t>
            </a:r>
            <a:r>
              <a:rPr lang="en-US" altLang="ko-KR" sz="2400">
                <a:solidFill>
                  <a:srgbClr val="FF0000"/>
                </a:solidFill>
              </a:rPr>
              <a:t>, </a:t>
            </a:r>
            <a:r>
              <a:rPr lang="ko-KR" altLang="en-US" sz="2400">
                <a:solidFill>
                  <a:srgbClr val="FF0000"/>
                </a:solidFill>
              </a:rPr>
              <a:t>비평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F8153-25C7-5CF0-3DD6-D03603FE83C2}"/>
              </a:ext>
            </a:extLst>
          </p:cNvPr>
          <p:cNvSpPr txBox="1"/>
          <p:nvPr/>
        </p:nvSpPr>
        <p:spPr>
          <a:xfrm>
            <a:off x="13149426" y="3155316"/>
            <a:ext cx="655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accent1"/>
                </a:solidFill>
              </a:rPr>
              <a:t>Both A and B: A</a:t>
            </a:r>
            <a:r>
              <a:rPr lang="ko-KR" altLang="en-US" sz="2400">
                <a:solidFill>
                  <a:schemeClr val="accent1"/>
                </a:solidFill>
              </a:rPr>
              <a:t>와 </a:t>
            </a:r>
            <a:r>
              <a:rPr lang="en-US" altLang="ko-KR" sz="2400">
                <a:solidFill>
                  <a:schemeClr val="accent1"/>
                </a:solidFill>
              </a:rPr>
              <a:t>B </a:t>
            </a:r>
            <a:r>
              <a:rPr lang="ko-KR" altLang="en-US" sz="2400">
                <a:solidFill>
                  <a:schemeClr val="accent1"/>
                </a:solidFill>
              </a:rPr>
              <a:t>둘 다</a:t>
            </a:r>
          </a:p>
        </p:txBody>
      </p:sp>
    </p:spTree>
    <p:extLst>
      <p:ext uri="{BB962C8B-B14F-4D97-AF65-F5344CB8AC3E}">
        <p14:creationId xmlns:p14="http://schemas.microsoft.com/office/powerpoint/2010/main" val="256549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-32684" y="2497044"/>
            <a:ext cx="1851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latin typeface="HY견고한 고딕"/>
              </a:rPr>
              <a:t>However, over time, the book </a:t>
            </a:r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was regarded </a:t>
            </a:r>
            <a:r>
              <a:rPr lang="en-US" altLang="ko-KR" sz="4400">
                <a:latin typeface="HY견고한 고딕"/>
              </a:rPr>
              <a:t>by many </a:t>
            </a:r>
            <a:r>
              <a:rPr lang="en-US" altLang="ko-KR" sz="4400">
                <a:solidFill>
                  <a:schemeClr val="accent1"/>
                </a:solidFill>
                <a:latin typeface="HY견고한 고딕"/>
              </a:rPr>
              <a:t>to be </a:t>
            </a:r>
            <a:r>
              <a:rPr lang="en-US" altLang="ko-KR" sz="4400">
                <a:latin typeface="HY견고한 고딕"/>
              </a:rPr>
              <a:t>an inaccurate </a:t>
            </a:r>
            <a:r>
              <a:rPr lang="en-US" altLang="ko-KR" sz="4400">
                <a:solidFill>
                  <a:srgbClr val="FF0000"/>
                </a:solidFill>
                <a:latin typeface="HY견고한 고딕"/>
              </a:rPr>
              <a:t>representation</a:t>
            </a:r>
            <a:r>
              <a:rPr lang="en-US" altLang="ko-KR" sz="4400">
                <a:latin typeface="HY견고한 고딕"/>
              </a:rPr>
              <a:t> of African-Americans.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658532" y="6728127"/>
            <a:ext cx="1782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한고딕"/>
              </a:rPr>
              <a:t>하지만</a:t>
            </a:r>
            <a:r>
              <a:rPr lang="en-US" altLang="ko-KR" sz="4400" dirty="0">
                <a:latin typeface="HY견고한고딕"/>
              </a:rPr>
              <a:t>, </a:t>
            </a:r>
            <a:r>
              <a:rPr lang="ko-KR" altLang="en-US" sz="4400" dirty="0">
                <a:latin typeface="HY견고한고딕"/>
              </a:rPr>
              <a:t>시간이 지나면서 많은 사람들은 이 책이 아프리카계 미국인들의 부정확한 표현이라고 여겼습니다</a:t>
            </a:r>
            <a:r>
              <a:rPr lang="en-US" altLang="ko-KR" sz="4400" dirty="0">
                <a:latin typeface="HY견고한고딕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E5994-23F4-06F6-4AE7-2C52B91586B9}"/>
              </a:ext>
            </a:extLst>
          </p:cNvPr>
          <p:cNvSpPr txBox="1"/>
          <p:nvPr/>
        </p:nvSpPr>
        <p:spPr>
          <a:xfrm>
            <a:off x="9753600" y="226621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</a:rPr>
              <a:t>~</a:t>
            </a:r>
            <a:r>
              <a:rPr lang="ko-KR" altLang="en-US" sz="2400">
                <a:solidFill>
                  <a:srgbClr val="FF0000"/>
                </a:solidFill>
              </a:rPr>
              <a:t>로 여겨지다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6CEE7-A02B-BBAB-B2A5-341613CD8E55}"/>
              </a:ext>
            </a:extLst>
          </p:cNvPr>
          <p:cNvSpPr txBox="1"/>
          <p:nvPr/>
        </p:nvSpPr>
        <p:spPr>
          <a:xfrm>
            <a:off x="6934200" y="383242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</a:rPr>
              <a:t>묘사</a:t>
            </a:r>
            <a:r>
              <a:rPr lang="en-US" altLang="ko-KR" sz="2400">
                <a:solidFill>
                  <a:srgbClr val="FF0000"/>
                </a:solidFill>
              </a:rPr>
              <a:t>, </a:t>
            </a:r>
            <a:r>
              <a:rPr lang="ko-KR" altLang="en-US" sz="2400">
                <a:solidFill>
                  <a:srgbClr val="FF0000"/>
                </a:solidFill>
              </a:rPr>
              <a:t>표현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2CB75-A45F-B83D-42F5-D29D1A92F3CD}"/>
              </a:ext>
            </a:extLst>
          </p:cNvPr>
          <p:cNvSpPr txBox="1"/>
          <p:nvPr/>
        </p:nvSpPr>
        <p:spPr>
          <a:xfrm>
            <a:off x="13051958" y="223656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accent1"/>
                </a:solidFill>
              </a:rPr>
              <a:t>To </a:t>
            </a:r>
            <a:r>
              <a:rPr lang="ko-KR" altLang="en-US" sz="2400">
                <a:solidFill>
                  <a:schemeClr val="accent1"/>
                </a:solidFill>
              </a:rPr>
              <a:t>부정사의 부사적 용법의 결과</a:t>
            </a:r>
          </a:p>
        </p:txBody>
      </p:sp>
    </p:spTree>
    <p:extLst>
      <p:ext uri="{BB962C8B-B14F-4D97-AF65-F5344CB8AC3E}">
        <p14:creationId xmlns:p14="http://schemas.microsoft.com/office/powerpoint/2010/main" val="255374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8FE703EF-FA4E-6A55-8390-5874A2A18929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1643B024-19F7-B1F6-AFB7-551258FBBA03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649BEE85-F190-2363-FD2F-AE0FC0808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5B19CDEE-C9D0-BF7C-631C-3ECE609D640B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09C3E07D-FC9B-88AE-0D54-39C3EA95B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C23B2623-03AF-E3F0-D101-FD48C7CA461C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47AC58CE-2432-374E-8174-95C69944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591549EA-334D-2527-94FB-404E1FEFA3D5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79380C19-A925-0CB5-12E5-9A4A21096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026774-7873-D054-86A3-C989F85F1340}"/>
              </a:ext>
            </a:extLst>
          </p:cNvPr>
          <p:cNvSpPr txBox="1"/>
          <p:nvPr/>
        </p:nvSpPr>
        <p:spPr>
          <a:xfrm>
            <a:off x="16042" y="2650217"/>
            <a:ext cx="1854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On the Origin of Species was written by Charles Darwin and published on 24 November 1895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A2A901-A10B-4702-3472-B45841FF69AB}"/>
              </a:ext>
            </a:extLst>
          </p:cNvPr>
          <p:cNvSpPr txBox="1"/>
          <p:nvPr/>
        </p:nvSpPr>
        <p:spPr>
          <a:xfrm>
            <a:off x="1224616" y="6715493"/>
            <a:ext cx="16002000" cy="213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"Origin of Species"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는 찰스 다윈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(Charles Darwin)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이 쓴 책으로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, 1895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24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일에 출판되었습니다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751966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그룹 1005"/>
          <p:cNvGrpSpPr/>
          <p:nvPr/>
        </p:nvGrpSpPr>
        <p:grpSpPr>
          <a:xfrm rot="0"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69432" y="6895861"/>
            <a:ext cx="16002000" cy="75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4400"/>
          </a:p>
        </p:txBody>
      </p:sp>
      <p:sp>
        <p:nvSpPr>
          <p:cNvPr id="4" name="TextBox 3"/>
          <p:cNvSpPr txBox="1"/>
          <p:nvPr/>
        </p:nvSpPr>
        <p:spPr>
          <a:xfrm>
            <a:off x="7315200" y="800100"/>
            <a:ext cx="3657600" cy="950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5700"/>
              <a:t>   Introduce</a:t>
            </a:r>
            <a:endParaRPr lang="en-US" altLang="ko-KR" sz="5700"/>
          </a:p>
        </p:txBody>
      </p:sp>
      <p:pic>
        <p:nvPicPr>
          <p:cNvPr id="102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81000" y="5524500"/>
            <a:ext cx="4038599" cy="5031054"/>
          </a:xfrm>
          <a:prstGeom prst="rect">
            <a:avLst/>
          </a:prstGeom>
        </p:spPr>
      </p:pic>
      <p:pic>
        <p:nvPicPr>
          <p:cNvPr id="102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2946398" y="6159500"/>
            <a:ext cx="5080001" cy="3810001"/>
          </a:xfrm>
          <a:prstGeom prst="rect">
            <a:avLst/>
          </a:prstGeom>
        </p:spPr>
      </p:pic>
      <p:pic>
        <p:nvPicPr>
          <p:cNvPr id="1023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353300" y="5463539"/>
            <a:ext cx="3581400" cy="5013960"/>
          </a:xfrm>
          <a:prstGeom prst="rect">
            <a:avLst/>
          </a:prstGeom>
        </p:spPr>
      </p:pic>
      <p:pic>
        <p:nvPicPr>
          <p:cNvPr id="1024" name="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932446" y="5525309"/>
            <a:ext cx="3697954" cy="4998016"/>
          </a:xfrm>
          <a:prstGeom prst="rect">
            <a:avLst/>
          </a:prstGeom>
        </p:spPr>
      </p:pic>
      <p:pic>
        <p:nvPicPr>
          <p:cNvPr id="1025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4554200" y="5524500"/>
            <a:ext cx="3913162" cy="4991101"/>
          </a:xfrm>
          <a:prstGeom prst="rect">
            <a:avLst/>
          </a:prstGeom>
        </p:spPr>
      </p:pic>
      <p:sp>
        <p:nvSpPr>
          <p:cNvPr id="1027" name=""/>
          <p:cNvSpPr txBox="1"/>
          <p:nvPr/>
        </p:nvSpPr>
        <p:spPr>
          <a:xfrm rot="21581902">
            <a:off x="1222081" y="4346014"/>
            <a:ext cx="1445431" cy="110038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    </a:t>
            </a:r>
            <a:r>
              <a:rPr lang="ko-KR" altLang="en-US"/>
              <a:t> </a:t>
            </a:r>
            <a:r>
              <a:rPr lang="ko-KR" altLang="en-US" sz="2200"/>
              <a:t>조장</a:t>
            </a:r>
            <a:endParaRPr lang="ko-KR" altLang="en-US" sz="2200"/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/>
              <a:t> </a:t>
            </a:r>
            <a:r>
              <a:rPr xmlns:mc="http://schemas.openxmlformats.org/markup-compatibility/2006" xmlns:hp="http://schemas.haansoft.com/office/presentation/8.0" lang="ko-KR" altLang="en-US" sz="2200" mc:Ignorable="hp" hp:hslEmbossed="0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임 민 지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solidFill>
                <a:schemeClr val="dk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ko-KR" sz="2200"/>
              <a:t>    </a:t>
            </a:r>
            <a:r>
              <a:rPr lang="ko-KR" altLang="en-US" sz="2200"/>
              <a:t> </a:t>
            </a:r>
            <a:r>
              <a:rPr lang="en-US" altLang="ko-KR" sz="2200"/>
              <a:t>PPT</a:t>
            </a:r>
            <a:endParaRPr lang="en-US" altLang="ko-KR" sz="2200"/>
          </a:p>
        </p:txBody>
      </p:sp>
      <p:sp>
        <p:nvSpPr>
          <p:cNvPr id="1028" name=""/>
          <p:cNvSpPr txBox="1"/>
          <p:nvPr/>
        </p:nvSpPr>
        <p:spPr>
          <a:xfrm>
            <a:off x="5029200" y="4554855"/>
            <a:ext cx="1371600" cy="8248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/>
              <a:t> </a:t>
            </a:r>
            <a:r>
              <a:rPr xmlns:mc="http://schemas.openxmlformats.org/markup-compatibility/2006" xmlns:hp="http://schemas.haansoft.com/office/presentation/8.0" lang="ko-KR" altLang="en-US" sz="24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조 현 재</a:t>
            </a:r>
            <a:r>
              <a:rPr lang="ko-KR" altLang="en-US" sz="2400"/>
              <a:t> </a:t>
            </a:r>
            <a:endParaRPr lang="ko-KR" altLang="en-US" sz="2400"/>
          </a:p>
          <a:p>
            <a:pPr>
              <a:defRPr/>
            </a:pPr>
            <a:r>
              <a:rPr lang="ko-KR" altLang="en-US" sz="2400"/>
              <a:t>   발표</a:t>
            </a:r>
            <a:endParaRPr lang="ko-KR" altLang="en-US" sz="2400"/>
          </a:p>
        </p:txBody>
      </p:sp>
      <p:sp>
        <p:nvSpPr>
          <p:cNvPr id="1029" name=""/>
          <p:cNvSpPr txBox="1"/>
          <p:nvPr/>
        </p:nvSpPr>
        <p:spPr>
          <a:xfrm>
            <a:off x="8763000" y="4575810"/>
            <a:ext cx="1524000" cy="7962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xmlns:mc="http://schemas.openxmlformats.org/markup-compatibility/2006" xmlns:hp="http://schemas.haansoft.com/office/presentation/8.0" lang="ko-KR" altLang="en-US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장</a:t>
            </a:r>
            <a:r>
              <a:rPr xmlns:mc="http://schemas.openxmlformats.org/markup-compatibility/2006" xmlns:hp="http://schemas.haansoft.com/office/presentation/8.0" lang="en-US" altLang="ko-KR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xmlns:mc="http://schemas.openxmlformats.org/markup-compatibility/2006" xmlns:hp="http://schemas.haansoft.com/office/presentation/8.0" lang="ko-KR" altLang="en-US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혜</a:t>
            </a:r>
            <a:r>
              <a:rPr xmlns:mc="http://schemas.openxmlformats.org/markup-compatibility/2006" xmlns:hp="http://schemas.haansoft.com/office/presentation/8.0" lang="en-US" altLang="ko-KR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xmlns:mc="http://schemas.openxmlformats.org/markup-compatibility/2006" xmlns:hp="http://schemas.haansoft.com/office/presentation/8.0" lang="ko-KR" altLang="en-US" sz="23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영</a:t>
            </a:r>
            <a:endParaRPr xmlns:mc="http://schemas.openxmlformats.org/markup-compatibility/2006" xmlns:hp="http://schemas.haansoft.com/office/presentation/8.0" lang="ko-KR" altLang="en-US" sz="23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ko-KR" sz="2300"/>
              <a:t>      PPT</a:t>
            </a:r>
            <a:endParaRPr lang="en-US" altLang="ko-KR" sz="2300"/>
          </a:p>
        </p:txBody>
      </p:sp>
      <p:sp>
        <p:nvSpPr>
          <p:cNvPr id="1030" name=""/>
          <p:cNvSpPr txBox="1"/>
          <p:nvPr/>
        </p:nvSpPr>
        <p:spPr>
          <a:xfrm>
            <a:off x="12344400" y="4594860"/>
            <a:ext cx="1905000" cy="853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sz="25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조 환 희</a:t>
            </a:r>
            <a:endParaRPr xmlns:mc="http://schemas.openxmlformats.org/markup-compatibility/2006" xmlns:hp="http://schemas.haansoft.com/office/presentation/8.0" lang="ko-KR" altLang="en-US" sz="25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ko-KR" altLang="en-US" sz="2500"/>
              <a:t>   해석</a:t>
            </a:r>
            <a:endParaRPr lang="ko-KR" altLang="en-US" sz="2500"/>
          </a:p>
        </p:txBody>
      </p:sp>
      <p:sp>
        <p:nvSpPr>
          <p:cNvPr id="1031" name=""/>
          <p:cNvSpPr txBox="1"/>
          <p:nvPr/>
        </p:nvSpPr>
        <p:spPr>
          <a:xfrm>
            <a:off x="15697200" y="4533900"/>
            <a:ext cx="1524000" cy="853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 </a:t>
            </a:r>
            <a:r>
              <a:rPr xmlns:mc="http://schemas.openxmlformats.org/markup-compatibility/2006" xmlns:hp="http://schemas.haansoft.com/office/presentation/8.0" lang="ko-KR" altLang="en-US" sz="25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정 은 서</a:t>
            </a:r>
            <a:endParaRPr xmlns:mc="http://schemas.openxmlformats.org/markup-compatibility/2006" xmlns:hp="http://schemas.haansoft.com/office/presentation/8.0" lang="ko-KR" altLang="en-US" sz="25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ko-KR" altLang="en-US" sz="2500"/>
              <a:t>    해석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5FB56470-1EB8-1C21-224A-910CE0878245}"/>
              </a:ext>
            </a:extLst>
          </p:cNvPr>
          <p:cNvGrpSpPr/>
          <p:nvPr/>
        </p:nvGrpSpPr>
        <p:grpSpPr>
          <a:xfrm>
            <a:off x="2572958" y="397944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BBBD1619-358B-1184-B069-6979C09EFE65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ABC8E1B3-11D6-36A2-1CEC-4FF09E183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F7B851BD-46E2-9C8E-44A1-D823DD7A07F3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D8617C09-744E-9A7D-C0D7-F6B31397A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D748D189-BEF9-530F-33C3-4322F92FE90E}"/>
              </a:ext>
            </a:extLst>
          </p:cNvPr>
          <p:cNvGrpSpPr/>
          <p:nvPr/>
        </p:nvGrpSpPr>
        <p:grpSpPr>
          <a:xfrm>
            <a:off x="-38100" y="551965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5BD06934-5905-32CF-67DE-E7220F9CF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16A8FCF0-D055-8AD6-4AB3-A7E421A7A729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A31C5094-58C9-48EB-AECA-98D2DA56E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A25062-18F9-FFE0-290C-FA1436AE6AD7}"/>
              </a:ext>
            </a:extLst>
          </p:cNvPr>
          <p:cNvSpPr txBox="1"/>
          <p:nvPr/>
        </p:nvSpPr>
        <p:spPr>
          <a:xfrm>
            <a:off x="16042" y="2329843"/>
            <a:ext cx="18545344" cy="31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The book laid the foundation for </a:t>
            </a:r>
            <a:r>
              <a:rPr lang="en-US" altLang="ko-KR" sz="4400" kern="0" spc="0" dirty="0">
                <a:solidFill>
                  <a:srgbClr val="FF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evolutionary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 biology 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by introducing the theory of evolution: species change over time 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70C0"/>
                </a:solidFill>
                <a:effectLst/>
                <a:latin typeface="HY견고한 고딕"/>
                <a:ea typeface="함초롬바탕" panose="02030604000101010101" pitchFamily="18" charset="-127"/>
              </a:rPr>
              <a:t>to better adapt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to their environment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en-US" altLang="ko-KR" sz="4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3C7AE-6AFF-4C4B-EE7F-1E2767506B9C}"/>
              </a:ext>
            </a:extLst>
          </p:cNvPr>
          <p:cNvSpPr txBox="1"/>
          <p:nvPr/>
        </p:nvSpPr>
        <p:spPr>
          <a:xfrm>
            <a:off x="1224616" y="6715493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이 책은 진화 생물학의 기반이 되었으며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</a:rPr>
              <a:t>, 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진화 이론을 소개함으로써 종들이 시간이 지남에 따라 환경에 더 잘 적응하기 위해 변화한다는 이론을 제시했습니다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한 고딕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B4823E-AB85-C3C2-2D43-326D0E640AEF}"/>
              </a:ext>
            </a:extLst>
          </p:cNvPr>
          <p:cNvSpPr txBox="1"/>
          <p:nvPr/>
        </p:nvSpPr>
        <p:spPr>
          <a:xfrm>
            <a:off x="11201400" y="23196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진화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1482A-4070-281E-CC75-C343420925F8}"/>
              </a:ext>
            </a:extLst>
          </p:cNvPr>
          <p:cNvSpPr txBox="1"/>
          <p:nvPr/>
        </p:nvSpPr>
        <p:spPr>
          <a:xfrm>
            <a:off x="4800600" y="44532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70C0"/>
                </a:solidFill>
              </a:rPr>
              <a:t>To</a:t>
            </a:r>
            <a:r>
              <a:rPr lang="ko-KR" altLang="en-US" sz="2400" dirty="0">
                <a:solidFill>
                  <a:srgbClr val="0070C0"/>
                </a:solidFill>
              </a:rPr>
              <a:t>부정사 </a:t>
            </a:r>
            <a:r>
              <a:rPr lang="ko-KR" altLang="en-US" sz="2400" dirty="0" err="1">
                <a:solidFill>
                  <a:srgbClr val="0070C0"/>
                </a:solidFill>
              </a:rPr>
              <a:t>부사적</a:t>
            </a:r>
            <a:r>
              <a:rPr lang="ko-KR" altLang="en-US" sz="2400" dirty="0">
                <a:solidFill>
                  <a:srgbClr val="0070C0"/>
                </a:solidFill>
              </a:rPr>
              <a:t> 용법</a:t>
            </a:r>
          </a:p>
        </p:txBody>
      </p:sp>
    </p:spTree>
    <p:extLst>
      <p:ext uri="{BB962C8B-B14F-4D97-AF65-F5344CB8AC3E}">
        <p14:creationId xmlns:p14="http://schemas.microsoft.com/office/powerpoint/2010/main" val="224611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ABA85B5D-18E6-14AE-A07B-075441D6D879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335CE4ED-B6DA-57A0-93B9-B18D48E489BF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105BBFB5-3A1C-2621-B45E-9F2E75AB3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5A32C1B7-D1F0-5FEB-5045-6CCC2416400F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6C9A4F89-E39D-622B-4D43-271D348B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B2E026B5-2103-B5B5-6E22-4F34187E341E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0FADA217-FACC-4FAC-4DCE-FB15F79B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E23232F7-EC2D-F346-D135-5C852477075B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A45E2049-D471-5889-84B1-288B53119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03504C-B55F-24B5-7648-E055944F815A}"/>
              </a:ext>
            </a:extLst>
          </p:cNvPr>
          <p:cNvSpPr txBox="1"/>
          <p:nvPr/>
        </p:nvSpPr>
        <p:spPr>
          <a:xfrm>
            <a:off x="16042" y="2324100"/>
            <a:ext cx="18545344" cy="319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Such ideas were considered </a:t>
            </a:r>
            <a:r>
              <a:rPr lang="en-US" altLang="ko-KR" sz="4400" kern="0" spc="0" dirty="0">
                <a:solidFill>
                  <a:srgbClr val="FF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controversial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 at the time as they questioned older beliefs that humans were unique and </a:t>
            </a:r>
            <a:r>
              <a:rPr lang="en-US" altLang="ko-KR" sz="4400" kern="0" spc="0" dirty="0">
                <a:solidFill>
                  <a:srgbClr val="FF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unrelated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 to other species.</a:t>
            </a:r>
            <a:endParaRPr lang="en-US" altLang="ko-KR" sz="44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5C7CA-59A8-B96B-148F-2BE0B17CF1E4}"/>
              </a:ext>
            </a:extLst>
          </p:cNvPr>
          <p:cNvSpPr txBox="1"/>
          <p:nvPr/>
        </p:nvSpPr>
        <p:spPr>
          <a:xfrm>
            <a:off x="1224616" y="6715493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그 당시 그러한 생각들은 논란을 일으켰습니다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왜냐하면 그러한 이론들은 인간이 고유하고 다른 종과는 관련이 없다는 과거의 신념을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의문지었기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때문입니다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17651-B4E9-F166-FBB6-9CD671647EBA}"/>
              </a:ext>
            </a:extLst>
          </p:cNvPr>
          <p:cNvSpPr txBox="1"/>
          <p:nvPr/>
        </p:nvSpPr>
        <p:spPr>
          <a:xfrm>
            <a:off x="9144000" y="22434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논란이 많은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9D01-B436-C9A8-B51C-0717D57E24CC}"/>
              </a:ext>
            </a:extLst>
          </p:cNvPr>
          <p:cNvSpPr txBox="1"/>
          <p:nvPr/>
        </p:nvSpPr>
        <p:spPr>
          <a:xfrm>
            <a:off x="14859000" y="4381500"/>
            <a:ext cx="236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rgbClr val="FF0000"/>
                </a:solidFill>
              </a:rPr>
              <a:t>관련없는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7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F376BC8A-6146-957E-27C8-2DB56EBA2ED5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050D203B-CD9B-C3DE-ECDD-778FE87DB7E9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13DAA4E1-36BF-2A1A-D583-430B2C83C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53B8D89B-F838-8128-1632-99AD750D3C5C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50DACE46-1E4A-E7A1-230E-285A33A78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30635104-22D2-2AD3-C07B-E7BC8AA22804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F8AED64F-C5F2-DED7-D142-EA259BD02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CC57ED96-5953-734E-B042-9B526457AE2C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4D957F48-DB1D-9D16-85DD-7F6B77963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D11A24-E140-96BB-A668-E92FAB6029BF}"/>
              </a:ext>
            </a:extLst>
          </p:cNvPr>
          <p:cNvSpPr txBox="1"/>
          <p:nvPr/>
        </p:nvSpPr>
        <p:spPr>
          <a:xfrm>
            <a:off x="16042" y="2650217"/>
            <a:ext cx="1854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Darwin's concept of evolution </a:t>
            </a:r>
            <a:r>
              <a:rPr lang="en-US" altLang="ko-KR" sz="4400" kern="0" spc="0" dirty="0">
                <a:solidFill>
                  <a:srgbClr val="0070C0"/>
                </a:solidFill>
                <a:effectLst/>
                <a:latin typeface="HY견고한 고딕"/>
                <a:ea typeface="함초롬바탕" panose="02030604000101010101" pitchFamily="18" charset="-127"/>
              </a:rPr>
              <a:t>became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 the </a:t>
            </a:r>
            <a:r>
              <a:rPr lang="en-US" altLang="ko-KR" sz="4400" kern="0" spc="0" dirty="0">
                <a:solidFill>
                  <a:srgbClr val="0070C0"/>
                </a:solidFill>
                <a:effectLst/>
                <a:latin typeface="HY견고한 고딕"/>
                <a:ea typeface="함초롬바탕" panose="02030604000101010101" pitchFamily="18" charset="-127"/>
              </a:rPr>
              <a:t>unifying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 principle of modern evolutionary work.</a:t>
            </a:r>
            <a:endParaRPr lang="en-US" altLang="ko-KR" sz="44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FF826-1170-15CF-2004-5BF7C4741B99}"/>
              </a:ext>
            </a:extLst>
          </p:cNvPr>
          <p:cNvSpPr txBox="1"/>
          <p:nvPr/>
        </p:nvSpPr>
        <p:spPr>
          <a:xfrm>
            <a:off x="1224616" y="6715493"/>
            <a:ext cx="1600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다윈의 진화 이론 개념은 현대 진화 연구의 통합 원칙이 되었습니다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ED5A5D-2F54-5140-BE22-EFEA445DA236}"/>
              </a:ext>
            </a:extLst>
          </p:cNvPr>
          <p:cNvSpPr txBox="1"/>
          <p:nvPr/>
        </p:nvSpPr>
        <p:spPr>
          <a:xfrm>
            <a:off x="8229600" y="23958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70C0"/>
                </a:solidFill>
              </a:rPr>
              <a:t>과거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666DA-D95E-9ECF-CF79-0B7927E7538F}"/>
              </a:ext>
            </a:extLst>
          </p:cNvPr>
          <p:cNvSpPr txBox="1"/>
          <p:nvPr/>
        </p:nvSpPr>
        <p:spPr>
          <a:xfrm>
            <a:off x="11201400" y="2395835"/>
            <a:ext cx="18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70C0"/>
                </a:solidFill>
              </a:rPr>
              <a:t>현재분사</a:t>
            </a:r>
          </a:p>
        </p:txBody>
      </p:sp>
    </p:spTree>
    <p:extLst>
      <p:ext uri="{BB962C8B-B14F-4D97-AF65-F5344CB8AC3E}">
        <p14:creationId xmlns:p14="http://schemas.microsoft.com/office/powerpoint/2010/main" val="8071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FBC374F6-24CF-9BAA-9924-B78832BE7216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19E39D43-84DB-8D82-25F4-2F37AEEFF589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18EE7D0D-943D-5795-E905-4AA01F215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D45DC141-3DB9-15DF-9082-07603BA8A732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3A103F87-DC28-496D-E5AB-68DBBB6C1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449F0EB8-A0B7-D077-E814-E56EED12BE7A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67BC6F9E-2C2A-C003-8960-969E0136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D8DF7A02-6999-1F3F-8D4B-A5C9E5D12850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C503AD9F-AB9D-0BC5-5D29-465EB7C00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8DC0A1A-768B-EBFA-D4B5-93EC1FB5EAF7}"/>
              </a:ext>
            </a:extLst>
          </p:cNvPr>
          <p:cNvSpPr txBox="1"/>
          <p:nvPr/>
        </p:nvSpPr>
        <p:spPr>
          <a:xfrm>
            <a:off x="16042" y="2650217"/>
            <a:ext cx="18545344" cy="21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B. Read the sentences and circle T for True or F for False.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44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6DCC4-624B-94F8-4286-73423484110D}"/>
              </a:ext>
            </a:extLst>
          </p:cNvPr>
          <p:cNvSpPr txBox="1"/>
          <p:nvPr/>
        </p:nvSpPr>
        <p:spPr>
          <a:xfrm>
            <a:off x="1224616" y="6715493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문장을 읽고 참이면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T,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거짓이면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F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를 동그라미 쳐주세요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58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566D4A5B-1F4F-8C4C-0A1F-A62F5AE2FF8A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CF681F65-14F2-8A09-2403-377142FACAE3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49E91FCD-4F5A-9C9B-489C-F816890DA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5AF436AD-AF54-63FC-1310-8185539F31FE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4CD17CDD-6362-D3D6-5CFB-669DF5489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B1673364-F833-5864-8F05-29C498673BAA}"/>
              </a:ext>
            </a:extLst>
          </p:cNvPr>
          <p:cNvGrpSpPr/>
          <p:nvPr/>
        </p:nvGrpSpPr>
        <p:grpSpPr>
          <a:xfrm>
            <a:off x="0" y="5342643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38A52489-4C98-3021-1E4E-ACBCB933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7827BB3F-F0C9-9B75-DCE5-07790AA91F97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C3B8486D-54E2-3191-93F0-D98446C7E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1CA91E-A815-3431-F788-78B464937DE7}"/>
              </a:ext>
            </a:extLst>
          </p:cNvPr>
          <p:cNvSpPr txBox="1"/>
          <p:nvPr/>
        </p:nvSpPr>
        <p:spPr>
          <a:xfrm>
            <a:off x="-538340" y="1736816"/>
            <a:ext cx="18545344" cy="21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Moby-Dick is the name of a whaling ship.</a:t>
            </a:r>
          </a:p>
          <a:p>
            <a:pPr marR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HY견고한 고딕"/>
              </a:rPr>
              <a:t>모비딕은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 고래잡이 배 이름이다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</a:rPr>
              <a:t>.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2C7802B5-9075-AEEA-44F3-DF535497A37E}"/>
              </a:ext>
            </a:extLst>
          </p:cNvPr>
          <p:cNvSpPr/>
          <p:nvPr/>
        </p:nvSpPr>
        <p:spPr>
          <a:xfrm>
            <a:off x="4495800" y="4055881"/>
            <a:ext cx="2057400" cy="10114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6C5B1-490D-66C5-637E-A929D80F6325}"/>
              </a:ext>
            </a:extLst>
          </p:cNvPr>
          <p:cNvSpPr txBox="1"/>
          <p:nvPr/>
        </p:nvSpPr>
        <p:spPr>
          <a:xfrm>
            <a:off x="6781800" y="3896261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/>
              <a:t>F</a:t>
            </a:r>
            <a:endParaRPr lang="ko-KR" altLang="en-US" sz="8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234FF-07B5-E10E-C63A-E230C335F55D}"/>
              </a:ext>
            </a:extLst>
          </p:cNvPr>
          <p:cNvSpPr txBox="1"/>
          <p:nvPr/>
        </p:nvSpPr>
        <p:spPr>
          <a:xfrm>
            <a:off x="2503184" y="5524500"/>
            <a:ext cx="13117816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</a:rPr>
              <a:t>The story is about how Captain Ahab lost his leg to a big whale, named Moby Dick.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그 이야기는 캡틴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HY견고한 고딕"/>
              </a:rPr>
              <a:t>아합이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 어떻게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HY견고한 고딕"/>
              </a:rPr>
              <a:t>모비딕이라는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HY견고한 고딕"/>
              </a:rPr>
              <a:t> 이름의 큰 고래에게 다리를 잃었는지에 관한 것입니다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0666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8974FF23-BBE5-B5E8-2A5E-1FE90D1D4F98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87FB0C5A-4D12-6954-A94D-2798C0B46507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BB1BEE03-4686-90DC-E6F6-D8DA7D843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66659DA2-C0A4-1994-ECB5-A7DDE45021CF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9398B2C3-65C9-84DB-9BF9-D0119D6E0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0DA70972-C718-E962-0C40-DCCDA48CF79D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D5597061-B604-7954-5156-869ED178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E921C4BC-0C27-9EC5-385F-4A6E0301F91D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2991588A-F942-6BF4-4B58-17E67733D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A174DF-A3EF-1389-599D-E108B7FEBA06}"/>
              </a:ext>
            </a:extLst>
          </p:cNvPr>
          <p:cNvSpPr txBox="1"/>
          <p:nvPr/>
        </p:nvSpPr>
        <p:spPr>
          <a:xfrm>
            <a:off x="16042" y="1943100"/>
            <a:ext cx="18545344" cy="213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2. The whale eventually kills Captain Ahab.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고래는 결국 캡틴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아합을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죽입니다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9F7B3AC1-5E3C-EF60-4267-7471C1B1592C}"/>
              </a:ext>
            </a:extLst>
          </p:cNvPr>
          <p:cNvSpPr/>
          <p:nvPr/>
        </p:nvSpPr>
        <p:spPr>
          <a:xfrm>
            <a:off x="5181600" y="4132081"/>
            <a:ext cx="2057400" cy="10114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EF46F-2812-0DEF-BF94-29EF8D4F00B0}"/>
              </a:ext>
            </a:extLst>
          </p:cNvPr>
          <p:cNvSpPr txBox="1"/>
          <p:nvPr/>
        </p:nvSpPr>
        <p:spPr>
          <a:xfrm>
            <a:off x="7543800" y="40005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/>
              <a:t>T</a:t>
            </a:r>
            <a:endParaRPr lang="ko-KR" altLang="en-US" sz="8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D47AC-73E1-2972-4856-60B86E801E3E}"/>
              </a:ext>
            </a:extLst>
          </p:cNvPr>
          <p:cNvSpPr txBox="1"/>
          <p:nvPr/>
        </p:nvSpPr>
        <p:spPr>
          <a:xfrm>
            <a:off x="2503184" y="5753100"/>
            <a:ext cx="13194016" cy="427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When they finally meet Moby Dick, the whale kills Captain Ahab and destroys his ship.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마침내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모비딕을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만난 고래는 선장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아합을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죽이고 그의 배를 파괴합니다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3200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49B53A19-292E-8B67-4AC6-0804312FE82D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7D3003A9-E9B1-EFD1-A013-6E274C2BBD52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6FD1E8E5-6583-B09D-688D-9BE83AA3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A3A1F007-863C-BE83-199A-0011B565C232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95D2C2EB-81E7-471E-E6DA-706CA7DE6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73DA2235-4F89-8813-0FB6-C17DDAACC066}"/>
              </a:ext>
            </a:extLst>
          </p:cNvPr>
          <p:cNvGrpSpPr/>
          <p:nvPr/>
        </p:nvGrpSpPr>
        <p:grpSpPr>
          <a:xfrm>
            <a:off x="0" y="5491688"/>
            <a:ext cx="18364200" cy="5041645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D09084E9-EFED-10C8-466D-C48491147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59D3E5C7-D154-1556-C690-BD9043A7E4D2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2909F070-17F7-B226-B754-9E1BBCAB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627244-265A-833B-85D6-E25D8B2DF9F0}"/>
              </a:ext>
            </a:extLst>
          </p:cNvPr>
          <p:cNvSpPr txBox="1"/>
          <p:nvPr/>
        </p:nvSpPr>
        <p:spPr>
          <a:xfrm>
            <a:off x="16042" y="1720243"/>
            <a:ext cx="18545344" cy="319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3.Uncle Tom's Cabin was written to support slavery in the 19th century.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톰 아저씨의 오두막은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19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세기에 노예제도를 지지하기 위해 쓰여졌습니다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HY견고한 고딕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4400" kern="0" spc="0" dirty="0">
              <a:solidFill>
                <a:srgbClr val="000000"/>
              </a:solidFill>
              <a:effectLst/>
              <a:latin typeface="HY견고한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C3449-A4AA-6DEE-DDAD-F7D85E134604}"/>
              </a:ext>
            </a:extLst>
          </p:cNvPr>
          <p:cNvSpPr txBox="1"/>
          <p:nvPr/>
        </p:nvSpPr>
        <p:spPr>
          <a:xfrm>
            <a:off x="1224616" y="5905500"/>
            <a:ext cx="16002000" cy="427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Harriet Beecher Stowe wrote it to support the anti-slavery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cause in the U.S. in the 19th century.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해리엇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비처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스토는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19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세기 미국의 노예 반대 운동을 지지하기 위해 이 글을 썼습니다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9C5C1A-4A8A-70EA-2A85-32251D5B7491}"/>
              </a:ext>
            </a:extLst>
          </p:cNvPr>
          <p:cNvSpPr txBox="1"/>
          <p:nvPr/>
        </p:nvSpPr>
        <p:spPr>
          <a:xfrm>
            <a:off x="7543800" y="39243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/>
              <a:t>F</a:t>
            </a:r>
            <a:endParaRPr lang="ko-KR" altLang="en-US" sz="8000" dirty="0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B4D1A567-A618-5D24-1A5D-8798B15185C6}"/>
              </a:ext>
            </a:extLst>
          </p:cNvPr>
          <p:cNvSpPr/>
          <p:nvPr/>
        </p:nvSpPr>
        <p:spPr>
          <a:xfrm>
            <a:off x="5562600" y="4076700"/>
            <a:ext cx="2057400" cy="10114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4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8E93D1EB-20A0-E88F-F5E4-CFAB9C8AB392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14BCB34D-9043-9F8E-9FCD-DEE5FA6830B9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21DFB4FB-D898-59C2-686F-6FBC1F053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88D11A85-D5B9-94F7-0750-338B93D44EA1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57597384-99DC-09CF-6662-89C5A9F57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0320304A-4448-EA5A-C78D-4153D933B3AC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B7B03948-4751-F15B-EDC4-A98A455A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DD57F8F6-73F6-25F4-066D-63ED7E3F84C5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889F3FB2-E9C0-3262-B3CA-41B9306F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9F4F81-F432-5CB1-6B92-23BB8E4AB682}"/>
              </a:ext>
            </a:extLst>
          </p:cNvPr>
          <p:cNvSpPr txBox="1"/>
          <p:nvPr/>
        </p:nvSpPr>
        <p:spPr>
          <a:xfrm>
            <a:off x="16042" y="1943100"/>
            <a:ext cx="18545344" cy="21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4. There were mixed reviews about Stowe's book.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 err="1">
                <a:solidFill>
                  <a:srgbClr val="000000"/>
                </a:solidFill>
                <a:effectLst/>
                <a:latin typeface="+mn-ea"/>
              </a:rPr>
              <a:t>스토의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 책에 대한 평가는 엇갈렸습니다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1E9DA-1F51-7FA1-1137-71B23967DD7E}"/>
              </a:ext>
            </a:extLst>
          </p:cNvPr>
          <p:cNvSpPr txBox="1"/>
          <p:nvPr/>
        </p:nvSpPr>
        <p:spPr>
          <a:xfrm>
            <a:off x="1224616" y="5821740"/>
            <a:ext cx="16002000" cy="427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It attracted a lot of attention and received both positive and negative reviews.</a:t>
            </a:r>
            <a:endParaRPr lang="en-US" altLang="ko-KR" sz="4400" kern="0" spc="0" dirty="0">
              <a:solidFill>
                <a:srgbClr val="000000"/>
              </a:solidFill>
              <a:effectLst/>
              <a:latin typeface="HY견고한 고딕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+mn-ea"/>
              </a:rPr>
              <a:t>그것은 많은 관심을 끌었고 긍정적인 평가와 부정적인 평가를 동시에 받았습니다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17C1A68-67DB-B949-BCB5-967685935833}"/>
              </a:ext>
            </a:extLst>
          </p:cNvPr>
          <p:cNvSpPr/>
          <p:nvPr/>
        </p:nvSpPr>
        <p:spPr>
          <a:xfrm>
            <a:off x="5562600" y="4076700"/>
            <a:ext cx="2057400" cy="10114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FD905-DD1F-29B9-4E9E-80FD96527AB3}"/>
              </a:ext>
            </a:extLst>
          </p:cNvPr>
          <p:cNvSpPr txBox="1"/>
          <p:nvPr/>
        </p:nvSpPr>
        <p:spPr>
          <a:xfrm>
            <a:off x="7848600" y="40005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/>
              <a:t>T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9673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02">
            <a:extLst>
              <a:ext uri="{FF2B5EF4-FFF2-40B4-BE49-F238E27FC236}">
                <a16:creationId xmlns:a16="http://schemas.microsoft.com/office/drawing/2014/main" id="{5CCBC275-C879-03CD-9172-12D585B2FD70}"/>
              </a:ext>
            </a:extLst>
          </p:cNvPr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7" name="그룹 1003">
              <a:extLst>
                <a:ext uri="{FF2B5EF4-FFF2-40B4-BE49-F238E27FC236}">
                  <a16:creationId xmlns:a16="http://schemas.microsoft.com/office/drawing/2014/main" id="{148A4DB1-C1DA-8918-0804-2EC2DE0D7B4F}"/>
                </a:ext>
              </a:extLst>
            </p:cNvPr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10" name="Object 4">
                <a:extLst>
                  <a:ext uri="{FF2B5EF4-FFF2-40B4-BE49-F238E27FC236}">
                    <a16:creationId xmlns:a16="http://schemas.microsoft.com/office/drawing/2014/main" id="{BB503454-7EEA-3E8D-7052-BD784285C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8" name="그룹 1004">
              <a:extLst>
                <a:ext uri="{FF2B5EF4-FFF2-40B4-BE49-F238E27FC236}">
                  <a16:creationId xmlns:a16="http://schemas.microsoft.com/office/drawing/2014/main" id="{17DED8C9-31AC-3B91-8A3E-ACF8C1B6301E}"/>
                </a:ext>
              </a:extLst>
            </p:cNvPr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9" name="Object 7">
                <a:extLst>
                  <a:ext uri="{FF2B5EF4-FFF2-40B4-BE49-F238E27FC236}">
                    <a16:creationId xmlns:a16="http://schemas.microsoft.com/office/drawing/2014/main" id="{77556D09-7669-0175-0FB2-709516B1D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5">
            <a:extLst>
              <a:ext uri="{FF2B5EF4-FFF2-40B4-BE49-F238E27FC236}">
                <a16:creationId xmlns:a16="http://schemas.microsoft.com/office/drawing/2014/main" id="{9BAF6BBC-6B43-39AC-EF0E-55E56E71E1F1}"/>
              </a:ext>
            </a:extLst>
          </p:cNvPr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E2963E57-7933-0CED-E791-1FF466EA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3" name="그룹 1018">
            <a:extLst>
              <a:ext uri="{FF2B5EF4-FFF2-40B4-BE49-F238E27FC236}">
                <a16:creationId xmlns:a16="http://schemas.microsoft.com/office/drawing/2014/main" id="{53C92CC7-9A47-1038-F817-47CC3248CA48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14" name="Object 51">
              <a:extLst>
                <a:ext uri="{FF2B5EF4-FFF2-40B4-BE49-F238E27FC236}">
                  <a16:creationId xmlns:a16="http://schemas.microsoft.com/office/drawing/2014/main" id="{CAB03E07-B3C5-7B8A-02F7-45C35DD8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5C8FF5-F8CA-BF2E-C7D9-A6474D031C3A}"/>
              </a:ext>
            </a:extLst>
          </p:cNvPr>
          <p:cNvSpPr txBox="1"/>
          <p:nvPr/>
        </p:nvSpPr>
        <p:spPr>
          <a:xfrm>
            <a:off x="16042" y="1943100"/>
            <a:ext cx="1854534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5. Darwin believed humans were unique and had nothing in common with other species.</a:t>
            </a:r>
          </a:p>
          <a:p>
            <a:pPr marL="0" marR="0" lvl="0" indent="0" algn="ctr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한 고딕"/>
              </a:rPr>
              <a:t>다윈은 인간이 독특하고 다른 종들과 공통점이 없다고 믿었습니다</a:t>
            </a:r>
            <a:r>
              <a:rPr kumimoji="0" lang="en-US" altLang="ko-K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한 고딕"/>
              </a:rPr>
              <a:t>.</a:t>
            </a:r>
            <a:endParaRPr kumimoji="0" lang="ko-KR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한 고딕"/>
            </a:endParaRPr>
          </a:p>
          <a:p>
            <a:pPr algn="ctr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B598E-EDDF-754D-86A6-1719D528C882}"/>
              </a:ext>
            </a:extLst>
          </p:cNvPr>
          <p:cNvSpPr txBox="1"/>
          <p:nvPr/>
        </p:nvSpPr>
        <p:spPr>
          <a:xfrm>
            <a:off x="1224616" y="5650052"/>
            <a:ext cx="16002000" cy="45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700" kern="0" spc="0" dirty="0">
                <a:solidFill>
                  <a:srgbClr val="000000"/>
                </a:solidFill>
                <a:effectLst/>
                <a:latin typeface="HY견고한 고딕"/>
                <a:ea typeface="함초롬바탕" panose="02030604000101010101" pitchFamily="18" charset="-127"/>
              </a:rPr>
              <a:t>Such ideas were considered controversial at the time as they questioned older beliefs that humans were unique and unrelated to other species.</a:t>
            </a:r>
            <a:endParaRPr lang="en-US" altLang="ko-KR" sz="3700" kern="0" spc="0" dirty="0">
              <a:solidFill>
                <a:srgbClr val="000000"/>
              </a:solidFill>
              <a:effectLst/>
              <a:latin typeface="HY견고한 고딕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700" kern="0" spc="0" dirty="0">
                <a:solidFill>
                  <a:srgbClr val="000000"/>
                </a:solidFill>
                <a:effectLst/>
                <a:latin typeface="+mn-ea"/>
              </a:rPr>
              <a:t>그 당시 그러한 생각들은 논란을 일으켰습니다</a:t>
            </a:r>
            <a:r>
              <a:rPr lang="en-US" altLang="ko-KR" sz="37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3700" kern="0" spc="0" dirty="0">
                <a:solidFill>
                  <a:srgbClr val="000000"/>
                </a:solidFill>
                <a:effectLst/>
                <a:latin typeface="+mn-ea"/>
              </a:rPr>
              <a:t>왜냐하면 그러한 이론들은 인간이 고유하고 다른 종과는 관련이 없다는 과거의 신념을 </a:t>
            </a:r>
            <a:r>
              <a:rPr lang="ko-KR" altLang="en-US" sz="3700" kern="0" spc="0" dirty="0" err="1">
                <a:solidFill>
                  <a:srgbClr val="000000"/>
                </a:solidFill>
                <a:effectLst/>
                <a:latin typeface="+mn-ea"/>
              </a:rPr>
              <a:t>의문지었기</a:t>
            </a:r>
            <a:r>
              <a:rPr lang="ko-KR" altLang="en-US" sz="3700" kern="0" spc="0" dirty="0">
                <a:solidFill>
                  <a:srgbClr val="000000"/>
                </a:solidFill>
                <a:effectLst/>
                <a:latin typeface="+mn-ea"/>
              </a:rPr>
              <a:t> 때문입니다</a:t>
            </a:r>
            <a:r>
              <a:rPr lang="en-US" altLang="ko-KR" sz="37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37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4D7CEF45-42D6-B28F-0AC3-F6D2655B75B3}"/>
              </a:ext>
            </a:extLst>
          </p:cNvPr>
          <p:cNvSpPr/>
          <p:nvPr/>
        </p:nvSpPr>
        <p:spPr>
          <a:xfrm>
            <a:off x="5562600" y="4284481"/>
            <a:ext cx="2057400" cy="10114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CEA0A-8668-D0C7-7948-BB2C8474639E}"/>
              </a:ext>
            </a:extLst>
          </p:cNvPr>
          <p:cNvSpPr txBox="1"/>
          <p:nvPr/>
        </p:nvSpPr>
        <p:spPr>
          <a:xfrm>
            <a:off x="7620000" y="41529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/>
              <a:t>F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47579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41652" y="1435112"/>
            <a:ext cx="7202754" cy="7202754"/>
            <a:chOff x="3841652" y="1435112"/>
            <a:chExt cx="7202754" cy="72027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1652" y="1435112"/>
              <a:ext cx="7202754" cy="72027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1824" y="2619277"/>
            <a:ext cx="4834423" cy="4834423"/>
            <a:chOff x="1341824" y="2619277"/>
            <a:chExt cx="4834423" cy="48344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24" y="2619277"/>
              <a:ext cx="4834423" cy="48344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25818" y="2619277"/>
            <a:ext cx="4834423" cy="4834423"/>
            <a:chOff x="5025818" y="2619277"/>
            <a:chExt cx="4834423" cy="48344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5818" y="2619277"/>
              <a:ext cx="4834423" cy="48344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025818" y="2619277"/>
            <a:ext cx="4834423" cy="4834423"/>
            <a:chOff x="5025818" y="2619277"/>
            <a:chExt cx="4834423" cy="483442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5818" y="2619277"/>
              <a:ext cx="4834423" cy="483442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7428" y="3067303"/>
            <a:ext cx="6859423" cy="344943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470912" y="4332042"/>
            <a:ext cx="3586231" cy="259995"/>
            <a:chOff x="13470912" y="4332042"/>
            <a:chExt cx="3586231" cy="2599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70912" y="4332042"/>
              <a:ext cx="3586231" cy="25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그룹 1005"/>
          <p:cNvGrpSpPr/>
          <p:nvPr/>
        </p:nvGrpSpPr>
        <p:grpSpPr>
          <a:xfrm rot="0"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26250" y="2652540"/>
            <a:ext cx="15209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400">
                <a:latin typeface="HY견고한 고딕"/>
              </a:rPr>
              <a:t>Do you think literature is important in our lives? Why?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432" y="6895861"/>
            <a:ext cx="1600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/>
              <a:t>당신은 문학이 </a:t>
            </a:r>
            <a:r>
              <a:rPr lang="ko-KR" altLang="en-US" sz="4400">
                <a:latin typeface="HY견고한 고딕"/>
              </a:rPr>
              <a:t>우리의</a:t>
            </a:r>
            <a:r>
              <a:rPr lang="ko-KR" altLang="en-US" sz="4400"/>
              <a:t> 삶에 중요하다고 생각합니까</a:t>
            </a:r>
            <a:r>
              <a:rPr lang="en-US" altLang="ko-KR" sz="4400"/>
              <a:t>? </a:t>
            </a:r>
            <a:r>
              <a:rPr lang="ko-KR" altLang="en-US" sz="4400"/>
              <a:t>그 이유는</a:t>
            </a:r>
            <a:r>
              <a:rPr lang="en-US" altLang="ko-KR" sz="4400"/>
              <a:t>?</a:t>
            </a:r>
            <a:endParaRPr lang="ko-KR" altLang="en-US" sz="4400"/>
          </a:p>
        </p:txBody>
      </p:sp>
      <p:sp>
        <p:nvSpPr>
          <p:cNvPr id="4" name="TextBox 3"/>
          <p:cNvSpPr txBox="1"/>
          <p:nvPr/>
        </p:nvSpPr>
        <p:spPr>
          <a:xfrm>
            <a:off x="7315200" y="834343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800"/>
              <a:t>1) Get Ready</a:t>
            </a:r>
            <a:endParaRPr lang="ko-KR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그룹 1005"/>
          <p:cNvGrpSpPr/>
          <p:nvPr/>
        </p:nvGrpSpPr>
        <p:grpSpPr>
          <a:xfrm rot="0">
            <a:off x="34413" y="5513970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43200" y="725493"/>
            <a:ext cx="15209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400">
                <a:latin typeface="HY견고한 고딕"/>
              </a:rPr>
              <a:t>Do you think literature is important in our lives? Why?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10" y="2931004"/>
            <a:ext cx="101726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4400"/>
          </a:p>
          <a:p>
            <a:pPr lvl="0">
              <a:defRPr/>
            </a:pPr>
            <a:r>
              <a:rPr lang="en-US" altLang="ko-KR" sz="4400">
                <a:latin typeface="HY견고한 고딕"/>
              </a:rPr>
              <a:t>"Literature provides us with lessons."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1807" y="7192654"/>
            <a:ext cx="1135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800">
                <a:latin typeface="HY견고한고딕"/>
              </a:rPr>
              <a:t>문학은 우리에게 교훈을 준다</a:t>
            </a:r>
            <a:r>
              <a:rPr lang="en-US" altLang="ko-KR" sz="4800">
                <a:latin typeface="HY견고한고딕"/>
              </a:rPr>
              <a:t>.</a:t>
            </a:r>
            <a:endParaRPr lang="ko-KR" altLang="en-US" sz="4800">
              <a:latin typeface="HY견고한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531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600">
                <a:latin typeface="HY견고한고딕"/>
              </a:rPr>
              <a:t>임민지</a:t>
            </a:r>
            <a:endParaRPr lang="ko-KR" altLang="en-US" sz="3600">
              <a:latin typeface="HY견고한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5">
            <a:extLst>
              <a:ext uri="{FF2B5EF4-FFF2-40B4-BE49-F238E27FC236}">
                <a16:creationId xmlns:a16="http://schemas.microsoft.com/office/drawing/2014/main" id="{E62FDBE4-C487-B920-006D-C1BCD707CFF3}"/>
              </a:ext>
            </a:extLst>
          </p:cNvPr>
          <p:cNvGrpSpPr/>
          <p:nvPr/>
        </p:nvGrpSpPr>
        <p:grpSpPr>
          <a:xfrm>
            <a:off x="34413" y="5513970"/>
            <a:ext cx="18364200" cy="5019361"/>
            <a:chOff x="0" y="4800000"/>
            <a:chExt cx="18637442" cy="5733333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87AC828D-5453-A8D7-18A0-4CCACBB5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6" name="그룹 1018">
            <a:extLst>
              <a:ext uri="{FF2B5EF4-FFF2-40B4-BE49-F238E27FC236}">
                <a16:creationId xmlns:a16="http://schemas.microsoft.com/office/drawing/2014/main" id="{E51023FA-80A1-3805-F90C-FF5D8CBB3185}"/>
              </a:ext>
            </a:extLst>
          </p:cNvPr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7" name="Object 51">
              <a:extLst>
                <a:ext uri="{FF2B5EF4-FFF2-40B4-BE49-F238E27FC236}">
                  <a16:creationId xmlns:a16="http://schemas.microsoft.com/office/drawing/2014/main" id="{6730159F-CE0E-4C59-08D2-285DC633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45F76D-9011-B43A-7F40-EF18232A3D3B}"/>
              </a:ext>
            </a:extLst>
          </p:cNvPr>
          <p:cNvSpPr txBox="1"/>
          <p:nvPr/>
        </p:nvSpPr>
        <p:spPr>
          <a:xfrm>
            <a:off x="2743200" y="725493"/>
            <a:ext cx="15209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HY견고한 고딕"/>
              </a:rPr>
              <a:t>Do you think literature is important in our lives? Why?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D03CF-387E-D908-F27C-26E6FFA28081}"/>
              </a:ext>
            </a:extLst>
          </p:cNvPr>
          <p:cNvSpPr txBox="1"/>
          <p:nvPr/>
        </p:nvSpPr>
        <p:spPr>
          <a:xfrm>
            <a:off x="3619510" y="3771900"/>
            <a:ext cx="1177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424242"/>
                </a:solidFill>
                <a:latin typeface="-apple-system"/>
              </a:rPr>
              <a:t>“</a:t>
            </a:r>
            <a:r>
              <a:rPr lang="en-US" altLang="ko-KR" sz="4400" b="0" i="0" dirty="0">
                <a:effectLst/>
                <a:latin typeface="HY견고한 고딕"/>
              </a:rPr>
              <a:t>Literature helps to develop imagination</a:t>
            </a:r>
            <a:r>
              <a:rPr lang="en-US" altLang="ko-KR" sz="4400" dirty="0">
                <a:latin typeface="HY견고한 고딕"/>
              </a:rPr>
              <a:t>"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2B2B6-7931-DCDE-9749-92BAA5ACCD33}"/>
              </a:ext>
            </a:extLst>
          </p:cNvPr>
          <p:cNvSpPr txBox="1"/>
          <p:nvPr/>
        </p:nvSpPr>
        <p:spPr>
          <a:xfrm>
            <a:off x="4038600" y="7192654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HY견고한고딕"/>
              </a:rPr>
              <a:t>문학은 상상력을 키우는 데 도움이 된다</a:t>
            </a:r>
            <a:r>
              <a:rPr lang="en-US" altLang="ko-KR" sz="4800" dirty="0">
                <a:latin typeface="HY견고한고딕"/>
              </a:rPr>
              <a:t>.</a:t>
            </a:r>
            <a:endParaRPr lang="ko-KR" altLang="en-US" sz="4800" dirty="0">
              <a:latin typeface="HY견고한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834F8-4C8D-A3B1-E563-65C1BE0F0384}"/>
              </a:ext>
            </a:extLst>
          </p:cNvPr>
          <p:cNvSpPr txBox="1"/>
          <p:nvPr/>
        </p:nvSpPr>
        <p:spPr>
          <a:xfrm>
            <a:off x="304800" y="5753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HY견고한고딕"/>
              </a:rPr>
              <a:t>장혜영</a:t>
            </a:r>
          </a:p>
        </p:txBody>
      </p:sp>
    </p:spTree>
    <p:extLst>
      <p:ext uri="{BB962C8B-B14F-4D97-AF65-F5344CB8AC3E}">
        <p14:creationId xmlns:p14="http://schemas.microsoft.com/office/powerpoint/2010/main" val="354614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1224616" y="2652540"/>
            <a:ext cx="16711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latin typeface="HY견고한 고딕"/>
              </a:rPr>
              <a:t>A. Look at the pictures and listen to the audio.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1224616" y="6715493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사진을 보고 오디오를 들어보세요</a:t>
            </a:r>
          </a:p>
        </p:txBody>
      </p:sp>
    </p:spTree>
    <p:extLst>
      <p:ext uri="{BB962C8B-B14F-4D97-AF65-F5344CB8AC3E}">
        <p14:creationId xmlns:p14="http://schemas.microsoft.com/office/powerpoint/2010/main" val="25018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16042" y="2650217"/>
            <a:ext cx="1854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latin typeface="HY견고한 고딕"/>
              </a:rPr>
              <a:t>Do these books remind you of any stories or books you have read?</a:t>
            </a:r>
            <a:endParaRPr lang="ko-KR" altLang="en-US" sz="440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1224616" y="6715493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이 책들은 당신이 읽은 어떤 이야기나 책을 생각나게 합니까</a:t>
            </a:r>
            <a:r>
              <a:rPr lang="en-US" altLang="ko-KR" sz="4400"/>
              <a:t>?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104371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2503184" y="384165"/>
            <a:ext cx="15484423" cy="293976"/>
            <a:chOff x="2503184" y="384165"/>
            <a:chExt cx="15484423" cy="2939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503184" y="490640"/>
              <a:ext cx="15209495" cy="40513"/>
              <a:chOff x="2503184" y="490640"/>
              <a:chExt cx="15209495" cy="40513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03184" y="490640"/>
                <a:ext cx="15209495" cy="4051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693632" y="384165"/>
              <a:ext cx="293976" cy="293976"/>
              <a:chOff x="17693632" y="384165"/>
              <a:chExt cx="293976" cy="29397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93632" y="384165"/>
                <a:ext cx="293976" cy="29397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5513971"/>
            <a:ext cx="18364200" cy="5019361"/>
            <a:chOff x="0" y="4800000"/>
            <a:chExt cx="18637442" cy="5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00000"/>
              <a:ext cx="18637442" cy="57333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301807" y="1653048"/>
            <a:ext cx="7847619" cy="259995"/>
            <a:chOff x="5301807" y="1653048"/>
            <a:chExt cx="7847619" cy="25999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807" y="1653048"/>
              <a:ext cx="7847619" cy="2599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C68F0A-1325-A3EB-7856-FB676A15CE2D}"/>
              </a:ext>
            </a:extLst>
          </p:cNvPr>
          <p:cNvSpPr txBox="1"/>
          <p:nvPr/>
        </p:nvSpPr>
        <p:spPr>
          <a:xfrm>
            <a:off x="16042" y="2650217"/>
            <a:ext cx="1854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HY견고한 고딕"/>
              </a:rPr>
              <a:t>What are they about?</a:t>
            </a:r>
            <a:endParaRPr lang="ko-KR" altLang="en-US" sz="4400" dirty="0">
              <a:latin typeface="HY견고한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DE7B-02BD-C8A0-29DA-A0C8CD06153C}"/>
              </a:ext>
            </a:extLst>
          </p:cNvPr>
          <p:cNvSpPr txBox="1"/>
          <p:nvPr/>
        </p:nvSpPr>
        <p:spPr>
          <a:xfrm>
            <a:off x="1224616" y="6715493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/>
              <a:t>그것들은 무엇에 관한 거에요</a:t>
            </a:r>
            <a:r>
              <a:rPr lang="en-US" altLang="ko-KR" sz="4400"/>
              <a:t>?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3701378801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8408915"/>
            <a:ext cx="9144000" cy="163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1050">
                <a:solidFill>
                  <a:schemeClr val="bg1"/>
                </a:solidFill>
              </a:rPr>
              <a:t>ELLevate Listening &amp; Speaking 2_Unit 19_p.92</a:t>
            </a:r>
            <a:endParaRPr lang="ko-KR" altLang="en-US" sz="105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0">
            <a:off x="0" y="0"/>
            <a:ext cx="18288000" cy="10287000"/>
            <a:chOff x="1126824" y="0"/>
            <a:chExt cx="7023526" cy="66944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26824" y="0"/>
              <a:ext cx="7023526" cy="6694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921626" y="3278259"/>
              <a:ext cx="993650" cy="13985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024437" y="4685469"/>
              <a:ext cx="2992739" cy="2008945"/>
            </a:xfrm>
            <a:prstGeom prst="rect">
              <a:avLst/>
            </a:prstGeom>
          </p:spPr>
        </p:pic>
      </p:grpSp>
      <p:pic>
        <p:nvPicPr>
          <p:cNvPr id="2" name="Listening Speaking_2_TRACK 15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 rotWithShape="1">
          <a:blip r:embed="rId7"/>
          <a:stretch>
            <a:fillRect/>
          </a:stretch>
        </p:blipFill>
        <p:spPr>
          <a:xfrm>
            <a:off x="384628" y="723900"/>
            <a:ext cx="1063172" cy="10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826</ep:Words>
  <ep:PresentationFormat>사용자 지정</ep:PresentationFormat>
  <ep:Paragraphs>124</ep:Paragraphs>
  <ep:Slides>29</ep:Slides>
  <ep:Notes>1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ep:HeadingPairs>
  <ep:TitlesOfParts>
    <vt:vector size="3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2023-10-06T15:34:57.000</dcterms:created>
  <dc:creator>officegen</dc:creator>
  <cp:lastModifiedBy>ghksg</cp:lastModifiedBy>
  <dcterms:modified xsi:type="dcterms:W3CDTF">2023-10-18T00:30:36.088</dcterms:modified>
  <cp:revision>24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