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Noto Sans KR" panose="020B0200000000000000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aVFZeQPN3dfFkwD4BLndsVnPC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46C88-4C27-4D4C-8B15-57D625F4E898}">
  <a:tblStyle styleId="{11946C88-4C27-4D4C-8B15-57D625F4E8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BC0C675-8187-4459-8D5A-2D942E16C98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5b2f847a516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f5b2f847a516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621d81f31c7ef8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6621d81f31c7ef8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621d81f31c7ef8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g6621d81f31c7ef8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621d81f31c7ef8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6621d81f31c7ef8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4e2948441ccbe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3d4e2948441ccbe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cbfe3da6189c28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6cbfe3da6189c28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991271" y="2332732"/>
            <a:ext cx="8209307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186731" y="3732907"/>
            <a:ext cx="7818387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4748B"/>
                </a:solidFill>
                <a:latin typeface="Noto Sans KR"/>
                <a:ea typeface="Noto Sans KR"/>
                <a:cs typeface="Noto Sans KR"/>
                <a:sym typeface="Noto Sans KR"/>
              </a:rPr>
              <a:t>SAPPORO SNOW FESTIVAL: 겨울의 한계를 넘어선 예술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5f5b2f847a51671_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5f5b2f847a51671_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4" y="2382150"/>
            <a:ext cx="1104915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5f5b2f847a51671_0"/>
          <p:cNvSpPr txBox="1"/>
          <p:nvPr/>
        </p:nvSpPr>
        <p:spPr>
          <a:xfrm>
            <a:off x="847344" y="4596378"/>
            <a:ext cx="237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도시 인프라</a:t>
            </a:r>
            <a:endParaRPr sz="2400"/>
          </a:p>
        </p:txBody>
      </p:sp>
      <p:sp>
        <p:nvSpPr>
          <p:cNvPr id="214" name="Google Shape;214;g5f5b2f847a51671_0"/>
          <p:cNvSpPr txBox="1"/>
          <p:nvPr/>
        </p:nvSpPr>
        <p:spPr>
          <a:xfrm>
            <a:off x="4712200" y="3173350"/>
            <a:ext cx="6303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오도리 공원과 같은 넓은 평지 공간 존재 및 공항 인근의 우수한 접근성</a:t>
            </a:r>
            <a:endParaRPr sz="2600"/>
          </a:p>
        </p:txBody>
      </p:sp>
      <p:pic>
        <p:nvPicPr>
          <p:cNvPr id="215" name="Google Shape;215;g5f5b2f847a51671_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925" y="2877325"/>
            <a:ext cx="1146825" cy="12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5f5b2f847a51671_0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삿포로의 지리적·자연적 배경</a:t>
            </a:r>
            <a:endParaRPr/>
          </a:p>
        </p:txBody>
      </p:sp>
      <p:sp>
        <p:nvSpPr>
          <p:cNvPr id="217" name="Google Shape;217;g5f5b2f847a51671_0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/>
          <p:nvPr/>
        </p:nvSpPr>
        <p:spPr>
          <a:xfrm>
            <a:off x="5619750" y="2652712"/>
            <a:ext cx="9525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2628847" y="2881312"/>
            <a:ext cx="6934304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즐길 거리와 테마 행사장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2793950" y="3900487"/>
            <a:ext cx="66042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눈과 얼음이 빚어내는 세 가지 매력적인 공간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0655"/>
            <a:ext cx="52863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0655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 txBox="1"/>
          <p:nvPr/>
        </p:nvSpPr>
        <p:spPr>
          <a:xfrm>
            <a:off x="1000125" y="2758380"/>
            <a:ext cx="4857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대형 눈 조각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1000125" y="3463230"/>
            <a:ext cx="4857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프로젝션 매핑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000125" y="4168080"/>
            <a:ext cx="4857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도심 액티비티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762000" y="275838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762000" y="346323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762000" y="416808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오도리 공원: 메인 볼거리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1390650" y="2301535"/>
            <a:ext cx="4076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이색 조각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1390650" y="2920480"/>
            <a:ext cx="4076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즐기는 칵테일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1390650" y="3539430"/>
            <a:ext cx="4076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화려한 야경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1152800" y="2301550"/>
            <a:ext cx="190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 flipH="1">
            <a:off x="1152525" y="2913875"/>
            <a:ext cx="26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1152525" y="3539425"/>
            <a:ext cx="48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762000" y="571500"/>
            <a:ext cx="11401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스스키노 거리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 rotWithShape="1">
          <a:blip r:embed="rId4">
            <a:alphaModFix/>
          </a:blip>
          <a:srcRect l="3626" r="3635"/>
          <a:stretch/>
        </p:blipFill>
        <p:spPr>
          <a:xfrm>
            <a:off x="6334125" y="1910655"/>
            <a:ext cx="5286375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/>
          <p:nvPr/>
        </p:nvSpPr>
        <p:spPr>
          <a:xfrm>
            <a:off x="7019163" y="2168113"/>
            <a:ext cx="45954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대형 튜브 눈썰매 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7019175" y="3005700"/>
            <a:ext cx="4794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대형 실내 돔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7019175" y="4072650"/>
            <a:ext cx="4794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6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지역 먹거리 장터 운영</a:t>
            </a:r>
            <a:endParaRPr sz="2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63" name="Google Shape;263;p9"/>
          <p:cNvSpPr txBox="1"/>
          <p:nvPr/>
        </p:nvSpPr>
        <p:spPr>
          <a:xfrm rot="10800000">
            <a:off x="6742000" y="2066600"/>
            <a:ext cx="122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6656825" y="3139375"/>
            <a:ext cx="67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6656825" y="4212150"/>
            <a:ext cx="44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762000" y="571500"/>
            <a:ext cx="11401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 쓰도무 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4">
            <a:alphaModFix/>
          </a:blip>
          <a:srcRect l="5148" r="5157"/>
          <a:stretch/>
        </p:blipFill>
        <p:spPr>
          <a:xfrm>
            <a:off x="647700" y="1910655"/>
            <a:ext cx="5286374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4" name="Google Shape;274;p10"/>
          <p:cNvGraphicFramePr/>
          <p:nvPr/>
        </p:nvGraphicFramePr>
        <p:xfrm>
          <a:off x="571500" y="2305050"/>
          <a:ext cx="11049000" cy="3021250"/>
        </p:xfrm>
        <a:graphic>
          <a:graphicData uri="http://schemas.openxmlformats.org/drawingml/2006/table">
            <a:tbl>
              <a:tblPr firstRow="1" bandRow="1">
                <a:noFill/>
                <a:tableStyleId>{11946C88-4C27-4D4C-8B15-57D625F4E898}</a:tableStyleId>
              </a:tblPr>
              <a:tblGrid>
                <a:gridCol w="289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50"/>
                        <a:buFont typeface="Arial"/>
                        <a:buNone/>
                      </a:pPr>
                      <a:r>
                        <a:rPr lang="en-US" sz="18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참여 주체</a:t>
                      </a:r>
                      <a:endParaRPr sz="185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50"/>
                        <a:buFont typeface="Arial"/>
                        <a:buNone/>
                      </a:pPr>
                      <a:r>
                        <a:rPr lang="en-US" sz="18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주요 역할 및 기여</a:t>
                      </a:r>
                      <a:endParaRPr sz="185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삿포로시 &amp; 행정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예산 편성, 안전 관리 총괄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삿포로 관광협회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운영 실무 담당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지역 주민 &amp; 시민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자원봉사, 제작 참여, 홍보 활동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기업 &amp; 상공회의소</a:t>
                      </a:r>
                      <a:endParaRPr sz="24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경제적 협력, 축제 운영 후원 및 지역 관광 경제 활성화 기여</a:t>
                      </a:r>
                      <a:endParaRPr sz="1700" u="none" strike="noStrike" cap="none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5" name="Google Shape;275;p10"/>
          <p:cNvSpPr/>
          <p:nvPr/>
        </p:nvSpPr>
        <p:spPr>
          <a:xfrm>
            <a:off x="571500" y="3511748"/>
            <a:ext cx="28936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3465165" y="3511748"/>
            <a:ext cx="815533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571500" y="4111823"/>
            <a:ext cx="28936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3465165" y="4111823"/>
            <a:ext cx="815533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571500" y="4711898"/>
            <a:ext cx="28936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3465165" y="4711898"/>
            <a:ext cx="815533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71500" y="5311973"/>
            <a:ext cx="28936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3465165" y="5311973"/>
            <a:ext cx="815533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762000" y="571500"/>
            <a:ext cx="11401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지역 사회와 기관의 협업 체계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" y="2729805"/>
            <a:ext cx="26684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729805"/>
            <a:ext cx="26684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525" y="4558605"/>
            <a:ext cx="26684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275" y="4558605"/>
            <a:ext cx="266848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1"/>
          <p:cNvSpPr txBox="1"/>
          <p:nvPr/>
        </p:nvSpPr>
        <p:spPr>
          <a:xfrm>
            <a:off x="1590972" y="2670405"/>
            <a:ext cx="48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0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수프 카레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7161955" y="2670405"/>
            <a:ext cx="48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0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징기스칸 (양고기)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 txBox="1"/>
          <p:nvPr/>
        </p:nvSpPr>
        <p:spPr>
          <a:xfrm>
            <a:off x="1590973" y="4499205"/>
            <a:ext cx="48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0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미소 라멘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7161948" y="4499205"/>
            <a:ext cx="48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0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카이센동 (해산물)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눈축제의 필수 먹거리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2"/>
          <p:cNvSpPr txBox="1"/>
          <p:nvPr/>
        </p:nvSpPr>
        <p:spPr>
          <a:xfrm>
            <a:off x="1656588" y="2491299"/>
            <a:ext cx="5286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1950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2046732" y="3992537"/>
            <a:ext cx="52863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축제의 시작 연도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6334125" y="3006111"/>
            <a:ext cx="55506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추위와 눈을 축복으로 바꾼 </a:t>
            </a:r>
            <a:endParaRPr sz="3600" b="1" i="0" u="none" strike="noStrike" cap="none">
              <a:solidFill>
                <a:srgbClr val="1E3A8A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역발상의 승리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6334125" y="4561272"/>
            <a:ext cx="528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눈축제가 남긴 기록과 가치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/>
          <p:nvPr/>
        </p:nvSpPr>
        <p:spPr>
          <a:xfrm>
            <a:off x="571500" y="3511748"/>
            <a:ext cx="28938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762000" y="571500"/>
            <a:ext cx="11401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조원, 역할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p13"/>
          <p:cNvGraphicFramePr/>
          <p:nvPr/>
        </p:nvGraphicFramePr>
        <p:xfrm>
          <a:off x="952500" y="1524000"/>
          <a:ext cx="10287000" cy="4266900"/>
        </p:xfrm>
        <a:graphic>
          <a:graphicData uri="http://schemas.openxmlformats.org/drawingml/2006/table">
            <a:tbl>
              <a:tblPr>
                <a:noFill/>
                <a:tableStyleId>{0BC0C675-8187-4459-8D5A-2D942E16C981}</a:tableStyleId>
              </a:tblPr>
              <a:tblGrid>
                <a:gridCol w="19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조원 이름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역할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박담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발표, 대본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신승엽</a:t>
                      </a:r>
                      <a:endParaRPr sz="16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영상 편집 시 한국어 자막 책임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김범채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자료조사, 촬영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윤준식</a:t>
                      </a:r>
                      <a:endParaRPr sz="16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서기, </a:t>
                      </a: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영상 편집 시 한국어 자막 책임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김현수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자료조사, 촬영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나지민</a:t>
                      </a:r>
                      <a:endParaRPr sz="16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서기, 촬영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배민서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ppt 제작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이수연 ( 조장 )</a:t>
                      </a:r>
                      <a:endParaRPr sz="16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서기, 대본작성, 촬영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이수인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영상 편집 시 한국어 자막 책임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4"/>
          <p:cNvSpPr txBox="1"/>
          <p:nvPr/>
        </p:nvSpPr>
        <p:spPr>
          <a:xfrm>
            <a:off x="295275" y="2334517"/>
            <a:ext cx="1160145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감사합니다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571500" y="335369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질문이 있으시면 자유롭게 말씀해 주세요.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5619750" y="3848992"/>
            <a:ext cx="9525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571500" y="4077592"/>
            <a:ext cx="11049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92647"/>
            <a:ext cx="5381625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1892647"/>
            <a:ext cx="5381625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69902"/>
            <a:ext cx="5381625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8875" y="3269902"/>
            <a:ext cx="5381625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647158"/>
            <a:ext cx="5381625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38875" y="4647158"/>
            <a:ext cx="5381625" cy="10915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819150" y="2262152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396305" y="2262187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486525" y="2262187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063680" y="2262187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19150" y="3639442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96305" y="3639442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486525" y="3639442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063680" y="3639442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19150" y="5016698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396305" y="5016698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486525" y="5016698"/>
            <a:ext cx="358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063680" y="5016698"/>
            <a:ext cx="19050" cy="3524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653480" y="2140297"/>
            <a:ext cx="3867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축제의 유래와 역사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320855" y="2140297"/>
            <a:ext cx="4240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지리적·자연적 환경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653480" y="3517552"/>
            <a:ext cx="3600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행사장별 볼거리와 즐길거리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320850" y="3517550"/>
            <a:ext cx="3867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en-US" sz="24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지역 사회와 기관의 협업 체계</a:t>
            </a:r>
            <a:endParaRPr sz="24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653480" y="4894808"/>
            <a:ext cx="378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삿포로의 대표 먹거리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7320855" y="4894808"/>
            <a:ext cx="2782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축제의 가치와 마무리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목차 (Agenda)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44030"/>
            <a:ext cx="5286375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244030"/>
            <a:ext cx="528637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962025" y="2444821"/>
            <a:ext cx="4730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전후의 상처와 역발상 (1950년 이전)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6915150" y="2444820"/>
            <a:ext cx="45402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제1회 축제의 탄생 (1950년)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390650" y="2882205"/>
            <a:ext cx="40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패전의 상처와 물자 부족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390650" y="3587055"/>
            <a:ext cx="40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5m가 넘는 폭설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390650" y="4291900"/>
            <a:ext cx="48678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즐거운 행사 만들기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7153275" y="2882205"/>
            <a:ext cx="40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6개의 작은 눈조각 제작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153275" y="3587055"/>
            <a:ext cx="40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큰 위로 선사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7153275" y="4291905"/>
            <a:ext cx="4076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40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대성공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152525" y="288220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152525" y="358705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1152525" y="429190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915150" y="288220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6915150" y="358705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915150" y="429190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B82F6"/>
                </a:solidFill>
                <a:latin typeface="Noto Sans KR"/>
                <a:ea typeface="Noto Sans KR"/>
                <a:cs typeface="Noto Sans KR"/>
                <a:sym typeface="Noto Sans KR"/>
              </a:rPr>
              <a:t>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축제의 시초와 시대적 배경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6621d81f31c7ef83_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6621d81f31c7ef83_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00" y="2945150"/>
            <a:ext cx="10610550" cy="1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6621d81f31c7ef83_0"/>
          <p:cNvSpPr/>
          <p:nvPr/>
        </p:nvSpPr>
        <p:spPr>
          <a:xfrm>
            <a:off x="571500" y="381565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6621d81f31c7ef83_0"/>
          <p:cNvSpPr txBox="1"/>
          <p:nvPr/>
        </p:nvSpPr>
        <p:spPr>
          <a:xfrm>
            <a:off x="728000" y="3154700"/>
            <a:ext cx="10480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2450" b="1" i="0" u="none" strike="noStrike" cap="none">
                <a:solidFill>
                  <a:srgbClr val="2563EB"/>
                </a:solidFill>
                <a:latin typeface="Noto Sans KR"/>
                <a:ea typeface="Noto Sans KR"/>
                <a:cs typeface="Noto Sans KR"/>
                <a:sym typeface="Noto Sans KR"/>
              </a:rPr>
              <a:t>1950~1960년대</a:t>
            </a:r>
            <a:endParaRPr sz="24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621d81f31c7ef83_0"/>
          <p:cNvSpPr txBox="1"/>
          <p:nvPr/>
        </p:nvSpPr>
        <p:spPr>
          <a:xfrm>
            <a:off x="858125" y="3965664"/>
            <a:ext cx="10350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초기 발전기: 자위대 참가로 대형 조각 기술 비약적 발전 및 지역 대표축제 성장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6621d81f31c7ef83_0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눈축제의 역사적 발전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6621d81f31c7ef83_0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6621d81f31c7ef83_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6621d81f31c7ef83_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10" y="2945150"/>
            <a:ext cx="10776200" cy="1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6621d81f31c7ef83_19"/>
          <p:cNvSpPr/>
          <p:nvPr/>
        </p:nvSpPr>
        <p:spPr>
          <a:xfrm>
            <a:off x="571500" y="381565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6621d81f31c7ef83_19"/>
          <p:cNvSpPr txBox="1"/>
          <p:nvPr/>
        </p:nvSpPr>
        <p:spPr>
          <a:xfrm>
            <a:off x="989000" y="3284700"/>
            <a:ext cx="1007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2350" b="1" i="0" u="none" strike="noStrike" cap="none">
                <a:solidFill>
                  <a:srgbClr val="2563EB"/>
                </a:solidFill>
                <a:latin typeface="Noto Sans KR"/>
                <a:ea typeface="Noto Sans KR"/>
                <a:cs typeface="Noto Sans KR"/>
                <a:sym typeface="Noto Sans KR"/>
              </a:rPr>
              <a:t>1972년</a:t>
            </a:r>
            <a:endParaRPr sz="2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6621d81f31c7ef83_19"/>
          <p:cNvSpPr txBox="1"/>
          <p:nvPr/>
        </p:nvSpPr>
        <p:spPr>
          <a:xfrm>
            <a:off x="955400" y="4047755"/>
            <a:ext cx="101394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국제화 시기: 삿포로 동계올림픽을 계기로 세계적 인지도 확보 및 글로벌 축제 도약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6621d81f31c7ef83_19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눈축제의 역사적 발전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6621d81f31c7ef83_19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6621d81f31c7ef83_3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6621d81f31c7ef83_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3" y="2945150"/>
            <a:ext cx="10800600" cy="1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6621d81f31c7ef83_38"/>
          <p:cNvSpPr/>
          <p:nvPr/>
        </p:nvSpPr>
        <p:spPr>
          <a:xfrm>
            <a:off x="571500" y="381565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6621d81f31c7ef83_38"/>
          <p:cNvSpPr txBox="1"/>
          <p:nvPr/>
        </p:nvSpPr>
        <p:spPr>
          <a:xfrm>
            <a:off x="999751" y="3218825"/>
            <a:ext cx="10192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2350" b="1" i="0" u="none" strike="noStrike" cap="none">
                <a:solidFill>
                  <a:srgbClr val="2563EB"/>
                </a:solidFill>
                <a:latin typeface="Noto Sans KR"/>
                <a:ea typeface="Noto Sans KR"/>
                <a:cs typeface="Noto Sans KR"/>
                <a:sym typeface="Noto Sans KR"/>
              </a:rPr>
              <a:t>1980~1990년대</a:t>
            </a:r>
            <a:endParaRPr sz="2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6621d81f31c7ef83_38"/>
          <p:cNvSpPr txBox="1"/>
          <p:nvPr/>
        </p:nvSpPr>
        <p:spPr>
          <a:xfrm>
            <a:off x="938794" y="4084863"/>
            <a:ext cx="100521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현대화 시기: 국제 조각 대회 개최, 야간 조명 도입, 행사장 범위 대폭 확대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6621d81f31c7ef83_38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눈축제의 역사적 발전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6621d81f31c7ef83_38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d4e2948441ccbea_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d4e2948441ccbea_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4" y="2945150"/>
            <a:ext cx="10858500" cy="1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d4e2948441ccbea_0"/>
          <p:cNvSpPr/>
          <p:nvPr/>
        </p:nvSpPr>
        <p:spPr>
          <a:xfrm>
            <a:off x="571500" y="381565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d4e2948441ccbea_0"/>
          <p:cNvSpPr txBox="1"/>
          <p:nvPr/>
        </p:nvSpPr>
        <p:spPr>
          <a:xfrm>
            <a:off x="927903" y="3288800"/>
            <a:ext cx="10336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2350" b="1" i="0" u="none" strike="noStrike" cap="none">
                <a:solidFill>
                  <a:srgbClr val="2563EB"/>
                </a:solidFill>
                <a:latin typeface="Noto Sans KR"/>
                <a:ea typeface="Noto Sans KR"/>
                <a:cs typeface="Noto Sans KR"/>
                <a:sym typeface="Noto Sans KR"/>
              </a:rPr>
              <a:t>2000년대~현재</a:t>
            </a:r>
            <a:endParaRPr sz="2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d4e2948441ccbea_0"/>
          <p:cNvSpPr txBox="1"/>
          <p:nvPr/>
        </p:nvSpPr>
        <p:spPr>
          <a:xfrm>
            <a:off x="1023150" y="4091988"/>
            <a:ext cx="10336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글로벌 랜드마크: 수백만 명 방문, 애니메이션·IT 기술 접목 대형 예술 축제로 안착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d4e2948441ccbea_0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 눈축제의 역사적 발전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d4e2948441ccbea_0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82150"/>
            <a:ext cx="11017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 flipH="1">
            <a:off x="858000" y="4516851"/>
            <a:ext cx="2706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기후적 특성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4801366" y="3297679"/>
            <a:ext cx="5842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시베리아 한랭 기후, 고위도 북부 위치로 적설량과 영하권 기온 유지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2413" y="3178375"/>
            <a:ext cx="11777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762000" y="571500"/>
            <a:ext cx="11401425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삿포로의 지리적·자연적 배경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571500" y="571500"/>
            <a:ext cx="76200" cy="43993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6cbfe3da6189c28b_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6cbfe3da6189c28b_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99" y="2382150"/>
            <a:ext cx="11050525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6cbfe3da6189c28b_0"/>
          <p:cNvSpPr txBox="1"/>
          <p:nvPr/>
        </p:nvSpPr>
        <p:spPr>
          <a:xfrm>
            <a:off x="856020" y="4431796"/>
            <a:ext cx="306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지형적 우위</a:t>
            </a:r>
            <a:endParaRPr sz="2400"/>
          </a:p>
        </p:txBody>
      </p:sp>
      <p:sp>
        <p:nvSpPr>
          <p:cNvPr id="203" name="Google Shape;203;g6cbfe3da6189c28b_0"/>
          <p:cNvSpPr txBox="1"/>
          <p:nvPr/>
        </p:nvSpPr>
        <p:spPr>
          <a:xfrm>
            <a:off x="5123252" y="3228863"/>
            <a:ext cx="5569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분지 지형으로 찬 공기가 머물기 쉬워 눈이 오래 유지되는 최적의 조건</a:t>
            </a:r>
            <a:endParaRPr sz="2600"/>
          </a:p>
        </p:txBody>
      </p:sp>
      <p:pic>
        <p:nvPicPr>
          <p:cNvPr id="204" name="Google Shape;204;g6cbfe3da6189c28b_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5700" y="2744100"/>
            <a:ext cx="1377700" cy="12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6cbfe3da6189c28b_0"/>
          <p:cNvSpPr txBox="1"/>
          <p:nvPr/>
        </p:nvSpPr>
        <p:spPr>
          <a:xfrm>
            <a:off x="762000" y="571500"/>
            <a:ext cx="11401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Noto Sans KR"/>
                <a:ea typeface="Noto Sans KR"/>
                <a:cs typeface="Noto Sans KR"/>
                <a:sym typeface="Noto Sans KR"/>
              </a:rPr>
              <a:t>삿포로의 지리적·자연적 배경</a:t>
            </a:r>
            <a:endParaRPr/>
          </a:p>
        </p:txBody>
      </p:sp>
      <p:sp>
        <p:nvSpPr>
          <p:cNvPr id="206" name="Google Shape;206;g6cbfe3da6189c28b_0"/>
          <p:cNvSpPr/>
          <p:nvPr/>
        </p:nvSpPr>
        <p:spPr>
          <a:xfrm>
            <a:off x="571500" y="571500"/>
            <a:ext cx="76200" cy="4398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와이드스크린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Noto Sans KR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지민 나</cp:lastModifiedBy>
  <cp:revision>1</cp:revision>
  <dcterms:modified xsi:type="dcterms:W3CDTF">2026-06-10T14:09:19Z</dcterms:modified>
</cp:coreProperties>
</file>