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58" r:id="rId4"/>
    <p:sldId id="271" r:id="rId5"/>
    <p:sldId id="259" r:id="rId6"/>
    <p:sldId id="260" r:id="rId7"/>
    <p:sldId id="261" r:id="rId8"/>
    <p:sldId id="277" r:id="rId9"/>
    <p:sldId id="266" r:id="rId10"/>
    <p:sldId id="270" r:id="rId11"/>
    <p:sldId id="264" r:id="rId12"/>
    <p:sldId id="269" r:id="rId13"/>
    <p:sldId id="278" r:id="rId14"/>
    <p:sldId id="273" r:id="rId1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672" y="72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B3EE54C-B0CC-434D-ACD8-32D433B12BBF}" type="datetime1">
              <a:rPr lang="ko-KR" altLang="en-US"/>
              <a:pPr lvl="0">
                <a:defRPr/>
              </a:pPr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D755EB1-7786-4BC7-AE36-09C528A1377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46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167499F-2E5A-4B00-8CBC-95F652C6E602}" type="datetime1">
              <a:rPr lang="ko-KR" altLang="en-US"/>
              <a:pPr lvl="0">
                <a:defRPr/>
              </a:pPr>
              <a:t>2026-06-16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23D8535-C79D-4914-9ECE-D3791564FB4C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3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8535-C79D-4914-9ECE-D3791564FB4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24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23D8535-C79D-4914-9ECE-D3791564FB4C}" type="slidenum">
              <a:rPr lang="ko-KR" altLang="en-US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5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23D8535-C79D-4914-9ECE-D3791564FB4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93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423D8535-C79D-4914-9ECE-D3791564FB4C}" type="slidenum">
              <a:rPr lang="ko-KR" altLang="en-US"/>
              <a:pPr lvl="0"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44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D8535-C79D-4914-9ECE-D3791564FB4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69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B0275-5B96-4BE1-AAAB-19F6063A753D}" type="datetimeFigureOut">
              <a:rPr lang="ko-KR" altLang="en-US" smtClean="0"/>
              <a:pPr/>
              <a:t>2026-06-16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A90A-9247-44F6-96C0-E4B6C2EBEF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>
          <a:xfrm>
            <a:off x="2731295" y="556865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marL="409575" lvl="0" indent="-409575" algn="ctr" defTabSz="1090613">
              <a:lnSpc>
                <a:spcPct val="120000"/>
              </a:lnSpc>
              <a:defRPr/>
            </a:pPr>
            <a:r>
              <a:rPr lang="ko-KR" altLang="en-US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인천광역시 우수디자인 시제품개발지원사업 선정평가 발표자료</a:t>
            </a:r>
            <a:r>
              <a:rPr lang="en-US" altLang="ko-KR" spc="-130">
                <a:solidFill>
                  <a:srgbClr val="D71733"/>
                </a:solidFill>
                <a:latin typeface="맑은 고딕"/>
                <a:ea typeface="맑은 고딕"/>
              </a:rPr>
              <a:t>(</a:t>
            </a:r>
            <a:r>
              <a:rPr lang="ko-KR" altLang="en-US" spc="-130">
                <a:solidFill>
                  <a:srgbClr val="D71733"/>
                </a:solidFill>
                <a:latin typeface="맑은 고딕"/>
                <a:ea typeface="맑은 고딕"/>
              </a:rPr>
              <a:t>샘플</a:t>
            </a:r>
            <a:r>
              <a:rPr lang="en-US" altLang="ko-KR" spc="-130">
                <a:solidFill>
                  <a:srgbClr val="D71733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>
          <a:xfrm>
            <a:off x="1487488" y="899537"/>
            <a:ext cx="8374062" cy="172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 spc="-130">
                <a:solidFill>
                  <a:srgbClr val="D71733"/>
                </a:solidFill>
                <a:latin typeface="맑은 고딕"/>
                <a:ea typeface="맑은 고딕"/>
              </a:rPr>
              <a:t>◾</a:t>
            </a:r>
            <a:r>
              <a:rPr lang="ko-KR" altLang="en-US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작성방법</a:t>
            </a:r>
          </a:p>
          <a:p>
            <a:pPr lvl="0"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 -  </a:t>
            </a:r>
            <a:r>
              <a:rPr lang="ko-KR" altLang="en-US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디자인및구성 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:  </a:t>
            </a:r>
            <a:r>
              <a:rPr lang="ko-KR" altLang="en-US" sz="105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페이지 디자인 및 레이아웃 </a:t>
            </a:r>
            <a:r>
              <a:rPr lang="ko-KR" altLang="en-US" sz="105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등은 자유롭게 구성</a:t>
            </a:r>
          </a:p>
          <a:p>
            <a:pPr lvl="0" defTabSz="1090613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 -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발  표  내  용 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:  </a:t>
            </a:r>
            <a:r>
              <a:rPr lang="ko-KR" altLang="en-US" sz="105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예시자료의 </a:t>
            </a:r>
            <a:r>
              <a:rPr lang="ko-KR" altLang="en-US" sz="105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구성내용</a:t>
            </a:r>
            <a:r>
              <a:rPr lang="ko-KR" altLang="en-US" sz="105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을 빠짐없이 작성</a:t>
            </a:r>
          </a:p>
          <a:p>
            <a:pPr lvl="0" defTabSz="10906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1200" b="0" spc="-50">
                <a:latin typeface="맑은 고딕"/>
                <a:ea typeface="맑은 고딕"/>
              </a:rPr>
              <a:t>    </a:t>
            </a:r>
            <a:r>
              <a:rPr lang="en-US" altLang="ko-KR" sz="1200" b="0" spc="-50">
                <a:solidFill>
                  <a:srgbClr val="C00000"/>
                </a:solidFill>
                <a:latin typeface="맑은 고딕"/>
                <a:ea typeface="맑은 고딕"/>
              </a:rPr>
              <a:t>-</a:t>
            </a:r>
            <a:r>
              <a:rPr lang="ko-KR" altLang="en-US" sz="1200" b="0" spc="-50">
                <a:solidFill>
                  <a:srgbClr val="C00000"/>
                </a:solidFill>
                <a:latin typeface="맑은 고딕"/>
                <a:ea typeface="맑은 고딕"/>
              </a:rPr>
              <a:t>  </a:t>
            </a:r>
            <a:r>
              <a:rPr lang="ko-KR" altLang="en-US" sz="1200">
                <a:solidFill>
                  <a:srgbClr val="C00000"/>
                </a:solidFill>
                <a:latin typeface="맑은 고딕"/>
                <a:ea typeface="맑은 고딕"/>
              </a:rPr>
              <a:t>분량 및 형식</a:t>
            </a:r>
            <a:r>
              <a:rPr lang="ko-KR" altLang="en-US" sz="1200" spc="-50">
                <a:solidFill>
                  <a:srgbClr val="C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C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15page 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이내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, PDF 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또는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PPT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파일 </a:t>
            </a:r>
          </a:p>
          <a:p>
            <a:pPr lvl="0" defTabSz="1090613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ko-KR" sz="1200" b="0" spc="-50">
                <a:latin typeface="맑은 고딕"/>
                <a:ea typeface="맑은 고딕"/>
              </a:rPr>
              <a:t>    </a:t>
            </a:r>
            <a:r>
              <a:rPr lang="en-US" altLang="ko-KR" sz="1200" b="0" spc="-50">
                <a:solidFill>
                  <a:srgbClr val="C00000"/>
                </a:solidFill>
                <a:latin typeface="맑은 고딕"/>
                <a:ea typeface="맑은 고딕"/>
              </a:rPr>
              <a:t>-</a:t>
            </a:r>
            <a:r>
              <a:rPr lang="ko-KR" altLang="en-US" sz="1200" b="0" spc="-50">
                <a:solidFill>
                  <a:srgbClr val="C00000"/>
                </a:solidFill>
                <a:latin typeface="맑은 고딕"/>
                <a:ea typeface="맑은 고딕"/>
              </a:rPr>
              <a:t>  </a:t>
            </a:r>
            <a:r>
              <a:rPr lang="ko-KR" altLang="en-US" sz="1200" spc="-50">
                <a:solidFill>
                  <a:srgbClr val="C00000"/>
                </a:solidFill>
                <a:latin typeface="맑은 고딕"/>
                <a:ea typeface="맑은 고딕"/>
              </a:rPr>
              <a:t>발  표  시  간  </a:t>
            </a:r>
            <a:r>
              <a:rPr lang="en-US" altLang="ko-KR" sz="1200" b="0" spc="-50">
                <a:solidFill>
                  <a:srgbClr val="C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15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분 예정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발표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8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분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+ 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질의응답 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7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분 내외</a:t>
            </a:r>
            <a:r>
              <a:rPr lang="en-US" altLang="ko-KR" sz="1050" b="0" spc="-50">
                <a:solidFill>
                  <a:srgbClr val="C00000"/>
                </a:solidFill>
                <a:latin typeface="맑은 고딕"/>
                <a:ea typeface="맑은 고딕"/>
              </a:rPr>
              <a:t>)  ※ PT</a:t>
            </a:r>
            <a:r>
              <a:rPr lang="ko-KR" altLang="en-US" sz="1050" b="0" spc="-50">
                <a:solidFill>
                  <a:srgbClr val="C00000"/>
                </a:solidFill>
                <a:latin typeface="맑은 고딕"/>
                <a:ea typeface="맑은 고딕"/>
              </a:rPr>
              <a:t>심사 대상 과제 수에 따라 발표시간 변동 가능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>
          <a:xfrm>
            <a:off x="8229650" y="1221828"/>
            <a:ext cx="2114820" cy="605067"/>
          </a:xfrm>
          <a:prstGeom prst="rect">
            <a:avLst/>
          </a:prstGeom>
          <a:solidFill>
            <a:srgbClr val="D71733"/>
          </a:solidFill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en-US" altLang="ko-KR" sz="1400" spc="-130">
                <a:solidFill>
                  <a:schemeClr val="bg1"/>
                </a:solidFill>
                <a:latin typeface="맑은 고딕"/>
                <a:ea typeface="맑은 고딕"/>
              </a:rPr>
              <a:t>PT</a:t>
            </a:r>
            <a:r>
              <a:rPr lang="ko-KR" altLang="en-US" sz="1400" spc="-130">
                <a:solidFill>
                  <a:schemeClr val="bg1"/>
                </a:solidFill>
                <a:latin typeface="맑은 고딕"/>
                <a:ea typeface="맑은 고딕"/>
              </a:rPr>
              <a:t>자료 작성 시 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ko-KR" altLang="en-US" sz="1400" spc="-130">
                <a:solidFill>
                  <a:schemeClr val="bg1"/>
                </a:solidFill>
                <a:latin typeface="맑은 고딕"/>
                <a:ea typeface="맑은 고딕"/>
              </a:rPr>
              <a:t>본 페이지는 삭제 요망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>
          <a:xfrm>
            <a:off x="1487489" y="2555721"/>
            <a:ext cx="8715375" cy="431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defTabSz="1090613">
              <a:spcBef>
                <a:spcPts val="300"/>
              </a:spcBef>
              <a:defRPr/>
            </a:pP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평가항목  </a:t>
            </a:r>
            <a:r>
              <a:rPr lang="ko-KR" altLang="en-US" sz="1400" b="0" spc="-13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※ 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과제평가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90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점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+ 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제작기업 평가 </a:t>
            </a:r>
            <a:r>
              <a:rPr lang="en-US" altLang="ko-KR" sz="1000" b="0" spc="-50" dirty="0">
                <a:latin typeface="맑은 고딕"/>
                <a:ea typeface="맑은 고딕"/>
              </a:rPr>
              <a:t>10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점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+ 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가점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(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최대 </a:t>
            </a:r>
            <a:r>
              <a:rPr lang="en-US" altLang="ko-KR" sz="1000" b="0" spc="-50" dirty="0">
                <a:latin typeface="맑은 고딕"/>
                <a:ea typeface="맑은 고딕"/>
              </a:rPr>
              <a:t>7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점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, 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전분야 동일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) = 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최종점수 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(107</a:t>
            </a:r>
            <a:r>
              <a:rPr lang="ko-KR" altLang="en-US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점 만점</a:t>
            </a:r>
            <a:r>
              <a:rPr lang="en-US" altLang="ko-KR" sz="1000" b="0" spc="-50" dirty="0">
                <a:solidFill>
                  <a:schemeClr val="tx1"/>
                </a:solidFill>
                <a:effectLst/>
                <a:latin typeface="맑은 고딕"/>
                <a:ea typeface="맑은 고딕"/>
              </a:rPr>
              <a:t>)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>
          <a:xfrm>
            <a:off x="1487488" y="4967724"/>
            <a:ext cx="8374061" cy="92791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40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제출방법</a:t>
            </a:r>
          </a:p>
          <a:p>
            <a:pPr lvl="0" defTabSz="1090613">
              <a:lnSpc>
                <a:spcPct val="150000"/>
              </a:lnSpc>
              <a:spcBef>
                <a:spcPts val="300"/>
              </a:spcBef>
              <a:defRPr/>
            </a:pPr>
            <a:r>
              <a:rPr lang="ko-KR" altLang="en-US" sz="1200">
                <a:solidFill>
                  <a:prstClr val="black"/>
                </a:solidFill>
                <a:latin typeface="맑은 고딕"/>
                <a:ea typeface="맑은 고딕"/>
              </a:rPr>
              <a:t> </a:t>
            </a:r>
            <a:r>
              <a:rPr lang="ko-KR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- </a:t>
            </a:r>
            <a:r>
              <a:rPr lang="ko-KR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 제출일시  </a:t>
            </a:r>
            <a:r>
              <a:rPr lang="en-US" altLang="ko-KR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:  </a:t>
            </a:r>
            <a:r>
              <a:rPr lang="ko-KR" altLang="en-US" sz="1050" b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서류심사 통과과제에 한해 별도공지</a:t>
            </a:r>
          </a:p>
          <a:p>
            <a:pPr lvl="0" defTabSz="1090613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ko-KR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   -  </a:t>
            </a:r>
            <a:r>
              <a:rPr lang="ko-KR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제출방법  </a:t>
            </a:r>
            <a:r>
              <a:rPr lang="en-US" altLang="ko-KR" sz="120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:  </a:t>
            </a:r>
            <a:r>
              <a:rPr lang="ko-KR" altLang="en-US" sz="1050" b="0">
                <a:solidFill>
                  <a:prstClr val="black">
                    <a:lumMod val="85000"/>
                    <a:lumOff val="15000"/>
                  </a:prstClr>
                </a:solidFill>
                <a:latin typeface="맑은 고딕"/>
                <a:ea typeface="맑은 고딕"/>
              </a:rPr>
              <a:t>웹하드 제출  </a:t>
            </a:r>
            <a:r>
              <a:rPr lang="en-US" altLang="ko-KR" sz="1050" u="sng">
                <a:solidFill>
                  <a:srgbClr val="0000FF"/>
                </a:solidFill>
                <a:latin typeface="맑은 고딕"/>
                <a:ea typeface="맑은 고딕"/>
              </a:rPr>
              <a:t>https://only.webhard.co.kr/</a:t>
            </a:r>
            <a:r>
              <a:rPr lang="en-US" altLang="ko-KR" sz="1050">
                <a:solidFill>
                  <a:prstClr val="black"/>
                </a:solidFill>
                <a:latin typeface="맑은 고딕"/>
                <a:ea typeface="맑은 고딕"/>
              </a:rPr>
              <a:t>  ID: idsc0238</a:t>
            </a:r>
            <a:r>
              <a:rPr lang="ko-KR" altLang="en-US" sz="105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en-US" altLang="ko-KR" sz="1050">
                <a:solidFill>
                  <a:prstClr val="black"/>
                </a:solidFill>
                <a:latin typeface="맑은 고딕"/>
                <a:ea typeface="맑은 고딕"/>
              </a:rPr>
              <a:t>/ PW: 2222    ※ </a:t>
            </a:r>
            <a:r>
              <a:rPr lang="ko-KR" altLang="en-US" sz="1050">
                <a:solidFill>
                  <a:prstClr val="black"/>
                </a:solidFill>
                <a:latin typeface="맑은 고딕"/>
                <a:ea typeface="맑은 고딕"/>
              </a:rPr>
              <a:t>파일명 </a:t>
            </a:r>
            <a:r>
              <a:rPr lang="en-US" altLang="ko-KR" sz="105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1050">
                <a:solidFill>
                  <a:prstClr val="black"/>
                </a:solidFill>
                <a:latin typeface="맑은 고딕"/>
                <a:ea typeface="맑은 고딕"/>
              </a:rPr>
              <a:t>참여기업명</a:t>
            </a:r>
            <a:r>
              <a:rPr lang="en-US" altLang="ko-KR" sz="1050">
                <a:solidFill>
                  <a:prstClr val="black"/>
                </a:solidFill>
                <a:latin typeface="맑은 고딕"/>
                <a:ea typeface="맑은 고딕"/>
              </a:rPr>
              <a:t>.pdf(</a:t>
            </a:r>
            <a:r>
              <a:rPr lang="ko-KR" altLang="en-US" sz="1050">
                <a:solidFill>
                  <a:prstClr val="black"/>
                </a:solidFill>
                <a:latin typeface="맑은 고딕"/>
                <a:ea typeface="맑은 고딕"/>
              </a:rPr>
              <a:t>또는 </a:t>
            </a:r>
            <a:r>
              <a:rPr lang="en-US" altLang="ko-KR" sz="1050">
                <a:solidFill>
                  <a:prstClr val="black"/>
                </a:solidFill>
                <a:latin typeface="맑은 고딕"/>
                <a:ea typeface="맑은 고딕"/>
              </a:rPr>
              <a:t>ppt)</a:t>
            </a:r>
          </a:p>
        </p:txBody>
      </p:sp>
      <p:sp>
        <p:nvSpPr>
          <p:cNvPr id="35" name="TextBox 12"/>
          <p:cNvSpPr txBox="1">
            <a:spLocks noChangeArrowheads="1"/>
          </p:cNvSpPr>
          <p:nvPr/>
        </p:nvSpPr>
        <p:spPr>
          <a:xfrm>
            <a:off x="2812670" y="6024677"/>
            <a:ext cx="1215573" cy="2884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웹하드 접속</a:t>
            </a: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>
          <a:xfrm>
            <a:off x="4439633" y="6024677"/>
            <a:ext cx="1296612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ko-KR" altLang="en-US" sz="1100" dirty="0">
                <a:solidFill>
                  <a:prstClr val="black"/>
                </a:solidFill>
                <a:latin typeface="맑은 고딕"/>
                <a:ea typeface="맑은 고딕"/>
              </a:rPr>
              <a:t>게스트 로그인</a:t>
            </a: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>
          <a:xfrm>
            <a:off x="6147635" y="6024677"/>
            <a:ext cx="1296612" cy="2754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ko-KR" altLang="en-US" sz="1100" dirty="0">
                <a:solidFill>
                  <a:prstClr val="black"/>
                </a:solidFill>
                <a:latin typeface="맑은 고딕"/>
                <a:ea typeface="맑은 고딕"/>
              </a:rPr>
              <a:t>게스트 폴더</a:t>
            </a:r>
          </a:p>
        </p:txBody>
      </p:sp>
      <p:sp>
        <p:nvSpPr>
          <p:cNvPr id="38" name="TextBox 12"/>
          <p:cNvSpPr txBox="1">
            <a:spLocks noChangeArrowheads="1"/>
          </p:cNvSpPr>
          <p:nvPr/>
        </p:nvSpPr>
        <p:spPr>
          <a:xfrm>
            <a:off x="7855636" y="6024677"/>
            <a:ext cx="2477972" cy="2884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ko-KR" altLang="en-US" sz="1100">
                <a:solidFill>
                  <a:prstClr val="black"/>
                </a:solidFill>
                <a:latin typeface="맑은 고딕"/>
                <a:ea typeface="맑은 고딕"/>
              </a:rPr>
              <a:t>시제품개발 지원분야 폴더</a:t>
            </a:r>
          </a:p>
        </p:txBody>
      </p:sp>
      <p:sp>
        <p:nvSpPr>
          <p:cNvPr id="39" name="화살표: 오른쪽 38"/>
          <p:cNvSpPr/>
          <p:nvPr/>
        </p:nvSpPr>
        <p:spPr>
          <a:xfrm>
            <a:off x="4125926" y="6084113"/>
            <a:ext cx="216024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0" name="화살표: 오른쪽 39"/>
          <p:cNvSpPr/>
          <p:nvPr/>
        </p:nvSpPr>
        <p:spPr>
          <a:xfrm>
            <a:off x="5833928" y="6084113"/>
            <a:ext cx="216024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sp>
        <p:nvSpPr>
          <p:cNvPr id="41" name="화살표: 오른쪽 40"/>
          <p:cNvSpPr/>
          <p:nvPr/>
        </p:nvSpPr>
        <p:spPr>
          <a:xfrm>
            <a:off x="7541930" y="6084113"/>
            <a:ext cx="216024" cy="1440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808928" y="2987770"/>
          <a:ext cx="8524680" cy="1794827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502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7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0517">
                <a:tc gridSpan="2"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spc="-5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평가항목</a:t>
                      </a:r>
                      <a:endParaRPr lang="ko-KR" altLang="en-US" sz="1000" b="1" spc="-5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spc="-5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배점</a:t>
                      </a:r>
                      <a:endParaRPr lang="ko-KR" altLang="en-US" sz="1000" b="1" spc="-5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spc="-5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세부항목</a:t>
                      </a:r>
                      <a:endParaRPr lang="ko-KR" altLang="en-US" sz="1000" b="1" spc="-5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733">
                <a:tc rowSpan="4"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ko-KR" altLang="en-US" sz="1100" b="1" spc="-50">
                          <a:latin typeface="맑은 고딕"/>
                          <a:ea typeface="맑은 고딕"/>
                        </a:rPr>
                        <a:t>과제</a:t>
                      </a:r>
                    </a:p>
                    <a:p>
                      <a:pPr lvl="0" algn="ctr">
                        <a:defRPr/>
                      </a:pPr>
                      <a:r>
                        <a:rPr lang="ko-KR" altLang="en-US" sz="1100" b="1" spc="-50">
                          <a:latin typeface="맑은 고딕"/>
                          <a:ea typeface="맑은 고딕"/>
                        </a:rPr>
                        <a:t>평가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latin typeface="맑은 고딕"/>
                          <a:ea typeface="맑은 고딕"/>
                        </a:rPr>
                        <a:t>디자인 우수성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디자인 심미성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현실성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디자인 선진화 정도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C.M.F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양산화 준비정도</a:t>
                      </a:r>
                      <a:endParaRPr lang="en-US" altLang="ko-KR" sz="1100" spc="-5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30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제품 도면 및 기구설계 준비정도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유통판매 전략의 구체성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특화 및 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경쟁사 및 경쟁제품 대비 차별화정도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자사보유 기술 차별화 정도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733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17907" marR="17907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기대효과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기업성장에 미치는 영향</a:t>
                      </a:r>
                      <a:r>
                        <a:rPr lang="en-US" altLang="ko-KR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지원 이후 정량적 기대효과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733">
                <a:tc gridSpan="2"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spc="-50">
                          <a:latin typeface="맑은 고딕"/>
                          <a:ea typeface="맑은 고딕"/>
                        </a:rPr>
                        <a:t>제작기업 추진능력 및 전문성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b="0" spc="-50">
                          <a:latin typeface="맑은 고딕"/>
                          <a:ea typeface="맑은 고딕"/>
                        </a:rPr>
                        <a:t>10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-50" baseline="0">
                          <a:latin typeface="맑은 고딕"/>
                          <a:ea typeface="맑은 고딕"/>
                        </a:rPr>
                        <a:t> 제작역량 및 개발자의 전문능력 및 전문성 일치여부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45">
                <a:tc gridSpan="2"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계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100" b="0" spc="-5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100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b="1" spc="-5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" name="가로 글상자 41"/>
          <p:cNvSpPr txBox="1"/>
          <p:nvPr/>
        </p:nvSpPr>
        <p:spPr>
          <a:xfrm>
            <a:off x="137032" y="116632"/>
            <a:ext cx="2502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solidFill>
                  <a:srgbClr val="D70027"/>
                </a:solidFill>
                <a:cs typeface="맑은 고딕 Semilight"/>
              </a:rPr>
              <a:t>2026</a:t>
            </a:r>
            <a:r>
              <a:rPr lang="ko-KR" altLang="en-US" sz="1000" b="1" dirty="0">
                <a:solidFill>
                  <a:srgbClr val="D70027"/>
                </a:solidFill>
                <a:cs typeface="맑은 고딕 Semilight"/>
              </a:rPr>
              <a:t>년 우수디자인 시제품개발지원사업</a:t>
            </a:r>
          </a:p>
        </p:txBody>
      </p:sp>
      <p:sp>
        <p:nvSpPr>
          <p:cNvPr id="43" name="가로 글상자 42"/>
          <p:cNvSpPr txBox="1"/>
          <p:nvPr/>
        </p:nvSpPr>
        <p:spPr>
          <a:xfrm>
            <a:off x="9824729" y="124981"/>
            <a:ext cx="1815887" cy="24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000" b="1">
                <a:solidFill>
                  <a:srgbClr val="D70027"/>
                </a:solidFill>
                <a:cs typeface="맑은 고딕 Semilight"/>
              </a:rPr>
              <a:t>선정평가 발표자료 </a:t>
            </a:r>
            <a:r>
              <a:rPr lang="en-US" altLang="ko-KR" sz="1000" b="1">
                <a:solidFill>
                  <a:srgbClr val="D70027"/>
                </a:solidFill>
                <a:cs typeface="맑은 고딕 Semilight"/>
              </a:rPr>
              <a:t>SAMPLE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pc="-130">
                <a:solidFill>
                  <a:prstClr val="black"/>
                </a:solidFill>
                <a:latin typeface="맑은 고딕"/>
                <a:ea typeface="맑은 고딕"/>
              </a:rPr>
              <a:t>07. </a:t>
            </a:r>
            <a:r>
              <a:rPr lang="ko-KR" altLang="en-US" spc="-130">
                <a:solidFill>
                  <a:prstClr val="black"/>
                </a:solidFill>
                <a:latin typeface="맑은 고딕"/>
                <a:ea typeface="맑은 고딕"/>
              </a:rPr>
              <a:t>판로계획 및 기대효과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1091444" y="1412776"/>
            <a:ext cx="10009112" cy="4392488"/>
          </a:xfrm>
          <a:prstGeom prst="rect">
            <a:avLst/>
          </a:prstGeom>
          <a:noFill/>
          <a:ln w="12701">
            <a:solidFill>
              <a:srgbClr val="D40026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ko-KR" altLang="en-US" sz="1400" b="0" i="0" u="none" strike="noStrike" kern="1200" cap="none" spc="-130" normalizeH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1600" b="1" spc="-130">
                <a:solidFill>
                  <a:schemeClr val="dk1"/>
                </a:solidFill>
              </a:rPr>
              <a:t>금형</a:t>
            </a:r>
            <a:r>
              <a:rPr lang="en-US" altLang="ko-KR" sz="1600" b="1" spc="-130">
                <a:solidFill>
                  <a:schemeClr val="dk1"/>
                </a:solidFill>
              </a:rPr>
              <a:t>(</a:t>
            </a:r>
            <a:r>
              <a:rPr lang="ko-KR" altLang="en-US" sz="1600" b="1" spc="-130">
                <a:solidFill>
                  <a:schemeClr val="dk1"/>
                </a:solidFill>
              </a:rPr>
              <a:t>또는 워킹목업</a:t>
            </a:r>
            <a:r>
              <a:rPr lang="en-US" altLang="ko-KR" sz="1600" b="1" spc="-130">
                <a:solidFill>
                  <a:schemeClr val="dk1"/>
                </a:solidFill>
              </a:rPr>
              <a:t>)</a:t>
            </a:r>
            <a:r>
              <a:rPr lang="ko-KR" altLang="en-US" sz="1600" b="1" spc="-130">
                <a:solidFill>
                  <a:schemeClr val="dk1"/>
                </a:solidFill>
              </a:rPr>
              <a:t> 제작 후 판로계획</a:t>
            </a:r>
            <a:r>
              <a:rPr lang="en-US" altLang="ko-KR" sz="1600" b="1" spc="-130">
                <a:solidFill>
                  <a:schemeClr val="dk1"/>
                </a:solidFill>
              </a:rPr>
              <a:t>,</a:t>
            </a:r>
            <a:r>
              <a:rPr lang="ko-KR" altLang="en-US" sz="1600" b="1" spc="-130">
                <a:solidFill>
                  <a:schemeClr val="dk1"/>
                </a:solidFill>
              </a:rPr>
              <a:t> 지원사업을 통한 기대효과 등 기재</a:t>
            </a: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500" b="0" spc="-130">
                <a:solidFill>
                  <a:schemeClr val="dk1"/>
                </a:solidFill>
              </a:rPr>
              <a:t>(</a:t>
            </a:r>
            <a:r>
              <a:rPr lang="ko-KR" altLang="en-US" sz="1500" b="0" spc="-130">
                <a:solidFill>
                  <a:schemeClr val="dk1"/>
                </a:solidFill>
              </a:rPr>
              <a:t> 판매예상시기</a:t>
            </a:r>
            <a:r>
              <a:rPr lang="en-US" altLang="ko-KR" sz="1500" b="0" spc="-130">
                <a:solidFill>
                  <a:schemeClr val="dk1"/>
                </a:solidFill>
              </a:rPr>
              <a:t>,</a:t>
            </a:r>
            <a:r>
              <a:rPr lang="ko-KR" altLang="en-US" sz="1500" b="0" spc="-130">
                <a:solidFill>
                  <a:schemeClr val="dk1"/>
                </a:solidFill>
              </a:rPr>
              <a:t> 판로계획</a:t>
            </a:r>
            <a:r>
              <a:rPr lang="en-US" altLang="ko-KR" sz="1500" b="0" spc="-130">
                <a:solidFill>
                  <a:schemeClr val="dk1"/>
                </a:solidFill>
              </a:rPr>
              <a:t>,</a:t>
            </a:r>
            <a:r>
              <a:rPr lang="ko-KR" altLang="en-US" sz="1500" b="0" spc="-130">
                <a:solidFill>
                  <a:schemeClr val="dk1"/>
                </a:solidFill>
              </a:rPr>
              <a:t> 매출 및 고용창출 효과 등 </a:t>
            </a:r>
            <a:r>
              <a:rPr lang="en-US" altLang="ko-KR" sz="1500" b="0" spc="-130">
                <a:solidFill>
                  <a:schemeClr val="dk1"/>
                </a:solidFill>
              </a:rPr>
              <a:t>)</a:t>
            </a:r>
            <a:endParaRPr lang="en-US" b="1">
              <a:solidFill>
                <a:srgbClr val="000000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686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1199456" y="2780927"/>
            <a:ext cx="1944178" cy="2736304"/>
          </a:xfrm>
          <a:prstGeom prst="rect">
            <a:avLst/>
          </a:prstGeom>
          <a:solidFill>
            <a:schemeClr val="lt1">
              <a:alpha val="90000"/>
            </a:schemeClr>
          </a:solidFill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827748" y="2780927"/>
            <a:ext cx="1944178" cy="2736305"/>
          </a:xfrm>
          <a:prstGeom prst="rect">
            <a:avLst/>
          </a:prstGeom>
          <a:solidFill>
            <a:schemeClr val="lt1">
              <a:alpha val="90000"/>
            </a:schemeClr>
          </a:solidFill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/>
          <a:srcRect l="12440" t="37410" r="23170" b="34890"/>
          <a:stretch>
            <a:fillRect/>
          </a:stretch>
        </p:blipFill>
        <p:spPr>
          <a:xfrm>
            <a:off x="3990145" y="3027553"/>
            <a:ext cx="1579968" cy="724151"/>
          </a:xfrm>
          <a:prstGeom prst="rect">
            <a:avLst/>
          </a:prstGeom>
        </p:spPr>
      </p:pic>
      <p:sp>
        <p:nvSpPr>
          <p:cNvPr id="15" name="Text Box 18"/>
          <p:cNvSpPr txBox="1">
            <a:spLocks noChangeArrowheads="1"/>
          </p:cNvSpPr>
          <p:nvPr/>
        </p:nvSpPr>
        <p:spPr>
          <a:xfrm>
            <a:off x="1107999" y="1522548"/>
            <a:ext cx="6248400" cy="97109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1400" spc="-13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>
                <a:solidFill>
                  <a:prstClr val="black"/>
                </a:solidFill>
                <a:latin typeface="맑은 고딕"/>
                <a:ea typeface="맑은 고딕"/>
              </a:rPr>
              <a:t>최종 결과물 </a:t>
            </a:r>
            <a:r>
              <a:rPr lang="en-US" altLang="ko-KR" sz="1100">
                <a:solidFill>
                  <a:srgbClr val="C00000"/>
                </a:solidFill>
              </a:rPr>
              <a:t>※ </a:t>
            </a:r>
            <a:r>
              <a:rPr lang="ko-KR" altLang="en-US" sz="1100" spc="-130">
                <a:solidFill>
                  <a:srgbClr val="C00000"/>
                </a:solidFill>
                <a:latin typeface="맑은 고딕"/>
                <a:ea typeface="맑은 고딕"/>
              </a:rPr>
              <a:t>추후 계약 및 협약 시 재확인하오니 구체적으로 정확히 기재바랍니다</a:t>
            </a:r>
            <a:r>
              <a:rPr lang="en-US" altLang="ko-KR" sz="1100" spc="-130">
                <a:solidFill>
                  <a:srgbClr val="C00000"/>
                </a:solidFill>
                <a:latin typeface="맑은 고딕"/>
                <a:ea typeface="맑은 고딕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ko-KR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[</a:t>
            </a:r>
            <a:r>
              <a:rPr lang="ko-KR" altLang="en-US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200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금형제작</a:t>
            </a:r>
            <a:r>
              <a:rPr lang="ko-KR" altLang="en-US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분야 </a:t>
            </a:r>
            <a:r>
              <a:rPr lang="en-US" altLang="ko-KR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</a:t>
            </a:r>
            <a:r>
              <a:rPr lang="ko-KR" altLang="en-US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금형벌수 및 </a:t>
            </a:r>
            <a:r>
              <a:rPr lang="en-US" altLang="ko-KR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Cavity 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기재 </a:t>
            </a:r>
            <a:r>
              <a:rPr lang="en-US" altLang="ko-KR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/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200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워킹목업</a:t>
            </a:r>
            <a:r>
              <a:rPr lang="ko-KR" altLang="en-US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분야 </a:t>
            </a:r>
            <a:r>
              <a:rPr lang="en-US" altLang="ko-KR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</a:t>
            </a:r>
            <a:r>
              <a:rPr lang="ko-KR" altLang="en-US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제작수량 기재 </a:t>
            </a:r>
            <a:r>
              <a:rPr lang="en-US" altLang="ko-KR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(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예 </a:t>
            </a:r>
            <a:r>
              <a:rPr lang="en-US" altLang="ko-KR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1set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)</a:t>
            </a:r>
            <a:r>
              <a:rPr lang="ko-KR" altLang="en-US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b="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]</a:t>
            </a:r>
          </a:p>
          <a:p>
            <a:pPr lv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ko-KR" sz="1200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ex)</a:t>
            </a:r>
            <a:r>
              <a:rPr lang="en-US" altLang="ko-KR" sz="1200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en-US" sz="1200" u="sng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금형 총 </a:t>
            </a:r>
            <a:r>
              <a:rPr lang="en-US" altLang="ko-KR" sz="1200" u="sng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4</a:t>
            </a:r>
            <a:r>
              <a:rPr lang="en-US" altLang="en-US" sz="1200" u="sng" spc="-13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벌 제작 예정</a:t>
            </a:r>
            <a:r>
              <a:rPr lang="en-US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(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손잡이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1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x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2, 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상단커버</a:t>
            </a:r>
            <a:r>
              <a:rPr lang="en-US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1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x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2,</a:t>
            </a:r>
            <a:r>
              <a:rPr lang="en-US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측면커버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1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x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2,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몸체</a:t>
            </a:r>
            <a:r>
              <a:rPr lang="en-US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1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x</a:t>
            </a:r>
            <a:r>
              <a:rPr lang="ko-KR" altLang="en-US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200" u="sng" spc="-13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4)</a:t>
            </a:r>
          </a:p>
        </p:txBody>
      </p:sp>
      <p:sp>
        <p:nvSpPr>
          <p:cNvPr id="16" name="Text Box 48"/>
          <p:cNvSpPr txBox="1"/>
          <p:nvPr/>
        </p:nvSpPr>
        <p:spPr>
          <a:xfrm>
            <a:off x="1199456" y="5662700"/>
            <a:ext cx="1944216" cy="565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kern="1200" baseline="0">
                <a:solidFill>
                  <a:srgbClr val="D71733"/>
                </a:solidFill>
                <a:uFillTx/>
              </a:rPr>
              <a:t>예</a:t>
            </a:r>
            <a:r>
              <a:rPr lang="en-US" sz="1200" b="1" kern="1200" baseline="0">
                <a:solidFill>
                  <a:srgbClr val="D71733"/>
                </a:solidFill>
                <a:uFillTx/>
              </a:rPr>
              <a:t>) </a:t>
            </a:r>
            <a:r>
              <a:rPr lang="en-US" sz="1200" b="1">
                <a:solidFill>
                  <a:srgbClr val="D71733"/>
                </a:solidFill>
              </a:rPr>
              <a:t>Part</a:t>
            </a:r>
            <a:r>
              <a:rPr lang="en-US" altLang="ko-KR" sz="1200" b="1" kern="1200" baseline="0">
                <a:solidFill>
                  <a:srgbClr val="D71733"/>
                </a:solidFill>
                <a:uFillTx/>
              </a:rPr>
              <a:t>1 - Grip</a:t>
            </a:r>
          </a:p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>
                <a:solidFill>
                  <a:srgbClr val="D71733"/>
                </a:solidFill>
              </a:rPr>
              <a:t>(1x2)</a:t>
            </a:r>
            <a:endParaRPr lang="en-US" altLang="ko-KR" sz="1200" b="1">
              <a:solidFill>
                <a:srgbClr val="D71733"/>
              </a:solidFill>
              <a:uFillTx/>
            </a:endParaRPr>
          </a:p>
        </p:txBody>
      </p:sp>
      <p:sp>
        <p:nvSpPr>
          <p:cNvPr id="17" name="Text Box 48"/>
          <p:cNvSpPr txBox="1"/>
          <p:nvPr/>
        </p:nvSpPr>
        <p:spPr>
          <a:xfrm>
            <a:off x="3850376" y="5662700"/>
            <a:ext cx="1944177" cy="565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kern="1200" baseline="0">
                <a:solidFill>
                  <a:srgbClr val="D71733"/>
                </a:solidFill>
                <a:uFillTx/>
              </a:rPr>
              <a:t>예</a:t>
            </a:r>
            <a:r>
              <a:rPr lang="en-US" sz="1200" b="1" kern="1200" baseline="0">
                <a:solidFill>
                  <a:srgbClr val="D71733"/>
                </a:solidFill>
                <a:uFillTx/>
              </a:rPr>
              <a:t>) Part2</a:t>
            </a:r>
            <a:r>
              <a:rPr lang="en-US" altLang="ko-KR" sz="1200" b="1" kern="1200" baseline="0">
                <a:solidFill>
                  <a:srgbClr val="D71733"/>
                </a:solidFill>
                <a:uFillTx/>
              </a:rPr>
              <a:t> -</a:t>
            </a:r>
            <a:r>
              <a:rPr lang="ko-KR" altLang="en-US" sz="1200" b="1" kern="1200" baseline="0">
                <a:solidFill>
                  <a:srgbClr val="D71733"/>
                </a:solidFill>
                <a:uFillTx/>
              </a:rPr>
              <a:t> </a:t>
            </a:r>
            <a:r>
              <a:rPr lang="en-US" altLang="ko-KR" sz="1200" b="1" kern="1200" baseline="0">
                <a:solidFill>
                  <a:srgbClr val="D71733"/>
                </a:solidFill>
                <a:uFillTx/>
              </a:rPr>
              <a:t>Top</a:t>
            </a:r>
            <a:r>
              <a:rPr lang="en-US" sz="1200" b="1" kern="1200" baseline="0">
                <a:solidFill>
                  <a:srgbClr val="D71733"/>
                </a:solidFill>
                <a:uFillTx/>
              </a:rPr>
              <a:t> Cover</a:t>
            </a:r>
          </a:p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>
                <a:solidFill>
                  <a:srgbClr val="D71733"/>
                </a:solidFill>
              </a:rPr>
              <a:t>(1x2)</a:t>
            </a:r>
            <a:endParaRPr lang="en-US" altLang="ko-KR" sz="1200" b="1">
              <a:solidFill>
                <a:srgbClr val="D71733"/>
              </a:solidFill>
              <a:uFillTx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pc="-130">
                <a:latin typeface="맑은 고딕"/>
                <a:ea typeface="맑은 고딕"/>
              </a:rPr>
              <a:t>08.</a:t>
            </a:r>
            <a:r>
              <a:rPr lang="ko-KR" altLang="en-US" spc="-130">
                <a:latin typeface="맑은 고딕"/>
                <a:ea typeface="맑은 고딕"/>
              </a:rPr>
              <a:t> 개발 결과물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4"/>
          <a:srcRect l="47320" t="9700" r="11100" b="58820"/>
          <a:stretch>
            <a:fillRect/>
          </a:stretch>
        </p:blipFill>
        <p:spPr>
          <a:xfrm>
            <a:off x="1613940" y="2924943"/>
            <a:ext cx="1085363" cy="875292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9048328" y="2780927"/>
            <a:ext cx="1944178" cy="2736304"/>
          </a:xfrm>
          <a:prstGeom prst="rect">
            <a:avLst/>
          </a:prstGeom>
          <a:solidFill>
            <a:schemeClr val="lt1">
              <a:alpha val="90000"/>
            </a:schemeClr>
          </a:solidFill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8" name="Text Box 48"/>
          <p:cNvSpPr txBox="1"/>
          <p:nvPr/>
        </p:nvSpPr>
        <p:spPr>
          <a:xfrm>
            <a:off x="9048328" y="5662700"/>
            <a:ext cx="1944216" cy="5650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kern="1200" baseline="0">
                <a:solidFill>
                  <a:srgbClr val="D71733"/>
                </a:solidFill>
                <a:uFillTx/>
              </a:rPr>
              <a:t>예</a:t>
            </a:r>
            <a:r>
              <a:rPr lang="en-US" sz="1200" b="1" kern="1200" baseline="0">
                <a:solidFill>
                  <a:srgbClr val="D71733"/>
                </a:solidFill>
                <a:uFillTx/>
              </a:rPr>
              <a:t>) Part</a:t>
            </a:r>
            <a:r>
              <a:rPr lang="en-US" altLang="ko-KR" sz="1200" b="1" kern="1200" baseline="0">
                <a:solidFill>
                  <a:srgbClr val="D71733"/>
                </a:solidFill>
                <a:uFillTx/>
              </a:rPr>
              <a:t>4</a:t>
            </a:r>
            <a:r>
              <a:rPr lang="en-US" altLang="ko-KR" sz="1200" b="1">
                <a:solidFill>
                  <a:srgbClr val="D71733"/>
                </a:solidFill>
              </a:rPr>
              <a:t> - Side</a:t>
            </a:r>
            <a:r>
              <a:rPr lang="en-US" sz="1200" b="1" kern="1200" baseline="0">
                <a:solidFill>
                  <a:srgbClr val="D71733"/>
                </a:solidFill>
                <a:uFillTx/>
              </a:rPr>
              <a:t> Cover</a:t>
            </a:r>
          </a:p>
          <a:p>
            <a:pPr lvl="0" algn="ctr">
              <a:lnSpc>
                <a:spcPct val="13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>
                <a:solidFill>
                  <a:srgbClr val="D71733"/>
                </a:solidFill>
              </a:rPr>
              <a:t>(1x</a:t>
            </a:r>
            <a:r>
              <a:rPr lang="en-US" altLang="ko-KR" sz="1200" b="1">
                <a:solidFill>
                  <a:srgbClr val="D71733"/>
                </a:solidFill>
              </a:rPr>
              <a:t>4</a:t>
            </a:r>
            <a:r>
              <a:rPr lang="en-US" sz="1200" b="1">
                <a:solidFill>
                  <a:srgbClr val="D71733"/>
                </a:solidFill>
              </a:rPr>
              <a:t>)</a:t>
            </a:r>
            <a:endParaRPr lang="en-US" sz="1200" b="1">
              <a:solidFill>
                <a:srgbClr val="D71733"/>
              </a:solidFill>
              <a:uFillTx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9101286" y="4135048"/>
            <a:ext cx="1845654" cy="1094152"/>
            <a:chOff x="9108396" y="4123731"/>
            <a:chExt cx="1845654" cy="1094152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5">
              <a:lum contrast="-8000"/>
              <a:extLst>
                <a:ext uri="783A4284-B454-46f5-B8C8-42B5039CE256">
  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  <hd:imgLayer xmlns:hd="http://schemas.haansoft.com/office/drawingml/8.0" r:embed="rId6">
                      <hd:imgEffect xmlns:hd="http://schemas.haansoft.com/office/drawingml/8.0">
                        <hd:artEffectSharpenSoften amount="-37000"/>
                        <hd:artEffectSaturation sat="0"/>
                      </hd:imgEffect>
                    </hd:imgLayer>
                  </hp:hncPhoto>
                </a:ext>
              </a:extLst>
            </a:blip>
            <a:srcRect l="20270" t="28600" r="22570" b="31500"/>
            <a:stretch>
              <a:fillRect/>
            </a:stretch>
          </p:blipFill>
          <p:spPr>
            <a:xfrm>
              <a:off x="10042838" y="4123731"/>
              <a:ext cx="911211" cy="455605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5">
              <a:lum contrast="-8000"/>
              <a:extLst>
                <a:ext uri="783A4284-B454-46f5-B8C8-42B5039CE256">
  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  <hd:imgLayer xmlns:hd="http://schemas.haansoft.com/office/drawingml/8.0" r:embed="rId6">
                      <hd:imgEffect xmlns:hd="http://schemas.haansoft.com/office/drawingml/8.0">
                        <hd:artEffectSharpenSoften amount="-37000"/>
                        <hd:artEffectSaturation sat="0"/>
                      </hd:imgEffect>
                    </hd:imgLayer>
                  </hp:hncPhoto>
                </a:ext>
              </a:extLst>
            </a:blip>
            <a:srcRect l="20270" t="28600" r="22570" b="31500"/>
            <a:stretch>
              <a:fillRect/>
            </a:stretch>
          </p:blipFill>
          <p:spPr>
            <a:xfrm>
              <a:off x="10037390" y="4755177"/>
              <a:ext cx="911211" cy="455605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>
              <a:lum contrast="-8000"/>
              <a:extLst>
                <a:ext uri="783A4284-B454-46f5-B8C8-42B5039CE256">
  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  <hd:imgLayer xmlns:hd="http://schemas.haansoft.com/office/drawingml/8.0" r:embed="rId6">
                      <hd:imgEffect xmlns:hd="http://schemas.haansoft.com/office/drawingml/8.0">
                        <hd:artEffectSharpenSoften amount="-37000"/>
                        <hd:artEffectSaturation sat="0"/>
                      </hd:imgEffect>
                    </hd:imgLayer>
                  </hp:hncPhoto>
                </a:ext>
              </a:extLst>
            </a:blip>
            <a:srcRect l="20270" t="28600" r="22570" b="31500"/>
            <a:stretch>
              <a:fillRect/>
            </a:stretch>
          </p:blipFill>
          <p:spPr>
            <a:xfrm>
              <a:off x="9108396" y="4133046"/>
              <a:ext cx="906660" cy="453330"/>
            </a:xfrm>
            <a:prstGeom prst="rect">
              <a:avLst/>
            </a:prstGeom>
          </p:spPr>
        </p:pic>
        <p:pic>
          <p:nvPicPr>
            <p:cNvPr id="45" name="그림 44"/>
            <p:cNvPicPr>
              <a:picLocks noChangeAspect="1"/>
            </p:cNvPicPr>
            <p:nvPr/>
          </p:nvPicPr>
          <p:blipFill rotWithShape="1">
            <a:blip r:embed="rId5">
              <a:lum contrast="-8000"/>
              <a:extLst>
                <a:ext uri="783A4284-B454-46f5-B8C8-42B5039CE256">
                  <hp:hncPhoto xmlns:hp="http://schemas.haansoft.com/office/presentation/8.0" xmlns:dsp="http://schemas.microsoft.com/office/drawing/2008/diagram" xmlns:dgm="http://schemas.openxmlformats.org/drawingml/2006/diagram" xmlns:c="http://schemas.openxmlformats.org/drawingml/2006/chart" xmlns="">
                    <hd:imgLayer xmlns:hd="http://schemas.haansoft.com/office/drawingml/8.0" r:embed="rId6">
                      <hd:imgEffect xmlns:hd="http://schemas.haansoft.com/office/drawingml/8.0">
                        <hd:artEffectSharpenSoften amount="-37000"/>
                        <hd:artEffectSaturation sat="0"/>
                      </hd:imgEffect>
                    </hd:imgLayer>
                  </hp:hncPhoto>
                </a:ext>
              </a:extLst>
            </a:blip>
            <a:srcRect l="20270" t="28600" r="22570" b="31500"/>
            <a:stretch>
              <a:fillRect/>
            </a:stretch>
          </p:blipFill>
          <p:spPr>
            <a:xfrm>
              <a:off x="9108396" y="4762278"/>
              <a:ext cx="911211" cy="455605"/>
            </a:xfrm>
            <a:prstGeom prst="rect">
              <a:avLst/>
            </a:prstGeom>
          </p:spPr>
        </p:pic>
      </p:grpSp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7"/>
          <a:srcRect l="2000" r="1040"/>
          <a:stretch>
            <a:fillRect/>
          </a:stretch>
        </p:blipFill>
        <p:spPr>
          <a:xfrm>
            <a:off x="3868298" y="3977709"/>
            <a:ext cx="1863077" cy="736049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7"/>
          <a:srcRect l="2000" r="1040"/>
          <a:stretch>
            <a:fillRect/>
          </a:stretch>
        </p:blipFill>
        <p:spPr>
          <a:xfrm>
            <a:off x="3868298" y="4709173"/>
            <a:ext cx="1863077" cy="736049"/>
          </a:xfrm>
          <a:prstGeom prst="rect">
            <a:avLst/>
          </a:prstGeom>
        </p:spPr>
      </p:pic>
      <p:grpSp>
        <p:nvGrpSpPr>
          <p:cNvPr id="54" name="그룹 53"/>
          <p:cNvGrpSpPr/>
          <p:nvPr/>
        </p:nvGrpSpPr>
        <p:grpSpPr>
          <a:xfrm>
            <a:off x="1230964" y="4231534"/>
            <a:ext cx="1884132" cy="860358"/>
            <a:chOff x="1230964" y="4073877"/>
            <a:chExt cx="1884132" cy="860358"/>
          </a:xfrm>
        </p:grpSpPr>
        <p:pic>
          <p:nvPicPr>
            <p:cNvPr id="52" name="그림 51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1230964" y="4073877"/>
              <a:ext cx="965958" cy="857163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149138" y="4077072"/>
              <a:ext cx="965958" cy="857163"/>
            </a:xfrm>
            <a:prstGeom prst="rect">
              <a:avLst/>
            </a:prstGeom>
          </p:spPr>
        </p:pic>
      </p:grpSp>
      <p:grpSp>
        <p:nvGrpSpPr>
          <p:cNvPr id="57" name="그룹 56"/>
          <p:cNvGrpSpPr/>
          <p:nvPr/>
        </p:nvGrpSpPr>
        <p:grpSpPr>
          <a:xfrm>
            <a:off x="6416625" y="2779817"/>
            <a:ext cx="1946453" cy="3457495"/>
            <a:chOff x="9046091" y="2779817"/>
            <a:chExt cx="1946453" cy="3457495"/>
          </a:xfrm>
        </p:grpSpPr>
        <p:sp>
          <p:nvSpPr>
            <p:cNvPr id="36" name="직사각형 35"/>
            <p:cNvSpPr/>
            <p:nvPr/>
          </p:nvSpPr>
          <p:spPr>
            <a:xfrm>
              <a:off x="9046091" y="2779817"/>
              <a:ext cx="1944178" cy="2736304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 w="12701">
              <a:solidFill>
                <a:srgbClr val="BFBFBF"/>
              </a:solidFill>
              <a:prstDash val="solid"/>
            </a:ln>
          </p:spPr>
          <p:txBody>
            <a:bodyPr vert="horz" wrap="square" lIns="91440" tIns="45720" rIns="91440" bIns="45720" anchor="t" anchorCtr="0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맑은 고딕"/>
                <a:ea typeface="맑은 고딕"/>
              </a:endParaRPr>
            </a:p>
          </p:txBody>
        </p:sp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9"/>
            <a:srcRect l="12230" t="56300" r="19140" b="13480"/>
            <a:stretch>
              <a:fillRect/>
            </a:stretch>
          </p:blipFill>
          <p:spPr>
            <a:xfrm>
              <a:off x="9285872" y="2996952"/>
              <a:ext cx="1496835" cy="702269"/>
            </a:xfrm>
            <a:prstGeom prst="rect">
              <a:avLst/>
            </a:prstGeom>
          </p:spPr>
        </p:pic>
        <p:sp>
          <p:nvSpPr>
            <p:cNvPr id="35" name="Text Box 48"/>
            <p:cNvSpPr txBox="1"/>
            <p:nvPr/>
          </p:nvSpPr>
          <p:spPr>
            <a:xfrm>
              <a:off x="9048328" y="5671115"/>
              <a:ext cx="1944216" cy="56619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30000"/>
                </a:lnSpc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1200" b="1" kern="1200" baseline="0">
                  <a:solidFill>
                    <a:srgbClr val="D71733"/>
                  </a:solidFill>
                  <a:uFillTx/>
                </a:rPr>
                <a:t>예</a:t>
              </a:r>
              <a:r>
                <a:rPr lang="en-US" sz="1200" b="1" kern="1200" baseline="0">
                  <a:solidFill>
                    <a:srgbClr val="D71733"/>
                  </a:solidFill>
                  <a:uFillTx/>
                </a:rPr>
                <a:t>) Part</a:t>
              </a:r>
              <a:r>
                <a:rPr lang="en-US" altLang="ko-KR" sz="1200" b="1" kern="1200" baseline="0">
                  <a:solidFill>
                    <a:srgbClr val="D71733"/>
                  </a:solidFill>
                  <a:uFillTx/>
                </a:rPr>
                <a:t>3</a:t>
              </a:r>
              <a:r>
                <a:rPr lang="en-US" altLang="ko-KR" sz="1200" b="1">
                  <a:solidFill>
                    <a:srgbClr val="D71733"/>
                  </a:solidFill>
                </a:rPr>
                <a:t> - </a:t>
              </a:r>
              <a:r>
                <a:rPr lang="en-US" altLang="ko-KR" sz="1200" b="1" kern="1200" baseline="0">
                  <a:solidFill>
                    <a:srgbClr val="D71733"/>
                  </a:solidFill>
                  <a:uFillTx/>
                </a:rPr>
                <a:t>Body</a:t>
              </a:r>
            </a:p>
            <a:p>
              <a:pPr lvl="0" algn="ctr">
                <a:lnSpc>
                  <a:spcPct val="130000"/>
                </a:lnSpc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>
                  <a:solidFill>
                    <a:srgbClr val="D71733"/>
                  </a:solidFill>
                </a:rPr>
                <a:t>(1x2)</a:t>
              </a:r>
              <a:endParaRPr lang="en-US" altLang="ko-KR" sz="1200" b="1">
                <a:solidFill>
                  <a:srgbClr val="D71733"/>
                </a:solidFill>
                <a:uFillTx/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9567646" y="3370269"/>
              <a:ext cx="840100" cy="1725629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9567647" y="4162357"/>
              <a:ext cx="840100" cy="1725629"/>
            </a:xfrm>
            <a:prstGeom prst="rect">
              <a:avLst/>
            </a:prstGeom>
          </p:spPr>
        </p:pic>
      </p:grp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9336360" y="2996952"/>
            <a:ext cx="1331613" cy="9158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>
          <a:xfrm>
            <a:off x="9696400" y="1376361"/>
            <a:ext cx="1400617" cy="2409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z="1000" b="0" spc="-13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lang="ko-KR" altLang="en-US" sz="1000" b="0" spc="-130">
                <a:solidFill>
                  <a:prstClr val="black"/>
                </a:solidFill>
                <a:latin typeface="맑은 고딕"/>
                <a:ea typeface="맑은 고딕"/>
              </a:rPr>
              <a:t> 단위 </a:t>
            </a:r>
            <a:r>
              <a:rPr lang="en-US" altLang="ko-KR" sz="1000" b="0" spc="-13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lang="ko-KR" altLang="en-US" sz="1000" b="0" spc="-130">
                <a:solidFill>
                  <a:prstClr val="black"/>
                </a:solidFill>
                <a:latin typeface="맑은 고딕"/>
                <a:ea typeface="맑은 고딕"/>
              </a:rPr>
              <a:t>원 </a:t>
            </a:r>
            <a:r>
              <a:rPr lang="en-US" altLang="ko-KR" sz="1000" b="0" spc="-130">
                <a:solidFill>
                  <a:prstClr val="black"/>
                </a:solidFill>
                <a:latin typeface="맑은 고딕"/>
                <a:ea typeface="맑은 고딕"/>
              </a:rPr>
              <a:t>/</a:t>
            </a:r>
            <a:r>
              <a:rPr lang="ko-KR" altLang="en-US" sz="1000" b="0" spc="-130">
                <a:solidFill>
                  <a:prstClr val="black"/>
                </a:solidFill>
                <a:latin typeface="맑은 고딕"/>
                <a:ea typeface="맑은 고딕"/>
              </a:rPr>
              <a:t> 부가세 별도 </a:t>
            </a:r>
            <a:r>
              <a:rPr lang="en-US" altLang="ko-KR" sz="1000" b="0" spc="-13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</p:txBody>
      </p:sp>
      <p:sp>
        <p:nvSpPr>
          <p:cNvPr id="6" name="Text Box 154"/>
          <p:cNvSpPr txBox="1">
            <a:spLocks noChangeArrowheads="1"/>
          </p:cNvSpPr>
          <p:nvPr/>
        </p:nvSpPr>
        <p:spPr>
          <a:xfrm>
            <a:off x="1103065" y="1257998"/>
            <a:ext cx="7638603" cy="29879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defRPr/>
            </a:pPr>
            <a:r>
              <a:rPr lang="ko-KR" altLang="en-US" sz="1400" spc="-13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>
                <a:solidFill>
                  <a:prstClr val="black"/>
                </a:solidFill>
                <a:latin typeface="맑은 고딕"/>
                <a:ea typeface="맑은 고딕"/>
              </a:rPr>
              <a:t>사업예산   </a:t>
            </a:r>
            <a:r>
              <a:rPr lang="en-US" altLang="ko-KR" sz="1100" b="0">
                <a:solidFill>
                  <a:prstClr val="black"/>
                </a:solidFill>
                <a:latin typeface="맑은 고딕"/>
              </a:rPr>
              <a:t>※</a:t>
            </a:r>
            <a:r>
              <a:rPr lang="ko-KR" altLang="en-US" sz="1100" b="0" spc="-130">
                <a:solidFill>
                  <a:prstClr val="black"/>
                </a:solidFill>
                <a:latin typeface="맑은 고딕"/>
                <a:ea typeface="맑은 고딕"/>
              </a:rPr>
              <a:t> 예시를 참고하여 실제 소요내역으로 수정하여 기재</a:t>
            </a:r>
            <a:endParaRPr lang="en-US" altLang="ko-KR" sz="1100" b="0" spc="-13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163452" y="1638174"/>
          <a:ext cx="9829091" cy="3132390"/>
        </p:xfrm>
        <a:graphic>
          <a:graphicData uri="http://schemas.openxmlformats.org/drawingml/2006/table">
            <a:tbl>
              <a:tblPr firstRow="1" bandRow="1"/>
              <a:tblGrid>
                <a:gridCol w="1476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835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ko-KR" altLang="en-US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구  분</a:t>
                      </a:r>
                      <a:endParaRPr kumimoji="0" lang="ko-KR" altLang="en-US" sz="1100" b="1" i="0" u="none" strike="noStrike" cap="none" spc="-13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ko-KR" altLang="en-US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사업 내용</a:t>
                      </a:r>
                      <a:endParaRPr kumimoji="0" lang="ko-KR" altLang="en-US" sz="1100" b="1" i="0" u="none" strike="noStrike" cap="none" spc="-13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44000" marR="144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ko-KR" altLang="en-US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금액 </a:t>
                      </a:r>
                      <a:r>
                        <a:rPr kumimoji="0" lang="en-US" altLang="ko-KR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kumimoji="0" lang="ko-KR" altLang="en-US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r>
                        <a:rPr kumimoji="0" lang="en-US" altLang="ko-KR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  <a:endParaRPr kumimoji="0" lang="en-US" altLang="ko-KR" sz="1100" b="1" i="0" u="none" strike="noStrike" cap="none" spc="-13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ko-KR" altLang="en-US" sz="1100" b="1" i="0" u="none" strike="noStrike" cap="none" spc="-13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구성비</a:t>
                      </a:r>
                      <a:endParaRPr kumimoji="0" lang="ko-KR" altLang="en-US" sz="1100" b="1" i="0" u="none" strike="noStrike" cap="none" spc="-13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80000" marR="180000" marT="17634" marB="17634" anchor="ctr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5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  <a:ea typeface="맑은 고딕"/>
                        </a:rPr>
                        <a:t>재 료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예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몰드 베이스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/  s45c / 100kg / 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835"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ABS…</a:t>
                      </a:r>
                      <a:endParaRPr lang="ko-KR" altLang="en-US" sz="10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835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  <a:ea typeface="맑은 고딕"/>
                        </a:rPr>
                        <a:t>노 무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예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샌딩 및 광택처리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ABS / 2h30m / 1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인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시간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100,000 / 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35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도색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3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  <a:ea typeface="맑은 고딕"/>
                        </a:rPr>
                        <a:t>제 조 경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노무비의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10%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로 책정 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※ 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과제 선정 후 원가분석을 통해 재산출 예정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835">
                <a:tc rowSpan="2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</a:rPr>
                        <a:t>외주가공비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제작기업에서 제작하지 못하여 외주로 제작되는 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35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※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과업범위 대부분을 외주가공으로 처리하는 경우 선정대상에서 제외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83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  <a:ea typeface="맑은 고딕"/>
                        </a:rPr>
                        <a:t>일반관리비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위탁정산수수료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지식재산권 출원비용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시제품결과물 운송비 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35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+mn-lt"/>
                        </a:rPr>
                        <a:t>제작기업 이윤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108000" marR="0" lvl="0" indent="45720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제작기업 영업이익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노무비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제조경비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+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일반관리비의 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25% </a:t>
                      </a:r>
                      <a:r>
                        <a:rPr lang="ko-KR" altLang="en-US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r>
                        <a:rPr lang="en-US" altLang="ko-KR" sz="10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</a:t>
                      </a: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40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총 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200" b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200" b="1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31,250,000</a:t>
                      </a:r>
                      <a:endParaRPr lang="ko-KR" altLang="en-US" sz="1200" b="1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100%</a:t>
                      </a:r>
                      <a:endParaRPr lang="ko-KR" altLang="en-US" sz="1100" b="1" spc="-100" baseline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pc="-130">
                <a:solidFill>
                  <a:prstClr val="black"/>
                </a:solidFill>
                <a:latin typeface="맑은 고딕"/>
                <a:ea typeface="맑은 고딕"/>
              </a:rPr>
              <a:t>09-2.</a:t>
            </a:r>
            <a:r>
              <a:rPr lang="ko-KR" altLang="en-US" spc="-130">
                <a:solidFill>
                  <a:prstClr val="black"/>
                </a:solidFill>
                <a:latin typeface="맑은 고딕"/>
                <a:ea typeface="맑은 고딕"/>
              </a:rPr>
              <a:t> 사업예산</a:t>
            </a:r>
            <a:endParaRPr lang="ko-KR" altLang="en-US" b="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908770"/>
              </p:ext>
            </p:extLst>
          </p:nvPr>
        </p:nvGraphicFramePr>
        <p:xfrm>
          <a:off x="1170880" y="4941168"/>
          <a:ext cx="9821662" cy="1277094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46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1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48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구     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시지원금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인천 제작기업 매칭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개발비용의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80%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endParaRPr lang="en-US" altLang="ko-KR" sz="900" b="0" spc="-100" baseline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vl="0" algn="ctr" latinLnBrk="1">
                        <a:defRPr/>
                      </a:pPr>
                      <a:r>
                        <a:rPr lang="ko-KR" altLang="en-US" sz="900" b="0" spc="-100" baseline="0" dirty="0" err="1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타지역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 제작기업 매칭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개발비용의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70%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이내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참여기업 부담금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인천지역 제작기업 매칭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개발비용의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20%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en-US" altLang="ko-KR" sz="900" b="0" spc="-100" baseline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lvl="0" algn="ctr" latinLnBrk="1">
                        <a:defRPr/>
                      </a:pPr>
                      <a:r>
                        <a:rPr lang="ko-KR" altLang="en-US" sz="900" b="0" spc="-100" baseline="0" dirty="0" err="1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타지역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 제작기업 매칭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: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개발비용의 </a:t>
                      </a:r>
                      <a:r>
                        <a:rPr lang="en-US" altLang="ko-KR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30% </a:t>
                      </a:r>
                      <a:r>
                        <a:rPr lang="ko-KR" altLang="en-US" sz="900" b="0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이상</a:t>
                      </a:r>
                      <a:endParaRPr lang="en-US" altLang="ko-KR" sz="900" b="0" spc="-100" baseline="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총개발비용</a:t>
                      </a:r>
                    </a:p>
                    <a:p>
                      <a:pPr lvl="0" algn="ctr" latinLnBrk="1"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(VAT </a:t>
                      </a: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별도</a:t>
                      </a:r>
                      <a:r>
                        <a:rPr lang="en-US" altLang="ko-KR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73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금 액 </a:t>
                      </a:r>
                      <a:r>
                        <a:rPr lang="en-US" altLang="ko-KR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원</a:t>
                      </a:r>
                      <a:r>
                        <a:rPr lang="en-US" altLang="ko-KR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100" b="1" spc="-10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예</a:t>
                      </a: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 25,000,000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예</a:t>
                      </a: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 6,250,000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예</a:t>
                      </a: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) 31,250,000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73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00" baseline="0" dirty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구 성 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80%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20%</a:t>
                      </a: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100%</a:t>
                      </a: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25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4843713" y="3188593"/>
            <a:ext cx="2504574" cy="300241"/>
            <a:chOff x="4843713" y="4797152"/>
            <a:chExt cx="2504574" cy="300241"/>
          </a:xfrm>
          <a:solidFill>
            <a:srgbClr val="CC0E27"/>
          </a:solidFill>
        </p:grpSpPr>
        <p:sp>
          <p:nvSpPr>
            <p:cNvPr id="19" name="직사각형 18"/>
            <p:cNvSpPr/>
            <p:nvPr/>
          </p:nvSpPr>
          <p:spPr>
            <a:xfrm>
              <a:off x="4905772" y="4799919"/>
              <a:ext cx="2376264" cy="2880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en-US" altLang="ko-KR"/>
            </a:p>
          </p:txBody>
        </p:sp>
        <p:sp>
          <p:nvSpPr>
            <p:cNvPr id="17" name="가로 글상자 16"/>
            <p:cNvSpPr txBox="1"/>
            <p:nvPr/>
          </p:nvSpPr>
          <p:spPr>
            <a:xfrm>
              <a:off x="4843713" y="4797152"/>
              <a:ext cx="2504574" cy="3002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lt1"/>
                  </a:solidFill>
                  <a:cs typeface="맑은 고딕 Semilight"/>
                </a:rPr>
                <a:t>선정평가 발표자료 </a:t>
              </a:r>
              <a:r>
                <a:rPr lang="en-US" altLang="ko-KR" sz="1400" b="1">
                  <a:solidFill>
                    <a:schemeClr val="lt1"/>
                  </a:solidFill>
                  <a:cs typeface="맑은 고딕 Semilight"/>
                </a:rPr>
                <a:t>SAMPLE</a:t>
              </a:r>
            </a:p>
          </p:txBody>
        </p:sp>
      </p:grpSp>
      <p:sp>
        <p:nvSpPr>
          <p:cNvPr id="13" name="가로 글상자 12"/>
          <p:cNvSpPr txBox="1"/>
          <p:nvPr/>
        </p:nvSpPr>
        <p:spPr>
          <a:xfrm>
            <a:off x="2880360" y="1388393"/>
            <a:ext cx="6431280" cy="155790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ko-KR" altLang="en-US" sz="4000" b="1" spc="-100">
                <a:solidFill>
                  <a:schemeClr val="dk1"/>
                </a:solidFill>
              </a:rPr>
              <a:t>기지원과제 활용현황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ko-KR" altLang="ko-KR" sz="4000" b="1" spc="-100">
                <a:solidFill>
                  <a:schemeClr val="dk1"/>
                </a:solidFill>
              </a:rPr>
              <a:t>____</a:t>
            </a:r>
            <a:r>
              <a:rPr lang="ko-KR" altLang="en-US" sz="4000" b="1" spc="-100">
                <a:solidFill>
                  <a:schemeClr val="dk1"/>
                </a:solidFill>
              </a:rPr>
              <a:t>사 </a:t>
            </a:r>
            <a:r>
              <a:rPr lang="ko-KR" altLang="ko-KR" sz="4000" b="1" spc="-100">
                <a:solidFill>
                  <a:schemeClr val="dk1"/>
                </a:solidFill>
              </a:rPr>
              <a:t>____</a:t>
            </a:r>
            <a:r>
              <a:rPr lang="ko-KR" altLang="en-US" sz="4000" b="1" spc="-100">
                <a:solidFill>
                  <a:schemeClr val="dk1"/>
                </a:solidFill>
              </a:rPr>
              <a:t> 시제품개발</a:t>
            </a:r>
          </a:p>
        </p:txBody>
      </p:sp>
      <p:sp>
        <p:nvSpPr>
          <p:cNvPr id="22" name="가로 글상자 21"/>
          <p:cNvSpPr txBox="1"/>
          <p:nvPr/>
        </p:nvSpPr>
        <p:spPr>
          <a:xfrm>
            <a:off x="137032" y="116632"/>
            <a:ext cx="2502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solidFill>
                  <a:srgbClr val="D70027"/>
                </a:solidFill>
                <a:cs typeface="맑은 고딕 Semilight"/>
              </a:rPr>
              <a:t>2026</a:t>
            </a:r>
            <a:r>
              <a:rPr lang="ko-KR" altLang="en-US" sz="1000" b="1" dirty="0">
                <a:solidFill>
                  <a:srgbClr val="D70027"/>
                </a:solidFill>
                <a:cs typeface="맑은 고딕 Semilight"/>
              </a:rPr>
              <a:t>년 우수디자인 시제품개발지원사업</a:t>
            </a:r>
          </a:p>
        </p:txBody>
      </p:sp>
    </p:spTree>
    <p:extLst>
      <p:ext uri="{BB962C8B-B14F-4D97-AF65-F5344CB8AC3E}">
        <p14:creationId xmlns:p14="http://schemas.microsoft.com/office/powerpoint/2010/main" val="102328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/>
          <a:srcRect l="9140" t="15380" r="9150" b="13350"/>
          <a:stretch>
            <a:fillRect/>
          </a:stretch>
        </p:blipFill>
        <p:spPr>
          <a:xfrm>
            <a:off x="7968208" y="1196752"/>
            <a:ext cx="2520279" cy="1589958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7968208" y="1194647"/>
            <a:ext cx="2520280" cy="1946321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61106"/>
              </p:ext>
            </p:extLst>
          </p:nvPr>
        </p:nvGraphicFramePr>
        <p:xfrm>
          <a:off x="1381321" y="3392778"/>
          <a:ext cx="9135743" cy="59323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170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342"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상품화 준비중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1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상품화 완료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상품 판매개시일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상품화 보류</a:t>
                      </a:r>
                      <a:r>
                        <a:rPr lang="en-US" altLang="ko-KR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/</a:t>
                      </a:r>
                      <a:r>
                        <a:rPr lang="ko-KR" altLang="en-US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중단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 sz="1100" b="0" spc="-100" baseline="0">
                          <a:solidFill>
                            <a:schemeClr val="bg1"/>
                          </a:solidFill>
                          <a:latin typeface="맑은 고딕"/>
                          <a:ea typeface="맑은 고딕"/>
                        </a:rPr>
                        <a:t>상품화 실패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spc="-13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맑은 고딕"/>
                        </a:rPr>
                        <a:t>○</a:t>
                      </a:r>
                      <a:endParaRPr lang="ko-KR" altLang="en-US" sz="1100" b="1" spc="-1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2024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100" b="0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12</a:t>
                      </a:r>
                      <a:r>
                        <a:rPr lang="ko-KR" altLang="en-US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100" b="0" spc="-100" baseline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100" b="0" spc="-100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>
          <a:xfrm>
            <a:off x="1103065" y="1134269"/>
            <a:ext cx="6248400" cy="229556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지원과제 개요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/>
                <a:ea typeface="맑은 고딕"/>
              </a:rPr>
              <a:t>과제명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:  </a:t>
            </a:r>
            <a:r>
              <a:rPr lang="ko-KR" altLang="en-US" sz="1200" b="0" spc="-130" dirty="0">
                <a:latin typeface="맑은 고딕"/>
                <a:ea typeface="맑은 고딕"/>
              </a:rPr>
              <a:t>○○○ 제품디자인 개발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/>
                <a:ea typeface="맑은 고딕"/>
              </a:rPr>
              <a:t>참여기업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:  </a:t>
            </a:r>
            <a:r>
              <a:rPr lang="ko-KR" altLang="en-US" sz="1200" b="0" spc="-130" dirty="0">
                <a:latin typeface="맑은 고딕"/>
                <a:ea typeface="맑은 고딕"/>
              </a:rPr>
              <a:t>○○○사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/>
                <a:ea typeface="맑은 고딕"/>
              </a:rPr>
              <a:t>주관기관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:  </a:t>
            </a:r>
            <a:r>
              <a:rPr lang="ko-KR" altLang="en-US" sz="1200" b="0" spc="-130" dirty="0">
                <a:latin typeface="맑은 고딕"/>
                <a:ea typeface="맑은 고딕"/>
              </a:rPr>
              <a:t>○○○사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/>
                <a:ea typeface="맑은 고딕"/>
              </a:rPr>
              <a:t>개발기간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:  </a:t>
            </a:r>
            <a:r>
              <a:rPr lang="en-US" altLang="ko-KR" sz="1200" b="0" spc="-130" dirty="0">
                <a:latin typeface="맑은 고딕"/>
                <a:ea typeface="맑은 고딕"/>
              </a:rPr>
              <a:t>2024</a:t>
            </a:r>
            <a:r>
              <a:rPr lang="ko-KR" altLang="en-US" sz="1200" b="0" spc="-130" dirty="0">
                <a:latin typeface="맑은 고딕"/>
                <a:ea typeface="맑은 고딕"/>
              </a:rPr>
              <a:t>년 </a:t>
            </a:r>
            <a:r>
              <a:rPr lang="en-US" altLang="ko-KR" sz="1200" b="0" spc="-130" dirty="0">
                <a:latin typeface="맑은 고딕"/>
                <a:ea typeface="맑은 고딕"/>
              </a:rPr>
              <a:t>03</a:t>
            </a:r>
            <a:r>
              <a:rPr lang="ko-KR" altLang="en-US" sz="1200" b="0" spc="-130" dirty="0">
                <a:latin typeface="맑은 고딕"/>
                <a:ea typeface="맑은 고딕"/>
              </a:rPr>
              <a:t>월 </a:t>
            </a:r>
            <a:r>
              <a:rPr lang="en-US" altLang="ko-KR" sz="1200" b="0" spc="-130" dirty="0">
                <a:latin typeface="맑은 고딕"/>
                <a:ea typeface="맑은 고딕"/>
              </a:rPr>
              <a:t>12</a:t>
            </a:r>
            <a:r>
              <a:rPr lang="ko-KR" altLang="en-US" sz="1200" b="0" spc="-130" dirty="0">
                <a:latin typeface="맑은 고딕"/>
                <a:ea typeface="맑은 고딕"/>
              </a:rPr>
              <a:t>일 </a:t>
            </a:r>
            <a:r>
              <a:rPr lang="en-US" altLang="ko-KR" sz="1200" b="0" spc="-130" dirty="0">
                <a:latin typeface="맑은 고딕"/>
                <a:ea typeface="맑은 고딕"/>
              </a:rPr>
              <a:t>~ 2024</a:t>
            </a:r>
            <a:r>
              <a:rPr lang="ko-KR" altLang="en-US" sz="1200" b="0" spc="-130" dirty="0">
                <a:latin typeface="맑은 고딕"/>
                <a:ea typeface="맑은 고딕"/>
              </a:rPr>
              <a:t>년 </a:t>
            </a:r>
            <a:r>
              <a:rPr lang="en-US" altLang="ko-KR" sz="1200" b="0" spc="-130" dirty="0">
                <a:latin typeface="맑은 고딕"/>
                <a:ea typeface="맑은 고딕"/>
              </a:rPr>
              <a:t>06</a:t>
            </a:r>
            <a:r>
              <a:rPr lang="ko-KR" altLang="en-US" sz="1200" b="0" spc="-130" dirty="0">
                <a:latin typeface="맑은 고딕"/>
                <a:ea typeface="맑은 고딕"/>
              </a:rPr>
              <a:t>월 </a:t>
            </a:r>
            <a:r>
              <a:rPr lang="en-US" altLang="ko-KR" sz="1200" b="0" spc="-130" dirty="0">
                <a:latin typeface="맑은 고딕"/>
                <a:ea typeface="맑은 고딕"/>
              </a:rPr>
              <a:t>11</a:t>
            </a:r>
            <a:r>
              <a:rPr lang="ko-KR" altLang="en-US" sz="1200" b="0" spc="-130" dirty="0">
                <a:latin typeface="맑은 고딕"/>
                <a:ea typeface="맑은 고딕"/>
              </a:rPr>
              <a:t>일 </a:t>
            </a:r>
            <a:r>
              <a:rPr lang="en-US" altLang="ko-KR" sz="1200" b="0" spc="-130" dirty="0">
                <a:latin typeface="맑은 고딕"/>
                <a:ea typeface="맑은 고딕"/>
              </a:rPr>
              <a:t>(</a:t>
            </a:r>
            <a:r>
              <a:rPr lang="ko-KR" altLang="en-US" sz="1200" b="0" spc="-130" dirty="0">
                <a:latin typeface="맑은 고딕"/>
                <a:ea typeface="맑은 고딕"/>
              </a:rPr>
              <a:t>총 </a:t>
            </a:r>
            <a:r>
              <a:rPr lang="en-US" altLang="ko-KR" sz="1200" b="0" spc="-130" dirty="0">
                <a:latin typeface="맑은 고딕"/>
                <a:ea typeface="맑은 고딕"/>
              </a:rPr>
              <a:t>90</a:t>
            </a:r>
            <a:r>
              <a:rPr lang="ko-KR" altLang="en-US" sz="1200" b="0" spc="-130" dirty="0">
                <a:latin typeface="맑은 고딕"/>
                <a:ea typeface="맑은 고딕"/>
              </a:rPr>
              <a:t>일</a:t>
            </a:r>
            <a:r>
              <a:rPr lang="en-US" altLang="ko-KR" sz="1200" b="0" spc="-130" dirty="0">
                <a:latin typeface="맑은 고딕"/>
                <a:ea typeface="맑은 고딕"/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130" dirty="0">
                <a:solidFill>
                  <a:srgbClr val="000000"/>
                </a:solidFill>
                <a:latin typeface="맑은 고딕"/>
                <a:ea typeface="맑은 고딕"/>
              </a:rPr>
              <a:t>개  발  비</a:t>
            </a:r>
            <a:r>
              <a:rPr lang="ko-KR" altLang="en-US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130" dirty="0">
                <a:solidFill>
                  <a:srgbClr val="000000"/>
                </a:solidFill>
                <a:latin typeface="맑은 고딕"/>
                <a:ea typeface="맑은 고딕"/>
              </a:rPr>
              <a:t>:  35,164</a:t>
            </a:r>
            <a:r>
              <a:rPr lang="ko-KR" altLang="en-US" sz="1200" b="0" spc="-130" dirty="0">
                <a:latin typeface="맑은 고딕"/>
                <a:ea typeface="맑은 고딕"/>
              </a:rPr>
              <a:t>천원 </a:t>
            </a:r>
            <a:r>
              <a:rPr lang="en-US" altLang="ko-KR" sz="1200" b="0" spc="-130" dirty="0">
                <a:latin typeface="맑은 고딕"/>
                <a:ea typeface="맑은 고딕"/>
              </a:rPr>
              <a:t>(</a:t>
            </a:r>
            <a:r>
              <a:rPr lang="ko-KR" altLang="en-US" sz="1200" b="0" spc="-130" dirty="0">
                <a:latin typeface="맑은 고딕"/>
                <a:ea typeface="맑은 고딕"/>
              </a:rPr>
              <a:t>인천市지원금 </a:t>
            </a:r>
            <a:r>
              <a:rPr lang="en-US" altLang="ko-KR" sz="1200" b="0" spc="-130" dirty="0">
                <a:latin typeface="맑은 고딕"/>
                <a:ea typeface="맑은 고딕"/>
              </a:rPr>
              <a:t>25,000</a:t>
            </a:r>
            <a:r>
              <a:rPr lang="ko-KR" altLang="en-US" sz="1200" b="0" spc="-130" dirty="0">
                <a:latin typeface="맑은 고딕"/>
                <a:ea typeface="맑은 고딕"/>
              </a:rPr>
              <a:t>천원 </a:t>
            </a:r>
            <a:r>
              <a:rPr lang="en-US" altLang="ko-KR" sz="1200" b="0" spc="-130" dirty="0">
                <a:latin typeface="맑은 고딕"/>
                <a:ea typeface="맑은 고딕"/>
              </a:rPr>
              <a:t>+ </a:t>
            </a:r>
            <a:r>
              <a:rPr lang="ko-KR" altLang="en-US" sz="1200" b="0" spc="-130" dirty="0">
                <a:latin typeface="맑은 고딕"/>
                <a:ea typeface="맑은 고딕"/>
              </a:rPr>
              <a:t>기업부담금 </a:t>
            </a:r>
            <a:r>
              <a:rPr lang="en-US" altLang="ko-KR" sz="1200" b="0" spc="-130" dirty="0">
                <a:latin typeface="맑은 고딕"/>
                <a:ea typeface="맑은 고딕"/>
              </a:rPr>
              <a:t>10,164</a:t>
            </a:r>
            <a:r>
              <a:rPr lang="ko-KR" altLang="en-US" sz="1200" b="0" spc="-130" dirty="0">
                <a:latin typeface="맑은 고딕"/>
                <a:ea typeface="맑은 고딕"/>
              </a:rPr>
              <a:t>천원</a:t>
            </a:r>
            <a:r>
              <a:rPr lang="en-US" altLang="ko-KR" sz="1200" b="0" spc="-130" dirty="0">
                <a:latin typeface="맑은 고딕"/>
                <a:ea typeface="맑은 고딕"/>
              </a:rPr>
              <a:t>(VAT</a:t>
            </a:r>
            <a:r>
              <a:rPr lang="ko-KR" altLang="en-US" sz="1200" b="0" spc="-130" dirty="0">
                <a:latin typeface="맑은 고딕"/>
                <a:ea typeface="맑은 고딕"/>
              </a:rPr>
              <a:t>포함</a:t>
            </a:r>
            <a:r>
              <a:rPr lang="en-US" altLang="ko-KR" sz="1200" b="0" spc="-130" dirty="0">
                <a:latin typeface="맑은 고딕"/>
                <a:ea typeface="맑은 고딕"/>
              </a:rPr>
              <a:t>))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</a:rPr>
              <a:t>◾</a:t>
            </a: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개발과제 활용현황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>
          <a:xfrm>
            <a:off x="1199456" y="4062214"/>
            <a:ext cx="6521450" cy="345956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400" spc="-13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상품화 보류 및 실패 사유</a:t>
            </a:r>
            <a:r>
              <a:rPr lang="en-US" altLang="ko-KR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해당시 작성</a:t>
            </a:r>
            <a:r>
              <a:rPr lang="en-US" altLang="ko-KR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)</a:t>
            </a:r>
            <a:endParaRPr lang="ko-KR" altLang="en-US" sz="140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379735" y="4424191"/>
          <a:ext cx="9135742" cy="524855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2263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1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상품화 보류 </a:t>
                      </a:r>
                      <a:r>
                        <a:rPr kumimoji="1" lang="en-US" altLang="ko-KR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/ </a:t>
                      </a: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중단</a:t>
                      </a:r>
                      <a:endParaRPr kumimoji="1" lang="ko-KR" altLang="ko-KR" sz="1100" b="1" i="0" u="none" strike="noStrike" cap="none" spc="-90" normalizeH="0" baseline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100" b="1" i="0" u="none" strike="noStrike" cap="none" spc="-90" normalizeH="0" baseline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상품화 실패</a:t>
                      </a:r>
                      <a:endParaRPr kumimoji="1" lang="ko-KR" altLang="en-US" sz="1100" b="1" i="0" u="none" strike="noStrike" cap="none" spc="-9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90" normalizeH="0" baseline="0">
                        <a:solidFill>
                          <a:schemeClr val="tx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>
          <a:xfrm>
            <a:off x="1199456" y="5051276"/>
            <a:ext cx="6521450" cy="348289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400" spc="-13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개발과제 활용현황</a:t>
            </a:r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1379734" y="5413252"/>
          <a:ext cx="9135743" cy="79063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310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5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117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구   분</a:t>
                      </a:r>
                      <a:endParaRPr kumimoji="1" lang="ko-KR" altLang="ko-KR" sz="1100" b="1" i="0" u="none" strike="noStrike" cap="none" spc="-90" normalizeH="0" baseline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내   수</a:t>
                      </a:r>
                      <a:endParaRPr kumimoji="1" lang="ko-KR" altLang="ko-KR" sz="1100" b="1" i="0" u="none" strike="noStrike" cap="none" spc="-90" normalizeH="0" baseline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수   출</a:t>
                      </a:r>
                      <a:endParaRPr kumimoji="1" lang="ko-KR" altLang="ko-KR" sz="1100" b="1" i="0" u="none" strike="noStrike" cap="none" spc="-90" normalizeH="0" baseline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9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주요 거래처</a:t>
                      </a:r>
                      <a:endParaRPr kumimoji="1" lang="ko-KR" altLang="en-US" sz="1100" b="1" i="0" u="none" strike="noStrike" cap="none" spc="-90" normalizeH="0" baseline="0">
                        <a:solidFill>
                          <a:schemeClr val="bg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매 출 액</a:t>
                      </a:r>
                      <a:endParaRPr kumimoji="1" lang="ko-KR" altLang="en-US" sz="1100" b="0" i="0" u="none" strike="noStrike" cap="none" spc="-90" normalizeH="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백만원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백만원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0" spc="-13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맑은 고딕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75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향 후 계약액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백만원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00 </a:t>
                      </a:r>
                      <a:r>
                        <a:rPr kumimoji="1" lang="ko-KR" altLang="en-US" sz="1100" b="0" i="0" u="none" strike="noStrike" cap="none" spc="-90" normalizeH="0" baseline="0"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</a:rPr>
                        <a:t>백만원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0" spc="-13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맑은 고딕"/>
                          <a:ea typeface="맑은 고딕"/>
                        </a:rPr>
                        <a:t>○○○사</a:t>
                      </a:r>
                      <a:endParaRPr kumimoji="1" lang="en-US" altLang="ko-KR" sz="1100" b="0" i="0" u="none" strike="noStrike" cap="none" spc="-9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18"/>
          <p:cNvSpPr txBox="1">
            <a:spLocks noChangeArrowheads="1"/>
          </p:cNvSpPr>
          <p:nvPr/>
        </p:nvSpPr>
        <p:spPr>
          <a:xfrm>
            <a:off x="8533605" y="2831733"/>
            <a:ext cx="1430656" cy="26198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지원 결과물 사진 삽입</a:t>
            </a:r>
            <a:endParaRPr lang="en-US" altLang="ko-KR" sz="110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marL="409575" lvl="0" indent="-409575" algn="ctr" defTabSz="1090613">
              <a:lnSpc>
                <a:spcPct val="120000"/>
              </a:lnSpc>
              <a:defRPr/>
            </a:pPr>
            <a:r>
              <a:rPr lang="en-US" altLang="ko-KR" spc="-130" dirty="0">
                <a:latin typeface="맑은 고딕"/>
                <a:ea typeface="맑은 고딕"/>
              </a:rPr>
              <a:t>10.</a:t>
            </a:r>
            <a:r>
              <a:rPr lang="ko-KR" altLang="en-US" spc="-130" dirty="0">
                <a:latin typeface="맑은 고딕"/>
                <a:ea typeface="맑은 고딕"/>
              </a:rPr>
              <a:t> 기지원 과제 활용현황</a:t>
            </a:r>
            <a:r>
              <a:rPr lang="ko-KR" altLang="en-US" sz="1000" spc="-130" dirty="0">
                <a:latin typeface="맑은 고딕"/>
                <a:ea typeface="맑은 고딕"/>
              </a:rPr>
              <a:t> </a:t>
            </a:r>
            <a:r>
              <a:rPr lang="en-US" altLang="ko-KR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최근 </a:t>
            </a:r>
            <a:r>
              <a:rPr lang="en-US" altLang="ko-KR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2</a:t>
            </a:r>
            <a:r>
              <a:rPr lang="ko-KR" altLang="en-US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년 이내 기지원 받은 과제</a:t>
            </a:r>
            <a:r>
              <a:rPr lang="en-US" altLang="ko-KR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(2024</a:t>
            </a:r>
            <a:r>
              <a:rPr lang="ko-KR" altLang="en-US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년도 이후</a:t>
            </a:r>
            <a:r>
              <a:rPr lang="en-US" altLang="ko-KR" sz="1000" spc="-80" dirty="0">
                <a:solidFill>
                  <a:srgbClr val="C00000"/>
                </a:solidFill>
                <a:latin typeface="맑은 고딕"/>
                <a:ea typeface="맑은 고딕"/>
              </a:rPr>
              <a:t>)</a:t>
            </a:r>
            <a:endParaRPr lang="ko-KR" altLang="en-US" sz="1000" b="0" spc="-130" dirty="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645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2651976" y="1700808"/>
            <a:ext cx="6888048" cy="1630001"/>
            <a:chOff x="2651976" y="1844824"/>
            <a:chExt cx="6888048" cy="1630001"/>
          </a:xfrm>
        </p:grpSpPr>
        <p:sp>
          <p:nvSpPr>
            <p:cNvPr id="13" name="가로 글상자 12"/>
            <p:cNvSpPr txBox="1"/>
            <p:nvPr/>
          </p:nvSpPr>
          <p:spPr>
            <a:xfrm>
              <a:off x="2651976" y="1844824"/>
              <a:ext cx="6888047" cy="1119841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ko-KR" altLang="ko-KR" sz="4500" b="1" spc="-100">
                  <a:solidFill>
                    <a:schemeClr val="tx1"/>
                  </a:solidFill>
                </a:rPr>
                <a:t>____</a:t>
              </a:r>
              <a:r>
                <a:rPr lang="ko-KR" altLang="en-US" sz="4500" b="1" spc="-100">
                  <a:solidFill>
                    <a:schemeClr val="tx1"/>
                  </a:solidFill>
                </a:rPr>
                <a:t>사 </a:t>
              </a:r>
              <a:r>
                <a:rPr lang="ko-KR" altLang="ko-KR" sz="4500" b="1" spc="-100">
                  <a:solidFill>
                    <a:schemeClr val="tx1"/>
                  </a:solidFill>
                </a:rPr>
                <a:t>____</a:t>
              </a:r>
              <a:r>
                <a:rPr lang="ko-KR" altLang="en-US" sz="4500" b="1" spc="-100">
                  <a:solidFill>
                    <a:schemeClr val="tx1"/>
                  </a:solidFill>
                </a:rPr>
                <a:t> 시제품개발지원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905772" y="2892657"/>
              <a:ext cx="2376264" cy="2880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en-US" altLang="ko-KR">
                <a:solidFill>
                  <a:schemeClr val="tx1"/>
                </a:solidFill>
              </a:endParaRPr>
            </a:p>
          </p:txBody>
        </p:sp>
        <p:sp>
          <p:nvSpPr>
            <p:cNvPr id="18" name="가로 글상자 17"/>
            <p:cNvSpPr txBox="1"/>
            <p:nvPr/>
          </p:nvSpPr>
          <p:spPr>
            <a:xfrm>
              <a:off x="4843713" y="3174584"/>
              <a:ext cx="2504574" cy="300241"/>
            </a:xfrm>
            <a:prstGeom prst="rect">
              <a:avLst/>
            </a:prstGeom>
            <a:solidFill>
              <a:srgbClr val="CD0F28"/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ko-KR" altLang="en-US" sz="1400" b="1">
                  <a:solidFill>
                    <a:schemeClr val="lt1"/>
                  </a:solidFill>
                  <a:cs typeface="맑은 고딕 Semilight"/>
                </a:rPr>
                <a:t>선정평가 발표자료 </a:t>
              </a:r>
              <a:r>
                <a:rPr lang="en-US" altLang="ko-KR" sz="1400" b="1">
                  <a:solidFill>
                    <a:schemeClr val="lt1"/>
                  </a:solidFill>
                  <a:cs typeface="맑은 고딕 Semilight"/>
                </a:rPr>
                <a:t>SAMPLE</a:t>
              </a:r>
            </a:p>
          </p:txBody>
        </p:sp>
      </p:grpSp>
      <p:sp>
        <p:nvSpPr>
          <p:cNvPr id="20" name="가로 글상자 19"/>
          <p:cNvSpPr txBox="1"/>
          <p:nvPr/>
        </p:nvSpPr>
        <p:spPr>
          <a:xfrm>
            <a:off x="137032" y="116632"/>
            <a:ext cx="2502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000" b="1" dirty="0">
                <a:solidFill>
                  <a:srgbClr val="D70027"/>
                </a:solidFill>
                <a:cs typeface="맑은 고딕 Semilight"/>
              </a:rPr>
              <a:t>2026</a:t>
            </a:r>
            <a:r>
              <a:rPr lang="ko-KR" altLang="en-US" sz="1000" b="1" dirty="0">
                <a:solidFill>
                  <a:srgbClr val="D70027"/>
                </a:solidFill>
                <a:cs typeface="맑은 고딕 Semilight"/>
              </a:rPr>
              <a:t>년 우수디자인 시제품개발지원사업</a:t>
            </a:r>
          </a:p>
        </p:txBody>
      </p:sp>
    </p:spTree>
    <p:extLst>
      <p:ext uri="{BB962C8B-B14F-4D97-AF65-F5344CB8AC3E}">
        <p14:creationId xmlns:p14="http://schemas.microsoft.com/office/powerpoint/2010/main" val="346819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그룹 67"/>
          <p:cNvGrpSpPr/>
          <p:nvPr/>
        </p:nvGrpSpPr>
        <p:grpSpPr>
          <a:xfrm>
            <a:off x="1442483" y="1772816"/>
            <a:ext cx="6080402" cy="3794650"/>
            <a:chOff x="1442483" y="1772816"/>
            <a:chExt cx="6080402" cy="3794650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178217" y="2592921"/>
              <a:ext cx="2068562" cy="522766"/>
            </a:xfrm>
            <a:prstGeom prst="roundRect">
              <a:avLst>
                <a:gd name="adj" fmla="val 17595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제작기업 소개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178217" y="1775662"/>
              <a:ext cx="2068562" cy="522766"/>
            </a:xfrm>
            <a:prstGeom prst="roundRect">
              <a:avLst>
                <a:gd name="adj" fmla="val 20312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참여기업 소개</a:t>
              </a: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2178217" y="3410180"/>
              <a:ext cx="2068562" cy="522766"/>
            </a:xfrm>
            <a:prstGeom prst="roundRect">
              <a:avLst>
                <a:gd name="adj" fmla="val 19921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상품 용도 및 특성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5461606" y="1791857"/>
              <a:ext cx="2053999" cy="522766"/>
            </a:xfrm>
            <a:prstGeom prst="roundRect">
              <a:avLst>
                <a:gd name="adj" fmla="val 20343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시장상황 및 경쟁사분석</a:t>
              </a: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2178217" y="4227439"/>
              <a:ext cx="2068562" cy="522766"/>
            </a:xfrm>
            <a:prstGeom prst="roundRect">
              <a:avLst>
                <a:gd name="adj" fmla="val 21191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적용 기술수준 단계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54958" y="1772816"/>
              <a:ext cx="720080" cy="5154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01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4958" y="2590468"/>
              <a:ext cx="720080" cy="5169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02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54958" y="3408120"/>
              <a:ext cx="720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03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54958" y="4225772"/>
              <a:ext cx="720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04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42483" y="5043422"/>
              <a:ext cx="720080" cy="51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05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454323" y="3417639"/>
              <a:ext cx="2068562" cy="522766"/>
            </a:xfrm>
            <a:prstGeom prst="roundRect">
              <a:avLst>
                <a:gd name="adj" fmla="val 21875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개발결과물</a:t>
              </a: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5454323" y="2604748"/>
              <a:ext cx="2068562" cy="522766"/>
            </a:xfrm>
            <a:prstGeom prst="roundRect">
              <a:avLst>
                <a:gd name="adj" fmla="val 19140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판로계획 및 기대효과</a:t>
              </a:r>
            </a:p>
          </p:txBody>
        </p:sp>
        <p:sp>
          <p:nvSpPr>
            <p:cNvPr id="52" name="모서리가 둥근 직사각형 51"/>
            <p:cNvSpPr/>
            <p:nvPr/>
          </p:nvSpPr>
          <p:spPr>
            <a:xfrm>
              <a:off x="2178217" y="5044700"/>
              <a:ext cx="2068562" cy="522766"/>
            </a:xfrm>
            <a:prstGeom prst="roundRect">
              <a:avLst>
                <a:gd name="adj" fmla="val 23339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제품디자인 형태</a:t>
              </a: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5461606" y="5043422"/>
              <a:ext cx="2053999" cy="522766"/>
            </a:xfrm>
            <a:prstGeom prst="roundRect">
              <a:avLst>
                <a:gd name="adj" fmla="val 1562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기지원과제 활용현황</a:t>
              </a:r>
            </a:p>
            <a:p>
              <a:pPr lvl="0" algn="ctr">
                <a:defRPr/>
              </a:pPr>
              <a:r>
                <a:rPr lang="en-US" altLang="ko-KR" sz="1300" b="1">
                  <a:solidFill>
                    <a:schemeClr val="bg1"/>
                  </a:solidFill>
                </a:rPr>
                <a:t>(</a:t>
              </a:r>
              <a:r>
                <a:rPr lang="ko-KR" altLang="en-US" sz="1300" b="1">
                  <a:solidFill>
                    <a:schemeClr val="bg1"/>
                  </a:solidFill>
                </a:rPr>
                <a:t>최근 </a:t>
              </a:r>
              <a:r>
                <a:rPr lang="en-US" altLang="ko-KR" sz="1300" b="1">
                  <a:solidFill>
                    <a:schemeClr val="bg1"/>
                  </a:solidFill>
                </a:rPr>
                <a:t>2</a:t>
              </a:r>
              <a:r>
                <a:rPr lang="ko-KR" altLang="en-US" sz="1300" b="1">
                  <a:solidFill>
                    <a:schemeClr val="bg1"/>
                  </a:solidFill>
                </a:rPr>
                <a:t>년 이내</a:t>
              </a:r>
              <a:r>
                <a:rPr lang="en-US" altLang="ko-KR" sz="1300" b="1">
                  <a:solidFill>
                    <a:schemeClr val="bg1"/>
                  </a:solidFill>
                </a:rPr>
                <a:t>)</a:t>
              </a:r>
              <a:endParaRPr lang="ko-KR" altLang="en-US" sz="1300" b="1">
                <a:solidFill>
                  <a:schemeClr val="bg1"/>
                </a:solidFill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5454323" y="4230530"/>
              <a:ext cx="2068562" cy="522766"/>
            </a:xfrm>
            <a:prstGeom prst="roundRect">
              <a:avLst>
                <a:gd name="adj" fmla="val 17773"/>
              </a:avLst>
            </a:prstGeom>
            <a:solidFill>
              <a:srgbClr val="D717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lvl="0" algn="ctr">
                <a:defRPr/>
              </a:pPr>
              <a:r>
                <a:rPr lang="ko-KR" altLang="en-US" sz="1300" b="1">
                  <a:solidFill>
                    <a:schemeClr val="bg1"/>
                  </a:solidFill>
                </a:rPr>
                <a:t>사업예산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738990" y="1773801"/>
              <a:ext cx="720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06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738990" y="2591206"/>
              <a:ext cx="720080" cy="516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07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38990" y="3408611"/>
              <a:ext cx="720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08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38990" y="4226016"/>
              <a:ext cx="720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rgbClr val="C00000"/>
                  </a:solidFill>
                </a:rPr>
                <a:t>09</a:t>
              </a:r>
              <a:endParaRPr lang="ko-KR" altLang="en-US" sz="2800" b="1" spc="-10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738990" y="5043422"/>
              <a:ext cx="720080" cy="51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2800" b="1" spc="-1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</a:t>
              </a:r>
              <a:endParaRPr lang="ko-KR" altLang="en-US" sz="2800" b="1" spc="-1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60" name="직사각형 59"/>
          <p:cNvSpPr/>
          <p:nvPr/>
        </p:nvSpPr>
        <p:spPr>
          <a:xfrm>
            <a:off x="8185108" y="1794249"/>
            <a:ext cx="2663419" cy="375335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headEnd w="med" len="med"/>
            <a:tailEnd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5109" y="1885900"/>
            <a:ext cx="2663418" cy="191267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◾  </a:t>
            </a:r>
            <a:r>
              <a:rPr lang="ko-KR" altLang="ko-KR" sz="1000" b="1" dirty="0">
                <a:solidFill>
                  <a:schemeClr val="tx1"/>
                </a:solidFill>
              </a:rPr>
              <a:t>01 – 09</a:t>
            </a:r>
            <a:r>
              <a:rPr lang="ko-KR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까지 해당내용 필수기재</a:t>
            </a:r>
          </a:p>
          <a:p>
            <a:pPr lvl="0">
              <a:lnSpc>
                <a:spcPct val="200000"/>
              </a:lnSpc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◾  </a:t>
            </a:r>
            <a:r>
              <a:rPr lang="ko-KR" altLang="ko-KR" sz="1000" b="1" dirty="0">
                <a:solidFill>
                  <a:schemeClr val="tx1"/>
                </a:solidFill>
              </a:rPr>
              <a:t>10</a:t>
            </a:r>
            <a:r>
              <a:rPr lang="ko-KR" altLang="ko-KR" sz="1000" dirty="0">
                <a:solidFill>
                  <a:schemeClr val="tx1"/>
                </a:solidFill>
              </a:rPr>
              <a:t> </a:t>
            </a:r>
            <a:r>
              <a:rPr lang="ko-KR" altLang="en-US" sz="1000" dirty="0">
                <a:solidFill>
                  <a:schemeClr val="tx1"/>
                </a:solidFill>
              </a:rPr>
              <a:t>은 해당기업만 기재</a:t>
            </a:r>
          </a:p>
          <a:p>
            <a:pPr lvl="0">
              <a:lnSpc>
                <a:spcPct val="200000"/>
              </a:lnSpc>
              <a:defRPr/>
            </a:pPr>
            <a:endParaRPr lang="ko-KR" altLang="ko-KR" sz="10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/>
            </a:pPr>
            <a:r>
              <a:rPr lang="ko-KR" altLang="en-US" sz="1000" dirty="0">
                <a:solidFill>
                  <a:schemeClr val="tx1"/>
                </a:solidFill>
              </a:rPr>
              <a:t>◾  짧은 시간 내에 </a:t>
            </a:r>
            <a:r>
              <a:rPr lang="ko-KR" altLang="ko-KR" sz="1000" dirty="0" err="1">
                <a:solidFill>
                  <a:schemeClr val="tx1"/>
                </a:solidFill>
              </a:rPr>
              <a:t>PT</a:t>
            </a:r>
            <a:r>
              <a:rPr lang="ko-KR" altLang="en-US" sz="1000" dirty="0" err="1">
                <a:solidFill>
                  <a:schemeClr val="tx1"/>
                </a:solidFill>
              </a:rPr>
              <a:t>를</a:t>
            </a:r>
            <a:r>
              <a:rPr lang="ko-KR" altLang="en-US" sz="1000" dirty="0">
                <a:solidFill>
                  <a:schemeClr val="tx1"/>
                </a:solidFill>
              </a:rPr>
              <a:t> 진행해야 하므로</a:t>
            </a:r>
          </a:p>
          <a:p>
            <a:pPr lvl="0">
              <a:lnSpc>
                <a:spcPct val="200000"/>
              </a:lnSpc>
              <a:defRPr/>
            </a:pPr>
            <a:r>
              <a:rPr lang="ko-KR" altLang="ko-KR" sz="1000" dirty="0">
                <a:solidFill>
                  <a:schemeClr val="tx1"/>
                </a:solidFill>
              </a:rPr>
              <a:t>   </a:t>
            </a:r>
            <a:r>
              <a:rPr lang="ko-KR" altLang="en-US" sz="1000" dirty="0">
                <a:solidFill>
                  <a:schemeClr val="tx1"/>
                </a:solidFill>
              </a:rPr>
              <a:t> 과제 관련 내용위주로 발표하는 것을 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lvl="0">
              <a:lnSpc>
                <a:spcPct val="200000"/>
              </a:lnSpc>
              <a:defRPr/>
            </a:pPr>
            <a:r>
              <a:rPr lang="en-US" altLang="ko-KR" sz="1000" dirty="0"/>
              <a:t>    </a:t>
            </a:r>
            <a:r>
              <a:rPr lang="ko-KR" altLang="en-US" sz="1000" dirty="0" err="1">
                <a:solidFill>
                  <a:schemeClr val="tx1"/>
                </a:solidFill>
              </a:rPr>
              <a:t>권장드립니다</a:t>
            </a:r>
            <a:r>
              <a:rPr lang="ko-KR" altLang="ko-KR" sz="1000" dirty="0">
                <a:solidFill>
                  <a:schemeClr val="tx1"/>
                </a:solidFill>
              </a:rPr>
              <a:t>.</a:t>
            </a:r>
            <a:r>
              <a:rPr lang="ko-KR" altLang="en-US" sz="1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" name="가로 글상자 60"/>
          <p:cNvSpPr txBox="1"/>
          <p:nvPr/>
        </p:nvSpPr>
        <p:spPr>
          <a:xfrm>
            <a:off x="5605194" y="792927"/>
            <a:ext cx="982296" cy="547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000" b="1"/>
              <a:t>목차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marL="409575" lvl="0" indent="-409575" algn="ctr" defTabSz="1090613">
              <a:lnSpc>
                <a:spcPct val="120000"/>
              </a:lnSpc>
              <a:defRPr/>
            </a:pPr>
            <a:r>
              <a:rPr lang="en-US" altLang="ko-KR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01. </a:t>
            </a:r>
            <a:r>
              <a:rPr lang="ko-KR" altLang="en-US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참여기업 소개</a:t>
            </a: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836521"/>
              </p:ext>
            </p:extLst>
          </p:nvPr>
        </p:nvGraphicFramePr>
        <p:xfrm>
          <a:off x="1345766" y="3569229"/>
          <a:ext cx="9483713" cy="158796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19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구분</a:t>
                      </a:r>
                      <a:endParaRPr kumimoji="1" lang="ko-KR" altLang="ko-KR" sz="1100" b="1" i="0" u="none" strike="noStrike" cap="none" spc="-100" normalizeH="0" baseline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2023</a:t>
                      </a:r>
                      <a:r>
                        <a:rPr kumimoji="1" lang="ko-KR" altLang="en-US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2024</a:t>
                      </a:r>
                      <a:r>
                        <a:rPr kumimoji="1" lang="ko-KR" altLang="en-US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2025</a:t>
                      </a:r>
                      <a:r>
                        <a:rPr kumimoji="1" lang="ko-KR" altLang="en-US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년도 매출총액</a:t>
                      </a:r>
                      <a:endParaRPr kumimoji="1" lang="ko-KR" altLang="en-US" sz="1100" b="1" i="0" u="none" strike="noStrike" cap="none" spc="-100" normalizeH="0" baseline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2026</a:t>
                      </a:r>
                      <a:r>
                        <a:rPr kumimoji="1" lang="ko-KR" altLang="en-US" sz="1100" b="1" u="none" strike="noStrike" cap="none" spc="-100" normalizeH="0" baseline="0" dirty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년도 매출예상</a:t>
                      </a:r>
                      <a:endParaRPr kumimoji="1" lang="ko-KR" altLang="en-US" sz="1100" b="1" i="0" u="none" strike="noStrike" cap="none" spc="-100" normalizeH="0" baseline="0" dirty="0">
                        <a:solidFill>
                          <a:schemeClr val="bg1"/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매출총액</a:t>
                      </a:r>
                      <a:endParaRPr kumimoji="1" lang="ko-KR" altLang="en-US" sz="110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1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E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내      수</a:t>
                      </a: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원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수      출</a:t>
                      </a: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0$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수출지역</a:t>
                      </a: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-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+mn-ea"/>
                        </a:rPr>
                        <a:t>-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-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-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근로자수</a:t>
                      </a: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en-US" altLang="ko-KR" sz="1100" b="0" i="0" u="none" strike="noStrike" cap="none" spc="-100" normalizeH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0</a:t>
                      </a:r>
                      <a:r>
                        <a:rPr kumimoji="1" lang="ko-KR" altLang="en-US" sz="1100" b="0" i="0" u="none" strike="noStrike" cap="none" spc="-100" normalizeH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/>
                          <a:ea typeface="맑은 고딕"/>
                        </a:rPr>
                        <a:t>명</a:t>
                      </a:r>
                      <a:endParaRPr kumimoji="1" lang="en-US" altLang="ko-KR" sz="1100" b="0" i="0" u="none" strike="noStrike" cap="none" spc="-100" normalizeH="0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7949158" y="1196753"/>
            <a:ext cx="2880320" cy="213351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w="med" len="med"/>
            <a:tailEnd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>
          <a:xfrm>
            <a:off x="8187546" y="3023374"/>
            <a:ext cx="2444958" cy="261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기업 전경</a:t>
            </a:r>
            <a:r>
              <a:rPr lang="en-US" altLang="ko-KR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제조시설</a:t>
            </a:r>
            <a:r>
              <a:rPr lang="en-US" altLang="ko-KR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등 삽입</a:t>
            </a:r>
            <a:endParaRPr lang="en-US" altLang="ko-KR" sz="110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pic>
        <p:nvPicPr>
          <p:cNvPr id="19" name="그림 18" descr="1.PN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03792" y="1443812"/>
            <a:ext cx="2571052" cy="1514982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>
          <a:xfrm>
            <a:off x="1107999" y="1119058"/>
            <a:ext cx="6248400" cy="205086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참여기업 </a:t>
            </a:r>
            <a:r>
              <a:rPr lang="en-US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 </a:t>
            </a:r>
            <a:r>
              <a:rPr lang="ko-KR" altLang="en-US" sz="1400" b="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○○○○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rgbClr val="000000"/>
                </a:solidFill>
                <a:latin typeface="맑은 고딕"/>
                <a:ea typeface="맑은 고딕"/>
              </a:rPr>
              <a:t>대표자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latin typeface="맑은 고딕"/>
                <a:ea typeface="맑은 고딕"/>
              </a:rPr>
              <a:t>○ ○ ○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rgbClr val="000000"/>
                </a:solidFill>
                <a:latin typeface="맑은 고딕"/>
                <a:ea typeface="맑은 고딕"/>
              </a:rPr>
              <a:t>주   소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인천광역시 남동구 남동대로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215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번길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30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인원현황 </a:t>
            </a:r>
            <a:r>
              <a:rPr lang="en-US" altLang="ko-KR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:  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총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22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     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-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기구설계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회로설계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기타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(A/S 2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)</a:t>
            </a:r>
            <a:endParaRPr lang="en-US" altLang="ko-KR" sz="1200" b="0" spc="-5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-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상품기획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일반사무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5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생산직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10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내수영업 </a:t>
            </a:r>
            <a:r>
              <a:rPr lang="en-US" altLang="ko-KR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11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명</a:t>
            </a:r>
            <a:endParaRPr lang="ko-KR" altLang="en-US" sz="1200" b="0" spc="-5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▫ </a:t>
            </a:r>
            <a:r>
              <a:rPr lang="ko-KR" altLang="en-US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생산품목 </a:t>
            </a:r>
            <a:r>
              <a:rPr lang="en-US" altLang="ko-KR" sz="120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업소용 러닝머신 등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생산금액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연 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50</a:t>
            </a:r>
            <a:r>
              <a:rPr lang="ko-KR" altLang="en-US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억원</a:t>
            </a:r>
            <a:r>
              <a:rPr lang="en-US" altLang="ko-KR" sz="1200" b="0" spc="-5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)</a:t>
            </a:r>
            <a:endParaRPr lang="ko-KR" altLang="en-US" sz="1200" spc="-5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1345766" y="5536282"/>
          <a:ext cx="9490036" cy="793980"/>
        </p:xfrm>
        <a:graphic>
          <a:graphicData uri="http://schemas.openxmlformats.org/drawingml/2006/table">
            <a:tbl>
              <a:tblPr firstRow="1" firstCol="1">
                <a:tableStyleId>{E8034E78-7F5D-4C2E-B375-FC64B27BC917}</a:tableStyleId>
              </a:tblPr>
              <a:tblGrid>
                <a:gridCol w="120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660">
                <a:tc gridSpan="4"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i="0" u="none" strike="noStrike" cap="none" spc="-10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보유 특허 등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ko-KR" altLang="en-US"/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등록번호</a:t>
                      </a: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kumimoji="1" lang="ko-KR" altLang="en-US" sz="1100" b="1" u="none" strike="noStrike" cap="none" spc="-10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또는 출원번호</a:t>
                      </a:r>
                      <a:r>
                        <a:rPr kumimoji="1" lang="en-US" altLang="ko-KR" sz="1100" b="1" u="none" strike="noStrike" cap="none" spc="-100" normalizeH="0" baseline="0">
                          <a:solidFill>
                            <a:schemeClr val="bg1"/>
                          </a:solidFill>
                          <a:effectLst/>
                          <a:latin typeface="맑은 고딕"/>
                          <a:ea typeface="맑은 고딕"/>
                        </a:rPr>
                        <a:t>)</a:t>
                      </a: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60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ko-KR" altLang="en-US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endParaRPr kumimoji="1" lang="en-US" altLang="ko-KR" sz="1100" b="0" i="0" u="none" strike="noStrike" cap="none" spc="-100" normalizeH="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/>
                        <a:ea typeface="맑은 고딕"/>
                      </a:endParaRPr>
                    </a:p>
                  </a:txBody>
                  <a:tcPr marL="90415" marR="90415" marT="45207" marB="45207" anchor="ctr" anchorCtr="1" horzOverflow="overflow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가로 글상자 24"/>
          <p:cNvSpPr txBox="1"/>
          <p:nvPr/>
        </p:nvSpPr>
        <p:spPr>
          <a:xfrm>
            <a:off x="1103065" y="3190686"/>
            <a:ext cx="2976711" cy="37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spc="-50" dirty="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매출 및 수출현황</a:t>
            </a:r>
            <a:endParaRPr b="1" dirty="0"/>
          </a:p>
        </p:txBody>
      </p:sp>
      <p:sp>
        <p:nvSpPr>
          <p:cNvPr id="26" name="가로 글상자 25"/>
          <p:cNvSpPr txBox="1"/>
          <p:nvPr/>
        </p:nvSpPr>
        <p:spPr>
          <a:xfrm>
            <a:off x="1103065" y="5157192"/>
            <a:ext cx="2904703" cy="37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1400" b="1" spc="-50" dirty="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참여기업의 보유 기술현황</a:t>
            </a:r>
          </a:p>
        </p:txBody>
      </p:sp>
    </p:spTree>
    <p:extLst>
      <p:ext uri="{BB962C8B-B14F-4D97-AF65-F5344CB8AC3E}">
        <p14:creationId xmlns:p14="http://schemas.microsoft.com/office/powerpoint/2010/main" val="22148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7949158" y="1196753"/>
            <a:ext cx="2880320" cy="187220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w="med" len="med"/>
            <a:tailEnd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14004"/>
              </p:ext>
            </p:extLst>
          </p:nvPr>
        </p:nvGraphicFramePr>
        <p:xfrm>
          <a:off x="1343472" y="3207253"/>
          <a:ext cx="9496425" cy="1163576"/>
        </p:xfrm>
        <a:graphic>
          <a:graphicData uri="http://schemas.openxmlformats.org/drawingml/2006/table">
            <a:tbl>
              <a:tblPr firstRow="1" lastCol="1">
                <a:tableStyleId>{E8034E78-7F5D-4C2E-B375-FC64B27BC917}</a:tableStyleId>
              </a:tblPr>
              <a:tblGrid>
                <a:gridCol w="770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894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500" baseline="0">
                          <a:solidFill>
                            <a:schemeClr val="bg1"/>
                          </a:solidFill>
                        </a:rPr>
                        <a:t>제작내용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spc="500" baseline="0">
                          <a:solidFill>
                            <a:schemeClr val="bg1"/>
                          </a:solidFill>
                        </a:rPr>
                        <a:t>발주처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rgbClr val="D71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94"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0" spc="-100" baseline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spc="-100" baseline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18"/>
          <p:cNvSpPr txBox="1">
            <a:spLocks noChangeArrowheads="1"/>
          </p:cNvSpPr>
          <p:nvPr/>
        </p:nvSpPr>
        <p:spPr>
          <a:xfrm>
            <a:off x="1107999" y="1119450"/>
            <a:ext cx="6248400" cy="159327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제작기업 </a:t>
            </a:r>
            <a:r>
              <a:rPr lang="en-US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 </a:t>
            </a:r>
            <a:r>
              <a:rPr lang="ko-KR" altLang="en-US" sz="1400" b="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○○○○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rgbClr val="000000"/>
                </a:solidFill>
                <a:latin typeface="맑은 고딕"/>
                <a:ea typeface="맑은 고딕"/>
              </a:rPr>
              <a:t>대표자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latin typeface="맑은 고딕"/>
                <a:ea typeface="맑은 고딕"/>
              </a:rPr>
              <a:t>○ ○ ○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rgbClr val="000000"/>
                </a:solidFill>
                <a:latin typeface="맑은 고딕"/>
                <a:ea typeface="맑은 고딕"/>
              </a:rPr>
              <a:t>주   소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인천광역시 부평구 갈산동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123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  ▫ </a:t>
            </a:r>
            <a:r>
              <a:rPr lang="ko-KR" altLang="en-US" sz="1200" spc="-50">
                <a:solidFill>
                  <a:srgbClr val="000000"/>
                </a:solidFill>
                <a:latin typeface="맑은 고딕"/>
                <a:ea typeface="맑은 고딕"/>
              </a:rPr>
              <a:t>책임자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1200" b="0" spc="-50">
                <a:solidFill>
                  <a:srgbClr val="000000"/>
                </a:solidFill>
                <a:latin typeface="맑은 고딕"/>
                <a:ea typeface="맑은 고딕"/>
              </a:rPr>
              <a:t>: </a:t>
            </a:r>
            <a:r>
              <a:rPr lang="ko-KR" altLang="en-US" sz="1200" b="0" spc="-50">
                <a:solidFill>
                  <a:srgbClr val="000000"/>
                </a:solidFill>
                <a:latin typeface="맑은 고딕"/>
                <a:ea typeface="맑은 고딕"/>
              </a:rPr>
              <a:t>팀장  </a:t>
            </a:r>
            <a:r>
              <a:rPr lang="ko-KR" altLang="en-US" sz="1200" b="0" spc="-50">
                <a:latin typeface="맑은 고딕"/>
                <a:ea typeface="맑은 고딕"/>
              </a:rPr>
              <a:t>○ ○ ○</a:t>
            </a:r>
          </a:p>
          <a:p>
            <a:pPr lvl="0">
              <a:lnSpc>
                <a:spcPct val="150000"/>
              </a:lnSpc>
              <a:defRPr/>
            </a:pPr>
            <a:endParaRPr lang="ko-KR" altLang="en-US" sz="1200" spc="-5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>
          <a:xfrm>
            <a:off x="1122981" y="4455826"/>
            <a:ext cx="6521450" cy="34775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</a:rPr>
              <a:t>◾</a:t>
            </a:r>
            <a:r>
              <a:rPr lang="ko-KR" altLang="en-US" sz="1400" spc="-130" dirty="0">
                <a:solidFill>
                  <a:schemeClr val="dk1"/>
                </a:solidFill>
                <a:latin typeface="맑은 고딕"/>
                <a:ea typeface="맑은 고딕"/>
              </a:rPr>
              <a:t> 제작기업 보유 설비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>
          <a:xfrm>
            <a:off x="1111349" y="2797808"/>
            <a:ext cx="2860675" cy="3437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20000"/>
              </a:lnSpc>
              <a:defRPr/>
            </a:pPr>
            <a:r>
              <a:rPr lang="ko-KR" altLang="en-US" sz="1400" spc="-130" dirty="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130" dirty="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제작기업 주요 실적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1343472" y="4869160"/>
            <a:ext cx="9505056" cy="144016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headEnd w="med" len="med"/>
            <a:tailEnd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marL="409575" lvl="0" indent="-409575" algn="ctr" defTabSz="1090613">
              <a:lnSpc>
                <a:spcPct val="120000"/>
              </a:lnSpc>
              <a:defRPr/>
            </a:pPr>
            <a:r>
              <a:rPr lang="en-US" altLang="ko-KR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02. </a:t>
            </a:r>
            <a:r>
              <a:rPr lang="ko-KR" altLang="en-US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제작기업 소개</a:t>
            </a: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>
          <a:xfrm>
            <a:off x="8187546" y="2797825"/>
            <a:ext cx="2444958" cy="2616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기업 전경</a:t>
            </a:r>
            <a:r>
              <a:rPr lang="en-US" altLang="ko-KR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제조시설</a:t>
            </a:r>
            <a:r>
              <a:rPr lang="en-US" altLang="ko-KR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100" spc="-130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/>
              </a:rPr>
              <a:t>등 삽입</a:t>
            </a:r>
            <a:endParaRPr lang="en-US" altLang="ko-KR" sz="110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pic>
        <p:nvPicPr>
          <p:cNvPr id="28" name="그림 27" descr="1.PN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163392" y="1326013"/>
            <a:ext cx="2469112" cy="1454914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>
            <a:spLocks noChangeArrowheads="1"/>
          </p:cNvSpPr>
          <p:nvPr/>
        </p:nvSpPr>
        <p:spPr>
          <a:xfrm>
            <a:off x="1107999" y="1124744"/>
            <a:ext cx="6248400" cy="2207101"/>
          </a:xfrm>
          <a:prstGeom prst="rect">
            <a:avLst/>
          </a:prstGeom>
          <a:solidFill>
            <a:schemeClr val="lt1">
              <a:alpha val="80000"/>
            </a:schemeClr>
          </a:solidFill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제품용도 </a:t>
            </a:r>
            <a:r>
              <a:rPr lang="en-US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500" spc="-50">
              <a:solidFill>
                <a:srgbClr val="000000"/>
              </a:solidFill>
              <a:latin typeface="맑은 고딕"/>
              <a:ea typeface="맑은 고딕"/>
              <a:sym typeface="Wingding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</a:rPr>
              <a:t>◾ 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제품 주요기능 </a:t>
            </a:r>
            <a:r>
              <a:rPr lang="ko-KR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(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특장점</a:t>
            </a:r>
            <a:r>
              <a:rPr lang="ko-KR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)</a:t>
            </a:r>
            <a:r>
              <a:rPr lang="ko-KR" altLang="en-US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en-US" altLang="ko-KR" sz="1400" spc="-50">
                <a:solidFill>
                  <a:srgbClr val="000000"/>
                </a:solidFill>
                <a:latin typeface="맑은 고딕"/>
                <a:ea typeface="맑은 고딕"/>
                <a:sym typeface="Wingdings"/>
              </a:rPr>
              <a:t>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spc="-50">
              <a:solidFill>
                <a:srgbClr val="000000"/>
              </a:solidFill>
              <a:latin typeface="맑은 고딕"/>
              <a:ea typeface="맑은 고딕"/>
              <a:sym typeface="Wingding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spc="-50">
              <a:solidFill>
                <a:srgbClr val="000000"/>
              </a:solidFill>
              <a:latin typeface="맑은 고딕"/>
              <a:ea typeface="맑은 고딕"/>
              <a:sym typeface="Wingding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400" spc="-50">
              <a:solidFill>
                <a:srgbClr val="000000"/>
              </a:solidFill>
              <a:latin typeface="맑은 고딕"/>
              <a:ea typeface="맑은 고딕"/>
              <a:sym typeface="Wingdings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</a:rPr>
              <a:t>◾</a:t>
            </a:r>
            <a:r>
              <a:rPr lang="ko-KR" altLang="en-US" sz="1400" spc="-50">
                <a:solidFill>
                  <a:schemeClr val="dk1"/>
                </a:solidFill>
                <a:latin typeface="맑은 고딕"/>
                <a:ea typeface="맑은 고딕"/>
              </a:rPr>
              <a:t> 개발분야</a:t>
            </a:r>
            <a:r>
              <a:rPr lang="ko-KR" altLang="en-US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ko-KR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:</a:t>
            </a:r>
            <a:r>
              <a:rPr lang="ko-KR" altLang="en-US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 금형 제작 </a:t>
            </a:r>
            <a:r>
              <a:rPr lang="ko-KR" altLang="ko-KR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/</a:t>
            </a:r>
            <a:r>
              <a:rPr lang="ko-KR" altLang="en-US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 워킹목업 제작</a:t>
            </a:r>
            <a:r>
              <a:rPr lang="ko-KR" altLang="en-US" sz="1400" b="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 중</a:t>
            </a:r>
            <a:r>
              <a:rPr lang="ko-KR" altLang="en-US" sz="1400" spc="-50">
                <a:solidFill>
                  <a:schemeClr val="dk1"/>
                </a:solidFill>
                <a:latin typeface="맑은 고딕"/>
                <a:ea typeface="맑은 고딕"/>
                <a:sym typeface="Wingdings"/>
              </a:rPr>
              <a:t> </a:t>
            </a:r>
            <a:r>
              <a:rPr lang="ko-KR" altLang="en-US" sz="1400" spc="-5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택 </a:t>
            </a:r>
            <a:r>
              <a:rPr lang="ko-KR" altLang="ko-KR" sz="1400" spc="-50">
                <a:solidFill>
                  <a:srgbClr val="D71733"/>
                </a:solidFill>
                <a:latin typeface="맑은 고딕"/>
                <a:ea typeface="맑은 고딕"/>
                <a:sym typeface="Wingdings"/>
              </a:rPr>
              <a:t>1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678297" y="1196752"/>
            <a:ext cx="3151181" cy="2602409"/>
          </a:xfrm>
          <a:prstGeom prst="rect">
            <a:avLst/>
          </a:prstGeom>
          <a:noFill/>
          <a:ln w="12701">
            <a:solidFill>
              <a:srgbClr val="BFBFBF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774240" y="3263105"/>
            <a:ext cx="2973705" cy="4901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kern="0" spc="-130" baseline="0">
                <a:solidFill>
                  <a:srgbClr val="000000"/>
                </a:solidFill>
                <a:uFillTx/>
              </a:rPr>
              <a:t>참여기업의 </a:t>
            </a:r>
            <a:r>
              <a:rPr lang="ko-KR" sz="1200" b="1" kern="0" spc="-130" baseline="0">
                <a:solidFill>
                  <a:srgbClr val="000000"/>
                </a:solidFill>
                <a:uFillTx/>
              </a:rPr>
              <a:t>제품 디자인 결과물 이미지</a:t>
            </a:r>
            <a:r>
              <a:rPr lang="ko-KR" altLang="ko-KR" sz="1200" b="1" kern="0" spc="-130" baseline="0">
                <a:solidFill>
                  <a:srgbClr val="000000"/>
                </a:solidFill>
                <a:uFillTx/>
              </a:rPr>
              <a:t> </a:t>
            </a:r>
            <a:r>
              <a:rPr lang="ko-KR" altLang="en-US" sz="1200" b="1" kern="0" spc="-130" baseline="0">
                <a:solidFill>
                  <a:srgbClr val="000000"/>
                </a:solidFill>
                <a:uFillTx/>
              </a:rPr>
              <a:t>첨부</a:t>
            </a:r>
          </a:p>
          <a:p>
            <a:pPr lvl="0" algn="ctr">
              <a:lnSpc>
                <a:spcPct val="12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ko-KR" sz="1000" kern="0" spc="-130">
                <a:solidFill>
                  <a:srgbClr val="000000"/>
                </a:solidFill>
              </a:rPr>
              <a:t>(</a:t>
            </a:r>
            <a:r>
              <a:rPr lang="ko-KR" altLang="en-US" sz="1000" kern="0" spc="-130">
                <a:solidFill>
                  <a:srgbClr val="000000"/>
                </a:solidFill>
              </a:rPr>
              <a:t>신청당시 제출된 디자인결과물 형상에서 추후 변경 불가</a:t>
            </a:r>
            <a:r>
              <a:rPr lang="ko-KR" altLang="ko-KR" sz="1000" kern="0" spc="-130">
                <a:solidFill>
                  <a:srgbClr val="000000"/>
                </a:solidFill>
              </a:rPr>
              <a:t>)</a:t>
            </a:r>
            <a:endParaRPr lang="ko-KR" sz="1000" kern="0" spc="-130" baseline="0">
              <a:solidFill>
                <a:srgbClr val="000000"/>
              </a:solidFill>
              <a:uFillTx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r="1720" b="6930"/>
          <a:stretch>
            <a:fillRect/>
          </a:stretch>
        </p:blipFill>
        <p:spPr>
          <a:xfrm>
            <a:off x="7625847" y="1312871"/>
            <a:ext cx="3222681" cy="1842942"/>
          </a:xfrm>
          <a:prstGeom prst="rect">
            <a:avLst/>
          </a:prstGeom>
        </p:spPr>
      </p:pic>
      <p:sp>
        <p:nvSpPr>
          <p:cNvPr id="14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ko-KR" altLang="en-US" spc="-130">
                <a:solidFill>
                  <a:srgbClr val="D71733"/>
                </a:solidFill>
                <a:latin typeface="맑은 고딕"/>
                <a:ea typeface="맑은 고딕"/>
              </a:rPr>
              <a:t> </a:t>
            </a:r>
            <a:r>
              <a:rPr lang="en-US" altLang="ko-KR" spc="-130">
                <a:latin typeface="맑은 고딕"/>
                <a:ea typeface="맑은 고딕"/>
              </a:rPr>
              <a:t>03. </a:t>
            </a:r>
            <a:r>
              <a:rPr lang="ko-KR" altLang="en-US" spc="-130">
                <a:latin typeface="맑은 고딕"/>
                <a:ea typeface="맑은 고딕"/>
              </a:rPr>
              <a:t>개발제품 용도 및 특성</a:t>
            </a:r>
            <a:endParaRPr lang="ko-KR" altLang="en-US" b="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343472" y="3978109"/>
          <a:ext cx="9505055" cy="2316188"/>
        </p:xfrm>
        <a:graphic>
          <a:graphicData uri="http://schemas.openxmlformats.org/drawingml/2006/table">
            <a:tbl>
              <a:tblPr firstRow="1" bandRow="1"/>
              <a:tblGrid>
                <a:gridCol w="162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5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322">
                <a:tc rowSpan="2"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기술적 완성도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해당단계 </a:t>
                      </a:r>
                      <a:r>
                        <a:rPr lang="ko-KR" altLang="en-US" sz="1100" kern="0" spc="0">
                          <a:solidFill>
                            <a:srgbClr val="FF0000"/>
                          </a:solidFill>
                          <a:latin typeface="맑은 고딕"/>
                          <a:ea typeface="+mn-ea"/>
                        </a:rPr>
                        <a:t>●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체크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아이디어 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연구개발 단계 또는 시제품 제작완료단계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양산준비단계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양산 단계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제품화 완료단계</a:t>
                      </a:r>
                      <a:endParaRPr lang="ko-KR" altLang="en-US" sz="1100" b="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92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kern="0" spc="0">
                          <a:solidFill>
                            <a:srgbClr val="FF0000"/>
                          </a:solidFill>
                          <a:latin typeface="맑은 고딕"/>
                          <a:ea typeface="+mn-ea"/>
                        </a:rPr>
                        <a:t>●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42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지식재산권 보유현황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latin typeface="맑은 고딕"/>
                          <a:ea typeface="+mn-ea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+mn-ea"/>
                        </a:rPr>
                        <a:t>해당파트</a:t>
                      </a:r>
                      <a:r>
                        <a:rPr lang="ko-KR" altLang="en-US" sz="1100" b="1" kern="0" spc="0" baseline="0">
                          <a:solidFill>
                            <a:srgbClr val="000000"/>
                          </a:solidFill>
                          <a:latin typeface="맑은 고딕"/>
                          <a:ea typeface="+mn-ea"/>
                        </a:rPr>
                        <a:t> 건수기재</a:t>
                      </a:r>
                      <a:r>
                        <a:rPr lang="en-US" altLang="ko-KR" sz="1100" b="1" kern="0" spc="0">
                          <a:solidFill>
                            <a:srgbClr val="000000"/>
                          </a:solidFill>
                          <a:latin typeface="맑은 고딕"/>
                          <a:ea typeface="+mn-ea"/>
                        </a:rPr>
                        <a:t>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특허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실용신안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디자인</a:t>
                      </a:r>
                      <a:r>
                        <a:rPr lang="en-US" altLang="ko-KR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,</a:t>
                      </a: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상표권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품종보호권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비고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5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042">
                <a:tc row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100" b="1" kern="0" spc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</a:rPr>
                        <a:t>기술개발 및 인증실적</a:t>
                      </a:r>
                    </a:p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b="1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(</a:t>
                      </a: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해당파트 건수 기재</a:t>
                      </a:r>
                      <a:r>
                        <a:rPr lang="en-US" altLang="ko-KR" sz="1100" b="1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)</a:t>
                      </a:r>
                      <a:endParaRPr lang="ko-KR" altLang="en-US" sz="1100" b="1" kern="0" spc="0">
                        <a:solidFill>
                          <a:schemeClr val="tx1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기술개발실적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기술상용화실적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인증실적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수상실적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100" b="1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제품사용화실적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5">
                <a:tc v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100" b="1" kern="0" spc="0">
                        <a:solidFill>
                          <a:srgbClr val="000000"/>
                        </a:solidFill>
                        <a:latin typeface="맑은 고딕"/>
                        <a:ea typeface="+mn-ea"/>
                      </a:endParaRP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+mn-ea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00</a:t>
                      </a:r>
                      <a:r>
                        <a:rPr lang="ko-KR" altLang="en-US" sz="1100" kern="0" spc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건</a:t>
                      </a:r>
                    </a:p>
                  </a:txBody>
                  <a:tcPr marL="7344" marR="7344" marT="7344" marB="7344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가로 글상자 20"/>
          <p:cNvSpPr txBox="1"/>
          <p:nvPr/>
        </p:nvSpPr>
        <p:spPr>
          <a:xfrm>
            <a:off x="1104206" y="3592066"/>
            <a:ext cx="6336704" cy="35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◾</a:t>
            </a:r>
            <a:r>
              <a:rPr lang="en-US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 </a:t>
            </a:r>
            <a:r>
              <a:rPr lang="ko-KR" altLang="en-US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기술완료 수준</a:t>
            </a:r>
            <a:r>
              <a:rPr lang="en-US" altLang="ko-KR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( </a:t>
            </a:r>
            <a:r>
              <a:rPr lang="ko-KR" altLang="en-US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★ 중요 </a:t>
            </a:r>
            <a:r>
              <a:rPr lang="en-US" altLang="ko-KR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)</a:t>
            </a:r>
            <a:r>
              <a:rPr lang="ko-KR" altLang="en-US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 </a:t>
            </a:r>
            <a:r>
              <a:rPr lang="en-US" altLang="ko-KR" sz="1400" b="1" i="0" u="none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:</a:t>
            </a:r>
            <a:r>
              <a:rPr lang="ko-KR" altLang="en-US" sz="1400" b="1" i="1" u="sng" spc="-130">
                <a:solidFill>
                  <a:srgbClr val="D71733"/>
                </a:solidFill>
                <a:latin typeface="맑은 고딕"/>
                <a:ea typeface="맑은 고딕"/>
              </a:rPr>
              <a:t>양산 전 제품에 적용될 기술 </a:t>
            </a:r>
            <a:r>
              <a:rPr lang="ko-KR" altLang="en-US" sz="1400" b="1" i="1" u="sng" strike="noStrike" kern="1200" cap="none" spc="-130" baseline="0">
                <a:solidFill>
                  <a:srgbClr val="D71733"/>
                </a:solidFill>
                <a:uFillTx/>
                <a:latin typeface="맑은 고딕"/>
                <a:ea typeface="맑은 고딕"/>
              </a:rPr>
              <a:t>완료단계 기재</a:t>
            </a:r>
            <a:endParaRPr lang="en-US" altLang="ko-KR" sz="1400" spc="-50">
              <a:solidFill>
                <a:schemeClr val="dk1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8"/>
          <p:cNvSpPr txBox="1">
            <a:spLocks noChangeArrowheads="1"/>
          </p:cNvSpPr>
          <p:nvPr/>
        </p:nvSpPr>
        <p:spPr>
          <a:xfrm>
            <a:off x="551384" y="2348880"/>
            <a:ext cx="11161240" cy="861893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100">
                <a:solidFill>
                  <a:schemeClr val="dk1"/>
                </a:solidFill>
                <a:latin typeface="맑은 고딕"/>
                <a:ea typeface="맑은 고딕"/>
              </a:rPr>
              <a:t>독자적 보유한 기술을 적용한 신제품 개발의 경우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: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관련 기술완료단계 증빙 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특허증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,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기술구현 관련 영상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,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시험성적서 등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)</a:t>
            </a:r>
          </a:p>
          <a:p>
            <a:pPr lv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*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양산화 준비정도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(30),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특화 및 차별화정도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(20)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를 별도로 구분지어 심사하므로 관련 내역 일체 증빙 필요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>
          <a:xfrm>
            <a:off x="1708785" y="3789040"/>
            <a:ext cx="8822055" cy="47092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-100">
                <a:solidFill>
                  <a:schemeClr val="dk1"/>
                </a:solidFill>
                <a:latin typeface="맑은 고딕"/>
                <a:ea typeface="맑은 고딕"/>
              </a:rPr>
              <a:t>시장에 보편적으로 사용되고 있는 기술을 활용한 신제품 개발의 경우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: 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적용하고자 하는 기술관련 모듈</a:t>
            </a:r>
            <a:r>
              <a:rPr lang="en-US" altLang="ko-KR" sz="1400" b="0" spc="-100">
                <a:solidFill>
                  <a:schemeClr val="dk1"/>
                </a:solidFill>
                <a:latin typeface="맑은 고딕"/>
                <a:ea typeface="맑은 고딕"/>
              </a:rPr>
              <a:t>,</a:t>
            </a:r>
            <a:r>
              <a:rPr lang="ko-KR" altLang="en-US" sz="1400" b="0" spc="-100">
                <a:solidFill>
                  <a:schemeClr val="dk1"/>
                </a:solidFill>
                <a:latin typeface="맑은 고딕"/>
                <a:ea typeface="맑은 고딕"/>
              </a:rPr>
              <a:t> 탑재 부품 소개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ko-KR" altLang="en-US" spc="-130">
                <a:solidFill>
                  <a:srgbClr val="D71733"/>
                </a:solidFill>
                <a:latin typeface="맑은 고딕"/>
                <a:ea typeface="맑은 고딕"/>
              </a:rPr>
              <a:t> </a:t>
            </a:r>
            <a:r>
              <a:rPr lang="en-US" altLang="ko-KR" spc="-130">
                <a:latin typeface="맑은 고딕"/>
                <a:ea typeface="맑은 고딕"/>
              </a:rPr>
              <a:t>04. </a:t>
            </a:r>
            <a:r>
              <a:rPr lang="ko-KR" altLang="en-US" spc="-130">
                <a:latin typeface="맑은 고딕"/>
                <a:ea typeface="맑은 고딕"/>
              </a:rPr>
              <a:t>해당 제품에 적용될 기술수준 단계</a:t>
            </a:r>
            <a:endParaRPr lang="ko-KR" altLang="en-US" b="0" spc="-130">
              <a:solidFill>
                <a:schemeClr val="tx1">
                  <a:lumMod val="85000"/>
                  <a:lumOff val="15000"/>
                </a:schemeClr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pc="-130">
                <a:solidFill>
                  <a:prstClr val="black"/>
                </a:solidFill>
                <a:latin typeface="맑은 고딕"/>
                <a:ea typeface="맑은 고딕"/>
              </a:rPr>
              <a:t>05. </a:t>
            </a:r>
            <a:r>
              <a:rPr lang="ko-KR" altLang="en-US" spc="-130">
                <a:solidFill>
                  <a:prstClr val="black"/>
                </a:solidFill>
                <a:latin typeface="맑은 고딕"/>
                <a:ea typeface="맑은 고딕"/>
              </a:rPr>
              <a:t>제작에 적용될 디자인 형태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35111" y="1563182"/>
            <a:ext cx="2728640" cy="198508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943423" y="1556792"/>
            <a:ext cx="2775659" cy="199717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1137005" y="3635499"/>
            <a:ext cx="2735791" cy="198986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3948874" y="3629752"/>
            <a:ext cx="2769798" cy="199295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7248128" y="1556792"/>
            <a:ext cx="3814362" cy="40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8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>
          <a:xfrm>
            <a:off x="2731295" y="692696"/>
            <a:ext cx="6729413" cy="423863"/>
          </a:xfrm>
          <a:prstGeom prst="rect">
            <a:avLst/>
          </a:prstGeom>
          <a:noFill/>
          <a:ln w="57150" algn="ctr">
            <a:noFill/>
            <a:miter/>
          </a:ln>
        </p:spPr>
        <p:txBody>
          <a:bodyPr wrap="none" lIns="109033" tIns="54517" rIns="109033" bIns="54517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5pPr>
            <a:lvl6pPr marL="22860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6pPr>
            <a:lvl7pPr marL="27432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7pPr>
            <a:lvl8pPr marL="32004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8pPr>
            <a:lvl9pPr marL="3657600" algn="l" defTabSz="914400" rtl="0" eaLnBrk="1" latinLnBrk="1" hangingPunct="1">
              <a:defRPr kumimoji="1" b="1" kern="1200">
                <a:solidFill>
                  <a:schemeClr val="tx1"/>
                </a:solidFill>
                <a:latin typeface="Times New Roman"/>
                <a:ea typeface="굴림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spc="-130">
                <a:latin typeface="맑은 고딕"/>
                <a:ea typeface="맑은 고딕"/>
              </a:rPr>
              <a:t>06.</a:t>
            </a:r>
            <a:r>
              <a:rPr lang="ko-KR" altLang="en-US" spc="-130">
                <a:latin typeface="맑은 고딕"/>
                <a:ea typeface="맑은 고딕"/>
              </a:rPr>
              <a:t> 개발과제 관련 시장상황 및 경쟁사 분석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1091444" y="1412776"/>
            <a:ext cx="10009112" cy="4392488"/>
          </a:xfrm>
          <a:prstGeom prst="rect">
            <a:avLst/>
          </a:prstGeom>
          <a:noFill/>
          <a:ln w="12701">
            <a:solidFill>
              <a:srgbClr val="D40026"/>
            </a:solidFill>
            <a:prstDash val="solid"/>
          </a:ln>
        </p:spPr>
        <p:txBody>
          <a:bodyPr vert="horz" wrap="square" lIns="91440" tIns="45720" rIns="91440" bIns="45720" anchor="t" anchorCtr="0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ko-KR" altLang="en-US" sz="1400" b="0" i="0" u="none" strike="noStrike" kern="1200" cap="none" spc="-130" normalizeH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80022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ko-KR" altLang="en-US" sz="1400" b="0" spc="-13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pc="-130"/>
              <a:t>현재 시장상황과 경쟁사 현황</a:t>
            </a:r>
            <a:r>
              <a:rPr lang="ko-KR" altLang="ko-KR" sz="1600" b="1" spc="-130"/>
              <a:t>,</a:t>
            </a:r>
            <a:r>
              <a:rPr lang="ko-KR" altLang="en-US" sz="1600" b="1" spc="-130"/>
              <a:t> 경쟁사 대비 차별화 요소 등 삽입</a:t>
            </a:r>
            <a:endParaRPr lang="ko-KR" altLang="en-US" sz="1500" spc="-130"/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ko-KR" sz="1500" b="0" spc="-130"/>
              <a:t>(</a:t>
            </a:r>
            <a:r>
              <a:rPr lang="ko-KR" altLang="en-US" sz="1500" b="0" spc="-130"/>
              <a:t> </a:t>
            </a:r>
            <a:r>
              <a:rPr lang="ko-KR" altLang="ko-KR" sz="1500" b="0" spc="-130"/>
              <a:t>3</a:t>
            </a:r>
            <a:r>
              <a:rPr lang="ko-KR" altLang="en-US" sz="1500" b="0" spc="-130"/>
              <a:t>장 이내로 간단히 요약하여 작성 </a:t>
            </a:r>
            <a:r>
              <a:rPr lang="ko-KR" altLang="ko-KR" sz="1500" b="0" spc="-130"/>
              <a:t>)</a:t>
            </a:r>
            <a:endParaRPr lang="en-US" b="1">
              <a:solidFill>
                <a:srgbClr val="000000"/>
              </a:solidFill>
              <a:ea typeface="맑은 고딕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1267</Words>
  <Application>Microsoft Office PowerPoint</Application>
  <PresentationFormat>와이드스크린</PresentationFormat>
  <Paragraphs>295</Paragraphs>
  <Slides>14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 Semilight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사용자</dc:creator>
  <cp:lastModifiedBy>USER</cp:lastModifiedBy>
  <cp:revision>480</cp:revision>
  <dcterms:created xsi:type="dcterms:W3CDTF">2018-09-11T00:09:52Z</dcterms:created>
  <dcterms:modified xsi:type="dcterms:W3CDTF">2026-06-16T01:27:48Z</dcterms:modified>
  <cp:version/>
</cp:coreProperties>
</file>