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3" r:id="rId2"/>
    <p:sldId id="282" r:id="rId3"/>
    <p:sldId id="271" r:id="rId4"/>
    <p:sldId id="288" r:id="rId5"/>
    <p:sldId id="290" r:id="rId6"/>
    <p:sldId id="291" r:id="rId7"/>
    <p:sldId id="292" r:id="rId8"/>
  </p:sldIdLst>
  <p:sldSz cx="12192000" cy="6858000"/>
  <p:notesSz cx="6807200" cy="9939338"/>
  <p:embeddedFontLst>
    <p:embeddedFont>
      <p:font typeface="나눔고딕" panose="020D0604000000000000" pitchFamily="50" charset="-127"/>
      <p:regular r:id="rId11"/>
      <p:bold r:id="rId12"/>
    </p:embeddedFont>
    <p:embeddedFont>
      <p:font typeface="나눔고딕 ExtraBold" panose="020D0904000000000000" pitchFamily="50" charset="-127"/>
      <p:bold r:id="rId1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717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46" autoAdjust="0"/>
  </p:normalViewPr>
  <p:slideViewPr>
    <p:cSldViewPr>
      <p:cViewPr varScale="1">
        <p:scale>
          <a:sx n="107" d="100"/>
          <a:sy n="107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EE54C-B0CC-434D-ACD8-32D433B12BBF}" type="datetimeFigureOut">
              <a:rPr lang="ko-KR" altLang="en-US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/>
              <a:t>2025-09-17</a:t>
            </a:fld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55EB1-7786-4BC7-AE36-09C528A13777}" type="slidenum">
              <a:rPr lang="ko-KR" altLang="en-US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/>
              <a:t>‹#›</a:t>
            </a:fld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184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447EFEBD-6902-45DC-ACE7-40D07E6BD624}" type="datetimeFigureOut">
              <a:rPr lang="ko-KR" altLang="en-US" smtClean="0"/>
              <a:pPr/>
              <a:t>2025-09-17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B4A9EEE1-825E-4D56-8C85-D62D3F49EEA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480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나눔고딕" panose="020D0604000000000000" pitchFamily="50" charset="-127"/>
        <a:ea typeface="나눔고딕" panose="020D0604000000000000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D8535-C79D-4914-9ECE-D3791564FB4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0359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9EEE1-825E-4D56-8C85-D62D3F49EEA9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278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F6CB0275-5B96-4BE1-AAAB-19F6063A753D}" type="datetimeFigureOut">
              <a:rPr lang="ko-KR" altLang="en-US" smtClean="0"/>
              <a:pPr/>
              <a:t>2025-09-17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</a:lstStyle>
          <a:p>
            <a:fld id="{B9F2A90A-9247-44F6-96C0-E4B6C2EBEFA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nly.webhard.co.k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731295" y="484858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ko-KR" altLang="en-US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맞춤형 상품개발 및 홍보지원 선정평가 발표자료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487488" y="836712"/>
            <a:ext cx="8374062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defTabSz="1090613">
              <a:lnSpc>
                <a:spcPct val="150000"/>
              </a:lnSpc>
              <a:spcBef>
                <a:spcPts val="300"/>
              </a:spcBef>
            </a:pPr>
            <a:r>
              <a:rPr lang="ko-KR" altLang="en-US" sz="1400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◾</a:t>
            </a:r>
            <a:r>
              <a:rPr lang="ko-KR" altLang="en-US" sz="14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작성방법</a:t>
            </a:r>
          </a:p>
          <a:p>
            <a:pPr defTabSz="1090613">
              <a:lnSpc>
                <a:spcPct val="150000"/>
              </a:lnSpc>
              <a:spcBef>
                <a:spcPts val="300"/>
              </a:spcBef>
            </a:pPr>
            <a:r>
              <a:rPr lang="en-US" altLang="ko-KR" sz="12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-  </a:t>
            </a:r>
            <a:r>
              <a:rPr lang="ko-KR" altLang="en-US" sz="1200" spc="-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디자인및구성</a:t>
            </a:r>
            <a:r>
              <a:rPr lang="ko-KR" altLang="en-US" sz="12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2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5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페이지 디자인 및 레이아웃 </a:t>
            </a:r>
            <a:r>
              <a:rPr lang="ko-KR" altLang="en-US" sz="105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등은 자유롭게 구성</a:t>
            </a:r>
            <a:endParaRPr lang="en-US" altLang="ko-KR" sz="1050" b="0" spc="-5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defTabSz="1090613">
              <a:lnSpc>
                <a:spcPct val="120000"/>
              </a:lnSpc>
              <a:spcBef>
                <a:spcPts val="300"/>
              </a:spcBef>
            </a:pPr>
            <a:r>
              <a:rPr lang="en-US" altLang="ko-KR" sz="12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-</a:t>
            </a:r>
            <a:r>
              <a:rPr lang="ko-KR" altLang="en-US" sz="12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sz="120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발  표  내  용  </a:t>
            </a:r>
            <a:r>
              <a:rPr lang="en-US" altLang="ko-KR" sz="12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5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예시자료의 </a:t>
            </a:r>
            <a:r>
              <a:rPr lang="ko-KR" altLang="en-US" sz="105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구성내용</a:t>
            </a:r>
            <a:r>
              <a:rPr lang="ko-KR" altLang="en-US" sz="105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빠짐없이 작성</a:t>
            </a:r>
          </a:p>
          <a:p>
            <a:pPr defTabSz="1090613">
              <a:lnSpc>
                <a:spcPct val="120000"/>
              </a:lnSpc>
              <a:spcBef>
                <a:spcPts val="600"/>
              </a:spcBef>
            </a:pPr>
            <a:r>
              <a:rPr lang="en-US" altLang="ko-KR" sz="1200" b="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en-US" altLang="ko-KR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sz="12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분량 및 형식</a:t>
            </a:r>
            <a:r>
              <a:rPr lang="ko-KR" altLang="en-US" sz="120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10page </a:t>
            </a:r>
            <a:r>
              <a:rPr lang="ko-KR" altLang="en-US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이내</a:t>
            </a:r>
            <a:r>
              <a:rPr lang="en-US" altLang="ko-KR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PPT</a:t>
            </a:r>
            <a:r>
              <a:rPr lang="ko-KR" altLang="en-US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파일 </a:t>
            </a:r>
            <a:endParaRPr lang="en-US" altLang="ko-KR" sz="1050" b="0" spc="-50" dirty="0">
              <a:solidFill>
                <a:srgbClr val="C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defTabSz="1090613">
              <a:lnSpc>
                <a:spcPct val="120000"/>
              </a:lnSpc>
              <a:spcBef>
                <a:spcPts val="600"/>
              </a:spcBef>
            </a:pPr>
            <a:r>
              <a:rPr lang="en-US" altLang="ko-KR" sz="1200" b="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en-US" altLang="ko-KR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</a:t>
            </a:r>
            <a:r>
              <a:rPr lang="ko-KR" altLang="en-US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sz="120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발  표  시  간 </a:t>
            </a:r>
            <a:r>
              <a:rPr lang="ko-KR" altLang="en-US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  <a:r>
              <a:rPr lang="ko-KR" altLang="en-US" sz="120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 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15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분 내외 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(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발표 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10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분 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+ 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질의응답 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5</a:t>
            </a:r>
            <a:r>
              <a:rPr lang="ko-KR" altLang="en-US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분 내외</a:t>
            </a:r>
            <a:r>
              <a:rPr lang="en-US" altLang="ko-KR" sz="1050" dirty="0">
                <a:solidFill>
                  <a:srgbClr val="FF0000"/>
                </a:solidFill>
                <a:latin typeface="나눔고딕" panose="020D0604000000000000" pitchFamily="50" charset="-127"/>
              </a:rPr>
              <a:t>)  </a:t>
            </a:r>
            <a:r>
              <a:rPr lang="en-US" altLang="ko-KR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PT</a:t>
            </a:r>
            <a:r>
              <a:rPr lang="ko-KR" altLang="en-US" sz="1050" b="0" spc="-5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심사 대상 과제 수에 따라 발표시간 변동 가능</a:t>
            </a:r>
            <a:endParaRPr lang="en-US" altLang="ko-KR" sz="1050" b="0" spc="-5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TextBox 12"/>
          <p:cNvSpPr txBox="1">
            <a:spLocks noChangeArrowheads="1"/>
          </p:cNvSpPr>
          <p:nvPr/>
        </p:nvSpPr>
        <p:spPr bwMode="auto">
          <a:xfrm>
            <a:off x="8229650" y="1159003"/>
            <a:ext cx="2114820" cy="583942"/>
          </a:xfrm>
          <a:prstGeom prst="rect">
            <a:avLst/>
          </a:prstGeom>
          <a:solidFill>
            <a:srgbClr val="D717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ko-KR" sz="1400" spc="-13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PT</a:t>
            </a:r>
            <a:r>
              <a:rPr lang="ko-KR" altLang="en-US" sz="1400" spc="-13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자료 작성 시 </a:t>
            </a:r>
            <a:endParaRPr lang="en-US" altLang="ko-KR" sz="1400" spc="-13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>
              <a:lnSpc>
                <a:spcPct val="120000"/>
              </a:lnSpc>
            </a:pPr>
            <a:r>
              <a:rPr lang="ko-KR" altLang="en-US" sz="1400" spc="-13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페이지는 삭제 요망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487489" y="2492896"/>
            <a:ext cx="87153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defTabSz="1090613">
              <a:spcBef>
                <a:spcPts val="300"/>
              </a:spcBef>
            </a:pPr>
            <a:r>
              <a:rPr lang="ko-KR" altLang="en-US" sz="1400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◾ </a:t>
            </a:r>
            <a:r>
              <a:rPr lang="ko-KR" altLang="en-US" sz="14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평가항목  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상품평가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80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점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+ 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기업평가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20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점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+ 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가점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최대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8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점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= 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최종점수 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(108</a:t>
            </a:r>
            <a:r>
              <a:rPr lang="ko-KR" altLang="en-US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점 만점</a:t>
            </a:r>
            <a:r>
              <a:rPr lang="en-US" altLang="ko-KR" sz="1000" b="0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0517063" y="94333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13" name="Text Box 17">
            <a:extLst>
              <a:ext uri="{FF2B5EF4-FFF2-40B4-BE49-F238E27FC236}">
                <a16:creationId xmlns:a16="http://schemas.microsoft.com/office/drawing/2014/main" id="{6DED2566-64B3-4E11-86B2-57E04C73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5008540"/>
            <a:ext cx="8374061" cy="92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defTabSz="1090613">
              <a:lnSpc>
                <a:spcPct val="150000"/>
              </a:lnSpc>
              <a:spcBef>
                <a:spcPts val="300"/>
              </a:spcBef>
              <a:defRPr/>
            </a:pPr>
            <a:r>
              <a:rPr lang="ko-KR" altLang="en-US" sz="140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◾ </a:t>
            </a:r>
            <a:r>
              <a:rPr lang="ko-KR" alt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제출방법</a:t>
            </a:r>
          </a:p>
          <a:p>
            <a:pPr defTabSz="1090613">
              <a:lnSpc>
                <a:spcPct val="150000"/>
              </a:lnSpc>
              <a:spcBef>
                <a:spcPts val="300"/>
              </a:spcBef>
              <a:defRPr/>
            </a:pPr>
            <a:r>
              <a:rPr lang="ko-KR" altLang="en-US" sz="12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 </a:t>
            </a:r>
            <a:r>
              <a:rPr lang="ko-KR" altLang="en-US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제출일시</a:t>
            </a:r>
            <a:r>
              <a:rPr lang="ko-KR" altLang="en-US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50" b="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서류심사 통과과제에 한해 별도공지</a:t>
            </a:r>
            <a:endParaRPr lang="en-US" altLang="ko-KR" sz="1050" b="0" dirty="0">
              <a:solidFill>
                <a:prstClr val="black">
                  <a:lumMod val="85000"/>
                  <a:lumOff val="15000"/>
                </a:prst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defTabSz="1090613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altLang="ko-KR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-  </a:t>
            </a:r>
            <a:r>
              <a:rPr lang="ko-KR" altLang="en-US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제출방법  </a:t>
            </a:r>
            <a:r>
              <a:rPr lang="en-US" altLang="ko-KR" sz="120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50" b="0" dirty="0">
                <a:solidFill>
                  <a:prstClr val="black">
                    <a:lumMod val="85000"/>
                    <a:lumOff val="15000"/>
                  </a:prst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웹하드 제출  </a:t>
            </a:r>
            <a:r>
              <a:rPr lang="en-US" altLang="ko-KR" sz="1050" u="sng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  <a:hlinkClick r:id="rId3"/>
              </a:rPr>
              <a:t>https://only.webhard.co.kr</a:t>
            </a:r>
            <a:r>
              <a:rPr lang="en-US" altLang="ko-KR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ID: idsc0238 / PW: 2222    ※ </a:t>
            </a:r>
            <a:r>
              <a:rPr lang="ko-KR" altLang="en-US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파일명 </a:t>
            </a:r>
            <a:r>
              <a:rPr lang="en-US" altLang="ko-KR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참여기업명</a:t>
            </a:r>
            <a:r>
              <a:rPr lang="en-US" altLang="ko-KR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.pdf(</a:t>
            </a:r>
            <a:r>
              <a:rPr lang="ko-KR" altLang="en-US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또는 </a:t>
            </a:r>
            <a:r>
              <a:rPr lang="en-US" altLang="ko-KR" sz="10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ppt)</a:t>
            </a:r>
          </a:p>
        </p:txBody>
      </p:sp>
      <p:sp>
        <p:nvSpPr>
          <p:cNvPr id="35" name="TextBox 12">
            <a:extLst>
              <a:ext uri="{FF2B5EF4-FFF2-40B4-BE49-F238E27FC236}">
                <a16:creationId xmlns:a16="http://schemas.microsoft.com/office/drawing/2014/main" id="{33264487-5ECB-4A72-A27C-165C87C22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670" y="6003573"/>
            <a:ext cx="1215573" cy="2785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1100" dirty="0" err="1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웹하드</a:t>
            </a:r>
            <a:r>
              <a:rPr lang="ko-KR" altLang="en-US" sz="11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접속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333DF32C-FA39-41CB-A829-59C5883D7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9633" y="6003573"/>
            <a:ext cx="1296612" cy="2785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11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게스트폴더</a:t>
            </a:r>
          </a:p>
        </p:txBody>
      </p:sp>
      <p:sp>
        <p:nvSpPr>
          <p:cNvPr id="37" name="TextBox 12">
            <a:extLst>
              <a:ext uri="{FF2B5EF4-FFF2-40B4-BE49-F238E27FC236}">
                <a16:creationId xmlns:a16="http://schemas.microsoft.com/office/drawing/2014/main" id="{E8F6FFAD-0DEC-4B36-ADE9-1220EA51A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7635" y="6003573"/>
            <a:ext cx="1296612" cy="2785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110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해당 분야 폴더</a:t>
            </a:r>
          </a:p>
        </p:txBody>
      </p:sp>
      <p:sp>
        <p:nvSpPr>
          <p:cNvPr id="39" name="화살표: 오른쪽 38">
            <a:extLst>
              <a:ext uri="{FF2B5EF4-FFF2-40B4-BE49-F238E27FC236}">
                <a16:creationId xmlns:a16="http://schemas.microsoft.com/office/drawing/2014/main" id="{1137FFAB-4C54-4684-BDEA-6BBF89F804FF}"/>
              </a:ext>
            </a:extLst>
          </p:cNvPr>
          <p:cNvSpPr/>
          <p:nvPr/>
        </p:nvSpPr>
        <p:spPr>
          <a:xfrm>
            <a:off x="4125926" y="6063009"/>
            <a:ext cx="216024" cy="14401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0" name="화살표: 오른쪽 39">
            <a:extLst>
              <a:ext uri="{FF2B5EF4-FFF2-40B4-BE49-F238E27FC236}">
                <a16:creationId xmlns:a16="http://schemas.microsoft.com/office/drawing/2014/main" id="{AF799781-50BC-4552-84B2-9CF14D69F04B}"/>
              </a:ext>
            </a:extLst>
          </p:cNvPr>
          <p:cNvSpPr/>
          <p:nvPr/>
        </p:nvSpPr>
        <p:spPr>
          <a:xfrm>
            <a:off x="5833928" y="6063009"/>
            <a:ext cx="216024" cy="14401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701571"/>
              </p:ext>
            </p:extLst>
          </p:nvPr>
        </p:nvGraphicFramePr>
        <p:xfrm>
          <a:off x="1775520" y="2973206"/>
          <a:ext cx="9001000" cy="1985546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9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79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584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chemeClr val="bg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심사항목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chemeClr val="bg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세부내용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chemeClr val="bg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배점</a:t>
                      </a: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138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상품</a:t>
                      </a:r>
                      <a:r>
                        <a:rPr lang="en-US" altLang="ko-KR" sz="105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평가</a:t>
                      </a:r>
                      <a:r>
                        <a:rPr lang="en-US" altLang="ko-KR" sz="1050" b="1" kern="0" spc="0" baseline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(80)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독창성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기존 시장에 유사 제품이 존재하는지 여부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그와 비교한 차별성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혁신성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</a:p>
                    <a:p>
                      <a:pPr fontAlgn="base" latinLnBrk="1"/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새로운 디자인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기능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소재 활용 등 독창적인 요소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54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양산성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지원금 대비 단가 적정성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MOQ(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최소 제작 수량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)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달성 가능성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35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시장성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0"/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시장 수요 및 </a:t>
                      </a:r>
                      <a:r>
                        <a:rPr lang="ko-KR" alt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트렌드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부합여부</a:t>
                      </a:r>
                      <a:r>
                        <a:rPr lang="ko-KR" alt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짧은 개발기간 내 제작 가능한 프로세스 구성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845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기업 역량평가 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(20)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판로개척 행사 참여 의지 및 적극성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2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fontAlgn="base" latinLnBrk="0"/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지원과제 수행을 통해 실질적 판매성과 창출 가능성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0206"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합계 점수</a:t>
                      </a:r>
                    </a:p>
                  </a:txBody>
                  <a:tcPr marL="64770" marR="64770" marT="17907" marB="1790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44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사각형 13"/>
          <p:cNvSpPr/>
          <p:nvPr/>
        </p:nvSpPr>
        <p:spPr>
          <a:xfrm>
            <a:off x="0" y="0"/>
            <a:ext cx="2300738" cy="6858000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68740DEA-741F-0D42-114F-6C9B050C12A4}"/>
              </a:ext>
            </a:extLst>
          </p:cNvPr>
          <p:cNvSpPr/>
          <p:nvPr/>
        </p:nvSpPr>
        <p:spPr bwMode="auto">
          <a:xfrm>
            <a:off x="7896200" y="2407955"/>
            <a:ext cx="2520280" cy="1521719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ko-KR" altLang="en-US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6390305-F115-9920-2D9B-73B98C7B0DDC}"/>
              </a:ext>
            </a:extLst>
          </p:cNvPr>
          <p:cNvSpPr txBox="1"/>
          <p:nvPr/>
        </p:nvSpPr>
        <p:spPr>
          <a:xfrm>
            <a:off x="7896200" y="2492897"/>
            <a:ext cx="24383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1000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◾  </a:t>
            </a:r>
            <a:r>
              <a:rPr lang="en-US" altLang="ko-KR" sz="10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01 – 05 </a:t>
            </a:r>
            <a:r>
              <a:rPr lang="ko-KR" altLang="en-US" sz="1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까지 해당내용 필수기재</a:t>
            </a:r>
            <a:endParaRPr lang="en-US" altLang="ko-KR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00000"/>
              </a:lnSpc>
            </a:pPr>
            <a:r>
              <a:rPr lang="ko-KR" altLang="en-US" sz="1000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◾  </a:t>
            </a:r>
            <a:r>
              <a:rPr lang="ko-KR" altLang="en-US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원활한 </a:t>
            </a:r>
            <a:r>
              <a:rPr lang="en-US" altLang="ko-KR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PT </a:t>
            </a:r>
            <a:r>
              <a:rPr lang="ko-KR" altLang="en-US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발표시간 준수를 위해</a:t>
            </a:r>
            <a:r>
              <a:rPr lang="en-US" altLang="ko-KR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ko-KR" altLang="en-US" sz="1200" b="1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상품용도 및 특징</a:t>
            </a:r>
            <a:r>
              <a:rPr lang="en-US" altLang="ko-KR" sz="1200" b="1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(03-05)</a:t>
            </a:r>
            <a:r>
              <a:rPr lang="ko-KR" altLang="en-US" sz="1200" b="1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</a:t>
            </a:r>
            <a:endParaRPr lang="en-US" altLang="ko-KR" sz="1200" b="1" spc="-50" dirty="0">
              <a:solidFill>
                <a:srgbClr val="0070C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1200" b="1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200" b="1" u="sng" spc="-50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중점적</a:t>
            </a:r>
            <a:r>
              <a:rPr lang="ko-KR" altLang="en-US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으로 발표를</a:t>
            </a:r>
            <a:r>
              <a:rPr lang="en-US" altLang="ko-KR" sz="1000" spc="-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sz="1000" spc="5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권장드립니다</a:t>
            </a:r>
            <a:r>
              <a:rPr lang="en-US" altLang="ko-KR" sz="1000" spc="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000" spc="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000" spc="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D20739E5-115D-44A0-A829-025C6F487B4D}"/>
              </a:ext>
            </a:extLst>
          </p:cNvPr>
          <p:cNvGrpSpPr/>
          <p:nvPr/>
        </p:nvGrpSpPr>
        <p:grpSpPr>
          <a:xfrm>
            <a:off x="3306703" y="1947956"/>
            <a:ext cx="1860427" cy="523220"/>
            <a:chOff x="3306703" y="1839888"/>
            <a:chExt cx="1860427" cy="52322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CD2B8D0-C721-04BB-3C7C-6157D5D7B054}"/>
                </a:ext>
              </a:extLst>
            </p:cNvPr>
            <p:cNvSpPr txBox="1"/>
            <p:nvPr/>
          </p:nvSpPr>
          <p:spPr>
            <a:xfrm>
              <a:off x="3306703" y="1839888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spc="-100" dirty="0">
                  <a:solidFill>
                    <a:srgbClr val="C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01</a:t>
              </a:r>
              <a:endParaRPr lang="ko-KR" altLang="en-US" sz="2800" b="1" spc="-1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2" name="직사각형 1"/>
            <p:cNvSpPr/>
            <p:nvPr/>
          </p:nvSpPr>
          <p:spPr>
            <a:xfrm>
              <a:off x="4052722" y="1925386"/>
              <a:ext cx="11144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기업 개요</a:t>
              </a: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7EBFD539-883E-4E9B-8F5A-A2A7218406B6}"/>
              </a:ext>
            </a:extLst>
          </p:cNvPr>
          <p:cNvGrpSpPr/>
          <p:nvPr/>
        </p:nvGrpSpPr>
        <p:grpSpPr>
          <a:xfrm>
            <a:off x="3306703" y="2782119"/>
            <a:ext cx="2531284" cy="523220"/>
            <a:chOff x="3306703" y="2759651"/>
            <a:chExt cx="2531284" cy="52322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265E6F6-F0B5-CEF4-F56C-87F47A374736}"/>
                </a:ext>
              </a:extLst>
            </p:cNvPr>
            <p:cNvSpPr txBox="1"/>
            <p:nvPr/>
          </p:nvSpPr>
          <p:spPr>
            <a:xfrm>
              <a:off x="3306703" y="2759651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spc="-100" dirty="0">
                  <a:solidFill>
                    <a:srgbClr val="C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02</a:t>
              </a:r>
              <a:endParaRPr lang="ko-KR" altLang="en-US" sz="2800" b="1" spc="-1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4074363" y="2845149"/>
              <a:ext cx="17636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기업 포트폴리오</a:t>
              </a:r>
            </a:p>
          </p:txBody>
        </p:sp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393B895E-1C7B-477C-8BF3-5D0C1D73D82D}"/>
              </a:ext>
            </a:extLst>
          </p:cNvPr>
          <p:cNvGrpSpPr/>
          <p:nvPr/>
        </p:nvGrpSpPr>
        <p:grpSpPr>
          <a:xfrm>
            <a:off x="3306703" y="3616282"/>
            <a:ext cx="3124395" cy="523220"/>
            <a:chOff x="3306703" y="3615164"/>
            <a:chExt cx="3124395" cy="52322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B2CE980-CE88-F388-57B5-9B4D8CA1A428}"/>
                </a:ext>
              </a:extLst>
            </p:cNvPr>
            <p:cNvSpPr txBox="1"/>
            <p:nvPr/>
          </p:nvSpPr>
          <p:spPr>
            <a:xfrm>
              <a:off x="3306703" y="3615164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spc="-100" dirty="0">
                  <a:solidFill>
                    <a:srgbClr val="C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03</a:t>
              </a:r>
              <a:endParaRPr lang="ko-KR" altLang="en-US" sz="2800" b="1" spc="-1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4106423" y="3700662"/>
              <a:ext cx="23246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개발상품 용도 및 특징</a:t>
              </a:r>
            </a:p>
          </p:txBody>
        </p:sp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947F3EE3-9D75-48E1-8273-3AC3670E25A5}"/>
              </a:ext>
            </a:extLst>
          </p:cNvPr>
          <p:cNvGrpSpPr/>
          <p:nvPr/>
        </p:nvGrpSpPr>
        <p:grpSpPr>
          <a:xfrm>
            <a:off x="3306703" y="4450445"/>
            <a:ext cx="3795252" cy="523220"/>
            <a:chOff x="3306703" y="4395853"/>
            <a:chExt cx="3795252" cy="52322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0F7E8C3-6C6D-C702-EC48-597E98A22254}"/>
                </a:ext>
              </a:extLst>
            </p:cNvPr>
            <p:cNvSpPr txBox="1"/>
            <p:nvPr/>
          </p:nvSpPr>
          <p:spPr>
            <a:xfrm>
              <a:off x="3306703" y="4395853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spc="-100" dirty="0">
                  <a:solidFill>
                    <a:srgbClr val="C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04</a:t>
              </a:r>
              <a:endParaRPr lang="ko-KR" altLang="en-US" sz="2800" b="1" spc="-1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128064" y="4481351"/>
              <a:ext cx="29738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사업화 주요내용 및 개발내용</a:t>
              </a:r>
            </a:p>
          </p:txBody>
        </p: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8FE68F80-5B1B-473B-B4FB-63F9AA115401}"/>
              </a:ext>
            </a:extLst>
          </p:cNvPr>
          <p:cNvGrpSpPr/>
          <p:nvPr/>
        </p:nvGrpSpPr>
        <p:grpSpPr>
          <a:xfrm>
            <a:off x="3306703" y="5284610"/>
            <a:ext cx="3275077" cy="523220"/>
            <a:chOff x="3306703" y="5176542"/>
            <a:chExt cx="3275077" cy="52322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5FA4EA2-B46C-2225-3750-45121898D756}"/>
                </a:ext>
              </a:extLst>
            </p:cNvPr>
            <p:cNvSpPr txBox="1"/>
            <p:nvPr/>
          </p:nvSpPr>
          <p:spPr>
            <a:xfrm>
              <a:off x="3306703" y="5176542"/>
              <a:ext cx="720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800" b="1" spc="-100" dirty="0">
                  <a:solidFill>
                    <a:srgbClr val="C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05</a:t>
              </a:r>
              <a:endParaRPr lang="ko-KR" altLang="en-US" sz="2800" b="1" spc="-100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4104820" y="5262040"/>
              <a:ext cx="247696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지원필요성 및 기대효과</a:t>
              </a:r>
              <a:endParaRPr lang="en-US" altLang="ko-KR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sp>
        <p:nvSpPr>
          <p:cNvPr id="22" name="Rectangle 10"/>
          <p:cNvSpPr>
            <a:spLocks noChangeArrowheads="1"/>
          </p:cNvSpPr>
          <p:nvPr/>
        </p:nvSpPr>
        <p:spPr bwMode="auto">
          <a:xfrm>
            <a:off x="911424" y="621581"/>
            <a:ext cx="2107247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defTabSz="1090613">
              <a:lnSpc>
                <a:spcPct val="120000"/>
              </a:lnSpc>
              <a:defRPr/>
            </a:pPr>
            <a:r>
              <a:rPr lang="ko-KR" altLang="en-US" sz="32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 차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3236840" y="3501009"/>
            <a:ext cx="4191307" cy="2376264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000679"/>
              </p:ext>
            </p:extLst>
          </p:nvPr>
        </p:nvGraphicFramePr>
        <p:xfrm>
          <a:off x="7896199" y="4758044"/>
          <a:ext cx="2520282" cy="985886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210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44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spc="-100" dirty="0">
                          <a:solidFill>
                            <a:schemeClr val="bg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평가항목</a:t>
                      </a:r>
                      <a:endParaRPr lang="ko-KR" altLang="en-US" sz="1050" b="0" spc="-100" dirty="0">
                        <a:solidFill>
                          <a:schemeClr val="bg1"/>
                        </a:solidFill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17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0" spc="-100" dirty="0">
                          <a:solidFill>
                            <a:schemeClr val="bg1"/>
                          </a:solidFill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배점</a:t>
                      </a:r>
                      <a:endParaRPr lang="ko-KR" altLang="en-US" sz="1050" b="0" spc="-100" dirty="0">
                        <a:solidFill>
                          <a:schemeClr val="bg1"/>
                        </a:solidFill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71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60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0" spc="-100" dirty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상품평가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spc="-10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80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0" spc="-1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기업 역량평가</a:t>
                      </a:r>
                      <a:endParaRPr lang="ko-KR" altLang="en-US" sz="1100" b="0" spc="-10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spc="-100" dirty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20</a:t>
                      </a:r>
                      <a:endParaRPr lang="en-US" sz="1100" b="0" spc="-10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spc="-10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계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spc="-10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29" name="그룹 28"/>
          <p:cNvGrpSpPr/>
          <p:nvPr/>
        </p:nvGrpSpPr>
        <p:grpSpPr>
          <a:xfrm>
            <a:off x="7959445" y="833512"/>
            <a:ext cx="2378995" cy="1056830"/>
            <a:chOff x="9460708" y="421684"/>
            <a:chExt cx="2189236" cy="972533"/>
          </a:xfrm>
        </p:grpSpPr>
        <p:sp>
          <p:nvSpPr>
            <p:cNvPr id="30" name="TextBox 12"/>
            <p:cNvSpPr txBox="1">
              <a:spLocks noChangeArrowheads="1"/>
            </p:cNvSpPr>
            <p:nvPr/>
          </p:nvSpPr>
          <p:spPr bwMode="auto">
            <a:xfrm>
              <a:off x="9460708" y="856853"/>
              <a:ext cx="2189236" cy="537364"/>
            </a:xfrm>
            <a:prstGeom prst="rect">
              <a:avLst/>
            </a:prstGeom>
            <a:solidFill>
              <a:srgbClr val="D71733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fontAlgn="base" latinLnBrk="1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1pPr>
              <a:lvl2pPr marL="457200" algn="l" rtl="0" fontAlgn="base" latinLnBrk="1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2pPr>
              <a:lvl3pPr marL="914400" algn="l" rtl="0" fontAlgn="base" latinLnBrk="1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3pPr>
              <a:lvl4pPr marL="1371600" algn="l" rtl="0" fontAlgn="base" latinLnBrk="1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4pPr>
              <a:lvl5pPr marL="1828800" algn="l" rtl="0" fontAlgn="base" latinLnBrk="1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5pPr>
              <a:lvl6pPr marL="2286000" algn="l" defTabSz="914400" rtl="0" eaLnBrk="1" latinLnBrk="1" hangingPunct="1"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6pPr>
              <a:lvl7pPr marL="2743200" algn="l" defTabSz="914400" rtl="0" eaLnBrk="1" latinLnBrk="1" hangingPunct="1"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7pPr>
              <a:lvl8pPr marL="3200400" algn="l" defTabSz="914400" rtl="0" eaLnBrk="1" latinLnBrk="1" hangingPunct="1"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8pPr>
              <a:lvl9pPr marL="3657600" algn="l" defTabSz="914400" rtl="0" eaLnBrk="1" latinLnBrk="1" hangingPunct="1">
                <a:defRPr kumimoji="1" b="1" kern="1200">
                  <a:solidFill>
                    <a:schemeClr val="tx1"/>
                  </a:solidFill>
                  <a:latin typeface="Times New Roman" pitchFamily="18" charset="0"/>
                  <a:ea typeface="굴림" charset="-127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  <a:defRPr/>
              </a:pPr>
              <a:r>
                <a:rPr lang="en-US" altLang="ko-KR" sz="1400" b="0" spc="-130" dirty="0">
                  <a:solidFill>
                    <a:prstClr val="white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PT</a:t>
              </a:r>
              <a:r>
                <a:rPr lang="ko-KR" altLang="en-US" sz="1400" b="0" spc="-130" dirty="0">
                  <a:solidFill>
                    <a:prstClr val="white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자료 작성 시 </a:t>
              </a:r>
              <a:endParaRPr lang="en-US" altLang="ko-KR" sz="1400" b="0" spc="-130" dirty="0">
                <a:solidFill>
                  <a:prstClr val="white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>
                <a:lnSpc>
                  <a:spcPct val="120000"/>
                </a:lnSpc>
                <a:defRPr/>
              </a:pPr>
              <a:r>
                <a:rPr lang="ko-KR" altLang="en-US" sz="1400" b="0" spc="-130" dirty="0">
                  <a:solidFill>
                    <a:prstClr val="white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본 페이지는 삭제 요망</a:t>
              </a:r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9609388" y="421684"/>
              <a:ext cx="1891876" cy="233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o-KR" altLang="en-US" sz="1050" spc="-130" dirty="0">
                  <a:solidFill>
                    <a:srgbClr val="D71733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선정평가 발표자료 </a:t>
              </a:r>
              <a:r>
                <a:rPr lang="en-US" altLang="ko-KR" sz="1050" spc="-130" dirty="0">
                  <a:solidFill>
                    <a:srgbClr val="D71733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SAMPLE</a:t>
              </a:r>
              <a:r>
                <a:rPr lang="ko-KR" altLang="en-US" sz="1050" spc="-130" dirty="0">
                  <a:solidFill>
                    <a:srgbClr val="D71733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 </a:t>
              </a:r>
            </a:p>
          </p:txBody>
        </p:sp>
      </p:grpSp>
      <p:cxnSp>
        <p:nvCxnSpPr>
          <p:cNvPr id="12" name="꺾인 연결선 11"/>
          <p:cNvCxnSpPr/>
          <p:nvPr/>
        </p:nvCxnSpPr>
        <p:spPr>
          <a:xfrm flipV="1">
            <a:off x="6888088" y="2759651"/>
            <a:ext cx="792088" cy="741358"/>
          </a:xfrm>
          <a:prstGeom prst="bentConnector3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2423592" y="511264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en-US" altLang="ko-KR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01. </a:t>
            </a:r>
            <a:r>
              <a:rPr lang="ko-KR" altLang="en-US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 개요</a:t>
            </a:r>
            <a:endParaRPr lang="ko-KR" altLang="en-US" sz="1600" b="0" spc="-13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0056440" y="215839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856E0C6-2A6A-451C-A105-ED0482F4D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187294"/>
              </p:ext>
            </p:extLst>
          </p:nvPr>
        </p:nvGraphicFramePr>
        <p:xfrm>
          <a:off x="891383" y="1187444"/>
          <a:ext cx="10101161" cy="583688"/>
        </p:xfrm>
        <a:graphic>
          <a:graphicData uri="http://schemas.openxmlformats.org/drawingml/2006/table">
            <a:tbl>
              <a:tblPr/>
              <a:tblGrid>
                <a:gridCol w="1443295">
                  <a:extLst>
                    <a:ext uri="{9D8B030D-6E8A-4147-A177-3AD203B41FA5}">
                      <a16:colId xmlns:a16="http://schemas.microsoft.com/office/drawing/2014/main" val="1281396247"/>
                    </a:ext>
                  </a:extLst>
                </a:gridCol>
                <a:gridCol w="3329274">
                  <a:extLst>
                    <a:ext uri="{9D8B030D-6E8A-4147-A177-3AD203B41FA5}">
                      <a16:colId xmlns:a16="http://schemas.microsoft.com/office/drawing/2014/main" val="1530553993"/>
                    </a:ext>
                  </a:extLst>
                </a:gridCol>
                <a:gridCol w="2557999">
                  <a:extLst>
                    <a:ext uri="{9D8B030D-6E8A-4147-A177-3AD203B41FA5}">
                      <a16:colId xmlns:a16="http://schemas.microsoft.com/office/drawing/2014/main" val="3883826280"/>
                    </a:ext>
                  </a:extLst>
                </a:gridCol>
                <a:gridCol w="2770593">
                  <a:extLst>
                    <a:ext uri="{9D8B030D-6E8A-4147-A177-3AD203B41FA5}">
                      <a16:colId xmlns:a16="http://schemas.microsoft.com/office/drawing/2014/main" val="2403548738"/>
                    </a:ext>
                  </a:extLst>
                </a:gridCol>
              </a:tblGrid>
              <a:tr h="252413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기업명</a:t>
                      </a:r>
                      <a:endParaRPr kumimoji="0" lang="en-US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54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길동 기업</a:t>
                      </a:r>
                      <a:endParaRPr kumimoji="0" lang="ko-KR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54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대표자</a:t>
                      </a: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54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defRPr>
                      </a:lvl9pPr>
                    </a:lstStyle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홍길동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898465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주    소</a:t>
                      </a:r>
                      <a:endParaRPr kumimoji="0" lang="en-US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인천시 남동구 남동대로 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215</a:t>
                      </a:r>
                      <a:r>
                        <a:rPr kumimoji="0" lang="ko-KR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번길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, 30</a:t>
                      </a:r>
                      <a:endParaRPr kumimoji="0" lang="ko-KR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맑은 고딕" panose="020B0503020000020004" pitchFamily="50" charset="-127"/>
                        </a:rPr>
                        <a:t>제품군</a:t>
                      </a:r>
                      <a:endParaRPr kumimoji="0" lang="ko-KR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40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아크릴 제품 등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17907" marR="17907" marT="17906" marB="17906" horzOverflow="overflow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직사각형 11">
            <a:extLst>
              <a:ext uri="{FF2B5EF4-FFF2-40B4-BE49-F238E27FC236}">
                <a16:creationId xmlns:a16="http://schemas.microsoft.com/office/drawing/2014/main" id="{89934387-3D29-4E03-AB68-63E25E95D096}"/>
              </a:ext>
            </a:extLst>
          </p:cNvPr>
          <p:cNvSpPr/>
          <p:nvPr/>
        </p:nvSpPr>
        <p:spPr>
          <a:xfrm>
            <a:off x="891383" y="1883927"/>
            <a:ext cx="4916585" cy="361950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활동 이력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상품 납품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전시활동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출원 등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383ADD0F-8BC7-4938-8AAA-423677D5B4F9}"/>
              </a:ext>
            </a:extLst>
          </p:cNvPr>
          <p:cNvSpPr/>
          <p:nvPr/>
        </p:nvSpPr>
        <p:spPr>
          <a:xfrm>
            <a:off x="891383" y="4169731"/>
            <a:ext cx="4916585" cy="360362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r>
              <a:rPr lang="ko-KR" altLang="en-US" sz="1400" b="1" dirty="0" err="1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입점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 및 판매실적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FF95A51F-C958-4688-8C50-1E8E887A0A85}"/>
              </a:ext>
            </a:extLst>
          </p:cNvPr>
          <p:cNvSpPr/>
          <p:nvPr/>
        </p:nvSpPr>
        <p:spPr>
          <a:xfrm>
            <a:off x="891383" y="4579137"/>
            <a:ext cx="4916585" cy="1538927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</a:endParaRP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BD02D6E3-4DEE-4B75-BAA8-601DEB458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448" y="4640467"/>
            <a:ext cx="4536503" cy="887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en-US" altLang="ko-KR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0" lang="ko-KR" altLang="en-US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최근 </a:t>
            </a:r>
            <a:r>
              <a:rPr lang="en-US" altLang="ko-KR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r>
              <a:rPr kumimoji="0" lang="ko-KR" altLang="en-US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년 이내 </a:t>
            </a:r>
            <a:r>
              <a:rPr kumimoji="0" lang="en-US" altLang="ko-KR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kumimoji="0" lang="ko-KR" altLang="en-US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없는 경우 </a:t>
            </a:r>
            <a:r>
              <a:rPr kumimoji="0" lang="ko-KR" altLang="en-US" sz="1200" i="1" dirty="0" err="1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미기재</a:t>
            </a:r>
            <a:r>
              <a:rPr kumimoji="0" lang="en-US" altLang="ko-KR" sz="1200" i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kumimoji="0"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온라인 </a:t>
            </a:r>
            <a:r>
              <a:rPr kumimoji="0"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네이버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아이디어스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자사몰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천원  판매</a:t>
            </a:r>
            <a:endParaRPr kumimoji="0"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kumimoji="0"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오프라인</a:t>
            </a:r>
            <a:r>
              <a:rPr kumimoji="0"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:</a:t>
            </a:r>
            <a:r>
              <a:rPr kumimoji="0" lang="ko-KR" altLang="en-US" sz="1200" dirty="0">
                <a:solidFill>
                  <a:schemeClr val="bg1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OO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백화점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OO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기념품점</a:t>
            </a: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00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천원 판매</a:t>
            </a:r>
            <a:endParaRPr kumimoji="0"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5922808-9D09-4EBA-A5AA-FEB322F3E874}"/>
              </a:ext>
            </a:extLst>
          </p:cNvPr>
          <p:cNvSpPr/>
          <p:nvPr/>
        </p:nvSpPr>
        <p:spPr>
          <a:xfrm>
            <a:off x="891383" y="2343951"/>
            <a:ext cx="4916585" cy="1727200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</a:endParaRPr>
          </a:p>
        </p:txBody>
      </p:sp>
      <p:sp>
        <p:nvSpPr>
          <p:cNvPr id="25" name="TextBox 4">
            <a:extLst>
              <a:ext uri="{FF2B5EF4-FFF2-40B4-BE49-F238E27FC236}">
                <a16:creationId xmlns:a16="http://schemas.microsoft.com/office/drawing/2014/main" id="{B1EF65DF-3AFC-4E22-8EF1-5DFD6912C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1745" y="2600445"/>
            <a:ext cx="4556223" cy="1020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kumimoji="0"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2025</a:t>
            </a:r>
            <a:r>
              <a:rPr kumimoji="0"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kumimoji="0" lang="en-US" altLang="ko-KR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 </a:t>
            </a:r>
            <a:r>
              <a:rPr kumimoji="0" lang="en-US" altLang="ko-KR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회 </a:t>
            </a:r>
            <a:r>
              <a:rPr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관광기념품 공모전 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특선</a:t>
            </a:r>
            <a:endParaRPr kumimoji="0" lang="en-US" altLang="ko-KR" sz="14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2024</a:t>
            </a:r>
            <a:r>
              <a:rPr kumimoji="0"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kumimoji="0" lang="en-US" altLang="ko-KR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en-US" altLang="ko-KR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kumimoji="0" lang="ko-KR" altLang="en-US" sz="14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플리마켓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참여</a:t>
            </a:r>
            <a:endParaRPr kumimoji="0" lang="en-US" altLang="ko-KR" sz="14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2023</a:t>
            </a:r>
            <a:r>
              <a:rPr kumimoji="0"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</a:t>
            </a:r>
            <a:r>
              <a:rPr kumimoji="0"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kumimoji="0" lang="en-US" altLang="ko-KR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00</a:t>
            </a:r>
            <a:r>
              <a:rPr kumimoji="0" lang="ko-KR" altLang="en-US" sz="14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백화점 팝업스토어 납품</a:t>
            </a:r>
            <a:endParaRPr kumimoji="0" lang="en-US" altLang="ko-KR" sz="14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9934387-3D29-4E03-AB68-63E25E95D096}"/>
              </a:ext>
            </a:extLst>
          </p:cNvPr>
          <p:cNvSpPr/>
          <p:nvPr/>
        </p:nvSpPr>
        <p:spPr>
          <a:xfrm>
            <a:off x="6099877" y="1884843"/>
            <a:ext cx="4892667" cy="361950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주요 생산품 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이미지</a:t>
            </a:r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5922808-9D09-4EBA-A5AA-FEB322F3E874}"/>
              </a:ext>
            </a:extLst>
          </p:cNvPr>
          <p:cNvSpPr/>
          <p:nvPr/>
        </p:nvSpPr>
        <p:spPr>
          <a:xfrm>
            <a:off x="6108842" y="2343950"/>
            <a:ext cx="4916585" cy="3774114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</a:endParaRPr>
          </a:p>
        </p:txBody>
      </p:sp>
      <p:sp>
        <p:nvSpPr>
          <p:cNvPr id="19" name="직사각형 5"/>
          <p:cNvSpPr>
            <a:spLocks noChangeArrowheads="1"/>
          </p:cNvSpPr>
          <p:nvPr/>
        </p:nvSpPr>
        <p:spPr bwMode="auto">
          <a:xfrm>
            <a:off x="6108842" y="3923885"/>
            <a:ext cx="50405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6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직접 생산한 상품 이미지</a:t>
            </a:r>
            <a:endParaRPr kumimoji="0" lang="en-US" altLang="ko-KR" sz="16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2"/>
          <p:cNvSpPr>
            <a:spLocks noChangeArrowheads="1"/>
          </p:cNvSpPr>
          <p:nvPr/>
        </p:nvSpPr>
        <p:spPr bwMode="auto">
          <a:xfrm>
            <a:off x="3593722" y="6326119"/>
            <a:ext cx="514857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페이지는 기업의 개요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소개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를 작성하는 페이지 입니다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482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0056440" y="215839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9934387-3D29-4E03-AB68-63E25E95D096}"/>
              </a:ext>
            </a:extLst>
          </p:cNvPr>
          <p:cNvSpPr/>
          <p:nvPr/>
        </p:nvSpPr>
        <p:spPr>
          <a:xfrm>
            <a:off x="891383" y="897449"/>
            <a:ext cx="10101161" cy="361950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r>
              <a:rPr lang="ko-KR" altLang="en-US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제작 상품 소개서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E6644A4A-904C-439A-94FD-88F387C8159B}"/>
              </a:ext>
            </a:extLst>
          </p:cNvPr>
          <p:cNvSpPr/>
          <p:nvPr/>
        </p:nvSpPr>
        <p:spPr>
          <a:xfrm>
            <a:off x="983432" y="1419737"/>
            <a:ext cx="3168352" cy="2657335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8" name="직사각형 5"/>
          <p:cNvSpPr>
            <a:spLocks noChangeArrowheads="1"/>
          </p:cNvSpPr>
          <p:nvPr/>
        </p:nvSpPr>
        <p:spPr bwMode="auto">
          <a:xfrm>
            <a:off x="983432" y="2237381"/>
            <a:ext cx="3168352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상품 개발 사례 혹은 경험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이미지 삽입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ko-KR" sz="18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*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기재 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최대 </a:t>
            </a:r>
            <a:r>
              <a:rPr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항목</a:t>
            </a:r>
            <a:endParaRPr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없을 시 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미기재</a:t>
            </a:r>
            <a:endParaRPr kumimoji="0"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E46CA2AD-57E5-4DFD-8485-E011A547C440}"/>
              </a:ext>
            </a:extLst>
          </p:cNvPr>
          <p:cNvSpPr/>
          <p:nvPr/>
        </p:nvSpPr>
        <p:spPr>
          <a:xfrm>
            <a:off x="983432" y="4242349"/>
            <a:ext cx="3191376" cy="206107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TextBox 4">
            <a:extLst>
              <a:ext uri="{FF2B5EF4-FFF2-40B4-BE49-F238E27FC236}">
                <a16:creationId xmlns:a16="http://schemas.microsoft.com/office/drawing/2014/main" id="{3C63F224-749B-419A-A941-A3101ADF6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1" y="4473106"/>
            <a:ext cx="319137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상품명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1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머그컵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&amp; 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스티커 팩</a:t>
            </a:r>
            <a:endParaRPr lang="en-US" altLang="ko-KR" sz="11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개발기간</a:t>
            </a:r>
            <a:r>
              <a:rPr lang="en-US" altLang="ko-KR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단가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개월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/ 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세트당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12,000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endParaRPr lang="en-US" altLang="ko-KR" sz="11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성과 및 활용결과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ko-KR" sz="1200" i="1" dirty="0">
                <a:solidFill>
                  <a:schemeClr val="bg1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지역축제 부스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회 참가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1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온라인몰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200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세트 </a:t>
            </a:r>
            <a:endParaRPr lang="en-US" altLang="ko-KR" sz="11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 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판매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매출 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240</a:t>
            </a:r>
            <a:r>
              <a:rPr lang="ko-KR" altLang="en-US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만원</a:t>
            </a:r>
            <a:r>
              <a:rPr lang="en-US" altLang="ko-KR" sz="11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kumimoji="0" lang="en-US" altLang="ko-KR" sz="105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423592" y="511264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en-US" altLang="ko-KR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02. </a:t>
            </a:r>
            <a:r>
              <a:rPr lang="ko-KR" altLang="en-US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 포트폴리오</a:t>
            </a:r>
            <a:endParaRPr lang="ko-KR" altLang="en-US" sz="1600" b="0" spc="-13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직사각형 12"/>
          <p:cNvSpPr>
            <a:spLocks noChangeArrowheads="1"/>
          </p:cNvSpPr>
          <p:nvPr/>
        </p:nvSpPr>
        <p:spPr bwMode="auto">
          <a:xfrm>
            <a:off x="695400" y="6411071"/>
            <a:ext cx="514857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페이지는 기업에서 상품 개발했던 사례 혹은 경험을 작성하는 부분입니다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6644A4A-904C-439A-94FD-88F387C8159B}"/>
              </a:ext>
            </a:extLst>
          </p:cNvPr>
          <p:cNvSpPr/>
          <p:nvPr/>
        </p:nvSpPr>
        <p:spPr>
          <a:xfrm>
            <a:off x="4381526" y="1419737"/>
            <a:ext cx="3168352" cy="2657335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사각형 5"/>
          <p:cNvSpPr>
            <a:spLocks noChangeArrowheads="1"/>
          </p:cNvSpPr>
          <p:nvPr/>
        </p:nvSpPr>
        <p:spPr bwMode="auto">
          <a:xfrm>
            <a:off x="4381526" y="2237381"/>
            <a:ext cx="3168352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상품 개발 사례 혹은 경험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이미지 삽입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ko-KR" sz="18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*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기재 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최대 </a:t>
            </a:r>
            <a:r>
              <a:rPr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항목</a:t>
            </a:r>
            <a:endParaRPr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없을 시 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미기재</a:t>
            </a:r>
            <a:endParaRPr kumimoji="0"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46CA2AD-57E5-4DFD-8485-E011A547C440}"/>
              </a:ext>
            </a:extLst>
          </p:cNvPr>
          <p:cNvSpPr/>
          <p:nvPr/>
        </p:nvSpPr>
        <p:spPr>
          <a:xfrm>
            <a:off x="4381526" y="4242349"/>
            <a:ext cx="3191376" cy="206107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E6644A4A-904C-439A-94FD-88F387C8159B}"/>
              </a:ext>
            </a:extLst>
          </p:cNvPr>
          <p:cNvSpPr/>
          <p:nvPr/>
        </p:nvSpPr>
        <p:spPr>
          <a:xfrm>
            <a:off x="7779620" y="1419737"/>
            <a:ext cx="3168352" cy="2657335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2" name="직사각형 5"/>
          <p:cNvSpPr>
            <a:spLocks noChangeArrowheads="1"/>
          </p:cNvSpPr>
          <p:nvPr/>
        </p:nvSpPr>
        <p:spPr bwMode="auto">
          <a:xfrm>
            <a:off x="7779620" y="2237381"/>
            <a:ext cx="3168352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상품 개발 사례 혹은 경험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1600" b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이미지 삽입</a:t>
            </a:r>
            <a:endParaRPr kumimoji="0" lang="en-US" altLang="ko-KR" sz="1600" b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ko-KR" sz="18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*</a:t>
            </a: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기재 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최대 </a:t>
            </a:r>
            <a:r>
              <a:rPr lang="en-US" altLang="ko-KR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r>
              <a:rPr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항목</a:t>
            </a:r>
            <a:endParaRPr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2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없을 시 </a:t>
            </a:r>
            <a:r>
              <a:rPr kumimoji="0" lang="ko-KR" altLang="en-US" sz="12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미기재</a:t>
            </a:r>
            <a:endParaRPr kumimoji="0" lang="en-US" altLang="ko-KR" sz="12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46CA2AD-57E5-4DFD-8485-E011A547C440}"/>
              </a:ext>
            </a:extLst>
          </p:cNvPr>
          <p:cNvSpPr/>
          <p:nvPr/>
        </p:nvSpPr>
        <p:spPr>
          <a:xfrm>
            <a:off x="7779620" y="4242349"/>
            <a:ext cx="3191376" cy="2061076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5" name="TextBox 4">
            <a:extLst>
              <a:ext uri="{FF2B5EF4-FFF2-40B4-BE49-F238E27FC236}">
                <a16:creationId xmlns:a16="http://schemas.microsoft.com/office/drawing/2014/main" id="{3C63F224-749B-419A-A941-A3101ADF6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26" y="4464747"/>
            <a:ext cx="319137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상품명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개발기간</a:t>
            </a:r>
            <a:r>
              <a:rPr lang="en-US" altLang="ko-KR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단가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성과 및 활용결과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ko-KR" sz="1200" i="1" dirty="0">
                <a:solidFill>
                  <a:schemeClr val="bg1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endParaRPr kumimoji="0" lang="en-US" altLang="ko-KR" sz="105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3C63F224-749B-419A-A941-A3101ADF6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7522" y="4464747"/>
            <a:ext cx="319137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상품명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개발기간</a:t>
            </a:r>
            <a:r>
              <a:rPr lang="en-US" altLang="ko-KR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단가</a:t>
            </a:r>
            <a:r>
              <a:rPr lang="ko-KR" altLang="en-US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20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ko-KR" altLang="en-US" sz="1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성과 및 활용결과</a:t>
            </a:r>
            <a:r>
              <a:rPr lang="en-US" altLang="ko-KR" sz="12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ko-KR" sz="1200" i="1" dirty="0">
                <a:solidFill>
                  <a:schemeClr val="bg1">
                    <a:lumMod val="50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endParaRPr kumimoji="0" lang="en-US" altLang="ko-KR" sz="105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50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0056440" y="215839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423592" y="511264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en-US" altLang="ko-KR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03. </a:t>
            </a:r>
            <a:r>
              <a:rPr lang="ko-KR" altLang="en-US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개발 상품 용도 및 특징</a:t>
            </a:r>
            <a:endParaRPr lang="ko-KR" altLang="en-US" sz="1600" b="0" spc="-13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9934387-3D29-4E03-AB68-63E25E95D096}"/>
              </a:ext>
            </a:extLst>
          </p:cNvPr>
          <p:cNvSpPr/>
          <p:nvPr/>
        </p:nvSpPr>
        <p:spPr>
          <a:xfrm>
            <a:off x="891383" y="996457"/>
            <a:ext cx="10101161" cy="361950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r>
              <a:rPr lang="ko-KR" altLang="en-US" sz="1400" dirty="0">
                <a:solidFill>
                  <a:schemeClr val="bg1"/>
                </a:solidFill>
                <a:latin typeface="나눔고딕" panose="020D0604000000000000" pitchFamily="50" charset="-127"/>
                <a:ea typeface="나눔고딕 ExtraBold" panose="020D0904000000000000" pitchFamily="50" charset="-127"/>
              </a:rPr>
              <a:t>개발 상품 설명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6644A4A-904C-439A-94FD-88F387C8159B}"/>
              </a:ext>
            </a:extLst>
          </p:cNvPr>
          <p:cNvSpPr/>
          <p:nvPr/>
        </p:nvSpPr>
        <p:spPr>
          <a:xfrm>
            <a:off x="983432" y="1419737"/>
            <a:ext cx="5040560" cy="3521429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3" name="직사각형 5"/>
          <p:cNvSpPr>
            <a:spLocks noChangeArrowheads="1"/>
          </p:cNvSpPr>
          <p:nvPr/>
        </p:nvSpPr>
        <p:spPr bwMode="auto">
          <a:xfrm>
            <a:off x="983432" y="3009272"/>
            <a:ext cx="50405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ko-KR" altLang="en-US" sz="1800" i="1" dirty="0">
                <a:solidFill>
                  <a:srgbClr val="FF00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사진 첨부</a:t>
            </a:r>
            <a:endParaRPr kumimoji="0" lang="en-US" altLang="ko-KR" sz="1800" i="1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46CA2AD-57E5-4DFD-8485-E011A547C440}"/>
              </a:ext>
            </a:extLst>
          </p:cNvPr>
          <p:cNvSpPr/>
          <p:nvPr/>
        </p:nvSpPr>
        <p:spPr>
          <a:xfrm>
            <a:off x="6168008" y="1419736"/>
            <a:ext cx="4824536" cy="3521431"/>
          </a:xfrm>
          <a:prstGeom prst="rect">
            <a:avLst/>
          </a:prstGeom>
          <a:noFill/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kumimoji="0" lang="en-US" altLang="ko-KR" sz="1400" i="1" dirty="0">
              <a:solidFill>
                <a:srgbClr val="FF0000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425459"/>
              </p:ext>
            </p:extLst>
          </p:nvPr>
        </p:nvGraphicFramePr>
        <p:xfrm>
          <a:off x="1000033" y="5029469"/>
          <a:ext cx="9992509" cy="946560"/>
        </p:xfrm>
        <a:graphic>
          <a:graphicData uri="http://schemas.openxmlformats.org/drawingml/2006/table">
            <a:tbl>
              <a:tblPr/>
              <a:tblGrid>
                <a:gridCol w="1710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5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신청분야</a:t>
                      </a:r>
                      <a:endParaRPr lang="en-US" altLang="ko-KR" sz="1100" b="1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해당분야 </a:t>
                      </a:r>
                      <a:r>
                        <a:rPr lang="ko-KR" altLang="en-US" sz="1100" kern="0" spc="0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●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체크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창작비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재료비</a:t>
                      </a: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제작비</a:t>
                      </a: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소모품비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56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0" spc="0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●</a:t>
                      </a: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0" spc="0" dirty="0">
                          <a:solidFill>
                            <a:srgbClr val="FF0000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●</a:t>
                      </a: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7344" marR="7344" marT="7344" marB="734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43939" y="1571102"/>
            <a:ext cx="3717684" cy="351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상품 품목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: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기업 </a:t>
            </a:r>
            <a:r>
              <a:rPr kumimoji="0" lang="ko-KR" altLang="ko-KR" sz="12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브랜딩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캐릭터 아크릴 </a:t>
            </a:r>
            <a:r>
              <a:rPr kumimoji="0" lang="ko-KR" altLang="ko-KR" sz="1200" b="0" i="1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키링</a:t>
            </a:r>
            <a:endParaRPr kumimoji="0" lang="ko-KR" altLang="ko-KR" sz="1200" b="0" i="1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소재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: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투명 아크릴, 금속 고리</a:t>
            </a:r>
            <a:endParaRPr kumimoji="0" lang="en-US" altLang="ko-KR" sz="1200" b="0" i="1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ea typeface="나눔고딕" panose="020D0604000000000000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크기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: 5 × 5 × 0.3cm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무게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: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약 40g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제작 가능 수량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: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개발 기간(</a:t>
            </a:r>
            <a:r>
              <a:rPr kumimoji="0" lang="en-US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1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개월) 내 1,000개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판매 단가(원)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: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5,000원 (VAT 포함)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ko-K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개발 단계</a:t>
            </a:r>
            <a:r>
              <a:rPr kumimoji="0" lang="ko-KR" altLang="ko-K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 </a:t>
            </a:r>
            <a:r>
              <a:rPr kumimoji="0" lang="ko-KR" altLang="ko-KR" sz="1200" b="0" i="1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나눔고딕" panose="020D0604000000000000" pitchFamily="50" charset="-127"/>
              </a:rPr>
              <a:t>: 1차 디자인 시안 완료, 시제품 제작 단계</a:t>
            </a:r>
            <a:endParaRPr kumimoji="0" lang="en-US" altLang="ko-KR" sz="1200" b="0" i="1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  <a:ea typeface="나눔고딕" panose="020D0604000000000000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o-KR" altLang="en-US" sz="1200" b="1" dirty="0">
                <a:latin typeface="Arial" panose="020B0604020202020204" pitchFamily="34" charset="0"/>
                <a:ea typeface="나눔고딕" panose="020D0604000000000000" pitchFamily="50" charset="-127"/>
              </a:rPr>
              <a:t>세부설명</a:t>
            </a:r>
            <a:endParaRPr lang="en-US" altLang="ko-KR" sz="1200" b="1" dirty="0">
              <a:latin typeface="Arial" panose="020B0604020202020204" pitchFamily="34" charset="0"/>
              <a:ea typeface="나눔고딕" panose="020D0604000000000000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기업의 고유 캐릭터와 브랜드 이미지를 반영하여 제작한 </a:t>
            </a:r>
            <a:r>
              <a:rPr lang="ko-KR" altLang="en-US" sz="10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키링</a:t>
            </a:r>
            <a:endParaRPr lang="en-US" altLang="ko-KR" sz="10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독창적인 디자인을 통해 브랜드 인지도를 효과적으로 상승시키고</a:t>
            </a:r>
            <a:endParaRPr lang="en-US" altLang="ko-KR" sz="10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기업이 보유한 장비를 통해 공정을 통한 안정적 양산 가능</a:t>
            </a:r>
            <a:r>
              <a:rPr lang="en-US" altLang="ko-KR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기념품</a:t>
            </a:r>
            <a:r>
              <a:rPr lang="en-US" altLang="ko-KR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판촉용으로 활용도가 높아 다양한 시장 진출에 적합함</a:t>
            </a:r>
            <a:r>
              <a:rPr lang="en-US" altLang="ko-KR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dirty="0">
              <a:solidFill>
                <a:srgbClr val="0000FF"/>
              </a:solidFill>
              <a:latin typeface="Arial" panose="020B0604020202020204" pitchFamily="34" charset="0"/>
              <a:ea typeface="나눔고딕" panose="020D0604000000000000" pitchFamily="50" charset="-127"/>
            </a:endParaRPr>
          </a:p>
          <a:p>
            <a:pPr lv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ko-KR" sz="1400" b="1" dirty="0">
              <a:latin typeface="Arial" panose="020B0604020202020204" pitchFamily="34" charset="0"/>
              <a:ea typeface="나눔고딕" panose="020D0604000000000000" pitchFamily="50" charset="-127"/>
            </a:endParaRPr>
          </a:p>
        </p:txBody>
      </p:sp>
      <p:sp>
        <p:nvSpPr>
          <p:cNvPr id="16" name="직사각형 12"/>
          <p:cNvSpPr>
            <a:spLocks noChangeArrowheads="1"/>
          </p:cNvSpPr>
          <p:nvPr/>
        </p:nvSpPr>
        <p:spPr bwMode="auto">
          <a:xfrm>
            <a:off x="2423592" y="6407365"/>
            <a:ext cx="753874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항목은 심사기준에 따라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지원금을 통해 개발할 상품의 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독창성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000" b="1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양산성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시장성</a:t>
            </a:r>
            <a:r>
              <a:rPr lang="ko-KR" altLang="en-US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중심으로 작성 및 설명해 주시기 바랍니다</a:t>
            </a:r>
            <a:r>
              <a:rPr lang="en-US" altLang="ko-KR" sz="10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직사각형 12"/>
          <p:cNvSpPr>
            <a:spLocks noChangeArrowheads="1"/>
          </p:cNvSpPr>
          <p:nvPr/>
        </p:nvSpPr>
        <p:spPr bwMode="auto">
          <a:xfrm>
            <a:off x="3593722" y="6161144"/>
            <a:ext cx="514857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페이지는 해당 지원금을 통해 개발하고자 하는 상품을 설명하는 부분입니다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001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0056440" y="215839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423592" y="511264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en-US" altLang="ko-KR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04. </a:t>
            </a:r>
            <a:r>
              <a:rPr lang="ko-KR" altLang="en-US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사업화 주요내용 및 상품개발 내용</a:t>
            </a:r>
            <a:endParaRPr lang="ko-KR" altLang="en-US" sz="1600" b="0" spc="-13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81956"/>
              </p:ext>
            </p:extLst>
          </p:nvPr>
        </p:nvGraphicFramePr>
        <p:xfrm>
          <a:off x="1000033" y="953489"/>
          <a:ext cx="9992509" cy="2475511"/>
        </p:xfrm>
        <a:graphic>
          <a:graphicData uri="http://schemas.openxmlformats.org/drawingml/2006/table">
            <a:tbl>
              <a:tblPr firstRow="1" lastCol="1">
                <a:tableStyleId>{E8034E78-7F5D-4C2E-B375-FC64B27BC917}</a:tableStyleId>
              </a:tblPr>
              <a:tblGrid>
                <a:gridCol w="816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37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8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606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항목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상품개발 내용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지출내역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금액 </a:t>
                      </a:r>
                      <a:r>
                        <a:rPr lang="en-US" altLang="ko-KR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r>
                        <a:rPr lang="en-US" altLang="ko-KR" sz="1200" b="1" spc="-90" baseline="0" dirty="0"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200" b="1" spc="-90" baseline="0" dirty="0"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255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창작비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해당 결과물 제작 </a:t>
                      </a:r>
                      <a:r>
                        <a:rPr lang="ko-KR" altLang="en-US" sz="1000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창작비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개인창작비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0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2,000,000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824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재료비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상품개발을 위한 원재료 구매 비용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아크릴판 </a:t>
                      </a:r>
                      <a:r>
                        <a:rPr lang="en-US" altLang="ko-KR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00</a:t>
                      </a:r>
                      <a:r>
                        <a:rPr 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kg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0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1,700,000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255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제작비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상품 홍보를 위한 </a:t>
                      </a:r>
                      <a:r>
                        <a:rPr lang="ko-KR" altLang="en-US" sz="1000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리플릿</a:t>
                      </a: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 제작비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리플릿</a:t>
                      </a: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 </a:t>
                      </a:r>
                      <a:r>
                        <a:rPr lang="en-US" altLang="ko-KR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00</a:t>
                      </a: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장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0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1,000,000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255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i="1" kern="0" spc="0" dirty="0" err="1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소모품비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테스트용</a:t>
                      </a:r>
                      <a:r>
                        <a:rPr lang="en-US" altLang="ko-KR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, </a:t>
                      </a: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포장용 소모품 구입비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내역 기재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0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kern="0" spc="0" dirty="0"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HY중고딕" panose="02030600000101010101" pitchFamily="18" charset="-127"/>
                        </a:rPr>
                        <a:t>300,000</a:t>
                      </a:r>
                      <a:endParaRPr lang="en-US" sz="12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86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총 액 </a:t>
                      </a:r>
                      <a:r>
                        <a:rPr lang="en-US" altLang="ko-KR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공급가액 기준</a:t>
                      </a:r>
                      <a:r>
                        <a:rPr lang="en-US" altLang="ko-KR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부가가치세 제외</a:t>
                      </a:r>
                      <a:r>
                        <a:rPr lang="en-US" altLang="ko-KR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100" b="1" spc="-90" baseline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spc="-90" baseline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5,000,000</a:t>
                      </a:r>
                      <a:endParaRPr lang="ko-KR" altLang="en-US" sz="1100" b="1" spc="-90" baseline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754952"/>
              </p:ext>
            </p:extLst>
          </p:nvPr>
        </p:nvGraphicFramePr>
        <p:xfrm>
          <a:off x="1013896" y="4149080"/>
          <a:ext cx="9992510" cy="1800199"/>
        </p:xfrm>
        <a:graphic>
          <a:graphicData uri="http://schemas.openxmlformats.org/drawingml/2006/table">
            <a:tbl>
              <a:tblPr firstRow="1" firstCol="1">
                <a:tableStyleId>{E8034E78-7F5D-4C2E-B375-FC64B27BC917}</a:tableStyleId>
              </a:tblPr>
              <a:tblGrid>
                <a:gridCol w="1697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0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신청분야</a:t>
                      </a:r>
                      <a:endParaRPr kumimoji="1" lang="ko-KR" altLang="ko-KR" sz="1100" b="1" i="0" u="none" strike="noStrike" cap="none" spc="-10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공급기업</a:t>
                      </a:r>
                      <a:endParaRPr kumimoji="1" lang="ko-KR" altLang="ko-KR" sz="1100" b="1" i="0" u="none" strike="noStrike" cap="none" spc="-10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공급내용</a:t>
                      </a: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17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8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재료비</a:t>
                      </a: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00</a:t>
                      </a: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아크릴</a:t>
                      </a: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아크릴 </a:t>
                      </a:r>
                      <a:r>
                        <a:rPr kumimoji="1" lang="ko-KR" altLang="en-US" sz="1100" b="0" i="1" u="none" strike="noStrike" cap="none" spc="-100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키링</a:t>
                      </a: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 제작을 위한 아크릴 판 구매</a:t>
                      </a:r>
                      <a:endParaRPr kumimoji="1" lang="en-US" altLang="ko-KR" sz="1100" b="0" i="1" u="none" strike="noStrike" cap="none" spc="-100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제작비</a:t>
                      </a: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00</a:t>
                      </a: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인쇄</a:t>
                      </a: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상품 홍보를 위한 </a:t>
                      </a:r>
                      <a:r>
                        <a:rPr kumimoji="1" lang="ko-KR" altLang="en-US" sz="1100" b="0" i="1" u="none" strike="noStrike" cap="none" spc="-100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리플렛</a:t>
                      </a:r>
                      <a:r>
                        <a:rPr kumimoji="1" lang="ko-KR" altLang="en-US" sz="1100" b="0" i="1" u="none" strike="noStrike" cap="none" spc="-100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나눔고딕" panose="020D0604000000000000" pitchFamily="50" charset="-127"/>
                          <a:ea typeface="나눔고딕 ExtraBold" panose="020D0904000000000000" pitchFamily="50" charset="-127"/>
                        </a:rPr>
                        <a:t> 제작</a:t>
                      </a:r>
                      <a:endParaRPr kumimoji="1" lang="en-US" altLang="ko-KR" sz="1100" b="0" i="1" u="none" strike="noStrike" cap="none" spc="-100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나눔고딕" panose="020D06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90415" marR="90415" marT="45207" marB="45207" anchor="ctr" anchorCtr="1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직사각형 12"/>
          <p:cNvSpPr>
            <a:spLocks noChangeArrowheads="1"/>
          </p:cNvSpPr>
          <p:nvPr/>
        </p:nvSpPr>
        <p:spPr bwMode="auto">
          <a:xfrm>
            <a:off x="3215680" y="6161144"/>
            <a:ext cx="56706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본 페이지는 해당 지원금의 사용계획 및 외주가공 등 공급기업 내용을 작성하는 페이지입니다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(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견적서 내용 기재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12"/>
          <p:cNvSpPr>
            <a:spLocks noChangeArrowheads="1"/>
          </p:cNvSpPr>
          <p:nvPr/>
        </p:nvSpPr>
        <p:spPr bwMode="auto">
          <a:xfrm>
            <a:off x="3215680" y="3671441"/>
            <a:ext cx="56706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buNone/>
              <a:defRPr/>
            </a:pP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서류 신청서 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5p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). </a:t>
            </a:r>
            <a:r>
              <a:rPr lang="ko-KR" altLang="en-US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사업화 주요내용에 작성한 내역을 표기해주시기 바랍니다</a:t>
            </a:r>
            <a:r>
              <a:rPr lang="en-US" altLang="ko-KR" sz="1000" b="1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00" b="1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4223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0056440" y="215839"/>
            <a:ext cx="12961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선정평가 발표자료 </a:t>
            </a:r>
            <a:r>
              <a:rPr lang="en-US" altLang="ko-KR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SAMPLE</a:t>
            </a:r>
            <a:r>
              <a:rPr lang="ko-KR" altLang="en-US" sz="800" b="1" spc="-130" dirty="0">
                <a:solidFill>
                  <a:srgbClr val="D71733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423592" y="511264"/>
            <a:ext cx="6729413" cy="4238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 lIns="109033" tIns="54517" rIns="109033" bIns="54517" anchor="ctr"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tx1"/>
                </a:solidFill>
                <a:latin typeface="Times New Roman" pitchFamily="18" charset="0"/>
                <a:ea typeface="굴림" charset="-127"/>
                <a:cs typeface="+mn-cs"/>
              </a:defRPr>
            </a:lvl9pPr>
          </a:lstStyle>
          <a:p>
            <a:pPr marL="409575" indent="-409575" algn="ctr" defTabSz="1090613">
              <a:lnSpc>
                <a:spcPct val="120000"/>
              </a:lnSpc>
            </a:pPr>
            <a:r>
              <a:rPr lang="en-US" altLang="ko-KR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05. </a:t>
            </a:r>
            <a:r>
              <a:rPr lang="ko-KR" altLang="en-US" sz="1600" spc="-130" dirty="0">
                <a:solidFill>
                  <a:schemeClr val="tx1">
                    <a:lumMod val="85000"/>
                    <a:lumOff val="1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지원필요성 및 기대효과</a:t>
            </a:r>
            <a:endParaRPr lang="ko-KR" altLang="en-US" sz="1600" b="0" spc="-130" dirty="0">
              <a:solidFill>
                <a:schemeClr val="tx1">
                  <a:lumMod val="85000"/>
                  <a:lumOff val="1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직사각형 7"/>
          <p:cNvSpPr/>
          <p:nvPr/>
        </p:nvSpPr>
        <p:spPr bwMode="auto">
          <a:xfrm>
            <a:off x="508036" y="1556792"/>
            <a:ext cx="10844548" cy="1872208"/>
          </a:xfrm>
          <a:prstGeom prst="rect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40000"/>
              </a:lnSpc>
            </a:pPr>
            <a:endParaRPr lang="en-US" altLang="ko-KR" sz="1200" b="0" spc="-130" dirty="0">
              <a:solidFill>
                <a:schemeClr val="tx1">
                  <a:lumMod val="95000"/>
                  <a:lumOff val="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40000"/>
              </a:lnSpc>
              <a:buFontTx/>
              <a:buChar char="•"/>
            </a:pPr>
            <a:r>
              <a:rPr lang="ko-KR" altLang="en-US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지원의 시급성 필요성 </a:t>
            </a:r>
            <a:r>
              <a:rPr lang="en-US" altLang="ko-KR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lang="ko-KR" altLang="en-US" sz="1200" b="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참여 의지 및 적극성</a:t>
            </a:r>
            <a:endParaRPr lang="en-US" altLang="ko-KR" sz="1200" b="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40000"/>
              </a:lnSpc>
              <a:buFontTx/>
              <a:buChar char="•"/>
            </a:pPr>
            <a:r>
              <a:rPr lang="ko-KR" altLang="en-US" sz="1200" b="0" i="1" spc="-130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트리플스트리트</a:t>
            </a:r>
            <a:r>
              <a:rPr lang="ko-KR" altLang="en-US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송도마켓</a:t>
            </a:r>
            <a:r>
              <a:rPr lang="en-US" altLang="ko-KR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200" b="0" i="1" spc="-130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플리마켓</a:t>
            </a:r>
            <a:r>
              <a:rPr lang="en-US" altLang="ko-KR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에 </a:t>
            </a:r>
            <a:r>
              <a:rPr lang="ko-KR" altLang="en-US" sz="1200" b="0" i="1" spc="-130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참여해야하는</a:t>
            </a:r>
            <a:r>
              <a:rPr lang="ko-KR" altLang="en-US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이유</a:t>
            </a:r>
            <a:endParaRPr lang="en-US" altLang="ko-KR" sz="1200" b="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40000"/>
              </a:lnSpc>
              <a:buFontTx/>
              <a:buChar char="•"/>
            </a:pPr>
            <a:endParaRPr lang="en-US" altLang="ko-KR" sz="1200" b="0" spc="-130" dirty="0">
              <a:solidFill>
                <a:schemeClr val="tx1">
                  <a:lumMod val="95000"/>
                  <a:lumOff val="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 bwMode="auto">
          <a:xfrm>
            <a:off x="539552" y="3789040"/>
            <a:ext cx="10885040" cy="1872208"/>
          </a:xfrm>
          <a:prstGeom prst="rect">
            <a:avLst/>
          </a:prstGeom>
          <a:ln w="127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kumimoji="1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sz="120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20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atinLnBrk="0"/>
            <a:r>
              <a:rPr lang="en-US" altLang="ko-KR" sz="120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200" b="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앞으로의 판로 개척 계획 등 </a:t>
            </a:r>
            <a:r>
              <a:rPr lang="en-US" altLang="ko-KR" sz="120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20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정량적</a:t>
            </a:r>
            <a:r>
              <a:rPr lang="en-US" altLang="ko-KR" sz="120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lang="ko-KR" altLang="en-US" sz="1200" i="1" spc="-13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구체적으로 기재</a:t>
            </a:r>
            <a:endParaRPr lang="en-US" altLang="ko-KR" sz="120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20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200" b="0" i="1" spc="-13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634166" y="1340768"/>
            <a:ext cx="2592288" cy="43204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3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지원의 필요성 및 참여의지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640518" y="3573016"/>
            <a:ext cx="2592288" cy="432048"/>
          </a:xfrm>
          <a:prstGeom prst="rect">
            <a:avLst/>
          </a:prstGeom>
          <a:solidFill>
            <a:srgbClr val="D71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3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지원 후 기대효과</a:t>
            </a:r>
          </a:p>
        </p:txBody>
      </p:sp>
    </p:spTree>
    <p:extLst>
      <p:ext uri="{BB962C8B-B14F-4D97-AF65-F5344CB8AC3E}">
        <p14:creationId xmlns:p14="http://schemas.microsoft.com/office/powerpoint/2010/main" val="151990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4713</TotalTime>
  <Words>880</Words>
  <Application>Microsoft Office PowerPoint</Application>
  <PresentationFormat>와이드스크린</PresentationFormat>
  <Paragraphs>186</Paragraphs>
  <Slides>7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Wingdings</vt:lpstr>
      <vt:lpstr>나눔고딕</vt:lpstr>
      <vt:lpstr>나눔고딕 ExtraBold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821054404175</cp:lastModifiedBy>
  <cp:revision>377</cp:revision>
  <cp:lastPrinted>2024-06-24T05:57:16Z</cp:lastPrinted>
  <dcterms:created xsi:type="dcterms:W3CDTF">2018-09-11T00:09:52Z</dcterms:created>
  <dcterms:modified xsi:type="dcterms:W3CDTF">2025-09-17T00:08:35Z</dcterms:modified>
</cp:coreProperties>
</file>