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695" autoAdjust="0"/>
    <p:restoredTop sz="96241" autoAdjust="0"/>
  </p:normalViewPr>
  <p:slideViewPr>
    <p:cSldViewPr snapToGrid="0" showGuides="1">
      <p:cViewPr varScale="1">
        <p:scale>
          <a:sx n="109" d="100"/>
          <a:sy n="109" d="100"/>
        </p:scale>
        <p:origin x="112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8EC8-C0D1-43BC-8AE5-F94DD737F6EE}" type="datetimeFigureOut">
              <a:rPr lang="ko-KR" altLang="en-US" smtClean="0"/>
              <a:t>2021-08-28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0AD4-923B-4CF0-985E-26D9A96E4B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586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8EC8-C0D1-43BC-8AE5-F94DD737F6EE}" type="datetimeFigureOut">
              <a:rPr lang="ko-KR" altLang="en-US" smtClean="0"/>
              <a:t>2021-08-28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0AD4-923B-4CF0-985E-26D9A96E4B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6145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8EC8-C0D1-43BC-8AE5-F94DD737F6EE}" type="datetimeFigureOut">
              <a:rPr lang="ko-KR" altLang="en-US" smtClean="0"/>
              <a:t>2021-08-28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0AD4-923B-4CF0-985E-26D9A96E4B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4870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8EC8-C0D1-43BC-8AE5-F94DD737F6EE}" type="datetimeFigureOut">
              <a:rPr lang="ko-KR" altLang="en-US" smtClean="0"/>
              <a:t>2021-08-28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0AD4-923B-4CF0-985E-26D9A96E4B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328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8EC8-C0D1-43BC-8AE5-F94DD737F6EE}" type="datetimeFigureOut">
              <a:rPr lang="ko-KR" altLang="en-US" smtClean="0"/>
              <a:t>2021-08-28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0AD4-923B-4CF0-985E-26D9A96E4B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7461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8EC8-C0D1-43BC-8AE5-F94DD737F6EE}" type="datetimeFigureOut">
              <a:rPr lang="ko-KR" altLang="en-US" smtClean="0"/>
              <a:t>2021-08-28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0AD4-923B-4CF0-985E-26D9A96E4B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5565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8EC8-C0D1-43BC-8AE5-F94DD737F6EE}" type="datetimeFigureOut">
              <a:rPr lang="ko-KR" altLang="en-US" smtClean="0"/>
              <a:t>2021-08-28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0AD4-923B-4CF0-985E-26D9A96E4B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72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8EC8-C0D1-43BC-8AE5-F94DD737F6EE}" type="datetimeFigureOut">
              <a:rPr lang="ko-KR" altLang="en-US" smtClean="0"/>
              <a:t>2021-08-28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0AD4-923B-4CF0-985E-26D9A96E4B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604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8EC8-C0D1-43BC-8AE5-F94DD737F6EE}" type="datetimeFigureOut">
              <a:rPr lang="ko-KR" altLang="en-US" smtClean="0"/>
              <a:t>2021-08-28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0AD4-923B-4CF0-985E-26D9A96E4B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718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8EC8-C0D1-43BC-8AE5-F94DD737F6EE}" type="datetimeFigureOut">
              <a:rPr lang="ko-KR" altLang="en-US" smtClean="0"/>
              <a:t>2021-08-28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0AD4-923B-4CF0-985E-26D9A96E4B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9532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8EC8-C0D1-43BC-8AE5-F94DD737F6EE}" type="datetimeFigureOut">
              <a:rPr lang="ko-KR" altLang="en-US" smtClean="0"/>
              <a:t>2021-08-28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0AD4-923B-4CF0-985E-26D9A96E4B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181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D8EC8-C0D1-43BC-8AE5-F94DD737F6EE}" type="datetimeFigureOut">
              <a:rPr lang="ko-KR" altLang="en-US" smtClean="0"/>
              <a:t>2021-08-28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C0AD4-923B-4CF0-985E-26D9A96E4B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8825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erms.naver.com/entry.naver?docId=6174359&amp;cid=43667&amp;categoryId=4366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직사각형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Rectangle 2"/>
            <p:cNvSpPr>
              <a:spLocks noChangeArrowheads="1"/>
            </p:cNvSpPr>
            <p:nvPr/>
          </p:nvSpPr>
          <p:spPr bwMode="auto">
            <a:xfrm>
              <a:off x="430454" y="1816546"/>
              <a:ext cx="1952452" cy="24622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19044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111111"/>
                  </a:solidFill>
                  <a:effectLst/>
                  <a:latin typeface="+mj-ea"/>
                  <a:ea typeface="+mj-ea"/>
                </a:rPr>
                <a:t>[</a:t>
              </a:r>
              <a:r>
                <a:rPr kumimoji="0" lang="ko-KR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111111"/>
                  </a:solidFill>
                  <a:effectLst/>
                  <a:latin typeface="+mj-ea"/>
                  <a:ea typeface="+mj-ea"/>
                </a:rPr>
                <a:t>요약</a:t>
              </a: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111111"/>
                  </a:solidFill>
                  <a:effectLst/>
                  <a:latin typeface="+mj-ea"/>
                  <a:ea typeface="+mj-ea"/>
                </a:rPr>
                <a:t>]  </a:t>
              </a:r>
              <a:r>
                <a:rPr kumimoji="0" lang="ko-KR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111111"/>
                  </a:solidFill>
                  <a:effectLst/>
                  <a:latin typeface="+mj-ea"/>
                  <a:ea typeface="+mj-ea"/>
                </a:rPr>
                <a:t>국가지점번호</a:t>
              </a:r>
              <a:endParaRPr kumimoji="0" lang="ko-KR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</p:txBody>
        </p:sp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130404" y="2128252"/>
              <a:ext cx="7495636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19044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6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+mj-ea"/>
                  <a:ea typeface="+mj-ea"/>
                </a:rPr>
                <a:t>건물이 없어 </a:t>
              </a:r>
              <a:r>
                <a:rPr kumimoji="0" lang="ko-KR" altLang="ko-KR" sz="1600" b="0" i="0" u="none" strike="noStrike" cap="none" normalizeH="0" baseline="0" dirty="0" err="1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+mj-ea"/>
                  <a:ea typeface="+mj-ea"/>
                </a:rPr>
                <a:t>도로명</a:t>
              </a:r>
              <a:r>
                <a:rPr kumimoji="0" lang="en-US" altLang="ko-KR" sz="16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+mj-ea"/>
                  <a:ea typeface="+mj-ea"/>
                </a:rPr>
                <a:t> </a:t>
              </a:r>
              <a:r>
                <a:rPr kumimoji="0" lang="ko-KR" altLang="ko-KR" sz="16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+mj-ea"/>
                  <a:ea typeface="+mj-ea"/>
                </a:rPr>
                <a:t>주소가 부여되지 않은 지역 등에 지점 번호를 부여한 것으로, </a:t>
              </a:r>
              <a:endPara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j-ea"/>
                <a:ea typeface="+mj-ea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600" b="1" i="0" u="sng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j-ea"/>
                  <a:ea typeface="+mj-ea"/>
                </a:rPr>
                <a:t>산림·해양 등 비거주지역의 위치를 나타내는 좌표</a:t>
              </a:r>
              <a:r>
                <a:rPr kumimoji="0" lang="ko-KR" altLang="ko-KR" sz="16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+mj-ea"/>
                  <a:ea typeface="+mj-ea"/>
                </a:rPr>
                <a:t>이다. </a:t>
              </a:r>
              <a:endPara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j-ea"/>
                <a:ea typeface="+mj-ea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ko-KR" sz="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j-ea"/>
                <a:ea typeface="+mj-ea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600" b="1" i="0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j-ea"/>
                  <a:ea typeface="+mj-ea"/>
                </a:rPr>
                <a:t>이는 </a:t>
              </a:r>
              <a:r>
                <a:rPr kumimoji="0" lang="ko-KR" altLang="ko-KR" sz="1600" b="1" i="0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한글 2자</a:t>
              </a:r>
              <a:r>
                <a:rPr kumimoji="0" lang="en-US" altLang="ko-KR" sz="1600" b="1" i="0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j-ea"/>
                  <a:ea typeface="+mj-ea"/>
                </a:rPr>
                <a:t>  </a:t>
              </a:r>
              <a:r>
                <a:rPr kumimoji="0" lang="ko-KR" altLang="ko-KR" sz="1600" b="1" i="0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j-ea"/>
                  <a:ea typeface="+mj-ea"/>
                </a:rPr>
                <a:t>와 </a:t>
              </a:r>
              <a:r>
                <a:rPr kumimoji="0" lang="en-US" altLang="ko-KR" sz="1600" b="1" i="0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j-ea"/>
                  <a:ea typeface="+mj-ea"/>
                </a:rPr>
                <a:t>  </a:t>
              </a:r>
              <a:r>
                <a:rPr kumimoji="0" lang="ko-KR" altLang="ko-KR" sz="1600" b="1" i="0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숫자 8자</a:t>
              </a:r>
              <a:r>
                <a:rPr kumimoji="0" lang="en-US" altLang="ko-KR" sz="1600" b="1" i="0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j-ea"/>
                  <a:ea typeface="+mj-ea"/>
                </a:rPr>
                <a:t>  </a:t>
              </a:r>
              <a:r>
                <a:rPr kumimoji="0" lang="ko-KR" altLang="ko-KR" sz="1600" b="1" i="0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j-ea"/>
                  <a:ea typeface="+mj-ea"/>
                </a:rPr>
                <a:t>로 </a:t>
              </a:r>
              <a:r>
                <a:rPr kumimoji="0" lang="ko-KR" altLang="en-US" sz="1600" b="1" i="0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j-ea"/>
                  <a:ea typeface="+mj-ea"/>
                </a:rPr>
                <a:t>표</a:t>
              </a:r>
              <a:r>
                <a:rPr kumimoji="0" lang="ko-KR" altLang="ko-KR" sz="1600" b="1" i="0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j-ea"/>
                  <a:ea typeface="+mj-ea"/>
                </a:rPr>
                <a:t>기된다. </a:t>
              </a: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430454" y="1386677"/>
              <a:ext cx="228428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[</a:t>
              </a:r>
              <a:r>
                <a:rPr kumimoji="0" lang="ko-KR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출처</a:t>
              </a: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]  </a:t>
              </a:r>
              <a:r>
                <a:rPr kumimoji="0" lang="ko-KR" altLang="en-US" sz="1600" b="1" i="0" u="none" strike="noStrike" cap="none" normalizeH="0" baseline="0" dirty="0" err="1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네이버</a:t>
              </a:r>
              <a:r>
                <a:rPr kumimoji="0" lang="ko-KR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 지식백과</a:t>
              </a:r>
              <a:endParaRPr kumimoji="0" lang="ko-KR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1055281" y="3737825"/>
              <a:ext cx="10613805" cy="26622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전 국토의 위치 안내 및 표시 방식을 통일하여 재난재해 등 긴급상황에서 신속한 대응이 가능하도록 한 </a:t>
              </a:r>
              <a:endParaRPr lang="en-US" altLang="ko-KR" sz="1600" dirty="0" smtClean="0">
                <a:solidFill>
                  <a:srgbClr val="000000"/>
                </a:solidFill>
                <a:effectLst/>
                <a:latin typeface="+mj-ea"/>
                <a:ea typeface="+mj-ea"/>
              </a:endParaRPr>
            </a:p>
            <a:p>
              <a:r>
                <a:rPr lang="ko-KR" altLang="en-US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국가 </a:t>
              </a:r>
              <a:r>
                <a:rPr lang="ko-KR" altLang="en-US" sz="1600" dirty="0" err="1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안전망이다</a:t>
              </a:r>
              <a:r>
                <a:rPr lang="en-US" altLang="ko-KR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. </a:t>
              </a:r>
              <a:r>
                <a:rPr lang="ko-KR" altLang="en-US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즉</a:t>
              </a:r>
              <a:r>
                <a:rPr lang="en-US" altLang="ko-KR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, </a:t>
              </a:r>
              <a:r>
                <a:rPr lang="ko-KR" altLang="en-US" sz="1600" dirty="0" err="1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도로명</a:t>
              </a:r>
              <a:r>
                <a:rPr lang="ko-KR" altLang="en-US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 주소가 없는 </a:t>
              </a:r>
              <a:r>
                <a:rPr lang="ko-KR" altLang="en-US" sz="1600" dirty="0" err="1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비거주</a:t>
              </a:r>
              <a:r>
                <a:rPr lang="ko-KR" altLang="en-US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 지역을 좌표로 표시해 긴급 상황에서 활용할 수 있도록 하고</a:t>
              </a:r>
              <a:r>
                <a:rPr lang="en-US" altLang="ko-KR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, </a:t>
              </a:r>
            </a:p>
            <a:p>
              <a:r>
                <a:rPr lang="ko-KR" altLang="en-US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경찰</a:t>
              </a:r>
              <a:r>
                <a:rPr lang="en-US" altLang="ko-KR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·</a:t>
              </a:r>
              <a:r>
                <a:rPr lang="ko-KR" altLang="en-US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소방</a:t>
              </a:r>
              <a:r>
                <a:rPr lang="en-US" altLang="ko-KR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·</a:t>
              </a:r>
              <a:r>
                <a:rPr lang="ko-KR" altLang="en-US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산림청 등 기관</a:t>
              </a:r>
              <a:r>
                <a:rPr lang="en-US" altLang="ko-KR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·</a:t>
              </a:r>
              <a:r>
                <a:rPr lang="ko-KR" altLang="en-US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지역별 서로 다른 위치 표시체계를 통일하여 대국민 서비스 효율화를 위해 시행되고 </a:t>
              </a:r>
              <a:endParaRPr lang="en-US" altLang="ko-KR" sz="1600" dirty="0" smtClean="0">
                <a:solidFill>
                  <a:srgbClr val="000000"/>
                </a:solidFill>
                <a:effectLst/>
                <a:latin typeface="+mj-ea"/>
                <a:ea typeface="+mj-ea"/>
              </a:endParaRPr>
            </a:p>
            <a:p>
              <a:r>
                <a:rPr lang="ko-KR" altLang="en-US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있는 것이다</a:t>
              </a:r>
              <a:r>
                <a:rPr lang="en-US" altLang="ko-KR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. </a:t>
              </a:r>
              <a:r>
                <a:rPr lang="ko-KR" altLang="en-US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이는 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재난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‧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사고 등 응급상황 발생 시 신속한 위치 안내와 인명구조 등 관계기관이 공동 활용한다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.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 </a:t>
              </a:r>
              <a:br>
                <a:rPr lang="en-US" altLang="ko-KR" sz="1600" b="1" u="sng" dirty="0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</a:br>
              <a:r>
                <a:rPr lang="en-US" altLang="ko-KR" sz="11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/>
              </a:r>
              <a:br>
                <a:rPr lang="en-US" altLang="ko-KR" sz="11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</a:br>
              <a:r>
                <a:rPr lang="ko-KR" altLang="en-US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국가지점번호는 </a:t>
              </a:r>
              <a:endParaRPr lang="en-US" altLang="ko-KR" sz="1600" dirty="0" smtClean="0">
                <a:solidFill>
                  <a:srgbClr val="000000"/>
                </a:solidFill>
                <a:effectLst/>
                <a:latin typeface="+mj-ea"/>
                <a:ea typeface="+mj-ea"/>
              </a:endParaRPr>
            </a:p>
            <a:p>
              <a:r>
                <a:rPr lang="ko-KR" altLang="en-US" sz="1600" b="1" dirty="0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국토 및 이와 인접한 해양을 </a:t>
              </a:r>
              <a:r>
                <a:rPr lang="ko-KR" altLang="en-US" sz="1600" b="1" dirty="0" err="1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격자형으로</a:t>
              </a:r>
              <a:r>
                <a:rPr lang="ko-KR" altLang="en-US" sz="1600" b="1" dirty="0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 구획한 지점</a:t>
              </a:r>
              <a:r>
                <a:rPr lang="en-US" altLang="ko-KR" sz="1600" b="1" dirty="0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(10×10m)</a:t>
              </a:r>
              <a:r>
                <a:rPr lang="ko-KR" altLang="en-US" sz="1600" b="1" dirty="0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마다 부여한 위치표시 번호로</a:t>
              </a:r>
              <a:r>
                <a:rPr lang="en-US" altLang="ko-KR" sz="1600" b="1" dirty="0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, 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100km 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단위는 </a:t>
              </a:r>
              <a:endParaRPr lang="en-US" altLang="ko-KR" sz="1600" b="1" u="sng" dirty="0" smtClean="0">
                <a:solidFill>
                  <a:srgbClr val="0000FF"/>
                </a:solidFill>
                <a:effectLst/>
                <a:latin typeface="+mj-ea"/>
                <a:ea typeface="+mj-ea"/>
              </a:endParaRPr>
            </a:p>
            <a:p>
              <a:r>
                <a:rPr lang="ko-KR" altLang="en-US" sz="1600" b="1" u="sng" dirty="0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문자를 사용하고 그 이하부터는 가로와 세로를 각각 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10,000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으로 나눈 정수를 연결한 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10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자리 번호로 표기된다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effectLst/>
                  <a:latin typeface="+mj-ea"/>
                  <a:ea typeface="+mj-ea"/>
                </a:rPr>
                <a:t>. </a:t>
              </a:r>
            </a:p>
            <a:p>
              <a:endParaRPr lang="en-US" altLang="ko-KR" sz="1200" b="1" dirty="0" smtClean="0">
                <a:solidFill>
                  <a:schemeClr val="accent2"/>
                </a:solidFill>
                <a:effectLst/>
                <a:latin typeface="+mj-ea"/>
                <a:ea typeface="+mj-ea"/>
              </a:endParaRPr>
            </a:p>
            <a:p>
              <a:r>
                <a:rPr lang="ko-KR" altLang="en-US" sz="1600" dirty="0" smtClean="0">
                  <a:solidFill>
                    <a:srgbClr val="000000"/>
                  </a:solidFill>
                  <a:effectLst/>
                  <a:latin typeface="+mj-ea"/>
                  <a:ea typeface="+mj-ea"/>
                </a:rPr>
                <a:t>기준점은 </a:t>
              </a:r>
              <a:r>
                <a:rPr lang="en-US" altLang="ko-KR" sz="1600" dirty="0" smtClean="0">
                  <a:latin typeface="+mj-ea"/>
                  <a:ea typeface="+mj-ea"/>
                </a:rPr>
                <a:t>UTM-K(</a:t>
              </a:r>
              <a:r>
                <a:rPr lang="ko-KR" altLang="en-US" sz="1600" dirty="0" err="1" smtClean="0">
                  <a:latin typeface="+mj-ea"/>
                  <a:ea typeface="+mj-ea"/>
                </a:rPr>
                <a:t>단일평면직각좌표계의</a:t>
              </a:r>
              <a:r>
                <a:rPr lang="ko-KR" altLang="en-US" sz="1600" dirty="0" smtClean="0">
                  <a:latin typeface="+mj-ea"/>
                  <a:ea typeface="+mj-ea"/>
                </a:rPr>
                <a:t> 원점</a:t>
              </a:r>
              <a:r>
                <a:rPr lang="en-US" altLang="ko-KR" sz="1600" dirty="0" smtClean="0">
                  <a:latin typeface="+mj-ea"/>
                  <a:ea typeface="+mj-ea"/>
                </a:rPr>
                <a:t>)</a:t>
              </a:r>
              <a:r>
                <a:rPr lang="ko-KR" altLang="en-US" sz="1600" dirty="0" smtClean="0">
                  <a:latin typeface="+mj-ea"/>
                  <a:ea typeface="+mj-ea"/>
                </a:rPr>
                <a:t>에서 남쪽으로 </a:t>
              </a:r>
              <a:r>
                <a:rPr lang="en-US" altLang="ko-KR" sz="1600" dirty="0" smtClean="0">
                  <a:latin typeface="+mj-ea"/>
                  <a:ea typeface="+mj-ea"/>
                </a:rPr>
                <a:t>700km, </a:t>
              </a:r>
              <a:r>
                <a:rPr lang="ko-KR" altLang="en-US" sz="1600" dirty="0" smtClean="0">
                  <a:latin typeface="+mj-ea"/>
                  <a:ea typeface="+mj-ea"/>
                </a:rPr>
                <a:t>서쪽으로 </a:t>
              </a:r>
              <a:r>
                <a:rPr lang="en-US" altLang="ko-KR" sz="1600" dirty="0" smtClean="0">
                  <a:latin typeface="+mj-ea"/>
                  <a:ea typeface="+mj-ea"/>
                </a:rPr>
                <a:t>300km </a:t>
              </a:r>
              <a:r>
                <a:rPr lang="ko-KR" altLang="en-US" sz="1600" dirty="0" smtClean="0">
                  <a:latin typeface="+mj-ea"/>
                  <a:ea typeface="+mj-ea"/>
                </a:rPr>
                <a:t>지점으로 문자 표기는 </a:t>
              </a:r>
              <a:endParaRPr lang="en-US" altLang="ko-KR" sz="1600" dirty="0" smtClean="0">
                <a:latin typeface="+mj-ea"/>
                <a:ea typeface="+mj-ea"/>
              </a:endParaRPr>
            </a:p>
            <a:p>
              <a:r>
                <a:rPr lang="ko-KR" altLang="en-US" sz="1600" dirty="0" smtClean="0">
                  <a:latin typeface="+mj-ea"/>
                  <a:ea typeface="+mj-ea"/>
                </a:rPr>
                <a:t>가로와 세로를 </a:t>
              </a:r>
              <a:r>
                <a:rPr lang="en-US" altLang="ko-KR" sz="1600" dirty="0" smtClean="0">
                  <a:latin typeface="+mj-ea"/>
                  <a:ea typeface="+mj-ea"/>
                </a:rPr>
                <a:t>100km </a:t>
              </a:r>
              <a:r>
                <a:rPr lang="ko-KR" altLang="en-US" sz="1600" dirty="0" smtClean="0">
                  <a:latin typeface="+mj-ea"/>
                  <a:ea typeface="+mj-ea"/>
                </a:rPr>
                <a:t>단위로 하여 기준점에서 동쪽으로 </a:t>
              </a:r>
              <a:r>
                <a:rPr lang="en-US" altLang="ko-KR" sz="1600" dirty="0" smtClean="0">
                  <a:latin typeface="+mj-ea"/>
                  <a:ea typeface="+mj-ea"/>
                </a:rPr>
                <a:t>‘</a:t>
              </a:r>
              <a:r>
                <a:rPr lang="ko-KR" altLang="en-US" sz="1600" dirty="0" smtClean="0">
                  <a:latin typeface="+mj-ea"/>
                  <a:ea typeface="+mj-ea"/>
                </a:rPr>
                <a:t>가나다</a:t>
              </a:r>
              <a:r>
                <a:rPr lang="en-US" altLang="ko-KR" sz="1600" dirty="0" smtClean="0">
                  <a:latin typeface="+mj-ea"/>
                  <a:ea typeface="+mj-ea"/>
                </a:rPr>
                <a:t>’</a:t>
              </a:r>
              <a:r>
                <a:rPr lang="ko-KR" altLang="en-US" sz="1600" dirty="0" smtClean="0">
                  <a:latin typeface="+mj-ea"/>
                  <a:ea typeface="+mj-ea"/>
                </a:rPr>
                <a:t>순</a:t>
              </a:r>
              <a:r>
                <a:rPr lang="en-US" altLang="ko-KR" sz="1600" dirty="0" smtClean="0">
                  <a:latin typeface="+mj-ea"/>
                  <a:ea typeface="+mj-ea"/>
                </a:rPr>
                <a:t>, </a:t>
              </a:r>
              <a:r>
                <a:rPr lang="ko-KR" altLang="en-US" sz="1600" dirty="0" smtClean="0">
                  <a:latin typeface="+mj-ea"/>
                  <a:ea typeface="+mj-ea"/>
                </a:rPr>
                <a:t>북쪽으로 </a:t>
              </a:r>
              <a:r>
                <a:rPr lang="en-US" altLang="ko-KR" sz="1600" dirty="0" smtClean="0">
                  <a:latin typeface="+mj-ea"/>
                  <a:ea typeface="+mj-ea"/>
                </a:rPr>
                <a:t>‘</a:t>
              </a:r>
              <a:r>
                <a:rPr lang="ko-KR" altLang="en-US" sz="1600" dirty="0" smtClean="0">
                  <a:latin typeface="+mj-ea"/>
                  <a:ea typeface="+mj-ea"/>
                </a:rPr>
                <a:t>가나다</a:t>
              </a:r>
              <a:r>
                <a:rPr lang="en-US" altLang="ko-KR" sz="1600" dirty="0" smtClean="0">
                  <a:latin typeface="+mj-ea"/>
                  <a:ea typeface="+mj-ea"/>
                </a:rPr>
                <a:t>’</a:t>
              </a:r>
              <a:r>
                <a:rPr lang="ko-KR" altLang="en-US" sz="1600" dirty="0" smtClean="0">
                  <a:latin typeface="+mj-ea"/>
                  <a:ea typeface="+mj-ea"/>
                </a:rPr>
                <a:t>순으로 부여한다</a:t>
              </a:r>
              <a:r>
                <a:rPr lang="en-US" altLang="ko-KR" sz="1600" dirty="0" smtClean="0">
                  <a:latin typeface="+mj-ea"/>
                  <a:ea typeface="+mj-ea"/>
                </a:rPr>
                <a:t>. </a:t>
              </a:r>
              <a:endParaRPr lang="en-US" altLang="ko-KR" sz="1600" b="0" i="0" dirty="0">
                <a:solidFill>
                  <a:srgbClr val="000000"/>
                </a:solidFill>
                <a:effectLst/>
                <a:latin typeface="+mj-ea"/>
                <a:ea typeface="+mj-ea"/>
              </a:endParaRPr>
            </a:p>
          </p:txBody>
        </p:sp>
        <p:grpSp>
          <p:nvGrpSpPr>
            <p:cNvPr id="8" name="그룹 7"/>
            <p:cNvGrpSpPr/>
            <p:nvPr/>
          </p:nvGrpSpPr>
          <p:grpSpPr>
            <a:xfrm>
              <a:off x="430454" y="384839"/>
              <a:ext cx="2599617" cy="545927"/>
              <a:chOff x="6285763" y="1935764"/>
              <a:chExt cx="3179657" cy="280146"/>
            </a:xfrm>
          </p:grpSpPr>
          <p:grpSp>
            <p:nvGrpSpPr>
              <p:cNvPr id="9" name="그룹 8"/>
              <p:cNvGrpSpPr/>
              <p:nvPr/>
            </p:nvGrpSpPr>
            <p:grpSpPr>
              <a:xfrm>
                <a:off x="6285763" y="1935764"/>
                <a:ext cx="3179657" cy="280146"/>
                <a:chOff x="-135297" y="3632882"/>
                <a:chExt cx="4511848" cy="397520"/>
              </a:xfrm>
            </p:grpSpPr>
            <p:pic>
              <p:nvPicPr>
                <p:cNvPr id="11" name="그림 10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" r="30035"/>
                <a:stretch/>
              </p:blipFill>
              <p:spPr>
                <a:xfrm>
                  <a:off x="-135297" y="3632882"/>
                  <a:ext cx="2396978" cy="397520"/>
                </a:xfrm>
                <a:prstGeom prst="rect">
                  <a:avLst/>
                </a:prstGeom>
              </p:spPr>
            </p:pic>
            <p:pic>
              <p:nvPicPr>
                <p:cNvPr id="12" name="그림 11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9894"/>
                <a:stretch/>
              </p:blipFill>
              <p:spPr>
                <a:xfrm>
                  <a:off x="1632113" y="3632882"/>
                  <a:ext cx="2744438" cy="397520"/>
                </a:xfrm>
                <a:prstGeom prst="rect">
                  <a:avLst/>
                </a:prstGeom>
              </p:spPr>
            </p:pic>
          </p:grpSp>
          <p:sp>
            <p:nvSpPr>
              <p:cNvPr id="10" name="Text Box 59"/>
              <p:cNvSpPr txBox="1">
                <a:spLocks noChangeArrowheads="1"/>
              </p:cNvSpPr>
              <p:nvPr/>
            </p:nvSpPr>
            <p:spPr bwMode="auto">
              <a:xfrm>
                <a:off x="6285763" y="1945032"/>
                <a:ext cx="3179657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defPPr>
                  <a:defRPr lang="ko-KR"/>
                </a:defPPr>
                <a:lvl1pPr algn="ctr">
                  <a:defRPr kumimoji="1" sz="1700">
                    <a:ln w="11430"/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나눔고딕 ExtraBold" pitchFamily="50" charset="-127"/>
                    <a:ea typeface="나눔고딕 ExtraBold" pitchFamily="50" charset="-127"/>
                    <a:cs typeface="JBold" pitchFamily="18" charset="-127"/>
                  </a:defRPr>
                </a:lvl1pPr>
                <a:lvl2pPr marL="742950" indent="-285750">
                  <a:defRPr kumimoji="1">
                    <a:latin typeface="굴림" pitchFamily="50" charset="-127"/>
                    <a:ea typeface="굴림" pitchFamily="50" charset="-127"/>
                  </a:defRPr>
                </a:lvl2pPr>
                <a:lvl3pPr marL="1143000" indent="-228600">
                  <a:defRPr kumimoji="1">
                    <a:latin typeface="굴림" pitchFamily="50" charset="-127"/>
                    <a:ea typeface="굴림" pitchFamily="50" charset="-127"/>
                  </a:defRPr>
                </a:lvl3pPr>
                <a:lvl4pPr marL="1600200" indent="-228600">
                  <a:defRPr kumimoji="1">
                    <a:latin typeface="굴림" pitchFamily="50" charset="-127"/>
                    <a:ea typeface="굴림" pitchFamily="50" charset="-127"/>
                  </a:defRPr>
                </a:lvl4pPr>
                <a:lvl5pPr marL="2057400" indent="-228600">
                  <a:defRPr kumimoji="1">
                    <a:latin typeface="굴림" pitchFamily="50" charset="-127"/>
                    <a:ea typeface="굴림" pitchFamily="50" charset="-127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ko-KR" sz="2000" b="0" i="0" u="none" strike="noStrike" kern="0" cap="none" spc="0" normalizeH="0" baseline="0" noProof="0" dirty="0" smtClean="0">
                    <a:ln w="11430"/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</a:rPr>
                  <a:t>‘</a:t>
                </a:r>
                <a:r>
                  <a:rPr kumimoji="1" lang="ko-KR" altLang="en-US" sz="2000" b="0" i="0" u="none" strike="noStrike" kern="0" cap="none" spc="0" normalizeH="0" baseline="0" noProof="0" dirty="0" smtClean="0">
                    <a:ln w="11430"/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</a:rPr>
                  <a:t>국가지점번호</a:t>
                </a:r>
                <a:r>
                  <a:rPr kumimoji="1" lang="en-US" altLang="ko-KR" sz="2000" b="0" i="0" u="none" strike="noStrike" kern="0" cap="none" spc="0" normalizeH="0" baseline="0" noProof="0" dirty="0" smtClean="0">
                    <a:ln w="11430"/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</a:rPr>
                  <a:t>’</a:t>
                </a:r>
                <a:r>
                  <a:rPr kumimoji="1" lang="ko-KR" altLang="en-US" sz="2000" b="0" i="0" u="none" strike="noStrike" kern="0" cap="none" spc="0" normalizeH="0" baseline="0" noProof="0" dirty="0" smtClean="0">
                    <a:ln w="11430"/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</a:rPr>
                  <a:t> </a:t>
                </a:r>
                <a:r>
                  <a:rPr kumimoji="1" lang="en-US" altLang="ko-KR" sz="2000" b="0" i="0" u="none" strike="noStrike" kern="0" cap="none" spc="0" normalizeH="0" baseline="0" noProof="0" dirty="0" smtClean="0">
                    <a:ln w="11430"/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</a:rPr>
                  <a:t>?</a:t>
                </a:r>
                <a:endParaRPr kumimoji="1" lang="en-US" altLang="ko-KR" sz="2000" b="0" i="0" u="none" strike="noStrike" kern="0" cap="none" spc="0" normalizeH="0" baseline="0" noProof="0" dirty="0">
                  <a:ln w="11430"/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</a:endParaRPr>
              </a:p>
            </p:txBody>
          </p:sp>
        </p:grpSp>
        <p:sp>
          <p:nvSpPr>
            <p:cNvPr id="13" name="Rectangle 2"/>
            <p:cNvSpPr>
              <a:spLocks noChangeArrowheads="1"/>
            </p:cNvSpPr>
            <p:nvPr/>
          </p:nvSpPr>
          <p:spPr bwMode="auto">
            <a:xfrm>
              <a:off x="430454" y="3431724"/>
              <a:ext cx="1952452" cy="24622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19044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111111"/>
                  </a:solidFill>
                  <a:effectLst/>
                  <a:latin typeface="+mj-ea"/>
                  <a:ea typeface="+mj-ea"/>
                </a:rPr>
                <a:t>[</a:t>
              </a:r>
              <a:r>
                <a:rPr lang="ko-KR" altLang="en-US" sz="1600" b="1" dirty="0" smtClean="0">
                  <a:solidFill>
                    <a:srgbClr val="111111"/>
                  </a:solidFill>
                  <a:latin typeface="+mj-ea"/>
                  <a:ea typeface="+mj-ea"/>
                </a:rPr>
                <a:t>설명</a:t>
              </a:r>
              <a:r>
                <a:rPr lang="en-US" altLang="ko-KR" sz="1600" b="1" dirty="0" smtClean="0">
                  <a:solidFill>
                    <a:srgbClr val="111111"/>
                  </a:solidFill>
                  <a:latin typeface="+mj-ea"/>
                  <a:ea typeface="+mj-ea"/>
                </a:rPr>
                <a:t>]</a:t>
              </a: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111111"/>
                  </a:solidFill>
                  <a:effectLst/>
                  <a:latin typeface="+mj-ea"/>
                  <a:ea typeface="+mj-ea"/>
                </a:rPr>
                <a:t>  </a:t>
              </a:r>
              <a:r>
                <a:rPr kumimoji="0" lang="ko-KR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111111"/>
                  </a:solidFill>
                  <a:effectLst/>
                  <a:latin typeface="+mj-ea"/>
                  <a:ea typeface="+mj-ea"/>
                </a:rPr>
                <a:t>국가지점번호</a:t>
              </a:r>
              <a:endParaRPr kumimoji="0" lang="ko-KR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</p:txBody>
        </p:sp>
        <p:sp>
          <p:nvSpPr>
            <p:cNvPr id="15" name="모서리가 둥근 직사각형 14"/>
            <p:cNvSpPr/>
            <p:nvPr/>
          </p:nvSpPr>
          <p:spPr>
            <a:xfrm>
              <a:off x="1583311" y="2673494"/>
              <a:ext cx="899830" cy="302533"/>
            </a:xfrm>
            <a:prstGeom prst="roundRect">
              <a:avLst/>
            </a:prstGeom>
            <a:solidFill>
              <a:srgbClr val="FFFF00">
                <a:alpha val="1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모서리가 둥근 직사각형 15"/>
            <p:cNvSpPr/>
            <p:nvPr/>
          </p:nvSpPr>
          <p:spPr>
            <a:xfrm>
              <a:off x="2926949" y="2674892"/>
              <a:ext cx="899830" cy="302533"/>
            </a:xfrm>
            <a:prstGeom prst="roundRect">
              <a:avLst/>
            </a:prstGeom>
            <a:solidFill>
              <a:srgbClr val="FFFF00">
                <a:alpha val="1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2165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직사각형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430454" y="1386677"/>
              <a:ext cx="1800173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[</a:t>
              </a:r>
              <a:r>
                <a:rPr kumimoji="0" lang="ko-KR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출처</a:t>
              </a: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]  </a:t>
              </a:r>
              <a:r>
                <a:rPr kumimoji="0" lang="ko-KR" altLang="en-US" sz="1600" b="1" i="0" u="none" strike="noStrike" cap="none" normalizeH="0" baseline="0" dirty="0" err="1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행정안전부</a:t>
              </a: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endParaRPr kumimoji="0" lang="ko-KR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</p:txBody>
        </p:sp>
        <p:grpSp>
          <p:nvGrpSpPr>
            <p:cNvPr id="8" name="그룹 7"/>
            <p:cNvGrpSpPr/>
            <p:nvPr/>
          </p:nvGrpSpPr>
          <p:grpSpPr>
            <a:xfrm>
              <a:off x="430453" y="384839"/>
              <a:ext cx="3056817" cy="545927"/>
              <a:chOff x="6285763" y="1935764"/>
              <a:chExt cx="3179657" cy="280146"/>
            </a:xfrm>
          </p:grpSpPr>
          <p:grpSp>
            <p:nvGrpSpPr>
              <p:cNvPr id="9" name="그룹 8"/>
              <p:cNvGrpSpPr/>
              <p:nvPr/>
            </p:nvGrpSpPr>
            <p:grpSpPr>
              <a:xfrm>
                <a:off x="6285763" y="1935764"/>
                <a:ext cx="3179657" cy="280146"/>
                <a:chOff x="-135297" y="3632882"/>
                <a:chExt cx="4511848" cy="397520"/>
              </a:xfrm>
            </p:grpSpPr>
            <p:pic>
              <p:nvPicPr>
                <p:cNvPr id="11" name="그림 10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" r="30035"/>
                <a:stretch/>
              </p:blipFill>
              <p:spPr>
                <a:xfrm>
                  <a:off x="-135297" y="3632882"/>
                  <a:ext cx="2396978" cy="397520"/>
                </a:xfrm>
                <a:prstGeom prst="rect">
                  <a:avLst/>
                </a:prstGeom>
              </p:spPr>
            </p:pic>
            <p:pic>
              <p:nvPicPr>
                <p:cNvPr id="12" name="그림 11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9894"/>
                <a:stretch/>
              </p:blipFill>
              <p:spPr>
                <a:xfrm>
                  <a:off x="1632113" y="3632882"/>
                  <a:ext cx="2744438" cy="397520"/>
                </a:xfrm>
                <a:prstGeom prst="rect">
                  <a:avLst/>
                </a:prstGeom>
              </p:spPr>
            </p:pic>
          </p:grpSp>
          <p:sp>
            <p:nvSpPr>
              <p:cNvPr id="10" name="Text Box 59"/>
              <p:cNvSpPr txBox="1">
                <a:spLocks noChangeArrowheads="1"/>
              </p:cNvSpPr>
              <p:nvPr/>
            </p:nvSpPr>
            <p:spPr bwMode="auto">
              <a:xfrm>
                <a:off x="6285763" y="1945032"/>
                <a:ext cx="3179657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defPPr>
                  <a:defRPr lang="ko-KR"/>
                </a:defPPr>
                <a:lvl1pPr algn="ctr">
                  <a:defRPr kumimoji="1" sz="1700">
                    <a:ln w="11430"/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나눔고딕 ExtraBold" pitchFamily="50" charset="-127"/>
                    <a:ea typeface="나눔고딕 ExtraBold" pitchFamily="50" charset="-127"/>
                    <a:cs typeface="JBold" pitchFamily="18" charset="-127"/>
                  </a:defRPr>
                </a:lvl1pPr>
                <a:lvl2pPr marL="742950" indent="-285750">
                  <a:defRPr kumimoji="1">
                    <a:latin typeface="굴림" pitchFamily="50" charset="-127"/>
                    <a:ea typeface="굴림" pitchFamily="50" charset="-127"/>
                  </a:defRPr>
                </a:lvl2pPr>
                <a:lvl3pPr marL="1143000" indent="-228600">
                  <a:defRPr kumimoji="1">
                    <a:latin typeface="굴림" pitchFamily="50" charset="-127"/>
                    <a:ea typeface="굴림" pitchFamily="50" charset="-127"/>
                  </a:defRPr>
                </a:lvl3pPr>
                <a:lvl4pPr marL="1600200" indent="-228600">
                  <a:defRPr kumimoji="1">
                    <a:latin typeface="굴림" pitchFamily="50" charset="-127"/>
                    <a:ea typeface="굴림" pitchFamily="50" charset="-127"/>
                  </a:defRPr>
                </a:lvl4pPr>
                <a:lvl5pPr marL="2057400" indent="-228600">
                  <a:defRPr kumimoji="1">
                    <a:latin typeface="굴림" pitchFamily="50" charset="-127"/>
                    <a:ea typeface="굴림" pitchFamily="50" charset="-127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ko-KR" altLang="en-US" sz="2000" b="0" i="0" u="none" strike="noStrike" kern="0" cap="none" spc="0" normalizeH="0" baseline="0" noProof="0" dirty="0" smtClean="0">
                    <a:ln w="11430"/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</a:rPr>
                  <a:t>국가지점번호의</a:t>
                </a:r>
                <a:r>
                  <a:rPr kumimoji="1" lang="en-US" altLang="ko-KR" sz="2000" b="0" i="0" u="none" strike="noStrike" kern="0" cap="none" spc="0" normalizeH="0" baseline="0" noProof="0" dirty="0" smtClean="0">
                    <a:ln w="11430"/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</a:rPr>
                  <a:t> </a:t>
                </a:r>
                <a:r>
                  <a:rPr kumimoji="1" lang="en-US" altLang="ko-KR" sz="2000" b="0" i="0" u="none" strike="noStrike" kern="0" cap="none" spc="0" normalizeH="0" baseline="0" noProof="0" dirty="0" smtClean="0">
                    <a:ln w="11430"/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</a:rPr>
                  <a:t> </a:t>
                </a:r>
                <a:r>
                  <a:rPr kumimoji="1" lang="en-US" altLang="ko-KR" sz="2000" b="0" i="0" u="none" strike="noStrike" kern="0" cap="none" spc="0" normalizeH="0" baseline="0" noProof="0" dirty="0" smtClean="0">
                    <a:ln w="11430"/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</a:rPr>
                  <a:t>‘</a:t>
                </a:r>
                <a:r>
                  <a:rPr kumimoji="1" lang="ko-KR" altLang="en-US" sz="2000" b="0" i="0" u="none" strike="noStrike" kern="0" cap="none" spc="0" normalizeH="0" baseline="0" noProof="0" dirty="0" smtClean="0">
                    <a:ln w="11430"/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</a:rPr>
                  <a:t>활용</a:t>
                </a:r>
                <a:r>
                  <a:rPr kumimoji="1" lang="en-US" altLang="ko-KR" sz="2000" b="0" i="0" u="none" strike="noStrike" kern="0" cap="none" spc="0" normalizeH="0" baseline="0" noProof="0" dirty="0" smtClean="0">
                    <a:ln w="11430"/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</a:rPr>
                  <a:t>’</a:t>
                </a:r>
                <a:endParaRPr kumimoji="1" lang="en-US" altLang="ko-KR" sz="2000" b="0" i="0" u="none" strike="noStrike" kern="0" cap="none" spc="0" normalizeH="0" baseline="0" noProof="0" dirty="0">
                  <a:ln w="11430"/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</a:endParaRPr>
              </a:p>
            </p:txBody>
          </p:sp>
        </p:grpSp>
        <p:pic>
          <p:nvPicPr>
            <p:cNvPr id="2051" name="_x392390544" descr="EMB000008805d4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0723" y="2223219"/>
              <a:ext cx="10332587" cy="2933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왼쪽 중괄호 2"/>
            <p:cNvSpPr/>
            <p:nvPr/>
          </p:nvSpPr>
          <p:spPr>
            <a:xfrm rot="16200000">
              <a:off x="4785598" y="1710880"/>
              <a:ext cx="585577" cy="7539407"/>
            </a:xfrm>
            <a:prstGeom prst="leftBrace">
              <a:avLst>
                <a:gd name="adj1" fmla="val 80404"/>
                <a:gd name="adj2" fmla="val 50000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3" name="그룹 12"/>
            <p:cNvGrpSpPr/>
            <p:nvPr/>
          </p:nvGrpSpPr>
          <p:grpSpPr>
            <a:xfrm>
              <a:off x="9840426" y="5229606"/>
              <a:ext cx="1359238" cy="543766"/>
              <a:chOff x="1048038" y="2600474"/>
              <a:chExt cx="1296643" cy="327592"/>
            </a:xfrm>
          </p:grpSpPr>
          <p:grpSp>
            <p:nvGrpSpPr>
              <p:cNvPr id="14" name="그룹 13"/>
              <p:cNvGrpSpPr/>
              <p:nvPr/>
            </p:nvGrpSpPr>
            <p:grpSpPr>
              <a:xfrm>
                <a:off x="1048038" y="2600474"/>
                <a:ext cx="1260139" cy="327592"/>
                <a:chOff x="2490899" y="2750612"/>
                <a:chExt cx="897793" cy="233400"/>
              </a:xfrm>
            </p:grpSpPr>
            <p:sp>
              <p:nvSpPr>
                <p:cNvPr id="16" name="직사각형 15"/>
                <p:cNvSpPr/>
                <p:nvPr/>
              </p:nvSpPr>
              <p:spPr>
                <a:xfrm>
                  <a:off x="3044592" y="2809616"/>
                  <a:ext cx="344100" cy="174396"/>
                </a:xfrm>
                <a:prstGeom prst="rect">
                  <a:avLst/>
                </a:prstGeom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alpha val="0"/>
                      </a:schemeClr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scene3d>
                    <a:camera prst="orthographicFront"/>
                    <a:lightRig rig="threePt" dir="t"/>
                  </a:scene3d>
                  <a:sp3d>
                    <a:bevelB h="1270"/>
                  </a:sp3d>
                </a:bodyPr>
                <a:lstStyle/>
                <a:p>
                  <a:pPr defTabSz="1019007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ko-KR" altLang="en-US" sz="3200" dirty="0">
                    <a:solidFill>
                      <a:prstClr val="white"/>
                    </a:solidFill>
                    <a:latin typeface="나눔고딕 ExtraBold" panose="020D0904000000000000" pitchFamily="50" charset="-127"/>
                    <a:ea typeface="나눔고딕 ExtraBold" panose="020D0904000000000000" pitchFamily="50" charset="-127"/>
                  </a:endParaRPr>
                </a:p>
              </p:txBody>
            </p:sp>
            <p:sp>
              <p:nvSpPr>
                <p:cNvPr id="18" name="직사각형 17"/>
                <p:cNvSpPr/>
                <p:nvPr/>
              </p:nvSpPr>
              <p:spPr bwMode="auto">
                <a:xfrm>
                  <a:off x="2490899" y="2805735"/>
                  <a:ext cx="588266" cy="178274"/>
                </a:xfrm>
                <a:prstGeom prst="rect">
                  <a:avLst/>
                </a:prstGeom>
                <a:solidFill>
                  <a:srgbClr val="FF5A20"/>
                </a:solidFill>
                <a:ln w="349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000" b="1" dirty="0">
                    <a:solidFill>
                      <a:schemeClr val="bg1"/>
                    </a:solidFill>
                    <a:latin typeface="나눔고딕 ExtraBold" panose="020D0904000000000000" pitchFamily="50" charset="-127"/>
                    <a:ea typeface="나눔고딕 ExtraBold" panose="020D0904000000000000" pitchFamily="50" charset="-127"/>
                  </a:endParaRPr>
                </a:p>
              </p:txBody>
            </p:sp>
            <p:sp>
              <p:nvSpPr>
                <p:cNvPr id="19" name="자유형 18"/>
                <p:cNvSpPr/>
                <p:nvPr/>
              </p:nvSpPr>
              <p:spPr bwMode="auto">
                <a:xfrm>
                  <a:off x="2582774" y="2750612"/>
                  <a:ext cx="735627" cy="2333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5930" h="233495">
                      <a:moveTo>
                        <a:pt x="735930" y="0"/>
                      </a:moveTo>
                      <a:cubicBezTo>
                        <a:pt x="735930" y="44932"/>
                        <a:pt x="735930" y="89213"/>
                        <a:pt x="735930" y="134144"/>
                      </a:cubicBezTo>
                      <a:cubicBezTo>
                        <a:pt x="726958" y="199915"/>
                        <a:pt x="645203" y="237683"/>
                        <a:pt x="461755" y="233125"/>
                      </a:cubicBezTo>
                      <a:cubicBezTo>
                        <a:pt x="363354" y="233125"/>
                        <a:pt x="195054" y="233125"/>
                        <a:pt x="0" y="233125"/>
                      </a:cubicBezTo>
                      <a:lnTo>
                        <a:pt x="0" y="56654"/>
                      </a:lnTo>
                      <a:cubicBezTo>
                        <a:pt x="186597" y="56654"/>
                        <a:pt x="343152" y="56654"/>
                        <a:pt x="424866" y="56654"/>
                      </a:cubicBezTo>
                      <a:cubicBezTo>
                        <a:pt x="591365" y="53398"/>
                        <a:pt x="688074" y="32559"/>
                        <a:pt x="735930" y="0"/>
                      </a:cubicBezTo>
                      <a:close/>
                    </a:path>
                  </a:pathLst>
                </a:custGeom>
                <a:solidFill>
                  <a:srgbClr val="FF5A20"/>
                </a:solidFill>
                <a:ln w="349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000" b="1" dirty="0">
                    <a:solidFill>
                      <a:schemeClr val="bg1"/>
                    </a:solidFill>
                    <a:latin typeface="나눔고딕 ExtraBold" panose="020D0904000000000000" pitchFamily="50" charset="-127"/>
                    <a:ea typeface="나눔고딕 ExtraBold" panose="020D0904000000000000" pitchFamily="50" charset="-127"/>
                  </a:endParaRPr>
                </a:p>
              </p:txBody>
            </p:sp>
          </p:grpSp>
          <p:sp>
            <p:nvSpPr>
              <p:cNvPr id="15" name="직사각형 14"/>
              <p:cNvSpPr/>
              <p:nvPr/>
            </p:nvSpPr>
            <p:spPr>
              <a:xfrm>
                <a:off x="1343258" y="2697580"/>
                <a:ext cx="1001423" cy="190031"/>
              </a:xfrm>
              <a:prstGeom prst="rect">
                <a:avLst/>
              </a:prstGeom>
              <a:noFill/>
              <a:ln w="349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lIns="0" tIns="0" rIns="0" bIns="0" anchor="ctr" anchorCtr="0">
                <a:scene3d>
                  <a:camera prst="orthographicFront"/>
                  <a:lightRig rig="threePt" dir="t"/>
                </a:scene3d>
                <a:sp3d extrusionH="50800" contourW="31750">
                  <a:bevelT w="0" h="254000"/>
                  <a:contourClr>
                    <a:srgbClr val="3E1000"/>
                  </a:contourClr>
                </a:sp3d>
              </a:bodyPr>
              <a:lstStyle/>
              <a:p>
                <a:pPr>
                  <a:spcBef>
                    <a:spcPct val="25000"/>
                  </a:spcBef>
                </a:pPr>
                <a:r>
                  <a:rPr lang="ko-KR" altLang="en-US" sz="2000" spc="-40" dirty="0" smtClean="0">
                    <a:ln w="0">
                      <a:solidFill>
                        <a:prstClr val="white">
                          <a:alpha val="0"/>
                        </a:prstClr>
                      </a:solidFill>
                    </a:ln>
                    <a:solidFill>
                      <a:prstClr val="white"/>
                    </a:solidFill>
                    <a:latin typeface="나눔고딕 ExtraBold" panose="020D0904000000000000" pitchFamily="50" charset="-127"/>
                    <a:ea typeface="나눔고딕 ExtraBold" panose="020D0904000000000000" pitchFamily="50" charset="-127"/>
                  </a:rPr>
                  <a:t>통합</a:t>
                </a:r>
                <a:endParaRPr lang="ko-KR" altLang="en-US" sz="2000" spc="-40" dirty="0">
                  <a:ln w="0"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white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endParaRPr>
              </a:p>
            </p:txBody>
          </p:sp>
        </p:grpSp>
        <p:sp>
          <p:nvSpPr>
            <p:cNvPr id="20" name="Rectangle 4"/>
            <p:cNvSpPr>
              <a:spLocks noChangeArrowheads="1"/>
            </p:cNvSpPr>
            <p:nvPr/>
          </p:nvSpPr>
          <p:spPr bwMode="auto">
            <a:xfrm>
              <a:off x="4295827" y="6063728"/>
              <a:ext cx="174246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개별적 관리 </a:t>
              </a: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/ </a:t>
              </a:r>
              <a:r>
                <a:rPr kumimoji="0" lang="ko-KR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혼란</a:t>
              </a:r>
              <a:endParaRPr kumimoji="0" lang="ko-KR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147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직사각형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430454" y="1215510"/>
              <a:ext cx="6918561" cy="1477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fontAlgn="base" latinLnBrk="0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[</a:t>
              </a:r>
              <a:r>
                <a:rPr kumimoji="0" lang="ko-KR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표시사항</a:t>
              </a: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]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국가지점번호판에는</a:t>
              </a:r>
              <a:r>
                <a:rPr lang="ko-KR" altLang="en-US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 </a:t>
              </a:r>
              <a:endParaRPr lang="en-US" altLang="ko-KR" sz="1600" b="1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lvl="0" eaLnBrk="0" fontAlgn="base" latinLnBrk="0" hangingPunct="0">
                <a:spcBef>
                  <a:spcPct val="0"/>
                </a:spcBef>
                <a:spcAft>
                  <a:spcPct val="0"/>
                </a:spcAft>
              </a:pPr>
              <a:endParaRPr lang="en-US" altLang="ko-KR" sz="800" b="1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lvl="0" eaLnBrk="0" fontAlgn="base" latinLnBrk="0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            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▷</a:t>
              </a:r>
              <a:r>
                <a:rPr lang="ko-KR" altLang="en-US" sz="1600" b="1" dirty="0" err="1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시설명</a:t>
              </a:r>
              <a:r>
                <a:rPr lang="ko-KR" altLang="en-US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 </a:t>
              </a:r>
              <a:r>
                <a:rPr lang="en-US" altLang="ko-KR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: </a:t>
              </a:r>
              <a:r>
                <a:rPr lang="ko-KR" altLang="en-US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국가지점번호</a:t>
              </a:r>
              <a:r>
                <a:rPr lang="ko-KR" altLang="en-US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 </a:t>
              </a:r>
              <a:endParaRPr lang="en-US" altLang="ko-KR" sz="1600" b="1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lvl="0" eaLnBrk="0" fontAlgn="base" latinLnBrk="0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            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▷</a:t>
              </a:r>
              <a:r>
                <a:rPr lang="ko-KR" altLang="en-US" sz="1600" b="1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지점번호 </a:t>
              </a:r>
              <a:r>
                <a:rPr lang="en-US" altLang="ko-KR" sz="1600" b="1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:</a:t>
              </a:r>
              <a:r>
                <a:rPr lang="en-US" altLang="ko-KR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 </a:t>
              </a:r>
              <a:r>
                <a:rPr lang="ko-KR" altLang="en-US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한글</a:t>
              </a:r>
              <a:r>
                <a:rPr lang="en-US" altLang="ko-KR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(</a:t>
              </a:r>
              <a:r>
                <a:rPr lang="ko-KR" altLang="en-US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병행 표기하는 로마자 포함</a:t>
              </a:r>
              <a:r>
                <a:rPr lang="en-US" altLang="ko-KR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)</a:t>
              </a:r>
              <a:r>
                <a:rPr lang="ko-KR" altLang="en-US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과 아라비아숫자</a:t>
              </a:r>
              <a:r>
                <a:rPr lang="ko-KR" altLang="en-US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 </a:t>
              </a:r>
              <a:endParaRPr lang="en-US" altLang="ko-KR" sz="1600" b="1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lvl="0" eaLnBrk="0" fontAlgn="base" latinLnBrk="0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            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▷</a:t>
              </a:r>
              <a:r>
                <a:rPr lang="ko-KR" altLang="en-US" sz="1600" b="1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기타 </a:t>
              </a:r>
              <a:r>
                <a:rPr lang="en-US" altLang="ko-KR" sz="1600" b="1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:</a:t>
              </a:r>
              <a:r>
                <a:rPr lang="en-US" altLang="ko-KR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 </a:t>
              </a:r>
              <a:r>
                <a:rPr lang="ko-KR" altLang="en-US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시설관리 </a:t>
              </a:r>
              <a:r>
                <a:rPr lang="ko-KR" altLang="en-US" sz="1600" b="1" dirty="0" err="1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기관명</a:t>
              </a:r>
              <a:r>
                <a:rPr lang="ko-KR" altLang="en-US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 및 시설관리에 필요한 사항</a:t>
              </a:r>
              <a:r>
                <a:rPr lang="ko-KR" altLang="en-US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 등을 </a:t>
              </a:r>
              <a:endParaRPr lang="en-US" altLang="ko-KR" sz="1600" b="1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lvl="0" eaLnBrk="0" fontAlgn="base" latinLnBrk="0" hangingPunct="0">
                <a:spcBef>
                  <a:spcPct val="0"/>
                </a:spcBef>
                <a:spcAft>
                  <a:spcPct val="0"/>
                </a:spcAft>
              </a:pPr>
              <a:endParaRPr lang="en-US" altLang="ko-KR" sz="800" b="1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lvl="0" eaLnBrk="0" fontAlgn="base" latinLnBrk="0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            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표시한다</a:t>
              </a:r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.   </a:t>
              </a:r>
              <a:endParaRPr lang="ko-KR" altLang="ko-KR" sz="1600" b="1" dirty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</p:txBody>
        </p:sp>
        <p:grpSp>
          <p:nvGrpSpPr>
            <p:cNvPr id="8" name="그룹 7"/>
            <p:cNvGrpSpPr/>
            <p:nvPr/>
          </p:nvGrpSpPr>
          <p:grpSpPr>
            <a:xfrm>
              <a:off x="430453" y="384839"/>
              <a:ext cx="3827781" cy="545927"/>
              <a:chOff x="6285763" y="1935764"/>
              <a:chExt cx="3179657" cy="280146"/>
            </a:xfrm>
          </p:grpSpPr>
          <p:grpSp>
            <p:nvGrpSpPr>
              <p:cNvPr id="9" name="그룹 8"/>
              <p:cNvGrpSpPr/>
              <p:nvPr/>
            </p:nvGrpSpPr>
            <p:grpSpPr>
              <a:xfrm>
                <a:off x="6285763" y="1935764"/>
                <a:ext cx="3179657" cy="280146"/>
                <a:chOff x="-135297" y="3632882"/>
                <a:chExt cx="4511848" cy="397520"/>
              </a:xfrm>
            </p:grpSpPr>
            <p:pic>
              <p:nvPicPr>
                <p:cNvPr id="11" name="그림 10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" r="30035"/>
                <a:stretch/>
              </p:blipFill>
              <p:spPr>
                <a:xfrm>
                  <a:off x="-135297" y="3632882"/>
                  <a:ext cx="2396978" cy="397520"/>
                </a:xfrm>
                <a:prstGeom prst="rect">
                  <a:avLst/>
                </a:prstGeom>
              </p:spPr>
            </p:pic>
            <p:pic>
              <p:nvPicPr>
                <p:cNvPr id="12" name="그림 11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9894"/>
                <a:stretch/>
              </p:blipFill>
              <p:spPr>
                <a:xfrm>
                  <a:off x="1632113" y="3632882"/>
                  <a:ext cx="2744438" cy="397520"/>
                </a:xfrm>
                <a:prstGeom prst="rect">
                  <a:avLst/>
                </a:prstGeom>
              </p:spPr>
            </p:pic>
          </p:grpSp>
          <p:sp>
            <p:nvSpPr>
              <p:cNvPr id="10" name="Text Box 59"/>
              <p:cNvSpPr txBox="1">
                <a:spLocks noChangeArrowheads="1"/>
              </p:cNvSpPr>
              <p:nvPr/>
            </p:nvSpPr>
            <p:spPr bwMode="auto">
              <a:xfrm>
                <a:off x="6285763" y="1945032"/>
                <a:ext cx="3179657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defPPr>
                  <a:defRPr lang="ko-KR"/>
                </a:defPPr>
                <a:lvl1pPr algn="ctr">
                  <a:defRPr kumimoji="1" sz="1700">
                    <a:ln w="11430"/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나눔고딕 ExtraBold" pitchFamily="50" charset="-127"/>
                    <a:ea typeface="나눔고딕 ExtraBold" pitchFamily="50" charset="-127"/>
                    <a:cs typeface="JBold" pitchFamily="18" charset="-127"/>
                  </a:defRPr>
                </a:lvl1pPr>
                <a:lvl2pPr marL="742950" indent="-285750">
                  <a:defRPr kumimoji="1">
                    <a:latin typeface="굴림" pitchFamily="50" charset="-127"/>
                    <a:ea typeface="굴림" pitchFamily="50" charset="-127"/>
                  </a:defRPr>
                </a:lvl2pPr>
                <a:lvl3pPr marL="1143000" indent="-228600">
                  <a:defRPr kumimoji="1">
                    <a:latin typeface="굴림" pitchFamily="50" charset="-127"/>
                    <a:ea typeface="굴림" pitchFamily="50" charset="-127"/>
                  </a:defRPr>
                </a:lvl3pPr>
                <a:lvl4pPr marL="1600200" indent="-228600">
                  <a:defRPr kumimoji="1">
                    <a:latin typeface="굴림" pitchFamily="50" charset="-127"/>
                    <a:ea typeface="굴림" pitchFamily="50" charset="-127"/>
                  </a:defRPr>
                </a:lvl4pPr>
                <a:lvl5pPr marL="2057400" indent="-228600">
                  <a:defRPr kumimoji="1">
                    <a:latin typeface="굴림" pitchFamily="50" charset="-127"/>
                    <a:ea typeface="굴림" pitchFamily="50" charset="-127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9pPr>
              </a:lstStyle>
              <a:p>
                <a:pPr lvl="0" latinLnBrk="0">
                  <a:defRPr/>
                </a:pPr>
                <a:r>
                  <a:rPr lang="ko-KR" altLang="en-US" sz="2000" kern="0" dirty="0" smtClean="0"/>
                  <a:t>국가지점번호판의  </a:t>
                </a:r>
                <a:r>
                  <a:rPr lang="en-US" altLang="ko-KR" sz="2000" kern="0" dirty="0" smtClean="0">
                    <a:solidFill>
                      <a:srgbClr val="FFFF00"/>
                    </a:solidFill>
                  </a:rPr>
                  <a:t>‘</a:t>
                </a:r>
                <a:r>
                  <a:rPr lang="ko-KR" altLang="en-US" sz="2000" kern="0" dirty="0" smtClean="0">
                    <a:solidFill>
                      <a:srgbClr val="FFFF00"/>
                    </a:solidFill>
                  </a:rPr>
                  <a:t>표시 사항</a:t>
                </a:r>
                <a:r>
                  <a:rPr lang="en-US" altLang="ko-KR" sz="2000" kern="0" dirty="0" smtClean="0">
                    <a:solidFill>
                      <a:srgbClr val="FFFF00"/>
                    </a:solidFill>
                  </a:rPr>
                  <a:t>’</a:t>
                </a:r>
                <a:r>
                  <a:rPr lang="ko-KR" altLang="en-US" sz="2000" kern="0" dirty="0" smtClean="0">
                    <a:solidFill>
                      <a:srgbClr val="FFFF00"/>
                    </a:solidFill>
                  </a:rPr>
                  <a:t> </a:t>
                </a:r>
                <a:endParaRPr lang="en-US" altLang="ko-KR" sz="2000" kern="0" dirty="0">
                  <a:solidFill>
                    <a:srgbClr val="FFFF00"/>
                  </a:solidFill>
                </a:endParaRPr>
              </a:p>
            </p:txBody>
          </p:sp>
        </p:grpSp>
        <p:pic>
          <p:nvPicPr>
            <p:cNvPr id="3075" name="Picture 3" descr="https://post-phinf.pstatic.net/MjAyMDExMjNfMjM0/MDAxNjA2MTA0MDEyMTEw.RwnSjQfm3zKrNqxmNupbtd1iQEvF8bWIO8CVgRj8gQAg.T0hppamTFOA89erO4Hg5Ft7l2P7N-qOU8MFpjG0TZuAg.PNG/%EA%B5%AD%EA%B0%80%EC%A7%80%EC%A0%90%EB%B2%88%ED%98%B8_1.png?type=w1200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5835" y="3549598"/>
              <a:ext cx="4526343" cy="31094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7" name="Picture 5" descr="https://post-phinf.pstatic.net/MjAyMDExMjNfMTI3/MDAxNjA2MTA0MDI2MzU4.4qygdJCkZnhj0Zx-ciu-SDPVGzmohybgewA25FMcxYMg.ZIBAnamOwez0jtDr8Sw9y_6Jyqshk43vBan9iU0QlFog.PNG/%EA%B5%AD%EA%B0%80%EC%A7%80%EC%A0%90%EB%B2%88%ED%98%B8_%ED%91%9C%EC%8B%9C%EC%82%AC%ED%95%AD.png?type=w1200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8194" y="3563698"/>
              <a:ext cx="5297789" cy="2881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Rectangle 4"/>
            <p:cNvSpPr>
              <a:spLocks noChangeArrowheads="1"/>
            </p:cNvSpPr>
            <p:nvPr/>
          </p:nvSpPr>
          <p:spPr bwMode="auto">
            <a:xfrm>
              <a:off x="430454" y="3198383"/>
              <a:ext cx="1800173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[</a:t>
              </a:r>
              <a:r>
                <a:rPr kumimoji="0" lang="ko-KR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출처</a:t>
              </a: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]  </a:t>
              </a:r>
              <a:r>
                <a:rPr kumimoji="0" lang="ko-KR" altLang="en-US" sz="1600" b="1" i="0" u="none" strike="noStrike" cap="none" normalizeH="0" baseline="0" dirty="0" err="1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행정안전부</a:t>
              </a: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endParaRPr kumimoji="0" lang="ko-KR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026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직사각형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430454" y="1318313"/>
              <a:ext cx="131766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fontAlgn="base" latinLnBrk="0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[</a:t>
              </a:r>
              <a:r>
                <a:rPr kumimoji="0" lang="ko-KR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규격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및 재질</a:t>
              </a: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]</a:t>
              </a:r>
              <a:endParaRPr lang="ko-KR" altLang="ko-KR" sz="1600" b="1" dirty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</p:txBody>
        </p:sp>
        <p:sp>
          <p:nvSpPr>
            <p:cNvPr id="2" name="직사각형 1"/>
            <p:cNvSpPr/>
            <p:nvPr/>
          </p:nvSpPr>
          <p:spPr>
            <a:xfrm>
              <a:off x="404815" y="1800711"/>
              <a:ext cx="11217465" cy="45243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국가지점번호판의 </a:t>
              </a:r>
              <a:r>
                <a:rPr lang="ko-KR" altLang="en-US" sz="1600" u="sng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모양은 사각형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으로 하고 </a:t>
              </a:r>
              <a:endParaRPr lang="en-US" altLang="ko-KR" sz="1600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r>
                <a:rPr lang="ko-KR" altLang="en-US" sz="1600" dirty="0" err="1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가로형과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 </a:t>
              </a:r>
              <a:r>
                <a:rPr lang="ko-KR" altLang="en-US" sz="1600" dirty="0" err="1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세로형으로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 구분하며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, </a:t>
              </a:r>
              <a:r>
                <a:rPr lang="ko-KR" altLang="en-US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번호판의 재질은 두께 </a:t>
              </a:r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2mm</a:t>
              </a:r>
              <a:r>
                <a:rPr lang="ko-KR" altLang="en-US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의 </a:t>
              </a:r>
              <a:r>
                <a:rPr lang="ko-KR" altLang="en-US" sz="1600" b="1" dirty="0" err="1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알루미늄판의</a:t>
              </a:r>
              <a:r>
                <a:rPr lang="ko-KR" altLang="en-US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 강도 이상의 금속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으로 한다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. </a:t>
              </a:r>
              <a:endParaRPr lang="en-US" altLang="ko-KR" sz="1600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endParaRPr lang="en-US" altLang="ko-KR" sz="1600" dirty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국가지점번호판에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 사용하는 </a:t>
              </a:r>
              <a:r>
                <a:rPr lang="ko-KR" altLang="en-US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반사재료는 야간에도 잘 보일 수 있도록 </a:t>
              </a:r>
              <a:r>
                <a:rPr lang="ko-KR" altLang="en-US" sz="1600" b="1" dirty="0" err="1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고휘도</a:t>
              </a:r>
              <a:r>
                <a:rPr lang="ko-KR" altLang="en-US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 재귀반사시트</a:t>
              </a:r>
              <a:r>
                <a:rPr lang="en-US" altLang="ko-KR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(KS A3507) </a:t>
              </a:r>
              <a:r>
                <a:rPr lang="ko-KR" altLang="en-US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이상 </a:t>
              </a:r>
              <a:endParaRPr lang="en-US" altLang="ko-KR" sz="1600" b="1" dirty="0" smtClean="0">
                <a:solidFill>
                  <a:srgbClr val="FF0000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r>
                <a:rPr lang="ko-KR" altLang="en-US" sz="1600" b="1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사용하거나</a:t>
              </a:r>
              <a:r>
                <a:rPr lang="ko-KR" altLang="en-US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 조명을 장치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하여야 한다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. </a:t>
              </a:r>
              <a:endParaRPr lang="en-US" altLang="ko-KR" sz="1600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endParaRPr lang="en-US" altLang="ko-KR" sz="1600" dirty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또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 지점번호판에 사용하는 글씨체는 한글의 경우 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Rix</a:t>
              </a:r>
              <a:r>
                <a:rPr lang="ko-KR" altLang="en-US" sz="1600" dirty="0" err="1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밝은고딕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B, 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숫자 및 로마자의 경우 </a:t>
              </a:r>
              <a:r>
                <a:rPr lang="ko-KR" altLang="en-US" sz="1600" dirty="0" err="1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한길체를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 적용한다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. </a:t>
              </a:r>
              <a:endParaRPr lang="en-US" altLang="ko-KR" sz="1600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지점번호판의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 </a:t>
              </a:r>
              <a:r>
                <a:rPr lang="ko-KR" altLang="en-US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바탕색은 노란색 계통으로 하고</a:t>
              </a:r>
              <a:r>
                <a:rPr lang="en-US" altLang="ko-KR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, </a:t>
              </a:r>
              <a:r>
                <a:rPr lang="ko-KR" altLang="en-US" sz="1600" b="1" dirty="0" err="1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글자색은</a:t>
              </a:r>
              <a:r>
                <a:rPr lang="ko-KR" altLang="en-US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 검정색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으로 한다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.  </a:t>
              </a:r>
              <a:b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</a:b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/>
              </a:r>
              <a:b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</a:b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국가지점번호판은 설치하는 시설물의 외부에서 잘 보이도록 부착한다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. </a:t>
              </a:r>
              <a:endParaRPr lang="en-US" altLang="ko-KR" sz="1600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다만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, 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해당 시설물에 지점번호판을 부착할 수 없는 경우와 시설물이 없는 곳에 지점번호판을 설치하는 경우에는 </a:t>
              </a:r>
              <a:endParaRPr lang="en-US" altLang="ko-KR" sz="1600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지주를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 이용하여 설치한다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. </a:t>
              </a:r>
              <a:endParaRPr lang="en-US" altLang="ko-KR" sz="1600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endParaRPr lang="en-US" altLang="ko-KR" sz="1600" dirty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만약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 지주를 이용하여 지점번호판을 설치하는 경우에는 지면에서 지점번호판 하단까지의 높이를 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1.5m 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이상으로 </a:t>
              </a:r>
              <a:endParaRPr lang="en-US" altLang="ko-KR" sz="1600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설치한다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. </a:t>
              </a:r>
              <a:endParaRPr lang="en-US" altLang="ko-KR" sz="1600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endParaRPr lang="en-US" altLang="ko-KR" sz="1600" dirty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국가지점번호판은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 시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·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도지사가 지점번호의 표기가 필요하다고 고시한 지역 안의 시설물마다 설치하고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, </a:t>
              </a:r>
              <a:endParaRPr lang="en-US" altLang="ko-KR" sz="1600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그 밖의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 지역에도 시장 등이 필요한 지역에 설치할 수 있다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.</a:t>
              </a:r>
            </a:p>
          </p:txBody>
        </p:sp>
        <p:grpSp>
          <p:nvGrpSpPr>
            <p:cNvPr id="14" name="그룹 13"/>
            <p:cNvGrpSpPr/>
            <p:nvPr/>
          </p:nvGrpSpPr>
          <p:grpSpPr>
            <a:xfrm>
              <a:off x="430453" y="384839"/>
              <a:ext cx="4276018" cy="545927"/>
              <a:chOff x="6285763" y="1935764"/>
              <a:chExt cx="3179657" cy="280146"/>
            </a:xfrm>
          </p:grpSpPr>
          <p:grpSp>
            <p:nvGrpSpPr>
              <p:cNvPr id="15" name="그룹 14"/>
              <p:cNvGrpSpPr/>
              <p:nvPr/>
            </p:nvGrpSpPr>
            <p:grpSpPr>
              <a:xfrm>
                <a:off x="6285763" y="1935764"/>
                <a:ext cx="3179657" cy="280146"/>
                <a:chOff x="-135297" y="3632882"/>
                <a:chExt cx="4511848" cy="397520"/>
              </a:xfrm>
            </p:grpSpPr>
            <p:pic>
              <p:nvPicPr>
                <p:cNvPr id="18" name="그림 17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" r="30035"/>
                <a:stretch/>
              </p:blipFill>
              <p:spPr>
                <a:xfrm>
                  <a:off x="-135297" y="3632882"/>
                  <a:ext cx="2396978" cy="397520"/>
                </a:xfrm>
                <a:prstGeom prst="rect">
                  <a:avLst/>
                </a:prstGeom>
              </p:spPr>
            </p:pic>
            <p:pic>
              <p:nvPicPr>
                <p:cNvPr id="19" name="그림 18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9894"/>
                <a:stretch/>
              </p:blipFill>
              <p:spPr>
                <a:xfrm>
                  <a:off x="1632113" y="3632882"/>
                  <a:ext cx="2744438" cy="397520"/>
                </a:xfrm>
                <a:prstGeom prst="rect">
                  <a:avLst/>
                </a:prstGeom>
              </p:spPr>
            </p:pic>
          </p:grpSp>
          <p:sp>
            <p:nvSpPr>
              <p:cNvPr id="16" name="Text Box 59"/>
              <p:cNvSpPr txBox="1">
                <a:spLocks noChangeArrowheads="1"/>
              </p:cNvSpPr>
              <p:nvPr/>
            </p:nvSpPr>
            <p:spPr bwMode="auto">
              <a:xfrm>
                <a:off x="6285763" y="1945032"/>
                <a:ext cx="3179657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defPPr>
                  <a:defRPr lang="ko-KR"/>
                </a:defPPr>
                <a:lvl1pPr algn="ctr">
                  <a:defRPr kumimoji="1" sz="1700">
                    <a:ln w="11430"/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나눔고딕 ExtraBold" pitchFamily="50" charset="-127"/>
                    <a:ea typeface="나눔고딕 ExtraBold" pitchFamily="50" charset="-127"/>
                    <a:cs typeface="JBold" pitchFamily="18" charset="-127"/>
                  </a:defRPr>
                </a:lvl1pPr>
                <a:lvl2pPr marL="742950" indent="-285750">
                  <a:defRPr kumimoji="1">
                    <a:latin typeface="굴림" pitchFamily="50" charset="-127"/>
                    <a:ea typeface="굴림" pitchFamily="50" charset="-127"/>
                  </a:defRPr>
                </a:lvl2pPr>
                <a:lvl3pPr marL="1143000" indent="-228600">
                  <a:defRPr kumimoji="1">
                    <a:latin typeface="굴림" pitchFamily="50" charset="-127"/>
                    <a:ea typeface="굴림" pitchFamily="50" charset="-127"/>
                  </a:defRPr>
                </a:lvl3pPr>
                <a:lvl4pPr marL="1600200" indent="-228600">
                  <a:defRPr kumimoji="1">
                    <a:latin typeface="굴림" pitchFamily="50" charset="-127"/>
                    <a:ea typeface="굴림" pitchFamily="50" charset="-127"/>
                  </a:defRPr>
                </a:lvl4pPr>
                <a:lvl5pPr marL="2057400" indent="-228600">
                  <a:defRPr kumimoji="1">
                    <a:latin typeface="굴림" pitchFamily="50" charset="-127"/>
                    <a:ea typeface="굴림" pitchFamily="50" charset="-127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9pPr>
              </a:lstStyle>
              <a:p>
                <a:pPr lvl="0" latinLnBrk="0">
                  <a:defRPr/>
                </a:pPr>
                <a:r>
                  <a:rPr lang="ko-KR" altLang="en-US" sz="2000" kern="0" dirty="0" smtClean="0"/>
                  <a:t>국가지점번호판의  </a:t>
                </a:r>
                <a:r>
                  <a:rPr lang="en-US" altLang="ko-KR" sz="2000" kern="0" dirty="0" smtClean="0">
                    <a:solidFill>
                      <a:srgbClr val="FFFF00"/>
                    </a:solidFill>
                  </a:rPr>
                  <a:t>‘</a:t>
                </a:r>
                <a:r>
                  <a:rPr lang="ko-KR" altLang="en-US" sz="2000" kern="0" dirty="0" smtClean="0">
                    <a:solidFill>
                      <a:srgbClr val="FFFF00"/>
                    </a:solidFill>
                  </a:rPr>
                  <a:t>규격 </a:t>
                </a:r>
                <a:r>
                  <a:rPr lang="ko-KR" altLang="en-US" sz="2000" kern="0" dirty="0">
                    <a:solidFill>
                      <a:srgbClr val="FFFF00"/>
                    </a:solidFill>
                  </a:rPr>
                  <a:t>및 </a:t>
                </a:r>
                <a:r>
                  <a:rPr lang="ko-KR" altLang="en-US" sz="2000" kern="0" dirty="0" smtClean="0">
                    <a:solidFill>
                      <a:srgbClr val="FFFF00"/>
                    </a:solidFill>
                  </a:rPr>
                  <a:t>재질</a:t>
                </a:r>
                <a:r>
                  <a:rPr lang="en-US" altLang="ko-KR" sz="2000" kern="0" dirty="0" smtClean="0">
                    <a:solidFill>
                      <a:srgbClr val="FFFF00"/>
                    </a:solidFill>
                  </a:rPr>
                  <a:t>’</a:t>
                </a:r>
                <a:endParaRPr lang="en-US" altLang="ko-KR" sz="2000" kern="0" dirty="0">
                  <a:solidFill>
                    <a:srgbClr val="FFFF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53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0"/>
            <a:ext cx="12192000" cy="6911790"/>
            <a:chOff x="0" y="0"/>
            <a:chExt cx="12192000" cy="6911790"/>
          </a:xfrm>
        </p:grpSpPr>
        <p:sp>
          <p:nvSpPr>
            <p:cNvPr id="17" name="직사각형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8" name="그룹 7"/>
            <p:cNvGrpSpPr/>
            <p:nvPr/>
          </p:nvGrpSpPr>
          <p:grpSpPr>
            <a:xfrm>
              <a:off x="430453" y="384839"/>
              <a:ext cx="4030451" cy="545927"/>
              <a:chOff x="6285763" y="1935764"/>
              <a:chExt cx="3179657" cy="280146"/>
            </a:xfrm>
          </p:grpSpPr>
          <p:grpSp>
            <p:nvGrpSpPr>
              <p:cNvPr id="9" name="그룹 8"/>
              <p:cNvGrpSpPr/>
              <p:nvPr/>
            </p:nvGrpSpPr>
            <p:grpSpPr>
              <a:xfrm>
                <a:off x="6285763" y="1935764"/>
                <a:ext cx="3179657" cy="280146"/>
                <a:chOff x="-135297" y="3632882"/>
                <a:chExt cx="4511848" cy="397520"/>
              </a:xfrm>
            </p:grpSpPr>
            <p:pic>
              <p:nvPicPr>
                <p:cNvPr id="11" name="그림 10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" r="30035"/>
                <a:stretch/>
              </p:blipFill>
              <p:spPr>
                <a:xfrm>
                  <a:off x="-135297" y="3632882"/>
                  <a:ext cx="2396978" cy="397520"/>
                </a:xfrm>
                <a:prstGeom prst="rect">
                  <a:avLst/>
                </a:prstGeom>
              </p:spPr>
            </p:pic>
            <p:pic>
              <p:nvPicPr>
                <p:cNvPr id="12" name="그림 11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9894"/>
                <a:stretch/>
              </p:blipFill>
              <p:spPr>
                <a:xfrm>
                  <a:off x="1632113" y="3632882"/>
                  <a:ext cx="2744438" cy="397520"/>
                </a:xfrm>
                <a:prstGeom prst="rect">
                  <a:avLst/>
                </a:prstGeom>
              </p:spPr>
            </p:pic>
          </p:grpSp>
          <p:sp>
            <p:nvSpPr>
              <p:cNvPr id="10" name="Text Box 59"/>
              <p:cNvSpPr txBox="1">
                <a:spLocks noChangeArrowheads="1"/>
              </p:cNvSpPr>
              <p:nvPr/>
            </p:nvSpPr>
            <p:spPr bwMode="auto">
              <a:xfrm>
                <a:off x="6285763" y="1945032"/>
                <a:ext cx="3179657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defPPr>
                  <a:defRPr lang="ko-KR"/>
                </a:defPPr>
                <a:lvl1pPr algn="ctr">
                  <a:defRPr kumimoji="1" sz="1700">
                    <a:ln w="11430"/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나눔고딕 ExtraBold" pitchFamily="50" charset="-127"/>
                    <a:ea typeface="나눔고딕 ExtraBold" pitchFamily="50" charset="-127"/>
                    <a:cs typeface="JBold" pitchFamily="18" charset="-127"/>
                  </a:defRPr>
                </a:lvl1pPr>
                <a:lvl2pPr marL="742950" indent="-285750">
                  <a:defRPr kumimoji="1">
                    <a:latin typeface="굴림" pitchFamily="50" charset="-127"/>
                    <a:ea typeface="굴림" pitchFamily="50" charset="-127"/>
                  </a:defRPr>
                </a:lvl2pPr>
                <a:lvl3pPr marL="1143000" indent="-228600">
                  <a:defRPr kumimoji="1">
                    <a:latin typeface="굴림" pitchFamily="50" charset="-127"/>
                    <a:ea typeface="굴림" pitchFamily="50" charset="-127"/>
                  </a:defRPr>
                </a:lvl3pPr>
                <a:lvl4pPr marL="1600200" indent="-228600">
                  <a:defRPr kumimoji="1">
                    <a:latin typeface="굴림" pitchFamily="50" charset="-127"/>
                    <a:ea typeface="굴림" pitchFamily="50" charset="-127"/>
                  </a:defRPr>
                </a:lvl4pPr>
                <a:lvl5pPr marL="2057400" indent="-228600">
                  <a:defRPr kumimoji="1">
                    <a:latin typeface="굴림" pitchFamily="50" charset="-127"/>
                    <a:ea typeface="굴림" pitchFamily="50" charset="-127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9pPr>
              </a:lstStyle>
              <a:p>
                <a:pPr lvl="0" latinLnBrk="0">
                  <a:defRPr/>
                </a:pPr>
                <a:r>
                  <a:rPr lang="ko-KR" altLang="en-US" sz="2000" kern="0" dirty="0" smtClean="0"/>
                  <a:t>국가지점번호  </a:t>
                </a:r>
                <a:r>
                  <a:rPr lang="en-US" altLang="ko-KR" sz="2000" kern="0" dirty="0" smtClean="0">
                    <a:solidFill>
                      <a:srgbClr val="FFFF00"/>
                    </a:solidFill>
                  </a:rPr>
                  <a:t>‘</a:t>
                </a:r>
                <a:r>
                  <a:rPr lang="ko-KR" altLang="en-US" sz="2000" kern="0" dirty="0" smtClean="0">
                    <a:solidFill>
                      <a:srgbClr val="FFFF00"/>
                    </a:solidFill>
                  </a:rPr>
                  <a:t>개념 </a:t>
                </a:r>
                <a:r>
                  <a:rPr lang="ko-KR" altLang="en-US" sz="2000" kern="0" dirty="0" smtClean="0">
                    <a:solidFill>
                      <a:srgbClr val="FFFF00"/>
                    </a:solidFill>
                  </a:rPr>
                  <a:t>및 </a:t>
                </a:r>
                <a:r>
                  <a:rPr lang="ko-KR" altLang="en-US" sz="2000" kern="0" dirty="0" smtClean="0">
                    <a:solidFill>
                      <a:srgbClr val="FFFF00"/>
                    </a:solidFill>
                  </a:rPr>
                  <a:t>의미</a:t>
                </a:r>
                <a:r>
                  <a:rPr lang="en-US" altLang="ko-KR" sz="2000" kern="0" dirty="0" smtClean="0">
                    <a:solidFill>
                      <a:srgbClr val="FFFF00"/>
                    </a:solidFill>
                  </a:rPr>
                  <a:t>’</a:t>
                </a:r>
                <a:endParaRPr lang="en-US" altLang="ko-KR" sz="2000" kern="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" name="직사각형 1"/>
            <p:cNvSpPr/>
            <p:nvPr/>
          </p:nvSpPr>
          <p:spPr>
            <a:xfrm>
              <a:off x="404815" y="1154758"/>
              <a:ext cx="11217465" cy="15081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/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○ </a:t>
              </a:r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(</a:t>
              </a:r>
              <a:r>
                <a:rPr lang="ko-KR" altLang="en-US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정의</a:t>
              </a:r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)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국토 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및 이와 인접한 해양을 </a:t>
              </a:r>
              <a:r>
                <a:rPr lang="ko-KR" altLang="en-US" sz="1600" b="1" u="sng" dirty="0" err="1">
                  <a:solidFill>
                    <a:srgbClr val="0000FF"/>
                  </a:solidFill>
                  <a:latin typeface="+mj-ea"/>
                  <a:ea typeface="+mj-ea"/>
                  <a:cs typeface="Tahoma" panose="020B0604030504040204" pitchFamily="34" charset="0"/>
                </a:rPr>
                <a:t>격자형으로</a:t>
              </a:r>
              <a:r>
                <a:rPr lang="ko-KR" altLang="en-US" sz="1600" b="1" u="sng" dirty="0">
                  <a:solidFill>
                    <a:srgbClr val="0000FF"/>
                  </a:solidFill>
                  <a:latin typeface="+mj-ea"/>
                  <a:ea typeface="+mj-ea"/>
                  <a:cs typeface="Tahoma" panose="020B0604030504040204" pitchFamily="34" charset="0"/>
                </a:rPr>
                <a:t> 일정하게 구획한 지점마다 부여한 번호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(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법 제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2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조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15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호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)</a:t>
              </a:r>
            </a:p>
            <a:p>
              <a:pPr fontAlgn="base"/>
              <a:endParaRPr lang="ko-KR" altLang="en-US" sz="1600" dirty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fontAlgn="base"/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○ </a:t>
              </a:r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(</a:t>
              </a:r>
              <a:r>
                <a:rPr lang="ko-KR" altLang="en-US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표기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)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u="sng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100km </a:t>
              </a:r>
              <a:r>
                <a:rPr lang="ko-KR" altLang="en-US" sz="1600" b="1" u="sng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단위는 문자를 사용하고 </a:t>
              </a:r>
              <a:r>
                <a:rPr lang="ko-KR" altLang="en-US" sz="1600" b="1" u="sng" dirty="0">
                  <a:solidFill>
                    <a:srgbClr val="0000FF"/>
                  </a:solidFill>
                  <a:latin typeface="+mj-ea"/>
                  <a:ea typeface="+mj-ea"/>
                  <a:cs typeface="Tahoma" panose="020B0604030504040204" pitchFamily="34" charset="0"/>
                </a:rPr>
                <a:t>이하부터는 가로와 세로를 각각 </a:t>
              </a:r>
              <a:r>
                <a:rPr lang="en-US" altLang="ko-KR" sz="1600" b="1" u="sng" dirty="0">
                  <a:solidFill>
                    <a:srgbClr val="0000FF"/>
                  </a:solidFill>
                  <a:latin typeface="+mj-ea"/>
                  <a:ea typeface="+mj-ea"/>
                  <a:cs typeface="Tahoma" panose="020B0604030504040204" pitchFamily="34" charset="0"/>
                </a:rPr>
                <a:t>10,000</a:t>
              </a:r>
              <a:r>
                <a:rPr lang="ko-KR" altLang="en-US" sz="1600" b="1" u="sng" dirty="0">
                  <a:solidFill>
                    <a:srgbClr val="0000FF"/>
                  </a:solidFill>
                  <a:latin typeface="+mj-ea"/>
                  <a:ea typeface="+mj-ea"/>
                  <a:cs typeface="Tahoma" panose="020B0604030504040204" pitchFamily="34" charset="0"/>
                </a:rPr>
                <a:t>으로 나눈 정수를 연결하여 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ea typeface="+mj-ea"/>
                  <a:cs typeface="Tahoma" panose="020B0604030504040204" pitchFamily="34" charset="0"/>
                </a:rPr>
                <a:t>사용</a:t>
              </a:r>
              <a:endParaRPr lang="en-US" altLang="ko-KR" sz="1600" b="1" u="sng" dirty="0" smtClean="0">
                <a:solidFill>
                  <a:srgbClr val="0000FF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fontAlgn="base"/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           (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시행령 제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11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조의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13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)</a:t>
              </a:r>
            </a:p>
            <a:p>
              <a:pPr fontAlgn="base"/>
              <a:endParaRPr lang="ko-KR" altLang="en-US" sz="1000" dirty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fontAlgn="base"/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             ※ 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예시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) 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설악산대청봉 </a:t>
              </a:r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: </a:t>
              </a:r>
              <a:r>
                <a:rPr lang="ko-KR" altLang="en-US" sz="1600" b="1" u="sng" dirty="0" err="1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라아</a:t>
              </a:r>
              <a:r>
                <a:rPr lang="ko-KR" altLang="en-US" sz="1600" b="1" u="sng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u="sng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8485 </a:t>
              </a:r>
              <a:r>
                <a:rPr lang="en-US" altLang="ko-KR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1333 (</a:t>
              </a:r>
              <a:r>
                <a:rPr lang="ko-KR" altLang="en-US" sz="1600" b="1" u="sng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기준점에서 동쪽 </a:t>
              </a:r>
              <a:r>
                <a:rPr lang="en-US" altLang="ko-KR" sz="1600" b="1" u="sng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384.85km, </a:t>
              </a:r>
              <a:r>
                <a:rPr lang="ko-KR" altLang="en-US" sz="1600" b="1" u="sng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북쪽 </a:t>
              </a:r>
              <a:r>
                <a:rPr lang="en-US" altLang="ko-KR" sz="1600" b="1" u="sng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713.33km</a:t>
              </a:r>
              <a:r>
                <a:rPr lang="ko-KR" altLang="en-US" sz="1600" b="1" u="sng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지점</a:t>
              </a:r>
              <a:r>
                <a:rPr lang="en-US" altLang="ko-KR" sz="1600" b="1" u="sng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)</a:t>
              </a:r>
              <a:endParaRPr lang="ko-KR" altLang="en-US" sz="1600" b="1" u="sng" dirty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0299" y="2816040"/>
              <a:ext cx="8753475" cy="40957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1683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직사각형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8" name="그룹 7"/>
            <p:cNvGrpSpPr/>
            <p:nvPr/>
          </p:nvGrpSpPr>
          <p:grpSpPr>
            <a:xfrm>
              <a:off x="430453" y="384839"/>
              <a:ext cx="4030451" cy="545927"/>
              <a:chOff x="6285763" y="1935764"/>
              <a:chExt cx="3179657" cy="280146"/>
            </a:xfrm>
          </p:grpSpPr>
          <p:grpSp>
            <p:nvGrpSpPr>
              <p:cNvPr id="9" name="그룹 8"/>
              <p:cNvGrpSpPr/>
              <p:nvPr/>
            </p:nvGrpSpPr>
            <p:grpSpPr>
              <a:xfrm>
                <a:off x="6285763" y="1935764"/>
                <a:ext cx="3179657" cy="280146"/>
                <a:chOff x="-135297" y="3632882"/>
                <a:chExt cx="4511848" cy="397520"/>
              </a:xfrm>
            </p:grpSpPr>
            <p:pic>
              <p:nvPicPr>
                <p:cNvPr id="11" name="그림 10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" r="30035"/>
                <a:stretch/>
              </p:blipFill>
              <p:spPr>
                <a:xfrm>
                  <a:off x="-135297" y="3632882"/>
                  <a:ext cx="2396978" cy="397520"/>
                </a:xfrm>
                <a:prstGeom prst="rect">
                  <a:avLst/>
                </a:prstGeom>
              </p:spPr>
            </p:pic>
            <p:pic>
              <p:nvPicPr>
                <p:cNvPr id="12" name="그림 11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9894"/>
                <a:stretch/>
              </p:blipFill>
              <p:spPr>
                <a:xfrm>
                  <a:off x="1632113" y="3632882"/>
                  <a:ext cx="2744438" cy="397520"/>
                </a:xfrm>
                <a:prstGeom prst="rect">
                  <a:avLst/>
                </a:prstGeom>
              </p:spPr>
            </p:pic>
          </p:grpSp>
          <p:sp>
            <p:nvSpPr>
              <p:cNvPr id="10" name="Text Box 59"/>
              <p:cNvSpPr txBox="1">
                <a:spLocks noChangeArrowheads="1"/>
              </p:cNvSpPr>
              <p:nvPr/>
            </p:nvSpPr>
            <p:spPr bwMode="auto">
              <a:xfrm>
                <a:off x="6285763" y="1945032"/>
                <a:ext cx="3179657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defPPr>
                  <a:defRPr lang="ko-KR"/>
                </a:defPPr>
                <a:lvl1pPr algn="ctr">
                  <a:defRPr kumimoji="1" sz="1700">
                    <a:ln w="11430"/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나눔고딕 ExtraBold" pitchFamily="50" charset="-127"/>
                    <a:ea typeface="나눔고딕 ExtraBold" pitchFamily="50" charset="-127"/>
                    <a:cs typeface="JBold" pitchFamily="18" charset="-127"/>
                  </a:defRPr>
                </a:lvl1pPr>
                <a:lvl2pPr marL="742950" indent="-285750">
                  <a:defRPr kumimoji="1">
                    <a:latin typeface="굴림" pitchFamily="50" charset="-127"/>
                    <a:ea typeface="굴림" pitchFamily="50" charset="-127"/>
                  </a:defRPr>
                </a:lvl2pPr>
                <a:lvl3pPr marL="1143000" indent="-228600">
                  <a:defRPr kumimoji="1">
                    <a:latin typeface="굴림" pitchFamily="50" charset="-127"/>
                    <a:ea typeface="굴림" pitchFamily="50" charset="-127"/>
                  </a:defRPr>
                </a:lvl3pPr>
                <a:lvl4pPr marL="1600200" indent="-228600">
                  <a:defRPr kumimoji="1">
                    <a:latin typeface="굴림" pitchFamily="50" charset="-127"/>
                    <a:ea typeface="굴림" pitchFamily="50" charset="-127"/>
                  </a:defRPr>
                </a:lvl4pPr>
                <a:lvl5pPr marL="2057400" indent="-228600">
                  <a:defRPr kumimoji="1">
                    <a:latin typeface="굴림" pitchFamily="50" charset="-127"/>
                    <a:ea typeface="굴림" pitchFamily="50" charset="-127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9pPr>
              </a:lstStyle>
              <a:p>
                <a:pPr lvl="0" latinLnBrk="0">
                  <a:defRPr/>
                </a:pPr>
                <a:r>
                  <a:rPr lang="ko-KR" altLang="en-US" sz="2000" kern="0" dirty="0" smtClean="0"/>
                  <a:t>국가지점번호 </a:t>
                </a:r>
                <a:r>
                  <a:rPr lang="ko-KR" altLang="en-US" sz="2000" kern="0" dirty="0" smtClean="0"/>
                  <a:t> </a:t>
                </a:r>
                <a:r>
                  <a:rPr lang="en-US" altLang="ko-KR" sz="2000" kern="0" dirty="0" smtClean="0">
                    <a:solidFill>
                      <a:srgbClr val="FFFF00"/>
                    </a:solidFill>
                  </a:rPr>
                  <a:t>‘</a:t>
                </a:r>
                <a:r>
                  <a:rPr lang="ko-KR" altLang="en-US" sz="2000" kern="0" dirty="0" smtClean="0">
                    <a:solidFill>
                      <a:srgbClr val="FFFF00"/>
                    </a:solidFill>
                  </a:rPr>
                  <a:t>표시 사례</a:t>
                </a:r>
                <a:r>
                  <a:rPr lang="en-US" altLang="ko-KR" sz="2000" kern="0" dirty="0" smtClean="0">
                    <a:solidFill>
                      <a:srgbClr val="FFFF00"/>
                    </a:solidFill>
                  </a:rPr>
                  <a:t>’</a:t>
                </a:r>
                <a:endParaRPr lang="en-US" altLang="ko-KR" sz="2000" kern="0" dirty="0">
                  <a:solidFill>
                    <a:srgbClr val="FFFF00"/>
                  </a:solidFill>
                </a:endParaRPr>
              </a:p>
            </p:txBody>
          </p:sp>
        </p:grpSp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776" y="1132215"/>
              <a:ext cx="4209588" cy="5667768"/>
            </a:xfrm>
            <a:prstGeom prst="rect">
              <a:avLst/>
            </a:prstGeom>
          </p:spPr>
        </p:pic>
        <p:sp>
          <p:nvSpPr>
            <p:cNvPr id="13" name="직사각형 12"/>
            <p:cNvSpPr/>
            <p:nvPr/>
          </p:nvSpPr>
          <p:spPr>
            <a:xfrm>
              <a:off x="4985781" y="1154758"/>
              <a:ext cx="7206219" cy="56323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/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○ 지구의 날짜 변경선이 </a:t>
              </a:r>
              <a:endParaRPr lang="en-US" altLang="ko-KR" sz="1600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fontAlgn="base"/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  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경도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0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도인 영국 </a:t>
              </a:r>
              <a:r>
                <a:rPr lang="ko-KR" altLang="en-US" sz="1600" dirty="0" err="1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그리니치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천문대의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180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도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반대쪽인 태평양 </a:t>
              </a:r>
              <a:endParaRPr lang="en-US" altLang="ko-KR" sz="1600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fontAlgn="base"/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  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한가운데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(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경도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180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도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)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로 인구가 많지 않은 지점으로 선정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.</a:t>
              </a:r>
            </a:p>
            <a:p>
              <a:pPr fontAlgn="base"/>
              <a:endParaRPr lang="en-US" altLang="ko-KR" sz="800" b="1" u="sng" dirty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fontAlgn="base"/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○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국가지점번호의 기준점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은 우리나라의 최남단인 </a:t>
              </a:r>
              <a:endParaRPr lang="en-US" altLang="ko-KR" sz="1600" dirty="0" smtClean="0">
                <a:solidFill>
                  <a:srgbClr val="222222"/>
                </a:solidFill>
                <a:latin typeface="+mj-ea"/>
                <a:cs typeface="Tahoma" panose="020B0604030504040204" pitchFamily="34" charset="0"/>
              </a:endParaRPr>
            </a:p>
            <a:p>
              <a:pPr fontAlgn="base"/>
              <a:r>
                <a:rPr lang="en-US" altLang="ko-KR" sz="1600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  </a:t>
              </a:r>
              <a:r>
                <a:rPr lang="en-US" altLang="ko-KR" sz="1600" b="1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‘</a:t>
              </a:r>
              <a:r>
                <a:rPr lang="ko-KR" altLang="en-US" sz="1600" b="1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이어도 종합해양과학기지</a:t>
              </a:r>
              <a:r>
                <a:rPr lang="en-US" altLang="ko-KR" sz="1600" b="1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’</a:t>
              </a:r>
              <a:r>
                <a:rPr lang="ko-KR" altLang="en-US" sz="1600" b="1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를 기준점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으로 합니다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.</a:t>
              </a:r>
            </a:p>
            <a:p>
              <a:pPr fontAlgn="base"/>
              <a:endParaRPr lang="en-US" altLang="ko-KR" sz="800" b="1" u="sng" dirty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fontAlgn="base"/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○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(</a:t>
              </a:r>
              <a:r>
                <a:rPr lang="ko-KR" altLang="en-US" sz="1600" b="1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표기</a:t>
              </a:r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) </a:t>
              </a:r>
              <a:r>
                <a:rPr lang="ko-KR" altLang="en-US" sz="1600" b="1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u="sng" dirty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100km </a:t>
              </a:r>
              <a:r>
                <a:rPr lang="ko-KR" altLang="en-US" sz="1600" b="1" u="sng" dirty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단위는 문자를 사용하고 </a:t>
              </a:r>
              <a:r>
                <a:rPr lang="ko-KR" altLang="en-US" sz="1600" b="1" u="sng" dirty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이하부터는 가로와 세로를 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     </a:t>
              </a:r>
              <a:endParaRPr lang="en-US" altLang="ko-KR" sz="1600" b="1" u="sng" dirty="0" smtClean="0">
                <a:solidFill>
                  <a:srgbClr val="0000FF"/>
                </a:solidFill>
                <a:latin typeface="+mj-ea"/>
                <a:cs typeface="Tahoma" panose="020B0604030504040204" pitchFamily="34" charset="0"/>
              </a:endParaRPr>
            </a:p>
            <a:p>
              <a:pPr fontAlgn="base"/>
              <a:r>
                <a:rPr lang="en-US" altLang="ko-KR" sz="1600" b="1" dirty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            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각각 </a:t>
              </a:r>
              <a:r>
                <a:rPr lang="en-US" altLang="ko-KR" sz="1600" b="1" u="sng" dirty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10,000</a:t>
              </a:r>
              <a:r>
                <a:rPr lang="ko-KR" altLang="en-US" sz="1600" b="1" u="sng" dirty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으로 나눈 정수를 연결하여 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사용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.</a:t>
              </a:r>
              <a:endParaRPr lang="en-US" altLang="ko-KR" sz="1600" b="1" u="sng" dirty="0">
                <a:solidFill>
                  <a:srgbClr val="0000FF"/>
                </a:solidFill>
                <a:latin typeface="+mj-ea"/>
                <a:cs typeface="Tahoma" panose="020B0604030504040204" pitchFamily="34" charset="0"/>
              </a:endParaRPr>
            </a:p>
            <a:p>
              <a:pPr fontAlgn="base"/>
              <a:endParaRPr lang="en-US" altLang="ko-KR" sz="800" b="1" u="sng" dirty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fontAlgn="base"/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           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즉</a:t>
              </a:r>
              <a:r>
                <a:rPr lang="en-US" altLang="ko-KR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, 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기준점</a:t>
              </a:r>
              <a:r>
                <a:rPr lang="en-US" altLang="ko-KR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(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가가</a:t>
              </a:r>
              <a:r>
                <a:rPr lang="en-US" altLang="ko-KR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)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로 부터</a:t>
              </a:r>
              <a:r>
                <a:rPr lang="en-US" altLang="ko-KR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, 100km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당 글씨가 변함</a:t>
              </a:r>
              <a:r>
                <a:rPr lang="en-US" altLang="ko-KR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.</a:t>
              </a:r>
            </a:p>
            <a:p>
              <a:pPr fontAlgn="base"/>
              <a:endParaRPr lang="en-US" altLang="ko-KR" sz="800" b="1" u="sng" dirty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fontAlgn="base"/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           </a:t>
              </a:r>
              <a:r>
                <a:rPr lang="en-US" altLang="ko-KR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1) 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지도상 </a:t>
              </a:r>
              <a:r>
                <a:rPr lang="ko-KR" altLang="en-US" sz="1600" b="1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북쪽으로 이동하면</a:t>
              </a:r>
              <a:r>
                <a:rPr lang="en-US" altLang="ko-KR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, 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한글 </a:t>
              </a:r>
              <a:r>
                <a:rPr lang="en-US" altLang="ko-KR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2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글자의 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뒷부분이 변경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.</a:t>
              </a:r>
            </a:p>
            <a:p>
              <a:pPr fontAlgn="base"/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               </a:t>
              </a:r>
              <a:r>
                <a:rPr lang="en-US" altLang="ko-KR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※ 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가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가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→ 가</a:t>
              </a:r>
              <a:r>
                <a:rPr lang="ko-KR" altLang="en-US" sz="1600" b="1" u="sng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나</a:t>
              </a:r>
              <a:r>
                <a:rPr lang="ko-KR" altLang="en-US" sz="1600" b="1" u="sng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→</a:t>
              </a:r>
              <a:r>
                <a:rPr lang="ko-KR" altLang="en-US" sz="1600" b="1" u="sng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가</a:t>
              </a:r>
              <a:r>
                <a:rPr lang="ko-KR" altLang="en-US" sz="1600" b="1" u="sng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다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→ 가</a:t>
              </a:r>
              <a:r>
                <a:rPr lang="ko-KR" altLang="en-US" sz="1600" b="1" u="sng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라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→ 가</a:t>
              </a:r>
              <a:r>
                <a:rPr lang="ko-KR" altLang="en-US" sz="1600" b="1" u="sng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마</a:t>
              </a:r>
              <a:r>
                <a:rPr lang="en-US" altLang="ko-KR" sz="1600" b="1" u="sng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…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endParaRPr lang="en-US" altLang="ko-KR" sz="1600" b="1" u="sng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fontAlgn="base"/>
              <a:endParaRPr lang="en-US" altLang="ko-KR" sz="800" b="1" u="sng" dirty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fontAlgn="base"/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            2</a:t>
              </a:r>
              <a:r>
                <a:rPr lang="en-US" altLang="ko-KR" sz="1600" b="1" u="sng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) </a:t>
              </a:r>
              <a:r>
                <a:rPr lang="ko-KR" altLang="en-US" sz="1600" b="1" u="sng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지도상 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동쪽으로 </a:t>
              </a:r>
              <a:r>
                <a:rPr lang="ko-KR" altLang="en-US" sz="1600" b="1" u="sng" dirty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이동하면</a:t>
              </a:r>
              <a:r>
                <a:rPr lang="en-US" altLang="ko-KR" sz="1600" b="1" u="sng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, </a:t>
              </a:r>
              <a:r>
                <a:rPr lang="ko-KR" altLang="en-US" sz="1600" b="1" u="sng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한글 </a:t>
              </a:r>
              <a:r>
                <a:rPr lang="en-US" altLang="ko-KR" sz="1600" b="1" u="sng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2</a:t>
              </a:r>
              <a:r>
                <a:rPr lang="ko-KR" altLang="en-US" sz="1600" b="1" u="sng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글자의 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앞부분이 변경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.</a:t>
              </a:r>
              <a:endParaRPr lang="en-US" altLang="ko-KR" sz="1600" b="1" u="sng" dirty="0">
                <a:solidFill>
                  <a:srgbClr val="0000FF"/>
                </a:solidFill>
                <a:latin typeface="+mj-ea"/>
                <a:cs typeface="Tahoma" panose="020B0604030504040204" pitchFamily="34" charset="0"/>
              </a:endParaRPr>
            </a:p>
            <a:p>
              <a:pPr fontAlgn="base"/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      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        </a:t>
              </a:r>
              <a:r>
                <a:rPr lang="en-US" altLang="ko-KR" sz="1600" b="1" u="sng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※ </a:t>
              </a:r>
              <a:r>
                <a:rPr lang="ko-KR" altLang="en-US" sz="1600" b="1" u="sng" dirty="0">
                  <a:solidFill>
                    <a:srgbClr val="0000FF"/>
                  </a:solidFill>
                  <a:latin typeface="+mj-ea"/>
                  <a:ea typeface="+mj-ea"/>
                  <a:cs typeface="Tahoma" panose="020B0604030504040204" pitchFamily="34" charset="0"/>
                </a:rPr>
                <a:t>가</a:t>
              </a:r>
              <a:r>
                <a:rPr lang="ko-KR" altLang="en-US" sz="1600" b="1" u="sng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가 → </a:t>
              </a:r>
              <a:r>
                <a:rPr lang="ko-KR" altLang="en-US" sz="1600" b="1" u="sng" dirty="0">
                  <a:solidFill>
                    <a:srgbClr val="0000FF"/>
                  </a:solidFill>
                  <a:latin typeface="+mj-ea"/>
                  <a:ea typeface="+mj-ea"/>
                  <a:cs typeface="Tahoma" panose="020B0604030504040204" pitchFamily="34" charset="0"/>
                </a:rPr>
                <a:t>나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가 </a:t>
              </a:r>
              <a:r>
                <a:rPr lang="ko-KR" altLang="en-US" sz="1600" b="1" u="sng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→ </a:t>
              </a:r>
              <a:r>
                <a:rPr lang="ko-KR" altLang="en-US" sz="1600" b="1" u="sng" dirty="0">
                  <a:solidFill>
                    <a:srgbClr val="0000FF"/>
                  </a:solidFill>
                  <a:latin typeface="+mj-ea"/>
                  <a:ea typeface="+mj-ea"/>
                  <a:cs typeface="Tahoma" panose="020B0604030504040204" pitchFamily="34" charset="0"/>
                </a:rPr>
                <a:t>다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가 </a:t>
              </a:r>
              <a:r>
                <a:rPr lang="ko-KR" altLang="en-US" sz="1600" b="1" u="sng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→ </a:t>
              </a:r>
              <a:r>
                <a:rPr lang="ko-KR" altLang="en-US" sz="1600" b="1" u="sng" dirty="0">
                  <a:solidFill>
                    <a:srgbClr val="0000FF"/>
                  </a:solidFill>
                  <a:latin typeface="+mj-ea"/>
                  <a:ea typeface="+mj-ea"/>
                  <a:cs typeface="Tahoma" panose="020B0604030504040204" pitchFamily="34" charset="0"/>
                </a:rPr>
                <a:t>라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가 </a:t>
              </a:r>
              <a:r>
                <a:rPr lang="ko-KR" altLang="en-US" sz="1600" b="1" u="sng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→ </a:t>
              </a:r>
              <a:r>
                <a:rPr lang="ko-KR" altLang="en-US" sz="1600" b="1" u="sng" dirty="0">
                  <a:solidFill>
                    <a:srgbClr val="0000FF"/>
                  </a:solidFill>
                  <a:latin typeface="+mj-ea"/>
                  <a:ea typeface="+mj-ea"/>
                  <a:cs typeface="Tahoma" panose="020B0604030504040204" pitchFamily="34" charset="0"/>
                </a:rPr>
                <a:t>마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가</a:t>
              </a:r>
              <a:r>
                <a:rPr lang="en-US" altLang="ko-KR" sz="1600" b="1" u="sng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…</a:t>
              </a:r>
            </a:p>
            <a:p>
              <a:pPr fontAlgn="base"/>
              <a:endParaRPr lang="en-US" altLang="ko-KR" sz="1600" b="1" u="sng" dirty="0">
                <a:solidFill>
                  <a:srgbClr val="222222"/>
                </a:solidFill>
                <a:latin typeface="+mj-ea"/>
                <a:cs typeface="Tahoma" panose="020B0604030504040204" pitchFamily="34" charset="0"/>
              </a:endParaRPr>
            </a:p>
            <a:p>
              <a:pPr fontAlgn="base"/>
              <a:r>
                <a:rPr lang="ko-KR" altLang="en-US" sz="1600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○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(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의미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) 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좌측 국가지점번호의 정사각형 한 칸은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100km × 100km 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입니다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.</a:t>
              </a:r>
            </a:p>
            <a:p>
              <a:pPr fontAlgn="base"/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           </a:t>
              </a:r>
              <a:r>
                <a:rPr lang="en-US" altLang="ko-KR" sz="1600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100km</a:t>
              </a:r>
              <a:r>
                <a:rPr lang="ko-KR" altLang="en-US" sz="1600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를 </a:t>
              </a:r>
              <a:r>
                <a:rPr lang="en-US" altLang="ko-KR" sz="1600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m</a:t>
              </a:r>
              <a:r>
                <a:rPr lang="ko-KR" altLang="en-US" sz="1600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로 환산하면 </a:t>
              </a:r>
              <a:r>
                <a:rPr lang="en-US" altLang="ko-KR" sz="1600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100,000m </a:t>
              </a:r>
              <a:r>
                <a:rPr lang="ko-KR" altLang="en-US" sz="1600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입니다</a:t>
              </a:r>
              <a:r>
                <a:rPr lang="en-US" altLang="ko-KR" sz="1600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.</a:t>
              </a:r>
            </a:p>
            <a:p>
              <a:pPr fontAlgn="base"/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           </a:t>
              </a:r>
              <a:r>
                <a:rPr lang="ko-KR" altLang="en-US" sz="1600" u="sng" dirty="0" smtClean="0">
                  <a:solidFill>
                    <a:srgbClr val="0000FF"/>
                  </a:solidFill>
                  <a:latin typeface="+mj-ea"/>
                  <a:ea typeface="+mj-ea"/>
                  <a:cs typeface="Tahoma" panose="020B0604030504040204" pitchFamily="34" charset="0"/>
                </a:rPr>
                <a:t>이 단위를 </a:t>
              </a:r>
              <a:r>
                <a:rPr lang="en-US" altLang="ko-KR" sz="1600" u="sng" dirty="0" smtClean="0">
                  <a:solidFill>
                    <a:srgbClr val="0000FF"/>
                  </a:solidFill>
                  <a:latin typeface="+mj-ea"/>
                  <a:ea typeface="+mj-ea"/>
                  <a:cs typeface="Tahoma" panose="020B0604030504040204" pitchFamily="34" charset="0"/>
                </a:rPr>
                <a:t>10,000</a:t>
              </a:r>
              <a:r>
                <a:rPr lang="ko-KR" altLang="en-US" sz="1600" u="sng" dirty="0" smtClean="0">
                  <a:solidFill>
                    <a:srgbClr val="0000FF"/>
                  </a:solidFill>
                  <a:latin typeface="+mj-ea"/>
                  <a:ea typeface="+mj-ea"/>
                  <a:cs typeface="Tahoma" panose="020B0604030504040204" pitchFamily="34" charset="0"/>
                </a:rPr>
                <a:t>으로 나누어서 또 작은 칸들</a:t>
              </a:r>
              <a:r>
                <a:rPr lang="ko-KR" altLang="en-US" sz="1600" u="sng" dirty="0" smtClean="0">
                  <a:solidFill>
                    <a:srgbClr val="0000FF"/>
                  </a:solidFill>
                  <a:latin typeface="+mj-ea"/>
                  <a:ea typeface="+mj-ea"/>
                  <a:cs typeface="Tahoma" panose="020B0604030504040204" pitchFamily="34" charset="0"/>
                </a:rPr>
                <a:t>을 </a:t>
              </a:r>
              <a:r>
                <a:rPr lang="ko-KR" altLang="en-US" sz="1600" u="sng" dirty="0" smtClean="0">
                  <a:solidFill>
                    <a:srgbClr val="0000FF"/>
                  </a:solidFill>
                  <a:latin typeface="+mj-ea"/>
                  <a:ea typeface="+mj-ea"/>
                  <a:cs typeface="Tahoma" panose="020B0604030504040204" pitchFamily="34" charset="0"/>
                </a:rPr>
                <a:t>만듭니다</a:t>
              </a:r>
              <a:r>
                <a:rPr lang="en-US" altLang="ko-KR" sz="1600" u="sng" dirty="0" smtClean="0">
                  <a:solidFill>
                    <a:srgbClr val="0000FF"/>
                  </a:solidFill>
                  <a:latin typeface="+mj-ea"/>
                  <a:ea typeface="+mj-ea"/>
                  <a:cs typeface="Tahoma" panose="020B0604030504040204" pitchFamily="34" charset="0"/>
                </a:rPr>
                <a:t>.</a:t>
              </a:r>
            </a:p>
            <a:p>
              <a:pPr fontAlgn="base"/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           </a:t>
              </a:r>
              <a:r>
                <a:rPr lang="ko-KR" altLang="en-US" sz="1600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즉</a:t>
              </a:r>
              <a:r>
                <a:rPr lang="en-US" altLang="ko-KR" sz="1600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, 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10m 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간격으로 </a:t>
              </a:r>
              <a:r>
                <a:rPr lang="ko-KR" altLang="en-US" sz="1600" b="1" u="sng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칸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이 만들어져 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‘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가로 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/ 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세로 각 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4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자리 번호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’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를 </a:t>
              </a:r>
              <a:endParaRPr lang="en-US" altLang="ko-KR" sz="1600" b="1" u="sng" dirty="0" smtClean="0">
                <a:solidFill>
                  <a:srgbClr val="FF0000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fontAlgn="base"/>
              <a:r>
                <a:rPr lang="en-US" altLang="ko-KR" sz="1600" b="1" dirty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            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부여</a:t>
              </a:r>
              <a:r>
                <a:rPr lang="ko-KR" altLang="en-US" sz="1600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하게 됩니다</a:t>
              </a:r>
              <a:r>
                <a:rPr lang="en-US" altLang="ko-KR" sz="1600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.</a:t>
              </a:r>
            </a:p>
            <a:p>
              <a:pPr fontAlgn="base"/>
              <a:endParaRPr lang="en-US" altLang="ko-KR" sz="1600" u="sng" dirty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fontAlgn="base"/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           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이렇게 하여</a:t>
              </a:r>
              <a:r>
                <a:rPr lang="en-US" altLang="ko-KR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, ‘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국가지점번호</a:t>
              </a:r>
              <a:r>
                <a:rPr lang="en-US" altLang="ko-KR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’</a:t>
              </a:r>
              <a:r>
                <a:rPr lang="ko-KR" altLang="en-US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가 만들어 집니다</a:t>
              </a:r>
              <a:r>
                <a:rPr lang="en-US" altLang="ko-KR" sz="1600" b="1" u="sng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.</a:t>
              </a:r>
              <a:endParaRPr lang="ko-KR" altLang="en-US" sz="1600" b="1" u="sng" dirty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482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직사각형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8" name="그룹 7"/>
            <p:cNvGrpSpPr/>
            <p:nvPr/>
          </p:nvGrpSpPr>
          <p:grpSpPr>
            <a:xfrm>
              <a:off x="425774" y="384839"/>
              <a:ext cx="4480333" cy="545927"/>
              <a:chOff x="6282073" y="1935764"/>
              <a:chExt cx="3183347" cy="280146"/>
            </a:xfrm>
          </p:grpSpPr>
          <p:grpSp>
            <p:nvGrpSpPr>
              <p:cNvPr id="9" name="그룹 8"/>
              <p:cNvGrpSpPr/>
              <p:nvPr/>
            </p:nvGrpSpPr>
            <p:grpSpPr>
              <a:xfrm>
                <a:off x="6285763" y="1935764"/>
                <a:ext cx="3179657" cy="280146"/>
                <a:chOff x="-135297" y="3632882"/>
                <a:chExt cx="4511848" cy="397520"/>
              </a:xfrm>
            </p:grpSpPr>
            <p:pic>
              <p:nvPicPr>
                <p:cNvPr id="11" name="그림 10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" r="30035"/>
                <a:stretch/>
              </p:blipFill>
              <p:spPr>
                <a:xfrm>
                  <a:off x="-135297" y="3632882"/>
                  <a:ext cx="2396978" cy="397520"/>
                </a:xfrm>
                <a:prstGeom prst="rect">
                  <a:avLst/>
                </a:prstGeom>
              </p:spPr>
            </p:pic>
            <p:pic>
              <p:nvPicPr>
                <p:cNvPr id="12" name="그림 11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9894"/>
                <a:stretch/>
              </p:blipFill>
              <p:spPr>
                <a:xfrm>
                  <a:off x="1632113" y="3632882"/>
                  <a:ext cx="2744438" cy="397520"/>
                </a:xfrm>
                <a:prstGeom prst="rect">
                  <a:avLst/>
                </a:prstGeom>
              </p:spPr>
            </p:pic>
          </p:grpSp>
          <p:sp>
            <p:nvSpPr>
              <p:cNvPr id="10" name="Text Box 59"/>
              <p:cNvSpPr txBox="1">
                <a:spLocks noChangeArrowheads="1"/>
              </p:cNvSpPr>
              <p:nvPr/>
            </p:nvSpPr>
            <p:spPr bwMode="auto">
              <a:xfrm>
                <a:off x="6282073" y="1954300"/>
                <a:ext cx="3179657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defPPr>
                  <a:defRPr lang="ko-KR"/>
                </a:defPPr>
                <a:lvl1pPr algn="ctr">
                  <a:defRPr kumimoji="1" sz="1700">
                    <a:ln w="11430"/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나눔고딕 ExtraBold" pitchFamily="50" charset="-127"/>
                    <a:ea typeface="나눔고딕 ExtraBold" pitchFamily="50" charset="-127"/>
                    <a:cs typeface="JBold" pitchFamily="18" charset="-127"/>
                  </a:defRPr>
                </a:lvl1pPr>
                <a:lvl2pPr marL="742950" indent="-285750">
                  <a:defRPr kumimoji="1">
                    <a:latin typeface="굴림" pitchFamily="50" charset="-127"/>
                    <a:ea typeface="굴림" pitchFamily="50" charset="-127"/>
                  </a:defRPr>
                </a:lvl2pPr>
                <a:lvl3pPr marL="1143000" indent="-228600">
                  <a:defRPr kumimoji="1">
                    <a:latin typeface="굴림" pitchFamily="50" charset="-127"/>
                    <a:ea typeface="굴림" pitchFamily="50" charset="-127"/>
                  </a:defRPr>
                </a:lvl3pPr>
                <a:lvl4pPr marL="1600200" indent="-228600">
                  <a:defRPr kumimoji="1">
                    <a:latin typeface="굴림" pitchFamily="50" charset="-127"/>
                    <a:ea typeface="굴림" pitchFamily="50" charset="-127"/>
                  </a:defRPr>
                </a:lvl4pPr>
                <a:lvl5pPr marL="2057400" indent="-228600">
                  <a:defRPr kumimoji="1">
                    <a:latin typeface="굴림" pitchFamily="50" charset="-127"/>
                    <a:ea typeface="굴림" pitchFamily="50" charset="-127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9pPr>
              </a:lstStyle>
              <a:p>
                <a:pPr lvl="0" latinLnBrk="0">
                  <a:defRPr/>
                </a:pPr>
                <a:r>
                  <a:rPr lang="ko-KR" altLang="en-US" sz="2000" kern="0" dirty="0" smtClean="0"/>
                  <a:t>국가지점번호 </a:t>
                </a:r>
                <a:r>
                  <a:rPr lang="ko-KR" altLang="en-US" sz="2000" kern="0" dirty="0" smtClean="0"/>
                  <a:t> </a:t>
                </a:r>
                <a:r>
                  <a:rPr lang="en-US" altLang="ko-KR" sz="2000" kern="0" dirty="0" smtClean="0">
                    <a:solidFill>
                      <a:srgbClr val="FFFF00"/>
                    </a:solidFill>
                  </a:rPr>
                  <a:t>‘</a:t>
                </a:r>
                <a:r>
                  <a:rPr lang="ko-KR" altLang="en-US" sz="2000" kern="0" dirty="0" smtClean="0">
                    <a:solidFill>
                      <a:srgbClr val="FFFF00"/>
                    </a:solidFill>
                  </a:rPr>
                  <a:t>표시 사례</a:t>
                </a:r>
                <a:r>
                  <a:rPr lang="en-US" altLang="ko-KR" sz="2000" kern="0" dirty="0" smtClean="0">
                    <a:solidFill>
                      <a:srgbClr val="FFFF00"/>
                    </a:solidFill>
                  </a:rPr>
                  <a:t> </a:t>
                </a:r>
                <a:r>
                  <a:rPr lang="ko-KR" altLang="en-US" sz="2000" kern="0" dirty="0" smtClean="0">
                    <a:solidFill>
                      <a:srgbClr val="FFFF00"/>
                    </a:solidFill>
                  </a:rPr>
                  <a:t>계산법 </a:t>
                </a:r>
                <a:r>
                  <a:rPr lang="en-US" altLang="ko-KR" sz="2000" kern="0" dirty="0" smtClean="0">
                    <a:solidFill>
                      <a:srgbClr val="FFFF00"/>
                    </a:solidFill>
                  </a:rPr>
                  <a:t>(1)’</a:t>
                </a:r>
                <a:endParaRPr lang="en-US" altLang="ko-KR" sz="2000" kern="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3" name="직사각형 12"/>
            <p:cNvSpPr/>
            <p:nvPr/>
          </p:nvSpPr>
          <p:spPr>
            <a:xfrm>
              <a:off x="2451001" y="1786767"/>
              <a:ext cx="9374653" cy="41549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/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○ 관악산 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‘</a:t>
              </a:r>
              <a:r>
                <a:rPr lang="ko-KR" altLang="en-US" sz="1600" b="1" u="sng" dirty="0" err="1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팔봉능선입구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’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의 국가지점번호는 </a:t>
              </a:r>
              <a:r>
                <a:rPr lang="en-US" altLang="ko-KR" sz="1600" b="1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‘</a:t>
              </a:r>
              <a:r>
                <a:rPr lang="ko-KR" altLang="en-US" sz="1600" b="1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다사 </a:t>
              </a:r>
              <a:r>
                <a:rPr lang="en-US" altLang="ko-KR" sz="1600" b="1" dirty="0" smtClean="0">
                  <a:solidFill>
                    <a:srgbClr val="FF0000"/>
                  </a:solidFill>
                  <a:latin typeface="+mj-ea"/>
                  <a:ea typeface="+mj-ea"/>
                  <a:cs typeface="Tahoma" panose="020B0604030504040204" pitchFamily="34" charset="0"/>
                </a:rPr>
                <a:t>5233 3740’ 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입니다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.</a:t>
              </a:r>
            </a:p>
            <a:p>
              <a:pPr fontAlgn="base"/>
              <a:endParaRPr lang="en-US" altLang="ko-KR" sz="1600" dirty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fontAlgn="base"/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○ 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관악산 </a:t>
              </a:r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‘</a:t>
              </a:r>
              <a:r>
                <a:rPr lang="ko-KR" altLang="en-US" sz="1600" b="1" dirty="0" err="1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팔봉능선입구</a:t>
              </a:r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’</a:t>
              </a:r>
              <a:r>
                <a:rPr lang="ko-KR" altLang="en-US" sz="1600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의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국가지점번호는 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기준점 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(‘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이어도 종합해양과학기지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’)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에서</a:t>
              </a:r>
              <a:endParaRPr lang="en-US" altLang="ko-KR" sz="1600" b="1" u="sng" dirty="0" smtClean="0">
                <a:solidFill>
                  <a:srgbClr val="FF0000"/>
                </a:solidFill>
                <a:latin typeface="+mj-ea"/>
                <a:cs typeface="Tahoma" panose="020B0604030504040204" pitchFamily="34" charset="0"/>
              </a:endParaRPr>
            </a:p>
            <a:p>
              <a:pPr fontAlgn="base"/>
              <a:r>
                <a:rPr lang="ko-KR" altLang="en-US" sz="1600" b="1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    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동쪽 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252.33km / 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북쪽 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637.40km 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지점이라는 표식입니다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.</a:t>
              </a:r>
            </a:p>
            <a:p>
              <a:pPr fontAlgn="base"/>
              <a:endParaRPr lang="en-US" altLang="ko-KR" sz="1600" b="1" dirty="0">
                <a:latin typeface="+mj-ea"/>
                <a:cs typeface="Tahoma" panose="020B0604030504040204" pitchFamily="34" charset="0"/>
              </a:endParaRPr>
            </a:p>
            <a:p>
              <a:pPr fontAlgn="base"/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○ 어떻게 계산을 했을까요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?</a:t>
              </a:r>
            </a:p>
            <a:p>
              <a:pPr fontAlgn="base"/>
              <a:r>
                <a:rPr lang="en-US" altLang="ko-KR" sz="1600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  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이어도 기준점이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‘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가가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’ 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이므로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, 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한글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2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글자의 앞 글자는 동쪽으로 떨어진 거리를 나타내므로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,</a:t>
              </a:r>
            </a:p>
            <a:p>
              <a:pPr fontAlgn="base"/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 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즉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, ‘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다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’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이므로 나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(100km) +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다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(100km) = 200km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이며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,</a:t>
              </a:r>
            </a:p>
            <a:p>
              <a:pPr fontAlgn="base"/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 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동쪽으로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252.33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km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에서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200km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는 이미 한 글자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‘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다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’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를 통해서 알고 있으므로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,</a:t>
              </a:r>
            </a:p>
            <a:p>
              <a:pPr fontAlgn="base"/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 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나머지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52.33km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만 나타내 주면 됩니다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.</a:t>
              </a:r>
            </a:p>
            <a:p>
              <a:pPr fontAlgn="base"/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 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즉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, 252.33km – 200km(‘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다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’) = 5233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으로 표기를 합니다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.</a:t>
              </a:r>
            </a:p>
            <a:p>
              <a:pPr fontAlgn="base"/>
              <a:endParaRPr lang="en-US" altLang="ko-KR" sz="1600" b="1" dirty="0">
                <a:solidFill>
                  <a:srgbClr val="222222"/>
                </a:solidFill>
                <a:latin typeface="+mj-ea"/>
                <a:cs typeface="Tahoma" panose="020B0604030504040204" pitchFamily="34" charset="0"/>
              </a:endParaRPr>
            </a:p>
            <a:p>
              <a:pPr fontAlgn="base"/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○ 북쪽 거리도 동일한 방법으로 계산합니다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.</a:t>
              </a:r>
            </a:p>
            <a:p>
              <a:pPr fontAlgn="base"/>
              <a:endParaRPr lang="en-US" altLang="ko-KR" sz="1600" b="1" dirty="0">
                <a:solidFill>
                  <a:srgbClr val="222222"/>
                </a:solidFill>
                <a:latin typeface="+mj-ea"/>
                <a:cs typeface="Tahoma" panose="020B0604030504040204" pitchFamily="34" charset="0"/>
              </a:endParaRPr>
            </a:p>
            <a:p>
              <a:pPr fontAlgn="base"/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○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국가지점번호의 숫자는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10m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단위가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1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이 되므로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, 0.01km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는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10m 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이기 때문에</a:t>
              </a:r>
              <a:endParaRPr lang="en-US" altLang="ko-KR" sz="1600" b="1" dirty="0" smtClean="0">
                <a:solidFill>
                  <a:srgbClr val="222222"/>
                </a:solidFill>
                <a:latin typeface="+mj-ea"/>
                <a:cs typeface="Tahoma" panose="020B0604030504040204" pitchFamily="34" charset="0"/>
              </a:endParaRPr>
            </a:p>
            <a:p>
              <a:pPr fontAlgn="base"/>
              <a:r>
                <a:rPr lang="en-US" altLang="ko-KR" sz="1600" b="1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  0001</a:t>
              </a:r>
              <a:r>
                <a:rPr lang="ko-KR" altLang="en-US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이 되는 것입니다</a:t>
              </a:r>
              <a:r>
                <a:rPr lang="en-US" altLang="ko-KR" sz="1600" b="1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.</a:t>
              </a:r>
              <a:endParaRPr lang="en-US" altLang="ko-KR" sz="1600" b="1" dirty="0" smtClean="0">
                <a:latin typeface="+mj-ea"/>
                <a:cs typeface="Tahoma" panose="020B0604030504040204" pitchFamily="34" charset="0"/>
              </a:endParaRPr>
            </a:p>
            <a:p>
              <a:pPr fontAlgn="base"/>
              <a:endParaRPr lang="en-US" altLang="ko-KR" sz="800" b="1" u="sng" dirty="0">
                <a:latin typeface="+mj-ea"/>
                <a:ea typeface="+mj-ea"/>
                <a:cs typeface="Tahoma" panose="020B0604030504040204" pitchFamily="34" charset="0"/>
              </a:endParaRPr>
            </a:p>
          </p:txBody>
        </p:sp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775" y="1552330"/>
              <a:ext cx="1599450" cy="4684105"/>
            </a:xfrm>
            <a:prstGeom prst="rect">
              <a:avLst/>
            </a:prstGeom>
          </p:spPr>
        </p:pic>
        <p:sp>
          <p:nvSpPr>
            <p:cNvPr id="14" name="Rectangle 4"/>
            <p:cNvSpPr>
              <a:spLocks noChangeArrowheads="1"/>
            </p:cNvSpPr>
            <p:nvPr/>
          </p:nvSpPr>
          <p:spPr bwMode="auto">
            <a:xfrm>
              <a:off x="425775" y="6380124"/>
              <a:ext cx="2527936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사례</a:t>
              </a: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. </a:t>
              </a:r>
              <a:r>
                <a:rPr kumimoji="0" lang="ko-KR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관악산 </a:t>
              </a:r>
              <a:r>
                <a:rPr kumimoji="0" lang="ko-KR" altLang="en-US" sz="1600" b="1" i="0" u="none" strike="noStrike" cap="none" normalizeH="0" baseline="0" dirty="0" err="1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팔봉능선</a:t>
              </a:r>
              <a:r>
                <a:rPr kumimoji="0" lang="ko-KR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 입구</a:t>
              </a:r>
              <a:endParaRPr kumimoji="0" lang="ko-KR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440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직사각형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8" name="그룹 7"/>
            <p:cNvGrpSpPr/>
            <p:nvPr/>
          </p:nvGrpSpPr>
          <p:grpSpPr>
            <a:xfrm>
              <a:off x="425774" y="384839"/>
              <a:ext cx="4436371" cy="545927"/>
              <a:chOff x="6282073" y="1935764"/>
              <a:chExt cx="3183347" cy="280146"/>
            </a:xfrm>
          </p:grpSpPr>
          <p:grpSp>
            <p:nvGrpSpPr>
              <p:cNvPr id="9" name="그룹 8"/>
              <p:cNvGrpSpPr/>
              <p:nvPr/>
            </p:nvGrpSpPr>
            <p:grpSpPr>
              <a:xfrm>
                <a:off x="6285763" y="1935764"/>
                <a:ext cx="3179657" cy="280146"/>
                <a:chOff x="-135297" y="3632882"/>
                <a:chExt cx="4511848" cy="397520"/>
              </a:xfrm>
            </p:grpSpPr>
            <p:pic>
              <p:nvPicPr>
                <p:cNvPr id="11" name="그림 10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" r="30035"/>
                <a:stretch/>
              </p:blipFill>
              <p:spPr>
                <a:xfrm>
                  <a:off x="-135297" y="3632882"/>
                  <a:ext cx="2396978" cy="397520"/>
                </a:xfrm>
                <a:prstGeom prst="rect">
                  <a:avLst/>
                </a:prstGeom>
              </p:spPr>
            </p:pic>
            <p:pic>
              <p:nvPicPr>
                <p:cNvPr id="12" name="그림 11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9894"/>
                <a:stretch/>
              </p:blipFill>
              <p:spPr>
                <a:xfrm>
                  <a:off x="1632113" y="3632882"/>
                  <a:ext cx="2744438" cy="397520"/>
                </a:xfrm>
                <a:prstGeom prst="rect">
                  <a:avLst/>
                </a:prstGeom>
              </p:spPr>
            </p:pic>
          </p:grpSp>
          <p:sp>
            <p:nvSpPr>
              <p:cNvPr id="10" name="Text Box 59"/>
              <p:cNvSpPr txBox="1">
                <a:spLocks noChangeArrowheads="1"/>
              </p:cNvSpPr>
              <p:nvPr/>
            </p:nvSpPr>
            <p:spPr bwMode="auto">
              <a:xfrm>
                <a:off x="6282073" y="1954300"/>
                <a:ext cx="3179657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defPPr>
                  <a:defRPr lang="ko-KR"/>
                </a:defPPr>
                <a:lvl1pPr algn="ctr">
                  <a:defRPr kumimoji="1" sz="1700">
                    <a:ln w="11430"/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나눔고딕 ExtraBold" pitchFamily="50" charset="-127"/>
                    <a:ea typeface="나눔고딕 ExtraBold" pitchFamily="50" charset="-127"/>
                    <a:cs typeface="JBold" pitchFamily="18" charset="-127"/>
                  </a:defRPr>
                </a:lvl1pPr>
                <a:lvl2pPr marL="742950" indent="-285750">
                  <a:defRPr kumimoji="1">
                    <a:latin typeface="굴림" pitchFamily="50" charset="-127"/>
                    <a:ea typeface="굴림" pitchFamily="50" charset="-127"/>
                  </a:defRPr>
                </a:lvl2pPr>
                <a:lvl3pPr marL="1143000" indent="-228600">
                  <a:defRPr kumimoji="1">
                    <a:latin typeface="굴림" pitchFamily="50" charset="-127"/>
                    <a:ea typeface="굴림" pitchFamily="50" charset="-127"/>
                  </a:defRPr>
                </a:lvl3pPr>
                <a:lvl4pPr marL="1600200" indent="-228600">
                  <a:defRPr kumimoji="1">
                    <a:latin typeface="굴림" pitchFamily="50" charset="-127"/>
                    <a:ea typeface="굴림" pitchFamily="50" charset="-127"/>
                  </a:defRPr>
                </a:lvl4pPr>
                <a:lvl5pPr marL="2057400" indent="-228600">
                  <a:defRPr kumimoji="1">
                    <a:latin typeface="굴림" pitchFamily="50" charset="-127"/>
                    <a:ea typeface="굴림" pitchFamily="50" charset="-127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pitchFamily="50" charset="-127"/>
                    <a:ea typeface="굴림" pitchFamily="50" charset="-127"/>
                  </a:defRPr>
                </a:lvl9pPr>
              </a:lstStyle>
              <a:p>
                <a:pPr lvl="0" latinLnBrk="0">
                  <a:defRPr/>
                </a:pPr>
                <a:r>
                  <a:rPr lang="ko-KR" altLang="en-US" sz="2000" kern="0" dirty="0" smtClean="0"/>
                  <a:t>국가지점번호 </a:t>
                </a:r>
                <a:r>
                  <a:rPr lang="ko-KR" altLang="en-US" sz="2000" kern="0" dirty="0" smtClean="0"/>
                  <a:t> </a:t>
                </a:r>
                <a:r>
                  <a:rPr lang="en-US" altLang="ko-KR" sz="2000" kern="0" dirty="0" smtClean="0">
                    <a:solidFill>
                      <a:srgbClr val="FFFF00"/>
                    </a:solidFill>
                  </a:rPr>
                  <a:t>‘</a:t>
                </a:r>
                <a:r>
                  <a:rPr lang="ko-KR" altLang="en-US" sz="2000" kern="0" dirty="0" smtClean="0">
                    <a:solidFill>
                      <a:srgbClr val="FFFF00"/>
                    </a:solidFill>
                  </a:rPr>
                  <a:t>표시 사례</a:t>
                </a:r>
                <a:r>
                  <a:rPr lang="en-US" altLang="ko-KR" sz="2000" kern="0" dirty="0" smtClean="0">
                    <a:solidFill>
                      <a:srgbClr val="FFFF00"/>
                    </a:solidFill>
                  </a:rPr>
                  <a:t> </a:t>
                </a:r>
                <a:r>
                  <a:rPr lang="ko-KR" altLang="en-US" sz="2000" kern="0" dirty="0" smtClean="0">
                    <a:solidFill>
                      <a:srgbClr val="FFFF00"/>
                    </a:solidFill>
                  </a:rPr>
                  <a:t>계산법 </a:t>
                </a:r>
                <a:r>
                  <a:rPr lang="en-US" altLang="ko-KR" sz="2000" kern="0" dirty="0" smtClean="0">
                    <a:solidFill>
                      <a:srgbClr val="FFFF00"/>
                    </a:solidFill>
                  </a:rPr>
                  <a:t>(2)’</a:t>
                </a:r>
                <a:endParaRPr lang="en-US" altLang="ko-KR" sz="2000" kern="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3" name="직사각형 12"/>
            <p:cNvSpPr/>
            <p:nvPr/>
          </p:nvSpPr>
          <p:spPr>
            <a:xfrm>
              <a:off x="3049439" y="1399906"/>
              <a:ext cx="8776215" cy="50167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/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○ 잘 이해가 안되시나요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? </a:t>
              </a:r>
            </a:p>
            <a:p>
              <a:pPr fontAlgn="base"/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  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그러면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, 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좌측 관악산 정상의 국가지점번호를 통해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, 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반대의 직관적인 방법으로 </a:t>
              </a:r>
              <a:endParaRPr lang="en-US" altLang="ko-KR" sz="1600" dirty="0" smtClean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fontAlgn="base"/>
              <a:r>
                <a:rPr lang="en-US" altLang="ko-KR" sz="1600" dirty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   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알아 봅시다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ea typeface="+mj-ea"/>
                  <a:cs typeface="Tahoma" panose="020B0604030504040204" pitchFamily="34" charset="0"/>
                </a:rPr>
                <a:t>.~ ^^;</a:t>
              </a:r>
            </a:p>
            <a:p>
              <a:pPr fontAlgn="base"/>
              <a:endParaRPr lang="en-US" altLang="ko-KR" sz="1600" dirty="0">
                <a:solidFill>
                  <a:srgbClr val="222222"/>
                </a:solidFill>
                <a:latin typeface="+mj-ea"/>
                <a:ea typeface="+mj-ea"/>
                <a:cs typeface="Tahoma" panose="020B0604030504040204" pitchFamily="34" charset="0"/>
              </a:endParaRPr>
            </a:p>
            <a:p>
              <a:pPr fontAlgn="base"/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○ 먼저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,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한글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2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글자를 살펴보면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,  ‘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다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’ 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와 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‘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사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’ 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입니다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.</a:t>
              </a:r>
            </a:p>
            <a:p>
              <a:pPr fontAlgn="base"/>
              <a:endParaRPr lang="en-US" altLang="ko-KR" sz="1600" dirty="0" smtClean="0">
                <a:solidFill>
                  <a:srgbClr val="222222"/>
                </a:solidFill>
                <a:latin typeface="+mj-ea"/>
                <a:cs typeface="Tahoma" panose="020B0604030504040204" pitchFamily="34" charset="0"/>
              </a:endParaRPr>
            </a:p>
            <a:p>
              <a:pPr fontAlgn="base"/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○ 그렇다면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, </a:t>
              </a:r>
              <a:r>
                <a:rPr lang="ko-KR" altLang="en-US" sz="1600" dirty="0" err="1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이어도해양과학기지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기준점으로 부터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,</a:t>
              </a:r>
            </a:p>
            <a:p>
              <a:pPr fontAlgn="base"/>
              <a:r>
                <a:rPr lang="en-US" altLang="ko-KR" sz="1600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  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동쪽으로 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200km / 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북쪽으로 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600km </a:t>
              </a:r>
              <a:r>
                <a:rPr lang="ko-KR" altLang="en-US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사각형 안에 있습니다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+mj-ea"/>
                  <a:cs typeface="Tahoma" panose="020B0604030504040204" pitchFamily="34" charset="0"/>
                </a:rPr>
                <a:t>.</a:t>
              </a:r>
            </a:p>
            <a:p>
              <a:pPr fontAlgn="base"/>
              <a:endParaRPr lang="en-US" altLang="ko-KR" sz="1600" dirty="0">
                <a:solidFill>
                  <a:srgbClr val="222222"/>
                </a:solidFill>
                <a:latin typeface="+mj-ea"/>
                <a:cs typeface="Tahoma" panose="020B0604030504040204" pitchFamily="34" charset="0"/>
              </a:endParaRPr>
            </a:p>
            <a:p>
              <a:pPr fontAlgn="base"/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○ 그리고 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숫자 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4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글자 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(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앞쪽은 동쪽으로 </a:t>
              </a:r>
              <a:r>
                <a:rPr lang="ko-KR" altLang="en-US" sz="1600" b="1" u="sng" dirty="0" err="1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이격거리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) + 4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글자 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(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뒤쪽은 북쪽으로 </a:t>
              </a:r>
              <a:r>
                <a:rPr lang="ko-KR" altLang="en-US" sz="1600" b="1" u="sng" dirty="0" err="1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이격거리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)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에</a:t>
              </a:r>
              <a:endParaRPr lang="en-US" altLang="ko-KR" sz="1600" dirty="0" smtClean="0">
                <a:solidFill>
                  <a:srgbClr val="222222"/>
                </a:solidFill>
                <a:latin typeface="+mj-ea"/>
                <a:cs typeface="Tahoma" panose="020B0604030504040204" pitchFamily="34" charset="0"/>
              </a:endParaRPr>
            </a:p>
            <a:p>
              <a:pPr fontAlgn="base"/>
              <a:r>
                <a:rPr lang="en-US" altLang="ko-KR" sz="1600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  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숫자 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10m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를 곱해주면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, 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동쪽 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52.60km, 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북쪽 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38.55km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가 나옵니다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.</a:t>
              </a:r>
            </a:p>
            <a:p>
              <a:pPr fontAlgn="base"/>
              <a:endParaRPr lang="en-US" altLang="ko-KR" sz="1600" dirty="0">
                <a:solidFill>
                  <a:srgbClr val="222222"/>
                </a:solidFill>
                <a:latin typeface="+mj-ea"/>
                <a:cs typeface="Tahoma" panose="020B0604030504040204" pitchFamily="34" charset="0"/>
              </a:endParaRPr>
            </a:p>
            <a:p>
              <a:pPr fontAlgn="base"/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○ 결론적으로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,</a:t>
              </a:r>
            </a:p>
            <a:p>
              <a:pPr fontAlgn="base"/>
              <a:r>
                <a:rPr lang="en-US" altLang="ko-KR" sz="1600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  </a:t>
              </a:r>
              <a:r>
                <a:rPr lang="ko-KR" altLang="en-US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관악산 정상의 국가지점번호 표시의 의미는</a:t>
              </a:r>
              <a:endParaRPr lang="en-US" altLang="ko-KR" sz="1600" dirty="0" smtClean="0">
                <a:solidFill>
                  <a:srgbClr val="222222"/>
                </a:solidFill>
                <a:latin typeface="+mj-ea"/>
                <a:cs typeface="Tahoma" panose="020B0604030504040204" pitchFamily="34" charset="0"/>
              </a:endParaRPr>
            </a:p>
            <a:p>
              <a:pPr fontAlgn="base"/>
              <a:r>
                <a:rPr lang="en-US" altLang="ko-KR" sz="1600" dirty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dirty="0" smtClean="0">
                  <a:solidFill>
                    <a:srgbClr val="222222"/>
                  </a:solidFill>
                  <a:latin typeface="+mj-ea"/>
                  <a:cs typeface="Tahoma" panose="020B0604030504040204" pitchFamily="34" charset="0"/>
                </a:rPr>
                <a:t>   </a:t>
              </a:r>
              <a:r>
                <a:rPr lang="ko-KR" altLang="en-US" sz="1600" b="1" u="sng" dirty="0" err="1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이어도해양과학기지로부터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 동쪽 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252.60km / 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북쪽 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638.55km 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위치에 있다라는 의미입니다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.</a:t>
              </a:r>
            </a:p>
            <a:p>
              <a:pPr fontAlgn="base"/>
              <a:endParaRPr lang="en-US" altLang="ko-KR" sz="1600" b="1" u="sng" dirty="0">
                <a:solidFill>
                  <a:srgbClr val="0000FF"/>
                </a:solidFill>
                <a:latin typeface="+mj-ea"/>
                <a:cs typeface="Tahoma" panose="020B0604030504040204" pitchFamily="34" charset="0"/>
              </a:endParaRPr>
            </a:p>
            <a:p>
              <a:pPr fontAlgn="base"/>
              <a:endParaRPr lang="en-US" altLang="ko-KR" sz="1600" b="1" u="sng" dirty="0" smtClean="0">
                <a:solidFill>
                  <a:srgbClr val="0000FF"/>
                </a:solidFill>
                <a:latin typeface="+mj-ea"/>
                <a:cs typeface="Tahoma" panose="020B0604030504040204" pitchFamily="34" charset="0"/>
              </a:endParaRPr>
            </a:p>
            <a:p>
              <a:pPr fontAlgn="base"/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※ 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눈치가 빠르신 분들은 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‘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관악산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’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이 아무리 커도 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‘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다사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’ 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글자로 전부 표시가 되어 있음을</a:t>
              </a:r>
              <a:endParaRPr lang="en-US" altLang="ko-KR" sz="1600" b="1" u="sng" dirty="0" smtClean="0">
                <a:solidFill>
                  <a:srgbClr val="0000FF"/>
                </a:solidFill>
                <a:latin typeface="+mj-ea"/>
                <a:cs typeface="Tahoma" panose="020B0604030504040204" pitchFamily="34" charset="0"/>
              </a:endParaRPr>
            </a:p>
            <a:p>
              <a:pPr fontAlgn="base"/>
              <a:r>
                <a:rPr lang="en-US" altLang="ko-KR" sz="1600" b="1" dirty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  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아시겠지요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?  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초행길 마지막 지나치는 곳은 국가지점번호를 카메라로 찍어두는 습관을 </a:t>
              </a:r>
              <a:endParaRPr lang="en-US" altLang="ko-KR" sz="1600" b="1" u="sng" dirty="0" smtClean="0">
                <a:solidFill>
                  <a:srgbClr val="0000FF"/>
                </a:solidFill>
                <a:latin typeface="+mj-ea"/>
                <a:cs typeface="Tahoma" panose="020B0604030504040204" pitchFamily="34" charset="0"/>
              </a:endParaRPr>
            </a:p>
            <a:p>
              <a:pPr fontAlgn="base"/>
              <a:r>
                <a:rPr lang="en-US" altLang="ko-KR" sz="1600" b="1" dirty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 </a:t>
              </a:r>
              <a:r>
                <a:rPr lang="en-US" altLang="ko-KR" sz="1600" b="1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  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가지시면서 산행을 하시면 좋겠습니다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.~  </a:t>
              </a:r>
              <a:r>
                <a:rPr lang="ko-KR" altLang="en-US" sz="1600" b="1" u="sng" dirty="0" err="1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굿럭</a:t>
              </a:r>
              <a:r>
                <a:rPr lang="en-US" altLang="ko-KR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!!</a:t>
              </a:r>
              <a:r>
                <a:rPr lang="ko-KR" altLang="en-US" sz="1600" b="1" u="sng" dirty="0" smtClean="0">
                  <a:solidFill>
                    <a:srgbClr val="0000FF"/>
                  </a:solidFill>
                  <a:latin typeface="+mj-ea"/>
                  <a:cs typeface="Tahoma" panose="020B0604030504040204" pitchFamily="34" charset="0"/>
                </a:rPr>
                <a:t> </a:t>
              </a:r>
              <a:endParaRPr lang="en-US" altLang="ko-KR" sz="1600" b="1" u="sng" dirty="0" smtClean="0">
                <a:solidFill>
                  <a:srgbClr val="0000FF"/>
                </a:solidFill>
                <a:latin typeface="+mj-ea"/>
                <a:cs typeface="Tahoma" panose="020B0604030504040204" pitchFamily="34" charset="0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757" y="1640097"/>
              <a:ext cx="2093925" cy="4061901"/>
            </a:xfrm>
            <a:prstGeom prst="rect">
              <a:avLst/>
            </a:prstGeom>
          </p:spPr>
        </p:pic>
        <p:sp>
          <p:nvSpPr>
            <p:cNvPr id="14" name="Rectangle 4"/>
            <p:cNvSpPr>
              <a:spLocks noChangeArrowheads="1"/>
            </p:cNvSpPr>
            <p:nvPr/>
          </p:nvSpPr>
          <p:spPr bwMode="auto">
            <a:xfrm>
              <a:off x="425775" y="5896547"/>
              <a:ext cx="1635063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사례</a:t>
              </a: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. </a:t>
              </a:r>
              <a:r>
                <a:rPr kumimoji="0" lang="ko-KR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222222"/>
                  </a:solidFill>
                  <a:effectLst/>
                  <a:latin typeface="+mj-ea"/>
                  <a:ea typeface="+mj-ea"/>
                  <a:cs typeface="Tahoma" panose="020B0604030504040204" pitchFamily="34" charset="0"/>
                </a:rPr>
                <a:t>관악산 정상</a:t>
              </a:r>
              <a:endParaRPr kumimoji="0" lang="ko-KR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888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724</Words>
  <Application>Microsoft Office PowerPoint</Application>
  <PresentationFormat>와이드스크린</PresentationFormat>
  <Paragraphs>121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JBold</vt:lpstr>
      <vt:lpstr>나눔고딕 ExtraBold</vt:lpstr>
      <vt:lpstr>맑은 고딕</vt:lpstr>
      <vt:lpstr>Arial</vt:lpstr>
      <vt:lpstr>Tahoma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SDS</dc:creator>
  <cp:lastModifiedBy>SDS</cp:lastModifiedBy>
  <cp:revision>21</cp:revision>
  <dcterms:created xsi:type="dcterms:W3CDTF">2021-08-27T10:08:58Z</dcterms:created>
  <dcterms:modified xsi:type="dcterms:W3CDTF">2021-08-28T02:13:15Z</dcterms:modified>
</cp:coreProperties>
</file>