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966" y="72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1FD54B-2B96-4A44-9F71-1F1A4945155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pPr latinLnBrk="1"/>
          <a:endParaRPr lang="ko-KR" altLang="en-US"/>
        </a:p>
      </dgm:t>
    </dgm:pt>
    <dgm:pt modelId="{01EAC56C-CD07-4C23-9C64-EB77021D1A2F}">
      <dgm:prSet custT="1"/>
      <dgm:spPr/>
      <dgm:t>
        <a:bodyPr/>
        <a:lstStyle/>
        <a:p>
          <a:pPr latinLnBrk="1"/>
          <a:r>
            <a:rPr lang="ko-KR" altLang="en-US" sz="2400" b="1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낮은 출산율</a:t>
          </a:r>
        </a:p>
      </dgm:t>
    </dgm:pt>
    <dgm:pt modelId="{4FFD1278-AC27-477D-ADDB-63E4EA6EF70D}" type="parTrans" cxnId="{A1976FCD-52DE-451D-82EF-391FFE065DAD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810A68-E209-4D01-AFB2-83FD91F2725B}" type="sibTrans" cxnId="{A1976FCD-52DE-451D-82EF-391FFE065DAD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EE25DAA-ADF4-432F-B8E1-AF3DD39E4FB1}">
      <dgm:prSet custT="1"/>
      <dgm:spPr/>
      <dgm:t>
        <a:bodyPr/>
        <a:lstStyle/>
        <a:p>
          <a:pPr latinLnBrk="1"/>
          <a:r>
            <a:rPr lang="ko-KR" altLang="en-US" sz="2400" b="1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기대 수명 증가</a:t>
          </a:r>
        </a:p>
      </dgm:t>
    </dgm:pt>
    <dgm:pt modelId="{20CFF165-7CFF-4433-9E62-E4ED069E9A67}" type="parTrans" cxnId="{64478487-E878-43C9-ACD2-4F3B719473F0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6C2360-CE8A-4401-8F96-5A08BD938F4A}" type="sibTrans" cxnId="{64478487-E878-43C9-ACD2-4F3B719473F0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3DE0316-AEF8-43D6-8721-62861051BCCD}">
      <dgm:prSet custT="1"/>
      <dgm:spPr/>
      <dgm:t>
        <a:bodyPr/>
        <a:lstStyle/>
        <a:p>
          <a:pPr latinLnBrk="1"/>
          <a:r>
            <a:rPr lang="ko-KR" altLang="en-US" sz="2400" b="1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사회 경제적 요인</a:t>
          </a:r>
        </a:p>
      </dgm:t>
    </dgm:pt>
    <dgm:pt modelId="{AF743673-8FBB-4C12-9D70-03E9F112F1FD}" type="parTrans" cxnId="{6D21D2C6-8E7B-455A-AC55-0BF61EF6C49F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2C7315-E413-41AB-BC70-8CB629D9AE5B}" type="sibTrans" cxnId="{6D21D2C6-8E7B-455A-AC55-0BF61EF6C49F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043DC1-EB1E-4919-BF9F-85C2AFC52DBB}" type="pres">
      <dgm:prSet presAssocID="{B61FD54B-2B96-4A44-9F71-1F1A4945155D}" presName="compositeShape" presStyleCnt="0">
        <dgm:presLayoutVars>
          <dgm:chMax val="7"/>
          <dgm:dir/>
          <dgm:resizeHandles val="exact"/>
        </dgm:presLayoutVars>
      </dgm:prSet>
      <dgm:spPr/>
    </dgm:pt>
    <dgm:pt modelId="{DBEE9EFA-3986-489D-8D60-2E8A027ED7C0}" type="pres">
      <dgm:prSet presAssocID="{01EAC56C-CD07-4C23-9C64-EB77021D1A2F}" presName="circ1" presStyleLbl="vennNode1" presStyleIdx="0" presStyleCnt="3"/>
      <dgm:spPr/>
    </dgm:pt>
    <dgm:pt modelId="{A4CA612F-85ED-45E5-8528-94F507D5E780}" type="pres">
      <dgm:prSet presAssocID="{01EAC56C-CD07-4C23-9C64-EB77021D1A2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31E1D8E5-6CB9-42BB-9B59-C59633733E76}" type="pres">
      <dgm:prSet presAssocID="{0EE25DAA-ADF4-432F-B8E1-AF3DD39E4FB1}" presName="circ2" presStyleLbl="vennNode1" presStyleIdx="1" presStyleCnt="3"/>
      <dgm:spPr/>
    </dgm:pt>
    <dgm:pt modelId="{EC958B81-25C8-41C9-A362-A88A8A46B626}" type="pres">
      <dgm:prSet presAssocID="{0EE25DAA-ADF4-432F-B8E1-AF3DD39E4FB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F82E7F3-FD61-47E3-A48C-15D7762F1A4C}" type="pres">
      <dgm:prSet presAssocID="{F3DE0316-AEF8-43D6-8721-62861051BCCD}" presName="circ3" presStyleLbl="vennNode1" presStyleIdx="2" presStyleCnt="3"/>
      <dgm:spPr/>
    </dgm:pt>
    <dgm:pt modelId="{489ECEBE-8390-4733-ADCB-5B518C69DEF4}" type="pres">
      <dgm:prSet presAssocID="{F3DE0316-AEF8-43D6-8721-62861051BCC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6005B505-2EE2-462D-B078-3CF4CCED68F2}" type="presOf" srcId="{01EAC56C-CD07-4C23-9C64-EB77021D1A2F}" destId="{DBEE9EFA-3986-489D-8D60-2E8A027ED7C0}" srcOrd="0" destOrd="0" presId="urn:microsoft.com/office/officeart/2005/8/layout/venn1"/>
    <dgm:cxn modelId="{E9AB8112-99AA-4CFE-94B0-B5C5895A8D49}" type="presOf" srcId="{B61FD54B-2B96-4A44-9F71-1F1A4945155D}" destId="{CB043DC1-EB1E-4919-BF9F-85C2AFC52DBB}" srcOrd="0" destOrd="0" presId="urn:microsoft.com/office/officeart/2005/8/layout/venn1"/>
    <dgm:cxn modelId="{BB665552-900C-4FBE-9C80-747C1132EE18}" type="presOf" srcId="{F3DE0316-AEF8-43D6-8721-62861051BCCD}" destId="{489ECEBE-8390-4733-ADCB-5B518C69DEF4}" srcOrd="1" destOrd="0" presId="urn:microsoft.com/office/officeart/2005/8/layout/venn1"/>
    <dgm:cxn modelId="{853CCA79-0EA9-42E9-B45D-D4BEF4D48A00}" type="presOf" srcId="{F3DE0316-AEF8-43D6-8721-62861051BCCD}" destId="{BF82E7F3-FD61-47E3-A48C-15D7762F1A4C}" srcOrd="0" destOrd="0" presId="urn:microsoft.com/office/officeart/2005/8/layout/venn1"/>
    <dgm:cxn modelId="{64478487-E878-43C9-ACD2-4F3B719473F0}" srcId="{B61FD54B-2B96-4A44-9F71-1F1A4945155D}" destId="{0EE25DAA-ADF4-432F-B8E1-AF3DD39E4FB1}" srcOrd="1" destOrd="0" parTransId="{20CFF165-7CFF-4433-9E62-E4ED069E9A67}" sibTransId="{CF6C2360-CE8A-4401-8F96-5A08BD938F4A}"/>
    <dgm:cxn modelId="{6D21D2C6-8E7B-455A-AC55-0BF61EF6C49F}" srcId="{B61FD54B-2B96-4A44-9F71-1F1A4945155D}" destId="{F3DE0316-AEF8-43D6-8721-62861051BCCD}" srcOrd="2" destOrd="0" parTransId="{AF743673-8FBB-4C12-9D70-03E9F112F1FD}" sibTransId="{EC2C7315-E413-41AB-BC70-8CB629D9AE5B}"/>
    <dgm:cxn modelId="{197C8BCC-748D-4F84-9EDE-7EA28922A622}" type="presOf" srcId="{0EE25DAA-ADF4-432F-B8E1-AF3DD39E4FB1}" destId="{31E1D8E5-6CB9-42BB-9B59-C59633733E76}" srcOrd="0" destOrd="0" presId="urn:microsoft.com/office/officeart/2005/8/layout/venn1"/>
    <dgm:cxn modelId="{A1976FCD-52DE-451D-82EF-391FFE065DAD}" srcId="{B61FD54B-2B96-4A44-9F71-1F1A4945155D}" destId="{01EAC56C-CD07-4C23-9C64-EB77021D1A2F}" srcOrd="0" destOrd="0" parTransId="{4FFD1278-AC27-477D-ADDB-63E4EA6EF70D}" sibTransId="{8A810A68-E209-4D01-AFB2-83FD91F2725B}"/>
    <dgm:cxn modelId="{65F1FFD7-D42B-48F4-80DE-063D232D88D6}" type="presOf" srcId="{01EAC56C-CD07-4C23-9C64-EB77021D1A2F}" destId="{A4CA612F-85ED-45E5-8528-94F507D5E780}" srcOrd="1" destOrd="0" presId="urn:microsoft.com/office/officeart/2005/8/layout/venn1"/>
    <dgm:cxn modelId="{086C84E4-403E-448C-8D00-22027D99BACB}" type="presOf" srcId="{0EE25DAA-ADF4-432F-B8E1-AF3DD39E4FB1}" destId="{EC958B81-25C8-41C9-A362-A88A8A46B626}" srcOrd="1" destOrd="0" presId="urn:microsoft.com/office/officeart/2005/8/layout/venn1"/>
    <dgm:cxn modelId="{00BBE43D-935E-4954-9B13-2C596CF8611C}" type="presParOf" srcId="{CB043DC1-EB1E-4919-BF9F-85C2AFC52DBB}" destId="{DBEE9EFA-3986-489D-8D60-2E8A027ED7C0}" srcOrd="0" destOrd="0" presId="urn:microsoft.com/office/officeart/2005/8/layout/venn1"/>
    <dgm:cxn modelId="{E5FB20A0-5326-432D-979E-80C731E4BE56}" type="presParOf" srcId="{CB043DC1-EB1E-4919-BF9F-85C2AFC52DBB}" destId="{A4CA612F-85ED-45E5-8528-94F507D5E780}" srcOrd="1" destOrd="0" presId="urn:microsoft.com/office/officeart/2005/8/layout/venn1"/>
    <dgm:cxn modelId="{AA7190AE-87EF-418E-9F81-AFCD0FC29D44}" type="presParOf" srcId="{CB043DC1-EB1E-4919-BF9F-85C2AFC52DBB}" destId="{31E1D8E5-6CB9-42BB-9B59-C59633733E76}" srcOrd="2" destOrd="0" presId="urn:microsoft.com/office/officeart/2005/8/layout/venn1"/>
    <dgm:cxn modelId="{44CD6B06-CD5E-41C3-B069-4513AD6CCA82}" type="presParOf" srcId="{CB043DC1-EB1E-4919-BF9F-85C2AFC52DBB}" destId="{EC958B81-25C8-41C9-A362-A88A8A46B626}" srcOrd="3" destOrd="0" presId="urn:microsoft.com/office/officeart/2005/8/layout/venn1"/>
    <dgm:cxn modelId="{89F592EF-F841-446C-B386-19FB43667340}" type="presParOf" srcId="{CB043DC1-EB1E-4919-BF9F-85C2AFC52DBB}" destId="{BF82E7F3-FD61-47E3-A48C-15D7762F1A4C}" srcOrd="4" destOrd="0" presId="urn:microsoft.com/office/officeart/2005/8/layout/venn1"/>
    <dgm:cxn modelId="{DB49D127-FD94-4242-9FDD-5E8E44032392}" type="presParOf" srcId="{CB043DC1-EB1E-4919-BF9F-85C2AFC52DBB}" destId="{489ECEBE-8390-4733-ADCB-5B518C69DEF4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EE9EFA-3986-489D-8D60-2E8A027ED7C0}">
      <dsp:nvSpPr>
        <dsp:cNvPr id="0" name=""/>
        <dsp:cNvSpPr/>
      </dsp:nvSpPr>
      <dsp:spPr>
        <a:xfrm>
          <a:off x="1941342" y="47331"/>
          <a:ext cx="2271931" cy="22719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낮은 출산율</a:t>
          </a:r>
        </a:p>
      </dsp:txBody>
      <dsp:txXfrm>
        <a:off x="2244266" y="444919"/>
        <a:ext cx="1666083" cy="1022369"/>
      </dsp:txXfrm>
    </dsp:sp>
    <dsp:sp modelId="{31E1D8E5-6CB9-42BB-9B59-C59633733E76}">
      <dsp:nvSpPr>
        <dsp:cNvPr id="0" name=""/>
        <dsp:cNvSpPr/>
      </dsp:nvSpPr>
      <dsp:spPr>
        <a:xfrm>
          <a:off x="2761130" y="1467289"/>
          <a:ext cx="2271931" cy="22719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기대 수명 증가</a:t>
          </a:r>
        </a:p>
      </dsp:txBody>
      <dsp:txXfrm>
        <a:off x="3455963" y="2054205"/>
        <a:ext cx="1363159" cy="1249562"/>
      </dsp:txXfrm>
    </dsp:sp>
    <dsp:sp modelId="{BF82E7F3-FD61-47E3-A48C-15D7762F1A4C}">
      <dsp:nvSpPr>
        <dsp:cNvPr id="0" name=""/>
        <dsp:cNvSpPr/>
      </dsp:nvSpPr>
      <dsp:spPr>
        <a:xfrm>
          <a:off x="1121553" y="1467289"/>
          <a:ext cx="2271931" cy="22719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사회 경제적 요인</a:t>
          </a:r>
        </a:p>
      </dsp:txBody>
      <dsp:txXfrm>
        <a:off x="1335493" y="2054205"/>
        <a:ext cx="1363159" cy="12495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F8C7BF-644B-6533-F799-A343FFE725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AC66D08-457D-5A60-AC6F-A81F37F1D3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D01443-AE31-8077-0E99-0B609A51B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B623198-0220-D320-43EC-27268C347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5464B5-7E83-0762-7307-3A9313E00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623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6B2CF7-508E-6CEA-F521-754A9520E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7347D11-6BB7-9066-0212-D541088FE8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32FBAA9-27A5-2D25-CA14-9AC6E32B3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582E81-2CBD-6204-CB8D-5B1C0A691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A7CEBE0-7270-B0B2-ED1E-850A853D2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978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A5E41E6-55C3-3078-E312-C902B3478D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B61134D-D336-2721-BE06-10790647B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00A5DED-F705-1E83-56B0-023212CED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434DB3-0611-8BE4-A6A3-0894C4F1D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4870F0F-8681-2401-006C-0B5237EBC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957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D20165-B4FF-1EB9-5A16-676363EC0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EA46BC-81FD-5276-6FFF-0DFD9DAA2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7FA37BB-28EA-7338-E734-196A2F11B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52C971A-4E6F-3BFD-1E9B-B030D205B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E7A1D8-E90C-4A74-C601-58287E298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026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2854E37-87E4-DFF5-B4D3-734BC95C7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946C292-8A9D-65F7-EA9E-0A0DAF78E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ECD49BA-4EA4-F43A-90D0-C94960A1D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AB6E95B-DBD6-C3D4-792C-666FEADE0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EBFAC62-4395-F46D-66F5-66C983E94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100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26CE31-E422-FE67-CA98-F5C717DE1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E920A46-1D57-F7B4-38A9-40C5722A69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1405743-4B5D-E1F9-7084-35E9AE8F6E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C02835D-6971-11E9-0445-7EB3AC4BE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15D8262-52E2-9DAF-4C6A-6E6667A8A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E0DE2CA-E971-4F48-E220-53367D2FC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488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BE9512-FB4A-F4E1-853D-832895A93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6E41078-DE1E-960B-0184-8051FBB03E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9EF5E9F-8C9E-F3C6-64C1-7F4E0D83AD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A034DFE-3A04-D7FA-B3C6-D28CED1C17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140D53A-D966-2783-EBE4-2C895D025B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26BC3F6-0F49-D7B3-B041-0D4DED863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94E86F3-C20A-5744-02CD-785B32F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90DBF9C-E92E-DA6D-F1B8-52E055A27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507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97BC6EB-3749-996C-86A8-AB0F98F0F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C98EB7E-C5F8-6EC2-97E2-48DF44DFC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2320A83-7CDD-967D-4BB9-FC805FABE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53C46C8-0C5F-E0A1-BE4A-8572CED13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2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8950D1D-4119-94CF-F37C-1AFDEC0ED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E100944-3106-2C9F-D32E-D437CF846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A5CB35D-71B5-C510-0B4C-BF616FED7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977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1848C3-9787-8228-1CB8-6E2434E3E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829875-3BF9-D21A-C75F-7D962DFA23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1C427DD-A3ED-FA6A-5083-745071AF8F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CABF836-5CB7-069C-30BC-FFCB6829F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E2935CA-0246-187C-D152-F735CB720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697E42E-AF59-1ABE-2298-E56C5183B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87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A57835-F281-7984-6648-171D21A3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54FDFAE-72D6-A030-20E4-9924D87702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B1BAAB8-4DCB-02AB-FDCD-8ED0FB18AB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DE4A4D6-C392-BB51-F9C7-C62607633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8BF191B-1222-637B-D074-A09AB5208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085A0E-83C1-31B9-B292-69B926B36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212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4892517-2A28-443F-DF0B-B59C374C6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170CFCB-E5F7-7840-0314-3E62EDE1A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645EBC9-AA4F-8362-AB82-A7E39A1BCE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357E62D-52DA-69C4-F2D5-10AE72B2C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20AC71-8374-868B-3F4D-BA1ECC8386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5519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163C9A46-3F1E-BACA-6239-3BBA4176A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118" r="30118"/>
          <a:stretch/>
        </p:blipFill>
        <p:spPr>
          <a:xfrm>
            <a:off x="-381000" y="0"/>
            <a:ext cx="12573000" cy="6858000"/>
          </a:xfrm>
          <a:prstGeom prst="rect">
            <a:avLst/>
          </a:prstGeom>
        </p:spPr>
      </p:pic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48E23AD0-D4D7-5B6D-5D6D-CEDE5618AA3D}"/>
              </a:ext>
            </a:extLst>
          </p:cNvPr>
          <p:cNvSpPr/>
          <p:nvPr/>
        </p:nvSpPr>
        <p:spPr>
          <a:xfrm>
            <a:off x="0" y="0"/>
            <a:ext cx="11878416" cy="6858000"/>
          </a:xfrm>
          <a:custGeom>
            <a:avLst/>
            <a:gdLst>
              <a:gd name="connsiteX0" fmla="*/ 0 w 11878416"/>
              <a:gd name="connsiteY0" fmla="*/ 0 h 6932613"/>
              <a:gd name="connsiteX1" fmla="*/ 6745932 w 11878416"/>
              <a:gd name="connsiteY1" fmla="*/ 0 h 6932613"/>
              <a:gd name="connsiteX2" fmla="*/ 8850223 w 11878416"/>
              <a:gd name="connsiteY2" fmla="*/ 4056185 h 6932613"/>
              <a:gd name="connsiteX3" fmla="*/ 11001409 w 11878416"/>
              <a:gd name="connsiteY3" fmla="*/ 0 h 6932613"/>
              <a:gd name="connsiteX4" fmla="*/ 11177554 w 11878416"/>
              <a:gd name="connsiteY4" fmla="*/ 0 h 6932613"/>
              <a:gd name="connsiteX5" fmla="*/ 9712496 w 11878416"/>
              <a:gd name="connsiteY5" fmla="*/ 2790505 h 6932613"/>
              <a:gd name="connsiteX6" fmla="*/ 11878416 w 11878416"/>
              <a:gd name="connsiteY6" fmla="*/ 6932613 h 6932613"/>
              <a:gd name="connsiteX7" fmla="*/ 11808066 w 11878416"/>
              <a:gd name="connsiteY7" fmla="*/ 6932613 h 6932613"/>
              <a:gd name="connsiteX8" fmla="*/ 9621730 w 11878416"/>
              <a:gd name="connsiteY8" fmla="*/ 2876428 h 6932613"/>
              <a:gd name="connsiteX9" fmla="*/ 7552589 w 11878416"/>
              <a:gd name="connsiteY9" fmla="*/ 6932613 h 6932613"/>
              <a:gd name="connsiteX10" fmla="*/ 0 w 11878416"/>
              <a:gd name="connsiteY10" fmla="*/ 6932613 h 69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78416" h="6932613">
                <a:moveTo>
                  <a:pt x="0" y="0"/>
                </a:moveTo>
                <a:lnTo>
                  <a:pt x="6745932" y="0"/>
                </a:lnTo>
                <a:lnTo>
                  <a:pt x="8850223" y="4056185"/>
                </a:lnTo>
                <a:lnTo>
                  <a:pt x="11001409" y="0"/>
                </a:lnTo>
                <a:lnTo>
                  <a:pt x="11177554" y="0"/>
                </a:lnTo>
                <a:lnTo>
                  <a:pt x="9712496" y="2790505"/>
                </a:lnTo>
                <a:lnTo>
                  <a:pt x="11878416" y="6932613"/>
                </a:lnTo>
                <a:lnTo>
                  <a:pt x="11808066" y="6932613"/>
                </a:lnTo>
                <a:lnTo>
                  <a:pt x="9621730" y="2876428"/>
                </a:lnTo>
                <a:lnTo>
                  <a:pt x="7552589" y="6932613"/>
                </a:lnTo>
                <a:lnTo>
                  <a:pt x="0" y="69326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98EEC91B-41E0-6EEA-B45D-51E961838A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2766" y="2235200"/>
            <a:ext cx="6409584" cy="2387600"/>
          </a:xfrm>
        </p:spPr>
        <p:txBody>
          <a:bodyPr/>
          <a:lstStyle/>
          <a:p>
            <a:r>
              <a:rPr lang="ko-KR" altLang="en-US" dirty="0"/>
              <a:t>고령화 사회 </a:t>
            </a:r>
            <a:br>
              <a:rPr lang="en-US" altLang="ko-KR" dirty="0"/>
            </a:br>
            <a:r>
              <a:rPr lang="ko-KR" altLang="en-US" dirty="0"/>
              <a:t>현황과 과제</a:t>
            </a:r>
          </a:p>
        </p:txBody>
      </p:sp>
    </p:spTree>
    <p:extLst>
      <p:ext uri="{BB962C8B-B14F-4D97-AF65-F5344CB8AC3E}">
        <p14:creationId xmlns:p14="http://schemas.microsoft.com/office/powerpoint/2010/main" val="338407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0" descr="preencoded.png">
            <a:extLst>
              <a:ext uri="{FF2B5EF4-FFF2-40B4-BE49-F238E27FC236}">
                <a16:creationId xmlns:a16="http://schemas.microsoft.com/office/drawing/2014/main" id="{FC6B58AA-A501-54D3-644E-DD8316F0907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7000"/>
          </a:blip>
          <a:stretch>
            <a:fillRect/>
          </a:stretch>
        </p:blipFill>
        <p:spPr>
          <a:xfrm>
            <a:off x="7620001" y="0"/>
            <a:ext cx="45720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F4728799-5329-DA9F-9B37-24E143B6A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대한민국、고령화</a:t>
            </a:r>
            <a:r>
              <a:rPr lang="ko-KR" altLang="en-US" dirty="0"/>
              <a:t> 사회로의 진입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EAA4AA7-54A0-5D33-C979-342944956642}"/>
              </a:ext>
            </a:extLst>
          </p:cNvPr>
          <p:cNvGrpSpPr/>
          <p:nvPr/>
        </p:nvGrpSpPr>
        <p:grpSpPr>
          <a:xfrm>
            <a:off x="1021297" y="2087401"/>
            <a:ext cx="5636238" cy="3873698"/>
            <a:chOff x="1215821" y="1804063"/>
            <a:chExt cx="5636238" cy="3873698"/>
          </a:xfrm>
        </p:grpSpPr>
        <p:sp>
          <p:nvSpPr>
            <p:cNvPr id="10" name="Text 5">
              <a:extLst>
                <a:ext uri="{FF2B5EF4-FFF2-40B4-BE49-F238E27FC236}">
                  <a16:creationId xmlns:a16="http://schemas.microsoft.com/office/drawing/2014/main" id="{B75B5F95-C2F9-A703-D418-3C44837F3F3C}"/>
                </a:ext>
              </a:extLst>
            </p:cNvPr>
            <p:cNvSpPr/>
            <p:nvPr/>
          </p:nvSpPr>
          <p:spPr>
            <a:xfrm>
              <a:off x="2605042" y="2372348"/>
              <a:ext cx="4247017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고령사회 진입 (65세 이상 인구 14% 이상)</a:t>
              </a:r>
              <a:endParaRPr lang="en-US" sz="1750" dirty="0"/>
            </a:p>
          </p:txBody>
        </p:sp>
        <p:sp>
          <p:nvSpPr>
            <p:cNvPr id="15" name="Text 9">
              <a:extLst>
                <a:ext uri="{FF2B5EF4-FFF2-40B4-BE49-F238E27FC236}">
                  <a16:creationId xmlns:a16="http://schemas.microsoft.com/office/drawing/2014/main" id="{117675C2-0E0F-7712-AB64-6F961FF3DAC5}"/>
                </a:ext>
              </a:extLst>
            </p:cNvPr>
            <p:cNvSpPr/>
            <p:nvPr/>
          </p:nvSpPr>
          <p:spPr>
            <a:xfrm>
              <a:off x="2605042" y="3757164"/>
              <a:ext cx="368430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초고령사회 진입 예상 (20% 이상)</a:t>
              </a:r>
              <a:endParaRPr lang="en-US" sz="1750" dirty="0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FFECAEAE-B2F3-502F-4D1C-16D8503E6862}"/>
                </a:ext>
              </a:extLst>
            </p:cNvPr>
            <p:cNvGrpSpPr/>
            <p:nvPr/>
          </p:nvGrpSpPr>
          <p:grpSpPr>
            <a:xfrm>
              <a:off x="1215821" y="1804063"/>
              <a:ext cx="4224456" cy="3700820"/>
              <a:chOff x="1215821" y="1804063"/>
              <a:chExt cx="4224456" cy="3700820"/>
            </a:xfrm>
          </p:grpSpPr>
          <p:sp>
            <p:nvSpPr>
              <p:cNvPr id="5" name="Shape 1">
                <a:extLst>
                  <a:ext uri="{FF2B5EF4-FFF2-40B4-BE49-F238E27FC236}">
                    <a16:creationId xmlns:a16="http://schemas.microsoft.com/office/drawing/2014/main" id="{0B511CC5-AD62-7436-3620-7BE446B91699}"/>
                  </a:ext>
                </a:extLst>
              </p:cNvPr>
              <p:cNvSpPr/>
              <p:nvPr/>
            </p:nvSpPr>
            <p:spPr>
              <a:xfrm>
                <a:off x="1470972" y="1804063"/>
                <a:ext cx="30480" cy="3700820"/>
              </a:xfrm>
              <a:prstGeom prst="roundRect">
                <a:avLst>
                  <a:gd name="adj" fmla="val 111628"/>
                </a:avLst>
              </a:prstGeom>
              <a:solidFill>
                <a:srgbClr val="CFD2D8"/>
              </a:solidFill>
              <a:ln/>
            </p:spPr>
          </p:sp>
          <p:sp>
            <p:nvSpPr>
              <p:cNvPr id="6" name="Shape 2">
                <a:extLst>
                  <a:ext uri="{FF2B5EF4-FFF2-40B4-BE49-F238E27FC236}">
                    <a16:creationId xmlns:a16="http://schemas.microsoft.com/office/drawing/2014/main" id="{03D97B4E-12A8-CA16-C0F0-85EFEAFD3547}"/>
                  </a:ext>
                </a:extLst>
              </p:cNvPr>
              <p:cNvSpPr/>
              <p:nvPr/>
            </p:nvSpPr>
            <p:spPr>
              <a:xfrm>
                <a:off x="1695643" y="2043974"/>
                <a:ext cx="680442" cy="30480"/>
              </a:xfrm>
              <a:prstGeom prst="roundRect">
                <a:avLst>
                  <a:gd name="adj" fmla="val 111628"/>
                </a:avLst>
              </a:prstGeom>
              <a:solidFill>
                <a:srgbClr val="CFD2D8"/>
              </a:solidFill>
              <a:ln/>
            </p:spPr>
          </p:sp>
          <p:sp>
            <p:nvSpPr>
              <p:cNvPr id="7" name="Shape 3">
                <a:extLst>
                  <a:ext uri="{FF2B5EF4-FFF2-40B4-BE49-F238E27FC236}">
                    <a16:creationId xmlns:a16="http://schemas.microsoft.com/office/drawing/2014/main" id="{E31B5524-A27D-9285-7E58-D880CB754042}"/>
                  </a:ext>
                </a:extLst>
              </p:cNvPr>
              <p:cNvSpPr/>
              <p:nvPr/>
            </p:nvSpPr>
            <p:spPr>
              <a:xfrm>
                <a:off x="1215821" y="1804063"/>
                <a:ext cx="510302" cy="510302"/>
              </a:xfrm>
              <a:prstGeom prst="roundRect">
                <a:avLst>
                  <a:gd name="adj" fmla="val 6667"/>
                </a:avLst>
              </a:prstGeom>
              <a:solidFill>
                <a:srgbClr val="E9ECF2"/>
              </a:solidFill>
              <a:ln/>
            </p:spPr>
          </p:sp>
          <p:pic>
            <p:nvPicPr>
              <p:cNvPr id="8" name="Image 1" descr="preencoded.png">
                <a:extLst>
                  <a:ext uri="{FF2B5EF4-FFF2-40B4-BE49-F238E27FC236}">
                    <a16:creationId xmlns:a16="http://schemas.microsoft.com/office/drawing/2014/main" id="{9203DD73-8DF0-13E4-546F-3B98D062EC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00891" y="1846568"/>
                <a:ext cx="340162" cy="425291"/>
              </a:xfrm>
              <a:prstGeom prst="rect">
                <a:avLst/>
              </a:prstGeom>
            </p:spPr>
          </p:pic>
          <p:sp>
            <p:nvSpPr>
              <p:cNvPr id="9" name="Text 4">
                <a:extLst>
                  <a:ext uri="{FF2B5EF4-FFF2-40B4-BE49-F238E27FC236}">
                    <a16:creationId xmlns:a16="http://schemas.microsoft.com/office/drawing/2014/main" id="{AA56B374-A966-A9BC-A4D9-721AB0CB616F}"/>
                  </a:ext>
                </a:extLst>
              </p:cNvPr>
              <p:cNvSpPr/>
              <p:nvPr/>
            </p:nvSpPr>
            <p:spPr>
              <a:xfrm>
                <a:off x="2605042" y="1881930"/>
                <a:ext cx="2835235" cy="3543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750"/>
                  </a:lnSpc>
                  <a:buNone/>
                </a:pPr>
                <a:r>
                  <a:rPr lang="en-US" sz="2200" dirty="0">
                    <a:solidFill>
                      <a:srgbClr val="15213F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  <a:cs typeface="Roboto Slab" pitchFamily="34" charset="-120"/>
                  </a:rPr>
                  <a:t>2017년</a:t>
                </a:r>
                <a:endParaRPr lang="en-US" sz="2200" dirty="0"/>
              </a:p>
            </p:txBody>
          </p:sp>
          <p:sp>
            <p:nvSpPr>
              <p:cNvPr id="11" name="Shape 6">
                <a:extLst>
                  <a:ext uri="{FF2B5EF4-FFF2-40B4-BE49-F238E27FC236}">
                    <a16:creationId xmlns:a16="http://schemas.microsoft.com/office/drawing/2014/main" id="{694B705E-3650-D36C-0E95-845BA7BEDDD6}"/>
                  </a:ext>
                </a:extLst>
              </p:cNvPr>
              <p:cNvSpPr/>
              <p:nvPr/>
            </p:nvSpPr>
            <p:spPr>
              <a:xfrm>
                <a:off x="1695643" y="3428790"/>
                <a:ext cx="680442" cy="30480"/>
              </a:xfrm>
              <a:prstGeom prst="roundRect">
                <a:avLst>
                  <a:gd name="adj" fmla="val 111628"/>
                </a:avLst>
              </a:prstGeom>
              <a:solidFill>
                <a:srgbClr val="CFD2D8"/>
              </a:solidFill>
              <a:ln/>
            </p:spPr>
          </p:sp>
          <p:sp>
            <p:nvSpPr>
              <p:cNvPr id="12" name="Shape 7">
                <a:extLst>
                  <a:ext uri="{FF2B5EF4-FFF2-40B4-BE49-F238E27FC236}">
                    <a16:creationId xmlns:a16="http://schemas.microsoft.com/office/drawing/2014/main" id="{5C83E7A8-F1F4-BDC3-EBD8-52426F15D777}"/>
                  </a:ext>
                </a:extLst>
              </p:cNvPr>
              <p:cNvSpPr/>
              <p:nvPr/>
            </p:nvSpPr>
            <p:spPr>
              <a:xfrm>
                <a:off x="1215821" y="3188879"/>
                <a:ext cx="510302" cy="510302"/>
              </a:xfrm>
              <a:prstGeom prst="roundRect">
                <a:avLst>
                  <a:gd name="adj" fmla="val 6667"/>
                </a:avLst>
              </a:prstGeom>
              <a:solidFill>
                <a:srgbClr val="E9ECF2"/>
              </a:solidFill>
              <a:ln/>
            </p:spPr>
          </p:sp>
          <p:pic>
            <p:nvPicPr>
              <p:cNvPr id="13" name="Image 2" descr="preencoded.png">
                <a:extLst>
                  <a:ext uri="{FF2B5EF4-FFF2-40B4-BE49-F238E27FC236}">
                    <a16:creationId xmlns:a16="http://schemas.microsoft.com/office/drawing/2014/main" id="{4CBB3555-5688-12EF-EDD4-25AF038935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00891" y="3231384"/>
                <a:ext cx="340162" cy="425291"/>
              </a:xfrm>
              <a:prstGeom prst="rect">
                <a:avLst/>
              </a:prstGeom>
            </p:spPr>
          </p:pic>
          <p:sp>
            <p:nvSpPr>
              <p:cNvPr id="14" name="Text 8">
                <a:extLst>
                  <a:ext uri="{FF2B5EF4-FFF2-40B4-BE49-F238E27FC236}">
                    <a16:creationId xmlns:a16="http://schemas.microsoft.com/office/drawing/2014/main" id="{091300AD-7213-8D01-D8DD-AA18E73DA569}"/>
                  </a:ext>
                </a:extLst>
              </p:cNvPr>
              <p:cNvSpPr/>
              <p:nvPr/>
            </p:nvSpPr>
            <p:spPr>
              <a:xfrm>
                <a:off x="2605042" y="3266746"/>
                <a:ext cx="2835235" cy="3543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750"/>
                  </a:lnSpc>
                  <a:buNone/>
                </a:pPr>
                <a:r>
                  <a:rPr lang="en-US" sz="2200" dirty="0">
                    <a:solidFill>
                      <a:srgbClr val="15213F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  <a:cs typeface="Roboto Slab" pitchFamily="34" charset="-120"/>
                  </a:rPr>
                  <a:t>2025년</a:t>
                </a:r>
                <a:endParaRPr lang="en-US" sz="2200" dirty="0"/>
              </a:p>
            </p:txBody>
          </p:sp>
          <p:sp>
            <p:nvSpPr>
              <p:cNvPr id="16" name="Shape 10">
                <a:extLst>
                  <a:ext uri="{FF2B5EF4-FFF2-40B4-BE49-F238E27FC236}">
                    <a16:creationId xmlns:a16="http://schemas.microsoft.com/office/drawing/2014/main" id="{7B0A6194-8305-C920-100D-1BC73202ED4B}"/>
                  </a:ext>
                </a:extLst>
              </p:cNvPr>
              <p:cNvSpPr/>
              <p:nvPr/>
            </p:nvSpPr>
            <p:spPr>
              <a:xfrm>
                <a:off x="1695643" y="4813606"/>
                <a:ext cx="680442" cy="30480"/>
              </a:xfrm>
              <a:prstGeom prst="roundRect">
                <a:avLst>
                  <a:gd name="adj" fmla="val 111628"/>
                </a:avLst>
              </a:prstGeom>
              <a:solidFill>
                <a:srgbClr val="CFD2D8"/>
              </a:solidFill>
              <a:ln/>
            </p:spPr>
          </p:sp>
          <p:sp>
            <p:nvSpPr>
              <p:cNvPr id="17" name="Shape 11">
                <a:extLst>
                  <a:ext uri="{FF2B5EF4-FFF2-40B4-BE49-F238E27FC236}">
                    <a16:creationId xmlns:a16="http://schemas.microsoft.com/office/drawing/2014/main" id="{69D46569-2DFA-A2C1-A3EB-AC9BFDA7D91A}"/>
                  </a:ext>
                </a:extLst>
              </p:cNvPr>
              <p:cNvSpPr/>
              <p:nvPr/>
            </p:nvSpPr>
            <p:spPr>
              <a:xfrm>
                <a:off x="1215821" y="4573695"/>
                <a:ext cx="510302" cy="510302"/>
              </a:xfrm>
              <a:prstGeom prst="roundRect">
                <a:avLst>
                  <a:gd name="adj" fmla="val 6667"/>
                </a:avLst>
              </a:prstGeom>
              <a:solidFill>
                <a:srgbClr val="E9ECF2"/>
              </a:solidFill>
              <a:ln/>
            </p:spPr>
          </p:sp>
          <p:pic>
            <p:nvPicPr>
              <p:cNvPr id="18" name="Image 3" descr="preencoded.png">
                <a:extLst>
                  <a:ext uri="{FF2B5EF4-FFF2-40B4-BE49-F238E27FC236}">
                    <a16:creationId xmlns:a16="http://schemas.microsoft.com/office/drawing/2014/main" id="{608B7D31-3062-7D49-873F-ADA6F506A3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00891" y="4616200"/>
                <a:ext cx="340162" cy="425291"/>
              </a:xfrm>
              <a:prstGeom prst="rect">
                <a:avLst/>
              </a:prstGeom>
            </p:spPr>
          </p:pic>
          <p:sp>
            <p:nvSpPr>
              <p:cNvPr id="19" name="Text 12">
                <a:extLst>
                  <a:ext uri="{FF2B5EF4-FFF2-40B4-BE49-F238E27FC236}">
                    <a16:creationId xmlns:a16="http://schemas.microsoft.com/office/drawing/2014/main" id="{BB00E39C-319E-1587-F889-0D3410580F62}"/>
                  </a:ext>
                </a:extLst>
              </p:cNvPr>
              <p:cNvSpPr/>
              <p:nvPr/>
            </p:nvSpPr>
            <p:spPr>
              <a:xfrm>
                <a:off x="2605042" y="4651562"/>
                <a:ext cx="2835235" cy="3543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750"/>
                  </a:lnSpc>
                  <a:buNone/>
                </a:pPr>
                <a:r>
                  <a:rPr lang="en-US" sz="2200" dirty="0">
                    <a:solidFill>
                      <a:srgbClr val="15213F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  <a:cs typeface="Roboto Slab" pitchFamily="34" charset="-120"/>
                  </a:rPr>
                  <a:t>출산율</a:t>
                </a:r>
                <a:endParaRPr lang="en-US" sz="2200" dirty="0"/>
              </a:p>
            </p:txBody>
          </p:sp>
        </p:grpSp>
        <p:sp>
          <p:nvSpPr>
            <p:cNvPr id="20" name="Text 13">
              <a:extLst>
                <a:ext uri="{FF2B5EF4-FFF2-40B4-BE49-F238E27FC236}">
                  <a16:creationId xmlns:a16="http://schemas.microsoft.com/office/drawing/2014/main" id="{2B4CE49B-1A62-D1FE-7E37-6F8EEC83B6EC}"/>
                </a:ext>
              </a:extLst>
            </p:cNvPr>
            <p:cNvSpPr/>
            <p:nvPr/>
          </p:nvSpPr>
          <p:spPr>
            <a:xfrm>
              <a:off x="2635522" y="5314858"/>
              <a:ext cx="3740581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지속적 감소 추세 (OECD 최저 수준)</a:t>
              </a:r>
              <a:endParaRPr lang="en-US" sz="1750" dirty="0"/>
            </a:p>
          </p:txBody>
        </p:sp>
      </p:grpSp>
    </p:spTree>
    <p:extLst>
      <p:ext uri="{BB962C8B-B14F-4D97-AF65-F5344CB8AC3E}">
        <p14:creationId xmlns:p14="http://schemas.microsoft.com/office/powerpoint/2010/main" val="256713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DC7119-C2DC-340D-318E-30413ACA4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고령화의 주요 원인 분석</a:t>
            </a:r>
          </a:p>
        </p:txBody>
      </p:sp>
      <p:graphicFrame>
        <p:nvGraphicFramePr>
          <p:cNvPr id="3" name="다이어그램 2">
            <a:extLst>
              <a:ext uri="{FF2B5EF4-FFF2-40B4-BE49-F238E27FC236}">
                <a16:creationId xmlns:a16="http://schemas.microsoft.com/office/drawing/2014/main" id="{ACB0C777-7E88-290E-91A7-DEBB87B02D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382926"/>
              </p:ext>
            </p:extLst>
          </p:nvPr>
        </p:nvGraphicFramePr>
        <p:xfrm>
          <a:off x="3106615" y="1910862"/>
          <a:ext cx="6154616" cy="3786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788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DEB3A46-2531-75AC-D4F7-4B9419094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고령화가 사회에 미치는 영향： 경제적 측면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BB9ADEF-2684-9E22-0130-A7AD3BFC7E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33" t="15767" r="-833" b="6827"/>
          <a:stretch/>
        </p:blipFill>
        <p:spPr>
          <a:xfrm>
            <a:off x="3384214" y="1511819"/>
            <a:ext cx="5156869" cy="511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7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래픽 4">
            <a:extLst>
              <a:ext uri="{FF2B5EF4-FFF2-40B4-BE49-F238E27FC236}">
                <a16:creationId xmlns:a16="http://schemas.microsoft.com/office/drawing/2014/main" id="{2C708EE8-6CB1-DFBC-4BCD-2E5CC4363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38500" y="220922"/>
            <a:ext cx="53525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0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439013-3788-DCDC-D5E3-80521CE04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고령화가 사회에 미치는 영향： 사회적 측면</a:t>
            </a:r>
          </a:p>
        </p:txBody>
      </p:sp>
      <p:pic>
        <p:nvPicPr>
          <p:cNvPr id="3" name="Image 0" descr="preencoded.png">
            <a:extLst>
              <a:ext uri="{FF2B5EF4-FFF2-40B4-BE49-F238E27FC236}">
                <a16:creationId xmlns:a16="http://schemas.microsoft.com/office/drawing/2014/main" id="{D750E2F8-2AB5-41B6-6E76-01E407C71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882" y="2052354"/>
            <a:ext cx="2994184" cy="2994184"/>
          </a:xfrm>
          <a:prstGeom prst="rect">
            <a:avLst/>
          </a:prstGeom>
        </p:spPr>
      </p:pic>
      <p:pic>
        <p:nvPicPr>
          <p:cNvPr id="4" name="Image 1" descr="preencoded.png">
            <a:extLst>
              <a:ext uri="{FF2B5EF4-FFF2-40B4-BE49-F238E27FC236}">
                <a16:creationId xmlns:a16="http://schemas.microsoft.com/office/drawing/2014/main" id="{960D4496-43A3-B8E5-BDA3-EAA954113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8908" y="2052354"/>
            <a:ext cx="2994184" cy="2994184"/>
          </a:xfrm>
          <a:prstGeom prst="rect">
            <a:avLst/>
          </a:prstGeom>
        </p:spPr>
      </p:pic>
      <p:pic>
        <p:nvPicPr>
          <p:cNvPr id="5" name="Image 2" descr="preencoded.png">
            <a:extLst>
              <a:ext uri="{FF2B5EF4-FFF2-40B4-BE49-F238E27FC236}">
                <a16:creationId xmlns:a16="http://schemas.microsoft.com/office/drawing/2014/main" id="{7E065E81-9D13-0628-5EB6-FE8D40157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5934" y="2052354"/>
            <a:ext cx="2994184" cy="2994184"/>
          </a:xfrm>
          <a:prstGeom prst="rect">
            <a:avLst/>
          </a:prstGeom>
        </p:spPr>
      </p:pic>
      <p:sp>
        <p:nvSpPr>
          <p:cNvPr id="6" name="Text 1">
            <a:extLst>
              <a:ext uri="{FF2B5EF4-FFF2-40B4-BE49-F238E27FC236}">
                <a16:creationId xmlns:a16="http://schemas.microsoft.com/office/drawing/2014/main" id="{05AB9B5B-10FC-F24C-96C4-8002707C367D}"/>
              </a:ext>
            </a:extLst>
          </p:cNvPr>
          <p:cNvSpPr/>
          <p:nvPr/>
        </p:nvSpPr>
        <p:spPr>
          <a:xfrm>
            <a:off x="1211882" y="52218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노인 빈곤 문제</a:t>
            </a:r>
            <a:endParaRPr lang="en-US" sz="2200" dirty="0"/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A8F5E9B9-A7AD-945A-F94C-E23A9CB781DF}"/>
              </a:ext>
            </a:extLst>
          </p:cNvPr>
          <p:cNvSpPr/>
          <p:nvPr/>
        </p:nvSpPr>
        <p:spPr>
          <a:xfrm>
            <a:off x="4678382" y="52218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세대 갈등</a:t>
            </a:r>
            <a:endParaRPr lang="en-US" sz="2200" dirty="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A037C5E8-84B2-2D73-C4AD-14C91CCD55C1}"/>
              </a:ext>
            </a:extLst>
          </p:cNvPr>
          <p:cNvSpPr/>
          <p:nvPr/>
        </p:nvSpPr>
        <p:spPr>
          <a:xfrm>
            <a:off x="8065408" y="52218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사회적 고립</a:t>
            </a:r>
            <a:endParaRPr lang="en-US" sz="2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08B538-7C32-1211-EFEF-AB70DB211A0F}"/>
              </a:ext>
            </a:extLst>
          </p:cNvPr>
          <p:cNvSpPr txBox="1"/>
          <p:nvPr/>
        </p:nvSpPr>
        <p:spPr>
          <a:xfrm>
            <a:off x="1096066" y="5733779"/>
            <a:ext cx="30668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OECD</a:t>
            </a:r>
            <a:r>
              <a:rPr lang="ko-KR" altLang="en-US" sz="1600" dirty="0"/>
              <a:t> 최고 수준의 </a:t>
            </a:r>
            <a:r>
              <a:rPr lang="ko-KR" altLang="en-US" sz="1600" dirty="0" err="1"/>
              <a:t>빈곤율</a:t>
            </a:r>
            <a:r>
              <a:rPr lang="ko-KR" altLang="en-US" sz="1600" dirty="0"/>
              <a:t> 기록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53116D-F3E4-CF24-D9ED-BCAE3C8C3C7F}"/>
              </a:ext>
            </a:extLst>
          </p:cNvPr>
          <p:cNvSpPr txBox="1"/>
          <p:nvPr/>
        </p:nvSpPr>
        <p:spPr>
          <a:xfrm>
            <a:off x="4387037" y="5751474"/>
            <a:ext cx="34179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세대간 인식 차이가 사회 통합 저해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BC320F-98E8-0793-840A-855A9D547ADB}"/>
              </a:ext>
            </a:extLst>
          </p:cNvPr>
          <p:cNvSpPr txBox="1"/>
          <p:nvPr/>
        </p:nvSpPr>
        <p:spPr>
          <a:xfrm>
            <a:off x="7774063" y="5751474"/>
            <a:ext cx="40334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고독사 문제가 증가하고 노인 우울증 심화</a:t>
            </a:r>
          </a:p>
        </p:txBody>
      </p:sp>
    </p:spTree>
    <p:extLst>
      <p:ext uri="{BB962C8B-B14F-4D97-AF65-F5344CB8AC3E}">
        <p14:creationId xmlns:p14="http://schemas.microsoft.com/office/powerpoint/2010/main" val="21608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4096B3B-091C-88FD-C3C2-697672E64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고령화 문제 해결을 위한 정책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DF49C0EE-2A09-657B-54F9-5D5FCE9B7578}"/>
              </a:ext>
            </a:extLst>
          </p:cNvPr>
          <p:cNvGrpSpPr/>
          <p:nvPr/>
        </p:nvGrpSpPr>
        <p:grpSpPr>
          <a:xfrm>
            <a:off x="3028951" y="1828800"/>
            <a:ext cx="8324850" cy="4476750"/>
            <a:chOff x="793790" y="2952274"/>
            <a:chExt cx="7556421" cy="4082652"/>
          </a:xfrm>
        </p:grpSpPr>
        <p:pic>
          <p:nvPicPr>
            <p:cNvPr id="4" name="Image 1" descr="preencoded.png">
              <a:extLst>
                <a:ext uri="{FF2B5EF4-FFF2-40B4-BE49-F238E27FC236}">
                  <a16:creationId xmlns:a16="http://schemas.microsoft.com/office/drawing/2014/main" id="{F0C1A4C8-3F51-D2C8-FF7D-F940C3322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3790" y="2952274"/>
              <a:ext cx="1134070" cy="1360884"/>
            </a:xfrm>
            <a:prstGeom prst="rect">
              <a:avLst/>
            </a:prstGeom>
          </p:spPr>
        </p:pic>
        <p:sp>
          <p:nvSpPr>
            <p:cNvPr id="5" name="Text 1">
              <a:extLst>
                <a:ext uri="{FF2B5EF4-FFF2-40B4-BE49-F238E27FC236}">
                  <a16:creationId xmlns:a16="http://schemas.microsoft.com/office/drawing/2014/main" id="{C8B8E8FD-A051-6986-DAA8-2B37BEF64076}"/>
                </a:ext>
              </a:extLst>
            </p:cNvPr>
            <p:cNvSpPr/>
            <p:nvPr/>
          </p:nvSpPr>
          <p:spPr>
            <a:xfrm>
              <a:off x="2268022" y="3179088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출산율 제고 정책</a:t>
              </a:r>
              <a:endParaRPr lang="en-US" sz="2200" dirty="0"/>
            </a:p>
          </p:txBody>
        </p:sp>
        <p:sp>
          <p:nvSpPr>
            <p:cNvPr id="6" name="Text 2">
              <a:extLst>
                <a:ext uri="{FF2B5EF4-FFF2-40B4-BE49-F238E27FC236}">
                  <a16:creationId xmlns:a16="http://schemas.microsoft.com/office/drawing/2014/main" id="{5134A12E-F249-31EB-B4CD-00DB753758A2}"/>
                </a:ext>
              </a:extLst>
            </p:cNvPr>
            <p:cNvSpPr/>
            <p:nvPr/>
          </p:nvSpPr>
          <p:spPr>
            <a:xfrm>
              <a:off x="2268022" y="3669506"/>
              <a:ext cx="608218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출산 장려금 지급, 육아 지원 확대</a:t>
              </a:r>
              <a:endParaRPr lang="en-US" sz="1750" dirty="0"/>
            </a:p>
          </p:txBody>
        </p:sp>
        <p:pic>
          <p:nvPicPr>
            <p:cNvPr id="7" name="Image 2" descr="preencoded.png">
              <a:extLst>
                <a:ext uri="{FF2B5EF4-FFF2-40B4-BE49-F238E27FC236}">
                  <a16:creationId xmlns:a16="http://schemas.microsoft.com/office/drawing/2014/main" id="{E06CCC5E-5E08-020E-1E76-83740326F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3790" y="4313158"/>
              <a:ext cx="1134070" cy="1360884"/>
            </a:xfrm>
            <a:prstGeom prst="rect">
              <a:avLst/>
            </a:prstGeom>
          </p:spPr>
        </p:pic>
        <p:sp>
          <p:nvSpPr>
            <p:cNvPr id="8" name="Text 3">
              <a:extLst>
                <a:ext uri="{FF2B5EF4-FFF2-40B4-BE49-F238E27FC236}">
                  <a16:creationId xmlns:a16="http://schemas.microsoft.com/office/drawing/2014/main" id="{6DA252BC-7077-B1CB-5EC6-53D5FF46B843}"/>
                </a:ext>
              </a:extLst>
            </p:cNvPr>
            <p:cNvSpPr/>
            <p:nvPr/>
          </p:nvSpPr>
          <p:spPr>
            <a:xfrm>
              <a:off x="2268022" y="4539972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노인 복지 정책 강화</a:t>
              </a:r>
              <a:endParaRPr lang="en-US" sz="2200" dirty="0"/>
            </a:p>
          </p:txBody>
        </p:sp>
        <p:sp>
          <p:nvSpPr>
            <p:cNvPr id="9" name="Text 4">
              <a:extLst>
                <a:ext uri="{FF2B5EF4-FFF2-40B4-BE49-F238E27FC236}">
                  <a16:creationId xmlns:a16="http://schemas.microsoft.com/office/drawing/2014/main" id="{E9FD1A91-3F7A-C740-ED30-B41D4A99023B}"/>
                </a:ext>
              </a:extLst>
            </p:cNvPr>
            <p:cNvSpPr/>
            <p:nvPr/>
          </p:nvSpPr>
          <p:spPr>
            <a:xfrm>
              <a:off x="2268022" y="5030391"/>
              <a:ext cx="608218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기초 연금 인상, 노인 일자리 창출</a:t>
              </a:r>
              <a:endParaRPr lang="en-US" sz="1750" dirty="0"/>
            </a:p>
          </p:txBody>
        </p:sp>
        <p:pic>
          <p:nvPicPr>
            <p:cNvPr id="10" name="Image 3" descr="preencoded.png">
              <a:extLst>
                <a:ext uri="{FF2B5EF4-FFF2-40B4-BE49-F238E27FC236}">
                  <a16:creationId xmlns:a16="http://schemas.microsoft.com/office/drawing/2014/main" id="{E32D9691-A73B-3F67-A419-A7D8B1852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3790" y="5674042"/>
              <a:ext cx="1134070" cy="1360884"/>
            </a:xfrm>
            <a:prstGeom prst="rect">
              <a:avLst/>
            </a:prstGeom>
          </p:spPr>
        </p:pic>
        <p:sp>
          <p:nvSpPr>
            <p:cNvPr id="11" name="Text 5">
              <a:extLst>
                <a:ext uri="{FF2B5EF4-FFF2-40B4-BE49-F238E27FC236}">
                  <a16:creationId xmlns:a16="http://schemas.microsoft.com/office/drawing/2014/main" id="{2B7B85E2-8E06-8056-6360-60CFC17C4454}"/>
                </a:ext>
              </a:extLst>
            </p:cNvPr>
            <p:cNvSpPr/>
            <p:nvPr/>
          </p:nvSpPr>
          <p:spPr>
            <a:xfrm>
              <a:off x="2268022" y="5900857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고령 친화 산업 육성</a:t>
              </a:r>
              <a:endParaRPr lang="en-US" sz="2200" dirty="0"/>
            </a:p>
          </p:txBody>
        </p:sp>
        <p:sp>
          <p:nvSpPr>
            <p:cNvPr id="12" name="Text 6">
              <a:extLst>
                <a:ext uri="{FF2B5EF4-FFF2-40B4-BE49-F238E27FC236}">
                  <a16:creationId xmlns:a16="http://schemas.microsoft.com/office/drawing/2014/main" id="{EDF6CC13-A958-BEDD-5BFE-2D8C28AA8A17}"/>
                </a:ext>
              </a:extLst>
            </p:cNvPr>
            <p:cNvSpPr/>
            <p:nvPr/>
          </p:nvSpPr>
          <p:spPr>
            <a:xfrm>
              <a:off x="2268022" y="6391275"/>
              <a:ext cx="608218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고령자 고용 확대, 실버 산업 지원</a:t>
              </a:r>
              <a:endParaRPr lang="en-US" sz="1750" dirty="0"/>
            </a:p>
          </p:txBody>
        </p:sp>
      </p:grpSp>
    </p:spTree>
    <p:extLst>
      <p:ext uri="{BB962C8B-B14F-4D97-AF65-F5344CB8AC3E}">
        <p14:creationId xmlns:p14="http://schemas.microsoft.com/office/powerpoint/2010/main" val="422312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947844-DD6F-4EBA-B3E3-8D961377A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고령화 문제 해결을 위한 노력</a:t>
            </a:r>
          </a:p>
        </p:txBody>
      </p:sp>
      <p:pic>
        <p:nvPicPr>
          <p:cNvPr id="3" name="Image 0" descr="preencoded.png">
            <a:extLst>
              <a:ext uri="{FF2B5EF4-FFF2-40B4-BE49-F238E27FC236}">
                <a16:creationId xmlns:a16="http://schemas.microsoft.com/office/drawing/2014/main" id="{183F1DF1-C8BF-04AE-BFB8-6393674D1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95304"/>
            <a:ext cx="12192000" cy="2362696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385FAB69-7446-B4AE-19D7-CF8811BDA1A7}"/>
              </a:ext>
            </a:extLst>
          </p:cNvPr>
          <p:cNvGrpSpPr/>
          <p:nvPr/>
        </p:nvGrpSpPr>
        <p:grpSpPr>
          <a:xfrm>
            <a:off x="691661" y="2420836"/>
            <a:ext cx="11090928" cy="1167322"/>
            <a:chOff x="793790" y="5409843"/>
            <a:chExt cx="13042820" cy="1294090"/>
          </a:xfrm>
        </p:grpSpPr>
        <p:sp>
          <p:nvSpPr>
            <p:cNvPr id="5" name="Shape 1">
              <a:extLst>
                <a:ext uri="{FF2B5EF4-FFF2-40B4-BE49-F238E27FC236}">
                  <a16:creationId xmlns:a16="http://schemas.microsoft.com/office/drawing/2014/main" id="{46932F5E-100F-B96F-C7C4-1C772D35524E}"/>
                </a:ext>
              </a:extLst>
            </p:cNvPr>
            <p:cNvSpPr/>
            <p:nvPr/>
          </p:nvSpPr>
          <p:spPr>
            <a:xfrm>
              <a:off x="793790" y="5409843"/>
              <a:ext cx="510302" cy="510302"/>
            </a:xfrm>
            <a:prstGeom prst="roundRect">
              <a:avLst>
                <a:gd name="adj" fmla="val 6667"/>
              </a:avLst>
            </a:prstGeom>
            <a:solidFill>
              <a:srgbClr val="E9ECF2"/>
            </a:solidFill>
            <a:ln/>
          </p:spPr>
        </p:sp>
        <p:pic>
          <p:nvPicPr>
            <p:cNvPr id="6" name="Image 1" descr="preencoded.png">
              <a:extLst>
                <a:ext uri="{FF2B5EF4-FFF2-40B4-BE49-F238E27FC236}">
                  <a16:creationId xmlns:a16="http://schemas.microsoft.com/office/drawing/2014/main" id="{CF4B2071-67E6-3D6D-E68C-97DF71D9A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8860" y="5452348"/>
              <a:ext cx="340162" cy="425291"/>
            </a:xfrm>
            <a:prstGeom prst="rect">
              <a:avLst/>
            </a:prstGeom>
          </p:spPr>
        </p:pic>
        <p:sp>
          <p:nvSpPr>
            <p:cNvPr id="7" name="Text 2">
              <a:extLst>
                <a:ext uri="{FF2B5EF4-FFF2-40B4-BE49-F238E27FC236}">
                  <a16:creationId xmlns:a16="http://schemas.microsoft.com/office/drawing/2014/main" id="{EF313432-6AD2-22C4-791F-1C0E89FE19DF}"/>
                </a:ext>
              </a:extLst>
            </p:cNvPr>
            <p:cNvSpPr/>
            <p:nvPr/>
          </p:nvSpPr>
          <p:spPr>
            <a:xfrm>
              <a:off x="1530906" y="5487710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세대 간 소통</a:t>
              </a:r>
              <a:endParaRPr lang="en-US" sz="2200" dirty="0"/>
            </a:p>
          </p:txBody>
        </p:sp>
        <p:sp>
          <p:nvSpPr>
            <p:cNvPr id="8" name="Text 3">
              <a:extLst>
                <a:ext uri="{FF2B5EF4-FFF2-40B4-BE49-F238E27FC236}">
                  <a16:creationId xmlns:a16="http://schemas.microsoft.com/office/drawing/2014/main" id="{091F028D-22AF-FBDB-26E2-64798FDCE442}"/>
                </a:ext>
              </a:extLst>
            </p:cNvPr>
            <p:cNvSpPr/>
            <p:nvPr/>
          </p:nvSpPr>
          <p:spPr>
            <a:xfrm>
              <a:off x="1530906" y="5978128"/>
              <a:ext cx="3421499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다양한 세대가 함께하는 프로그램을 통해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공감대를</a:t>
              </a: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형성</a:t>
              </a:r>
              <a:endParaRPr lang="en-US" sz="1750" dirty="0"/>
            </a:p>
          </p:txBody>
        </p:sp>
        <p:sp>
          <p:nvSpPr>
            <p:cNvPr id="9" name="Shape 4">
              <a:extLst>
                <a:ext uri="{FF2B5EF4-FFF2-40B4-BE49-F238E27FC236}">
                  <a16:creationId xmlns:a16="http://schemas.microsoft.com/office/drawing/2014/main" id="{340B2FCC-04C2-E075-D846-EE0F41BC8CE6}"/>
                </a:ext>
              </a:extLst>
            </p:cNvPr>
            <p:cNvSpPr/>
            <p:nvPr/>
          </p:nvSpPr>
          <p:spPr>
            <a:xfrm>
              <a:off x="5235893" y="5409843"/>
              <a:ext cx="510302" cy="510302"/>
            </a:xfrm>
            <a:prstGeom prst="roundRect">
              <a:avLst>
                <a:gd name="adj" fmla="val 6667"/>
              </a:avLst>
            </a:prstGeom>
            <a:solidFill>
              <a:srgbClr val="E9ECF2"/>
            </a:solidFill>
            <a:ln/>
          </p:spPr>
        </p:sp>
        <p:pic>
          <p:nvPicPr>
            <p:cNvPr id="10" name="Image 2" descr="preencoded.png">
              <a:extLst>
                <a:ext uri="{FF2B5EF4-FFF2-40B4-BE49-F238E27FC236}">
                  <a16:creationId xmlns:a16="http://schemas.microsoft.com/office/drawing/2014/main" id="{89A92B8C-4550-BF78-8B64-5BA44C0B2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20963" y="5452348"/>
              <a:ext cx="340162" cy="425291"/>
            </a:xfrm>
            <a:prstGeom prst="rect">
              <a:avLst/>
            </a:prstGeom>
          </p:spPr>
        </p:pic>
        <p:sp>
          <p:nvSpPr>
            <p:cNvPr id="11" name="Text 5">
              <a:extLst>
                <a:ext uri="{FF2B5EF4-FFF2-40B4-BE49-F238E27FC236}">
                  <a16:creationId xmlns:a16="http://schemas.microsoft.com/office/drawing/2014/main" id="{D5B416C9-36B2-1C6E-61C8-37A97FA52383}"/>
                </a:ext>
              </a:extLst>
            </p:cNvPr>
            <p:cNvSpPr/>
            <p:nvPr/>
          </p:nvSpPr>
          <p:spPr>
            <a:xfrm>
              <a:off x="5973008" y="5487710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인식 개선 캠페인</a:t>
              </a:r>
              <a:endParaRPr lang="en-US" sz="2200" dirty="0"/>
            </a:p>
          </p:txBody>
        </p:sp>
        <p:sp>
          <p:nvSpPr>
            <p:cNvPr id="12" name="Text 6">
              <a:extLst>
                <a:ext uri="{FF2B5EF4-FFF2-40B4-BE49-F238E27FC236}">
                  <a16:creationId xmlns:a16="http://schemas.microsoft.com/office/drawing/2014/main" id="{38DE2438-492B-C764-5C61-B4044C4534ED}"/>
                </a:ext>
              </a:extLst>
            </p:cNvPr>
            <p:cNvSpPr/>
            <p:nvPr/>
          </p:nvSpPr>
          <p:spPr>
            <a:xfrm>
              <a:off x="5973008" y="5978128"/>
              <a:ext cx="3421499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노인에 대한 긍정적 인식을 확산시키는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캠페인을</a:t>
              </a: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진행</a:t>
              </a: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.</a:t>
              </a:r>
              <a:endParaRPr lang="en-US" sz="1750" dirty="0"/>
            </a:p>
          </p:txBody>
        </p:sp>
        <p:sp>
          <p:nvSpPr>
            <p:cNvPr id="13" name="Shape 7">
              <a:extLst>
                <a:ext uri="{FF2B5EF4-FFF2-40B4-BE49-F238E27FC236}">
                  <a16:creationId xmlns:a16="http://schemas.microsoft.com/office/drawing/2014/main" id="{D4CD876F-E25F-9D52-44F5-548EC12765CA}"/>
                </a:ext>
              </a:extLst>
            </p:cNvPr>
            <p:cNvSpPr/>
            <p:nvPr/>
          </p:nvSpPr>
          <p:spPr>
            <a:xfrm>
              <a:off x="9677995" y="5409843"/>
              <a:ext cx="510302" cy="510302"/>
            </a:xfrm>
            <a:prstGeom prst="roundRect">
              <a:avLst>
                <a:gd name="adj" fmla="val 6667"/>
              </a:avLst>
            </a:prstGeom>
            <a:solidFill>
              <a:srgbClr val="E9ECF2"/>
            </a:solidFill>
            <a:ln/>
          </p:spPr>
        </p:sp>
        <p:pic>
          <p:nvPicPr>
            <p:cNvPr id="14" name="Image 3" descr="preencoded.png">
              <a:extLst>
                <a:ext uri="{FF2B5EF4-FFF2-40B4-BE49-F238E27FC236}">
                  <a16:creationId xmlns:a16="http://schemas.microsoft.com/office/drawing/2014/main" id="{F12BD611-F7CE-B558-49D4-F0E3CBD00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63065" y="5452348"/>
              <a:ext cx="340162" cy="425291"/>
            </a:xfrm>
            <a:prstGeom prst="rect">
              <a:avLst/>
            </a:prstGeom>
          </p:spPr>
        </p:pic>
        <p:sp>
          <p:nvSpPr>
            <p:cNvPr id="15" name="Text 8">
              <a:extLst>
                <a:ext uri="{FF2B5EF4-FFF2-40B4-BE49-F238E27FC236}">
                  <a16:creationId xmlns:a16="http://schemas.microsoft.com/office/drawing/2014/main" id="{305E8CD1-07EC-EA1E-6846-B36997A505BE}"/>
                </a:ext>
              </a:extLst>
            </p:cNvPr>
            <p:cNvSpPr/>
            <p:nvPr/>
          </p:nvSpPr>
          <p:spPr>
            <a:xfrm>
              <a:off x="10415111" y="5487710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지역 사회 돌봄</a:t>
              </a:r>
              <a:endParaRPr lang="en-US" sz="2200" dirty="0"/>
            </a:p>
          </p:txBody>
        </p:sp>
        <p:sp>
          <p:nvSpPr>
            <p:cNvPr id="16" name="Text 9">
              <a:extLst>
                <a:ext uri="{FF2B5EF4-FFF2-40B4-BE49-F238E27FC236}">
                  <a16:creationId xmlns:a16="http://schemas.microsoft.com/office/drawing/2014/main" id="{EF813CA8-77C2-8004-D00F-E6B23E937B9F}"/>
                </a:ext>
              </a:extLst>
            </p:cNvPr>
            <p:cNvSpPr/>
            <p:nvPr/>
          </p:nvSpPr>
          <p:spPr>
            <a:xfrm>
              <a:off x="10415111" y="5978128"/>
              <a:ext cx="3421499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지역 사회 중심의 노인 돌봄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시스템을</a:t>
              </a: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강화</a:t>
              </a:r>
              <a:endParaRPr lang="en-US" sz="1750" dirty="0"/>
            </a:p>
          </p:txBody>
        </p:sp>
      </p:grpSp>
    </p:spTree>
    <p:extLst>
      <p:ext uri="{BB962C8B-B14F-4D97-AF65-F5344CB8AC3E}">
        <p14:creationId xmlns:p14="http://schemas.microsoft.com/office/powerpoint/2010/main" val="51775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1B5B24-9405-6AE6-B027-55F3F729E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지속 가능한 사회를 위한 과제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AA4E45-8571-7D33-7281-7BAFBC3D43D2}"/>
              </a:ext>
            </a:extLst>
          </p:cNvPr>
          <p:cNvSpPr txBox="1"/>
          <p:nvPr/>
        </p:nvSpPr>
        <p:spPr>
          <a:xfrm>
            <a:off x="644769" y="3024554"/>
            <a:ext cx="6916616" cy="2074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장기적</a:t>
            </a:r>
            <a:r>
              <a:rPr lang="en-US" altLang="ko-KR" sz="18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 </a:t>
            </a: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비전</a:t>
            </a:r>
            <a:r>
              <a:rPr lang="en-US" altLang="ko-KR" sz="18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 </a:t>
            </a: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수립</a:t>
            </a:r>
            <a:endParaRPr lang="en-US" altLang="ko-KR" sz="1800" dirty="0">
              <a:solidFill>
                <a:srgbClr val="15213F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Roboto Slab" pitchFamily="34" charset="-120"/>
            </a:endParaRPr>
          </a:p>
          <a:p>
            <a:pPr lvl="1">
              <a:spcAft>
                <a:spcPts val="500"/>
              </a:spcAft>
            </a:pP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고령화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사회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문제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해결을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위한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장기적인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국가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비전을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제시합니다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.</a:t>
            </a:r>
            <a:endParaRPr lang="en-US" altLang="ko-KR" dirty="0"/>
          </a:p>
          <a:p>
            <a:pPr>
              <a:spcAft>
                <a:spcPts val="500"/>
              </a:spcAft>
            </a:pP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사회적</a:t>
            </a:r>
            <a:r>
              <a:rPr lang="en-US" altLang="ko-KR" sz="18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 </a:t>
            </a: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협력</a:t>
            </a:r>
            <a:endParaRPr lang="en-US" altLang="ko-KR" sz="1800" dirty="0"/>
          </a:p>
          <a:p>
            <a:pPr lvl="1">
              <a:spcAft>
                <a:spcPts val="500"/>
              </a:spcAft>
            </a:pP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정부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,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기업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,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시민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사회의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유기적인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협력을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강화합니다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.</a:t>
            </a:r>
            <a:endParaRPr lang="en-US" altLang="ko-KR" dirty="0"/>
          </a:p>
          <a:p>
            <a:pPr>
              <a:spcAft>
                <a:spcPts val="500"/>
              </a:spcAft>
            </a:pP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지속</a:t>
            </a:r>
            <a:r>
              <a:rPr lang="en-US" altLang="ko-KR" sz="18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 </a:t>
            </a: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가능성</a:t>
            </a:r>
            <a:r>
              <a:rPr lang="en-US" altLang="ko-KR" sz="18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 </a:t>
            </a: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확보</a:t>
            </a:r>
            <a:endParaRPr lang="en-US" altLang="ko-KR" sz="1800" dirty="0"/>
          </a:p>
          <a:p>
            <a:pPr lvl="1">
              <a:spcAft>
                <a:spcPts val="500"/>
              </a:spcAft>
            </a:pP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미래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세대를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위한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지속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가능한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사회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구축에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힘씁니다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3217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207</Words>
  <Application>Microsoft Office PowerPoint</Application>
  <PresentationFormat>와이드스크린</PresentationFormat>
  <Paragraphs>41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HY헤드라인M</vt:lpstr>
      <vt:lpstr>나눔고딕</vt:lpstr>
      <vt:lpstr>맑은 고딕</vt:lpstr>
      <vt:lpstr>Arial</vt:lpstr>
      <vt:lpstr>Office 테마</vt:lpstr>
      <vt:lpstr>고령화 사회  현황과 과제</vt:lpstr>
      <vt:lpstr>대한민국、고령화 사회로의 진입</vt:lpstr>
      <vt:lpstr>고령화의 주요 원인 분석</vt:lpstr>
      <vt:lpstr>고령화가 사회에 미치는 영향： 경제적 측면</vt:lpstr>
      <vt:lpstr>PowerPoint 프레젠테이션</vt:lpstr>
      <vt:lpstr>고령화가 사회에 미치는 영향： 사회적 측면</vt:lpstr>
      <vt:lpstr>고령화 문제 해결을 위한 정책</vt:lpstr>
      <vt:lpstr>고령화 문제 해결을 위한 노력</vt:lpstr>
      <vt:lpstr>지속 가능한 사회를 위한 과제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수진 김</dc:creator>
  <cp:lastModifiedBy>수진 김</cp:lastModifiedBy>
  <cp:revision>2</cp:revision>
  <dcterms:created xsi:type="dcterms:W3CDTF">2025-05-04T12:12:18Z</dcterms:created>
  <dcterms:modified xsi:type="dcterms:W3CDTF">2025-05-04T13:27:10Z</dcterms:modified>
</cp:coreProperties>
</file>