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4630400" cy="8229600"/>
  <p:notesSz cx="8229600" cy="14630400"/>
  <p:embeddedFontLst>
    <p:embeddedFont>
      <p:font typeface="Roboto Slab"/>
      <p:regular r:id="rId16"/>
    </p:embeddedFont>
    <p:embeddedFont>
      <p:font typeface="Roboto Slab"/>
      <p:regular r:id="rId17"/>
    </p:embeddedFont>
    <p:embeddedFont>
      <p:font typeface="Roboto"/>
      <p:regular r:id="rId18"/>
    </p:embeddedFont>
    <p:embeddedFont>
      <p:font typeface="Roboto"/>
      <p:regular r:id="rId19"/>
    </p:embeddedFont>
    <p:embeddedFont>
      <p:font typeface="Roboto"/>
      <p:regular r:id="rId20"/>
    </p:embeddedFont>
    <p:embeddedFont>
      <p:font typeface="Roboto"/>
      <p:regular r:id="rId21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6" Type="http://schemas.openxmlformats.org/officeDocument/2006/relationships/font" Target="fonts/font1.fntdata"/><Relationship Id="rId17" Type="http://schemas.openxmlformats.org/officeDocument/2006/relationships/font" Target="fonts/font2.fntdata"/><Relationship Id="rId18" Type="http://schemas.openxmlformats.org/officeDocument/2006/relationships/font" Target="fonts/font3.fntdata"/><Relationship Id="rId19" Type="http://schemas.openxmlformats.org/officeDocument/2006/relationships/font" Target="fonts/font4.fntdata"/><Relationship Id="rId20" Type="http://schemas.openxmlformats.org/officeDocument/2006/relationships/font" Target="fonts/font5.fntdata"/><Relationship Id="rId2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slideLayout" Target="../slideLayouts/slideLayout3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slideLayout" Target="../slideLayouts/slideLayout4.xml"/><Relationship Id="rId8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slideLayout" Target="../slideLayouts/slideLayout5.xml"/><Relationship Id="rId8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7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8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23801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고령화 사회, 대한민국: 현황과 과제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995738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우리나라는 세계에서 가장 빠른 속도로 고령화가 진행되고 있습니다. 2024년 현재, 노인 인구 비율은 계속해서 증가하고 있습니다.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793790" y="4976693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이 발표에서는 고령화 사회의 현황과 과제에 대해 살펴보겠습니다.</a:t>
            </a:r>
            <a:endParaRPr lang="en-US" sz="1750" dirty="0"/>
          </a:p>
        </p:txBody>
      </p:sp>
      <p:sp>
        <p:nvSpPr>
          <p:cNvPr id="6" name="Shape 3"/>
          <p:cNvSpPr/>
          <p:nvPr/>
        </p:nvSpPr>
        <p:spPr>
          <a:xfrm>
            <a:off x="793790" y="5611654"/>
            <a:ext cx="362903" cy="362903"/>
          </a:xfrm>
          <a:prstGeom prst="roundRect">
            <a:avLst>
              <a:gd name="adj" fmla="val 25194296"/>
            </a:avLst>
          </a:prstGeom>
          <a:solidFill>
            <a:srgbClr val="C393D3"/>
          </a:solidFill>
          <a:ln w="7620">
            <a:solidFill>
              <a:srgbClr val="FFFFFF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914876" y="5744289"/>
            <a:ext cx="120729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750"/>
              </a:lnSpc>
              <a:buNone/>
            </a:pPr>
            <a:r>
              <a:rPr lang="en-US" sz="750" dirty="0">
                <a:solidFill>
                  <a:srgbClr val="4D4D51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sk</a:t>
            </a:r>
            <a:endParaRPr lang="en-US" sz="750" dirty="0"/>
          </a:p>
        </p:txBody>
      </p:sp>
      <p:sp>
        <p:nvSpPr>
          <p:cNvPr id="8" name="Text 5"/>
          <p:cNvSpPr/>
          <p:nvPr/>
        </p:nvSpPr>
        <p:spPr>
          <a:xfrm>
            <a:off x="1270040" y="5594747"/>
            <a:ext cx="2010013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15213F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작성자: s.jin kim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739860"/>
            <a:ext cx="731567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대한민국, 고령화 사회로의 진입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535341" y="2788801"/>
            <a:ext cx="30480" cy="3700820"/>
          </a:xfrm>
          <a:prstGeom prst="roundRect">
            <a:avLst>
              <a:gd name="adj" fmla="val 111628"/>
            </a:avLst>
          </a:prstGeom>
          <a:solidFill>
            <a:srgbClr val="CFD2D8"/>
          </a:solidFill>
          <a:ln/>
        </p:spPr>
      </p:sp>
      <p:sp>
        <p:nvSpPr>
          <p:cNvPr id="5" name="Shape 2"/>
          <p:cNvSpPr/>
          <p:nvPr/>
        </p:nvSpPr>
        <p:spPr>
          <a:xfrm>
            <a:off x="6760012" y="3028712"/>
            <a:ext cx="680442" cy="30480"/>
          </a:xfrm>
          <a:prstGeom prst="roundRect">
            <a:avLst>
              <a:gd name="adj" fmla="val 111628"/>
            </a:avLst>
          </a:prstGeom>
          <a:solidFill>
            <a:srgbClr val="CFD2D8"/>
          </a:solidFill>
          <a:ln/>
        </p:spPr>
      </p:sp>
      <p:sp>
        <p:nvSpPr>
          <p:cNvPr id="6" name="Shape 3"/>
          <p:cNvSpPr/>
          <p:nvPr/>
        </p:nvSpPr>
        <p:spPr>
          <a:xfrm>
            <a:off x="6280190" y="2788801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9ECF2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5260" y="2831306"/>
            <a:ext cx="340162" cy="425291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669411" y="28666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2017년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7669411" y="3357086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고령사회 진입 (65세 이상 인구 14% 이상)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6760012" y="4413528"/>
            <a:ext cx="680442" cy="30480"/>
          </a:xfrm>
          <a:prstGeom prst="roundRect">
            <a:avLst>
              <a:gd name="adj" fmla="val 111628"/>
            </a:avLst>
          </a:prstGeom>
          <a:solidFill>
            <a:srgbClr val="CFD2D8"/>
          </a:solidFill>
          <a:ln/>
        </p:spPr>
      </p:sp>
      <p:sp>
        <p:nvSpPr>
          <p:cNvPr id="11" name="Shape 7"/>
          <p:cNvSpPr/>
          <p:nvPr/>
        </p:nvSpPr>
        <p:spPr>
          <a:xfrm>
            <a:off x="6280190" y="4173617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9ECF2"/>
          </a:solidFill>
          <a:ln/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260" y="4216122"/>
            <a:ext cx="340162" cy="425291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7669411" y="425148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2025년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7669411" y="4741902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초고령사회 진입 예상 (20% 이상)</a:t>
            </a:r>
            <a:endParaRPr lang="en-US" sz="1750" dirty="0"/>
          </a:p>
        </p:txBody>
      </p:sp>
      <p:sp>
        <p:nvSpPr>
          <p:cNvPr id="15" name="Shape 10"/>
          <p:cNvSpPr/>
          <p:nvPr/>
        </p:nvSpPr>
        <p:spPr>
          <a:xfrm>
            <a:off x="6760012" y="5798344"/>
            <a:ext cx="680442" cy="30480"/>
          </a:xfrm>
          <a:prstGeom prst="roundRect">
            <a:avLst>
              <a:gd name="adj" fmla="val 111628"/>
            </a:avLst>
          </a:prstGeom>
          <a:solidFill>
            <a:srgbClr val="CFD2D8"/>
          </a:solidFill>
          <a:ln/>
        </p:spPr>
      </p:sp>
      <p:sp>
        <p:nvSpPr>
          <p:cNvPr id="16" name="Shape 11"/>
          <p:cNvSpPr/>
          <p:nvPr/>
        </p:nvSpPr>
        <p:spPr>
          <a:xfrm>
            <a:off x="6280190" y="5558433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9ECF2"/>
          </a:solidFill>
          <a:ln/>
        </p:spPr>
      </p:sp>
      <p:pic>
        <p:nvPicPr>
          <p:cNvPr id="1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5260" y="5600938"/>
            <a:ext cx="340162" cy="425291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7669411" y="56363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출산율</a:t>
            </a:r>
            <a:endParaRPr lang="en-US" sz="2200" dirty="0"/>
          </a:p>
        </p:txBody>
      </p:sp>
      <p:sp>
        <p:nvSpPr>
          <p:cNvPr id="19" name="Text 13"/>
          <p:cNvSpPr/>
          <p:nvPr/>
        </p:nvSpPr>
        <p:spPr>
          <a:xfrm>
            <a:off x="7669411" y="6126718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지속적 감소 추세 (OECD 최저 수준)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1649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고령화의 주요 원인 분석</a:t>
            </a:r>
            <a:endParaRPr lang="en-US" sz="4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8348" y="2678906"/>
            <a:ext cx="2152055" cy="1306949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892" y="3294936"/>
            <a:ext cx="318968" cy="39862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357217" y="2905720"/>
            <a:ext cx="152792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낮은 출산율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5357217" y="3396139"/>
            <a:ext cx="152792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OECD 최저 수준</a:t>
            </a:r>
            <a:endParaRPr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5187077" y="3998952"/>
            <a:ext cx="8592860" cy="15240"/>
          </a:xfrm>
          <a:prstGeom prst="roundRect">
            <a:avLst>
              <a:gd name="adj" fmla="val 223256"/>
            </a:avLst>
          </a:prstGeom>
          <a:solidFill>
            <a:srgbClr val="CFD2D8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381" y="4042529"/>
            <a:ext cx="4304109" cy="1306949"/>
          </a:xfrm>
          <a:prstGeom prst="rect">
            <a:avLst/>
          </a:prstGeom>
        </p:spPr>
      </p:pic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892" y="4496633"/>
            <a:ext cx="318968" cy="398621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6433304" y="4269343"/>
            <a:ext cx="170509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기대 수명 증가</a:t>
            </a:r>
            <a:endParaRPr lang="en-US" sz="2200" dirty="0"/>
          </a:p>
        </p:txBody>
      </p:sp>
      <p:sp>
        <p:nvSpPr>
          <p:cNvPr id="11" name="Text 5"/>
          <p:cNvSpPr/>
          <p:nvPr/>
        </p:nvSpPr>
        <p:spPr>
          <a:xfrm>
            <a:off x="6433304" y="4759762"/>
            <a:ext cx="170509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선진국 수준</a:t>
            </a:r>
            <a:endParaRPr lang="en-US" sz="1750" dirty="0"/>
          </a:p>
        </p:txBody>
      </p:sp>
      <p:sp>
        <p:nvSpPr>
          <p:cNvPr id="12" name="Shape 6"/>
          <p:cNvSpPr/>
          <p:nvPr/>
        </p:nvSpPr>
        <p:spPr>
          <a:xfrm>
            <a:off x="6263164" y="5362575"/>
            <a:ext cx="7516773" cy="15240"/>
          </a:xfrm>
          <a:prstGeom prst="roundRect">
            <a:avLst>
              <a:gd name="adj" fmla="val 223256"/>
            </a:avLst>
          </a:prstGeom>
          <a:solidFill>
            <a:srgbClr val="CFD2D8"/>
          </a:solidFill>
          <a:ln/>
        </p:spPr>
      </p:sp>
      <p:pic>
        <p:nvPicPr>
          <p:cNvPr id="13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294" y="5406152"/>
            <a:ext cx="6456164" cy="1306949"/>
          </a:xfrm>
          <a:prstGeom prst="rect">
            <a:avLst/>
          </a:prstGeom>
        </p:spPr>
      </p:pic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4773" y="5860256"/>
            <a:ext cx="318968" cy="398621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7509272" y="56329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사회 경제적 요인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509272" y="6123384"/>
            <a:ext cx="303704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여성의 사회 진출, 양육 부담 증가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07594"/>
            <a:ext cx="968811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고령화가 사회에 미치는 영향: 경제적 측면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2200394" y="426922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노동력 부족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759643"/>
            <a:ext cx="424184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생산 가능 인구 감소</a:t>
            </a:r>
            <a:endParaRPr lang="en-US" sz="17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9258" y="2870002"/>
            <a:ext cx="3651885" cy="3651885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5274231" y="4412456"/>
            <a:ext cx="566976" cy="566976"/>
          </a:xfrm>
          <a:prstGeom prst="roundRect">
            <a:avLst>
              <a:gd name="adj" fmla="val 1611154"/>
            </a:avLst>
          </a:prstGeom>
          <a:solidFill>
            <a:srgbClr val="E9ECF2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083" y="4536400"/>
            <a:ext cx="255151" cy="31896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9481304" y="32712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복지 비용 증가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9481304" y="3761661"/>
            <a:ext cx="435530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노인 부양 부담 증가</a:t>
            </a:r>
            <a:endParaRPr lang="en-US" sz="17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258" y="2870002"/>
            <a:ext cx="3651885" cy="3651885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7910393" y="2890361"/>
            <a:ext cx="566976" cy="566976"/>
          </a:xfrm>
          <a:prstGeom prst="roundRect">
            <a:avLst>
              <a:gd name="adj" fmla="val 1611154"/>
            </a:avLst>
          </a:prstGeom>
          <a:solidFill>
            <a:srgbClr val="E9ECF2"/>
          </a:solidFill>
          <a:ln/>
        </p:spPr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6246" y="3014305"/>
            <a:ext cx="255151" cy="318968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9481304" y="526720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경제 성장 저하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9481304" y="5757624"/>
            <a:ext cx="435530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경제 성장 잠재력 감소 우려</a:t>
            </a:r>
            <a:endParaRPr lang="en-US" sz="1750" dirty="0"/>
          </a:p>
        </p:txBody>
      </p:sp>
      <p:pic>
        <p:nvPicPr>
          <p:cNvPr id="15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9258" y="2870002"/>
            <a:ext cx="3651885" cy="3651885"/>
          </a:xfrm>
          <a:prstGeom prst="rect">
            <a:avLst/>
          </a:prstGeom>
        </p:spPr>
      </p:pic>
      <p:sp>
        <p:nvSpPr>
          <p:cNvPr id="16" name="Shape 9"/>
          <p:cNvSpPr/>
          <p:nvPr/>
        </p:nvSpPr>
        <p:spPr>
          <a:xfrm>
            <a:off x="7910393" y="5934432"/>
            <a:ext cx="566976" cy="566976"/>
          </a:xfrm>
          <a:prstGeom prst="roundRect">
            <a:avLst>
              <a:gd name="adj" fmla="val 1611154"/>
            </a:avLst>
          </a:prstGeom>
          <a:solidFill>
            <a:srgbClr val="E9ECF2"/>
          </a:solidFill>
          <a:ln/>
        </p:spPr>
      </p:sp>
      <p:pic>
        <p:nvPicPr>
          <p:cNvPr id="1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6246" y="6058376"/>
            <a:ext cx="255151" cy="3189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43382"/>
            <a:ext cx="968811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고령화가 사회에 미치는 영향: 사회적 측면</a:t>
            </a:r>
            <a:endParaRPr lang="en-US" sz="4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05" y="2392323"/>
            <a:ext cx="2994184" cy="299418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455420" y="56699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노인 빈곤 문제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6160413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OECD 최고 수준의 노인 빈곤율을 기록하고 있습니다.</a:t>
            </a:r>
            <a:endParaRPr lang="en-US" sz="1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108" y="2392323"/>
            <a:ext cx="2994184" cy="299418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897523" y="56699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세대 갈등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6160413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세대 간 인식 차이가 사회 통합을 저해하고 있습니다.</a:t>
            </a:r>
            <a:endParaRPr lang="en-US" sz="17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0211" y="2392323"/>
            <a:ext cx="2994184" cy="299418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0339626" y="56699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사회적 고립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6160413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고독사 문제가 증가하고 노인 우울증이 심화되고 있습니다.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194554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고령화 문제 해결을 위한 정책적 노력</a:t>
            </a:r>
            <a:endParaRPr lang="en-US" sz="44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90" y="2952274"/>
            <a:ext cx="1134070" cy="13608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268022" y="317908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출산율 제고 정책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2268022" y="3669506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출산 장려금 지급, 육아 지원 확대</a:t>
            </a:r>
            <a:endParaRPr lang="en-US" sz="17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4313158"/>
            <a:ext cx="1134070" cy="136088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268022" y="45399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노인 복지 정책 강화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2268022" y="5030391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기초 연금 인상, 노인 일자리 창출</a:t>
            </a:r>
            <a:endParaRPr lang="en-US" sz="17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5674042"/>
            <a:ext cx="1134070" cy="136088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268022" y="590085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고령 친화 산업 육성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2268022" y="6391275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고령자 고용 확대, 실버 산업 지원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360902"/>
            <a:ext cx="852892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고령화 문제 해결을 위한 사회적 노력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5409843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9ECF2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860" y="5452348"/>
            <a:ext cx="340162" cy="42529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530906" y="548771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세대 간 소통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530906" y="5978128"/>
            <a:ext cx="342149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다양한 세대가 함께하는 프로그램을 통해 공감대를 형성합니다.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5235893" y="5409843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9ECF2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963" y="5452348"/>
            <a:ext cx="340162" cy="42529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973008" y="548771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인식 개선 캠페인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5973008" y="5978128"/>
            <a:ext cx="342149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노인에 대한 긍정적 인식을 확산시키는 캠페인을 진행합니다.</a:t>
            </a:r>
            <a:endParaRPr lang="en-US" sz="1750" dirty="0"/>
          </a:p>
        </p:txBody>
      </p:sp>
      <p:sp>
        <p:nvSpPr>
          <p:cNvPr id="12" name="Shape 7"/>
          <p:cNvSpPr/>
          <p:nvPr/>
        </p:nvSpPr>
        <p:spPr>
          <a:xfrm>
            <a:off x="9677995" y="5409843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9ECF2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3065" y="5452348"/>
            <a:ext cx="340162" cy="425291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0415111" y="548771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지역 사회 돌봄</a:t>
            </a:r>
            <a:endParaRPr lang="en-US" sz="2200" dirty="0"/>
          </a:p>
        </p:txBody>
      </p:sp>
      <p:sp>
        <p:nvSpPr>
          <p:cNvPr id="15" name="Text 9"/>
          <p:cNvSpPr/>
          <p:nvPr/>
        </p:nvSpPr>
        <p:spPr>
          <a:xfrm>
            <a:off x="10415111" y="5978128"/>
            <a:ext cx="342149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지역 사회 중심의 노인 돌봄 시스템을 강화합니다.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970127"/>
            <a:ext cx="682311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지속 가능한 사회를 위한 과제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019068"/>
            <a:ext cx="170021" cy="853321"/>
          </a:xfrm>
          <a:prstGeom prst="roundRect">
            <a:avLst>
              <a:gd name="adj" fmla="val 20012"/>
            </a:avLst>
          </a:prstGeom>
          <a:solidFill>
            <a:srgbClr val="E9ECF2"/>
          </a:solidFill>
          <a:ln/>
        </p:spPr>
      </p:sp>
      <p:sp>
        <p:nvSpPr>
          <p:cNvPr id="5" name="Text 2"/>
          <p:cNvSpPr/>
          <p:nvPr/>
        </p:nvSpPr>
        <p:spPr>
          <a:xfrm>
            <a:off x="1303973" y="30190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장기적 비전 수립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303973" y="3509486"/>
            <a:ext cx="704623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고령화 사회 문제 해결을 위한 장기적인 국가 비전을 제시합니다.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133951" y="4099203"/>
            <a:ext cx="170021" cy="853321"/>
          </a:xfrm>
          <a:prstGeom prst="roundRect">
            <a:avLst>
              <a:gd name="adj" fmla="val 20012"/>
            </a:avLst>
          </a:prstGeom>
          <a:solidFill>
            <a:srgbClr val="E9ECF2"/>
          </a:solidFill>
          <a:ln/>
        </p:spPr>
      </p:sp>
      <p:sp>
        <p:nvSpPr>
          <p:cNvPr id="8" name="Text 5"/>
          <p:cNvSpPr/>
          <p:nvPr/>
        </p:nvSpPr>
        <p:spPr>
          <a:xfrm>
            <a:off x="1644134" y="409920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사회적 협력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644134" y="4589621"/>
            <a:ext cx="670607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정부, 기업, 시민 사회의 유기적인 협력을 강화합니다.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1474232" y="5179338"/>
            <a:ext cx="170021" cy="853321"/>
          </a:xfrm>
          <a:prstGeom prst="roundRect">
            <a:avLst>
              <a:gd name="adj" fmla="val 20012"/>
            </a:avLst>
          </a:prstGeom>
          <a:solidFill>
            <a:srgbClr val="E9ECF2"/>
          </a:solidFill>
          <a:ln/>
        </p:spPr>
      </p:sp>
      <p:sp>
        <p:nvSpPr>
          <p:cNvPr id="11" name="Text 8"/>
          <p:cNvSpPr/>
          <p:nvPr/>
        </p:nvSpPr>
        <p:spPr>
          <a:xfrm>
            <a:off x="1984415" y="517933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지속 가능성 확보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984415" y="5669756"/>
            <a:ext cx="63657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미래 세대를 위한 지속 가능한 사회 구축에 힘씁니다.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4005" y="482441"/>
            <a:ext cx="6190893" cy="5482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300"/>
              </a:lnSpc>
              <a:buNone/>
            </a:pPr>
            <a:r>
              <a:rPr lang="en-US" sz="3450" dirty="0">
                <a:solidFill>
                  <a:srgbClr val="3257B8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2024년 OECD 국가별 노인 빈곤율</a:t>
            </a:r>
            <a:endParaRPr lang="en-US" sz="3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05" y="1381482"/>
            <a:ext cx="13402389" cy="6978848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6679883" y="8360331"/>
            <a:ext cx="175379" cy="175379"/>
          </a:xfrm>
          <a:prstGeom prst="roundRect">
            <a:avLst>
              <a:gd name="adj" fmla="val 10428"/>
            </a:avLst>
          </a:prstGeom>
          <a:solidFill>
            <a:srgbClr val="3257B8"/>
          </a:solidFill>
          <a:ln/>
        </p:spPr>
      </p:sp>
      <p:sp>
        <p:nvSpPr>
          <p:cNvPr id="5" name="Text 2"/>
          <p:cNvSpPr/>
          <p:nvPr/>
        </p:nvSpPr>
        <p:spPr>
          <a:xfrm>
            <a:off x="6916222" y="8360331"/>
            <a:ext cx="322778" cy="175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3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여성</a:t>
            </a:r>
            <a:endParaRPr lang="en-US" sz="1350" dirty="0"/>
          </a:p>
        </p:txBody>
      </p:sp>
      <p:sp>
        <p:nvSpPr>
          <p:cNvPr id="6" name="Shape 3"/>
          <p:cNvSpPr/>
          <p:nvPr/>
        </p:nvSpPr>
        <p:spPr>
          <a:xfrm>
            <a:off x="7391400" y="8360331"/>
            <a:ext cx="175379" cy="175379"/>
          </a:xfrm>
          <a:prstGeom prst="roundRect">
            <a:avLst>
              <a:gd name="adj" fmla="val 10428"/>
            </a:avLst>
          </a:prstGeom>
          <a:solidFill>
            <a:srgbClr val="B89332"/>
          </a:solidFill>
          <a:ln/>
        </p:spPr>
      </p:sp>
      <p:sp>
        <p:nvSpPr>
          <p:cNvPr id="7" name="Text 4"/>
          <p:cNvSpPr/>
          <p:nvPr/>
        </p:nvSpPr>
        <p:spPr>
          <a:xfrm>
            <a:off x="7627739" y="8360331"/>
            <a:ext cx="322778" cy="175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350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남성</a:t>
            </a:r>
            <a:endParaRPr lang="en-US" sz="13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2025-05-04T12:46:12Z</dcterms:created>
  <dcterms:modified xsi:type="dcterms:W3CDTF">2025-05-04T12:46:12Z</dcterms:modified>
</cp:coreProperties>
</file>