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  <p:sldMasterId id="2147483721" r:id="rId4"/>
    <p:sldMasterId id="2147483684" r:id="rId5"/>
    <p:sldMasterId id="2147483696" r:id="rId6"/>
    <p:sldMasterId id="2147483708" r:id="rId7"/>
  </p:sldMasterIdLst>
  <p:notesMasterIdLst>
    <p:notesMasterId r:id="rId61"/>
  </p:notesMasterIdLst>
  <p:sldIdLst>
    <p:sldId id="628" r:id="rId8"/>
    <p:sldId id="258" r:id="rId9"/>
    <p:sldId id="457" r:id="rId10"/>
    <p:sldId id="260" r:id="rId11"/>
    <p:sldId id="528" r:id="rId12"/>
    <p:sldId id="529" r:id="rId13"/>
    <p:sldId id="530" r:id="rId14"/>
    <p:sldId id="531" r:id="rId15"/>
    <p:sldId id="532" r:id="rId16"/>
    <p:sldId id="533" r:id="rId17"/>
    <p:sldId id="534" r:id="rId18"/>
    <p:sldId id="535" r:id="rId19"/>
    <p:sldId id="536" r:id="rId20"/>
    <p:sldId id="537" r:id="rId21"/>
    <p:sldId id="538" r:id="rId22"/>
    <p:sldId id="539" r:id="rId23"/>
    <p:sldId id="540" r:id="rId24"/>
    <p:sldId id="541" r:id="rId25"/>
    <p:sldId id="616" r:id="rId26"/>
    <p:sldId id="617" r:id="rId27"/>
    <p:sldId id="544" r:id="rId28"/>
    <p:sldId id="545" r:id="rId29"/>
    <p:sldId id="546" r:id="rId30"/>
    <p:sldId id="547" r:id="rId31"/>
    <p:sldId id="548" r:id="rId32"/>
    <p:sldId id="549" r:id="rId33"/>
    <p:sldId id="550" r:id="rId34"/>
    <p:sldId id="551" r:id="rId35"/>
    <p:sldId id="565" r:id="rId36"/>
    <p:sldId id="566" r:id="rId37"/>
    <p:sldId id="553" r:id="rId38"/>
    <p:sldId id="554" r:id="rId39"/>
    <p:sldId id="555" r:id="rId40"/>
    <p:sldId id="556" r:id="rId41"/>
    <p:sldId id="557" r:id="rId42"/>
    <p:sldId id="558" r:id="rId43"/>
    <p:sldId id="559" r:id="rId44"/>
    <p:sldId id="560" r:id="rId45"/>
    <p:sldId id="561" r:id="rId46"/>
    <p:sldId id="562" r:id="rId47"/>
    <p:sldId id="568" r:id="rId48"/>
    <p:sldId id="564" r:id="rId49"/>
    <p:sldId id="480" r:id="rId50"/>
    <p:sldId id="481" r:id="rId51"/>
    <p:sldId id="482" r:id="rId52"/>
    <p:sldId id="483" r:id="rId53"/>
    <p:sldId id="484" r:id="rId54"/>
    <p:sldId id="485" r:id="rId55"/>
    <p:sldId id="486" r:id="rId56"/>
    <p:sldId id="487" r:id="rId57"/>
    <p:sldId id="489" r:id="rId58"/>
    <p:sldId id="490" r:id="rId59"/>
    <p:sldId id="325" r:id="rId60"/>
  </p:sldIdLst>
  <p:sldSz cx="12169775" cy="6859588"/>
  <p:notesSz cx="6858000" cy="9144000"/>
  <p:embeddedFontLst>
    <p:embeddedFont>
      <p:font typeface="Mangal" panose="020B0600000101010101" charset="0"/>
      <p:regular r:id="rId62"/>
      <p:bold r:id="rId63"/>
    </p:embeddedFont>
    <p:embeddedFont>
      <p:font typeface="맑은 고딕" panose="020B0503020000020004" pitchFamily="50" charset="-127"/>
      <p:regular r:id="rId64"/>
      <p:bold r:id="rId65"/>
    </p:embeddedFont>
    <p:embeddedFont>
      <p:font typeface="HY견고딕" panose="02030600000101010101" pitchFamily="18" charset="-127"/>
      <p:regular r:id="rId66"/>
    </p:embeddedFont>
  </p:embeddedFontLst>
  <p:photoAlbum/>
  <p:defaultTextStyle>
    <a:defPPr>
      <a:defRPr lang="ko-KR"/>
    </a:defPPr>
    <a:lvl1pPr marL="0" algn="l" defTabSz="1217798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8899" algn="l" defTabSz="1217798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7798" algn="l" defTabSz="1217798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6697" algn="l" defTabSz="1217798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5596" algn="l" defTabSz="1217798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4495" algn="l" defTabSz="1217798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3394" algn="l" defTabSz="1217798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2293" algn="l" defTabSz="1217798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1192" algn="l" defTabSz="1217798" rtl="0" eaLnBrk="1" latinLnBrk="1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70C0"/>
    <a:srgbClr val="338DCD"/>
    <a:srgbClr val="0000FF"/>
    <a:srgbClr val="CC99FF"/>
    <a:srgbClr val="008080"/>
    <a:srgbClr val="CDB4F2"/>
    <a:srgbClr val="D9F1FF"/>
    <a:srgbClr val="CCE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53" autoAdjust="0"/>
    <p:restoredTop sz="94650"/>
  </p:normalViewPr>
  <p:slideViewPr>
    <p:cSldViewPr>
      <p:cViewPr varScale="1">
        <p:scale>
          <a:sx n="83" d="100"/>
          <a:sy n="83" d="100"/>
        </p:scale>
        <p:origin x="365" y="62"/>
      </p:cViewPr>
      <p:guideLst>
        <p:guide orient="horz" pos="2161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109" d="100"/>
          <a:sy n="109" d="100"/>
        </p:scale>
        <p:origin x="-334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63" Type="http://schemas.openxmlformats.org/officeDocument/2006/relationships/font" Target="fonts/font2.fntdata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font" Target="fonts/font3.fntdata"/><Relationship Id="rId69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presProps" Target="presProps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font" Target="fonts/font1.fntdata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39" Type="http://schemas.openxmlformats.org/officeDocument/2006/relationships/slide" Target="slides/slide32.xml"/><Relationship Id="rId34" Type="http://schemas.openxmlformats.org/officeDocument/2006/relationships/slide" Target="slides/slide27.xml"/><Relationship Id="rId50" Type="http://schemas.openxmlformats.org/officeDocument/2006/relationships/slide" Target="slides/slide43.xml"/><Relationship Id="rId55" Type="http://schemas.openxmlformats.org/officeDocument/2006/relationships/slide" Target="slides/slide4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1.%20&#45824;&#44396;&#49436;&#48512;&#51648;&#49324;\6.%202020&#45380;\99.%20&#44060;&#51064;&#50857;\2020%20&#50696;&#48708;&#49328;&#50629;&#51064;&#47141;&#50857;%20&#44368;&#51116;%20&#48143;%20&#44368;&#50504;%20&#52572;&#49888;&#54868;%20&#44160;&#53664;%20&#51032;&#47280;\&#51089;&#49457;&#51088;&#47308;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____1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454727849113707E-2"/>
          <c:y val="6.9128000327755679E-2"/>
          <c:w val="0.82309054430177264"/>
          <c:h val="0.80209038175444791"/>
        </c:manualLayout>
      </c:layout>
      <c:pie3DChart>
        <c:varyColors val="1"/>
        <c:ser>
          <c:idx val="0"/>
          <c:order val="0"/>
          <c:tx>
            <c:strRef>
              <c:f>Sheet1!$A$13</c:f>
              <c:strCache>
                <c:ptCount val="1"/>
                <c:pt idx="0">
                  <c:v>재해자수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1-33D6-491C-917B-86973D9897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3-33D6-491C-917B-86973D98972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5-33D6-491C-917B-86973D98972C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7-33D6-491C-917B-86973D98972C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9-33D6-491C-917B-86973D98972C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88900" sx="102000" sy="102000" algn="ctr" rotWithShape="0">
                  <a:prstClr val="black">
                    <a:alpha val="1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27000" h="127000"/>
                <a:bevelB w="127000" h="127000"/>
              </a:sp3d>
            </c:spPr>
            <c:extLst>
              <c:ext xmlns:c16="http://schemas.microsoft.com/office/drawing/2014/chart" uri="{C3380CC4-5D6E-409C-BE32-E72D297353CC}">
                <c16:uniqueId val="{0000000B-33D6-491C-917B-86973D98972C}"/>
              </c:ext>
            </c:extLst>
          </c:dPt>
          <c:dLbls>
            <c:dLbl>
              <c:idx val="0"/>
              <c:layout>
                <c:manualLayout>
                  <c:x val="-0.23624168754785241"/>
                  <c:y val="-6.7811497699838963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3D6-491C-917B-86973D98972C}"/>
                </c:ext>
              </c:extLst>
            </c:dLbl>
            <c:dLbl>
              <c:idx val="1"/>
              <c:layout>
                <c:manualLayout>
                  <c:x val="0.13611781230656905"/>
                  <c:y val="-0.2942073958313806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3D6-491C-917B-86973D98972C}"/>
                </c:ext>
              </c:extLst>
            </c:dLbl>
            <c:dLbl>
              <c:idx val="2"/>
              <c:layout>
                <c:manualLayout>
                  <c:x val="0.15748646941896391"/>
                  <c:y val="-0.125132987641576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3D6-491C-917B-86973D98972C}"/>
                </c:ext>
              </c:extLst>
            </c:dLbl>
            <c:dLbl>
              <c:idx val="3"/>
              <c:layout>
                <c:manualLayout>
                  <c:x val="9.1179237211694256E-2"/>
                  <c:y val="-2.13257768605026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2532284167933592"/>
                      <c:h val="0.14747699904204536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7-33D6-491C-917B-86973D98972C}"/>
                </c:ext>
              </c:extLst>
            </c:dLbl>
            <c:dLbl>
              <c:idx val="4"/>
              <c:layout>
                <c:manualLayout>
                  <c:x val="8.9534478911462281E-2"/>
                  <c:y val="0.1008199754609162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33D6-491C-917B-86973D98972C}"/>
                </c:ext>
              </c:extLst>
            </c:dLbl>
            <c:dLbl>
              <c:idx val="5"/>
              <c:layout>
                <c:manualLayout>
                  <c:x val="3.5794183445190158E-3"/>
                  <c:y val="-1.516187366428008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800" b="1" i="0" u="none" strike="noStrike" kern="1200" spc="0" baseline="0">
                      <a:solidFill>
                        <a:sysClr val="windowText" lastClr="0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33D6-491C-917B-86973D98972C}"/>
                </c:ext>
              </c:extLst>
            </c:dLbl>
            <c:spPr>
              <a:noFill/>
              <a:ln>
                <a:noFill/>
              </a:ln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1" i="0" u="none" strike="noStrike" kern="1200" spc="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Sheet1!$B$12:$G$12</c:f>
              <c:strCache>
                <c:ptCount val="6"/>
                <c:pt idx="0">
                  <c:v>1개월~6개월 미만</c:v>
                </c:pt>
                <c:pt idx="1">
                  <c:v>6개월~1년 미만</c:v>
                </c:pt>
                <c:pt idx="2">
                  <c:v>1년~5년 미만</c:v>
                </c:pt>
                <c:pt idx="3">
                  <c:v>5년~10년 미만</c:v>
                </c:pt>
                <c:pt idx="4">
                  <c:v>10년 이상</c:v>
                </c:pt>
                <c:pt idx="5">
                  <c:v>분류 불능</c:v>
                </c:pt>
              </c:strCache>
            </c:strRef>
          </c:cat>
          <c:val>
            <c:numRef>
              <c:f>Sheet1!$B$13:$G$13</c:f>
              <c:numCache>
                <c:formatCode>_(* #,##0_);_(* \(#,##0\);_(* "-"_);_(@_)</c:formatCode>
                <c:ptCount val="6"/>
                <c:pt idx="0">
                  <c:v>55391</c:v>
                </c:pt>
                <c:pt idx="1">
                  <c:v>11352</c:v>
                </c:pt>
                <c:pt idx="2">
                  <c:v>24263</c:v>
                </c:pt>
                <c:pt idx="3">
                  <c:v>7563</c:v>
                </c:pt>
                <c:pt idx="4">
                  <c:v>10640</c:v>
                </c:pt>
                <c:pt idx="5">
                  <c:v>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3D6-491C-917B-86973D98972C}"/>
            </c:ext>
          </c:extLst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6987903685952308E-2"/>
          <c:y val="0.13179877086082489"/>
          <c:w val="0.93214253109665635"/>
          <c:h val="0.6700913604045468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사고사망자수(명)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8.5763305018839733E-2"/>
                  <c:y val="-6.113454993737749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D56-4F74-8621-755F718080B8}"/>
                </c:ext>
              </c:extLst>
            </c:dLbl>
            <c:dLbl>
              <c:idx val="1"/>
              <c:layout>
                <c:manualLayout>
                  <c:x val="-6.4838134745856868E-2"/>
                  <c:y val="-6.11345499373774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D56-4F74-8621-755F718080B8}"/>
                </c:ext>
              </c:extLst>
            </c:dLbl>
            <c:dLbl>
              <c:idx val="4"/>
              <c:layout>
                <c:manualLayout>
                  <c:x val="-6.095956381494335E-2"/>
                  <c:y val="-5.114117284476826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D56-4F74-8621-755F718080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1129</c:v>
                </c:pt>
                <c:pt idx="1">
                  <c:v>1134</c:v>
                </c:pt>
                <c:pt idx="2">
                  <c:v>1090</c:v>
                </c:pt>
                <c:pt idx="3">
                  <c:v>992</c:v>
                </c:pt>
                <c:pt idx="4">
                  <c:v>955</c:v>
                </c:pt>
                <c:pt idx="5">
                  <c:v>969</c:v>
                </c:pt>
                <c:pt idx="6">
                  <c:v>964</c:v>
                </c:pt>
                <c:pt idx="7">
                  <c:v>971</c:v>
                </c:pt>
                <c:pt idx="8">
                  <c:v>855</c:v>
                </c:pt>
                <c:pt idx="9">
                  <c:v>882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1D56-4F74-8621-755F718080B8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-1663771872"/>
        <c:axId val="-1663781664"/>
      </c:line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사고사망만인율(‱)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8"/>
              <c:layout>
                <c:manualLayout>
                  <c:x val="-2.3795313629274603E-2"/>
                  <c:y val="5.442532848516928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D56-4F74-8621-755F718080B8}"/>
                </c:ext>
              </c:extLst>
            </c:dLbl>
            <c:dLbl>
              <c:idx val="9"/>
              <c:layout>
                <c:manualLayout>
                  <c:x val="-2.3795313629274603E-2"/>
                  <c:y val="5.734397098087990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D56-4F74-8621-755F718080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Sheet1!$C$2:$C$11</c:f>
              <c:numCache>
                <c:formatCode>General</c:formatCode>
                <c:ptCount val="10"/>
                <c:pt idx="0">
                  <c:v>0.79</c:v>
                </c:pt>
                <c:pt idx="1">
                  <c:v>0.73</c:v>
                </c:pt>
                <c:pt idx="2">
                  <c:v>0.71</c:v>
                </c:pt>
                <c:pt idx="3">
                  <c:v>0.57999999999999996</c:v>
                </c:pt>
                <c:pt idx="4">
                  <c:v>0.53</c:v>
                </c:pt>
                <c:pt idx="5">
                  <c:v>0.53</c:v>
                </c:pt>
                <c:pt idx="6">
                  <c:v>0.52</c:v>
                </c:pt>
                <c:pt idx="7">
                  <c:v>0.51</c:v>
                </c:pt>
                <c:pt idx="8">
                  <c:v>0.46</c:v>
                </c:pt>
                <c:pt idx="9">
                  <c:v>0.46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1D56-4F74-8621-755F718080B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재해율(%)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3795313629274603E-2"/>
                  <c:y val="4.56694009980377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D56-4F74-8621-755F718080B8}"/>
                </c:ext>
              </c:extLst>
            </c:dLbl>
            <c:dLbl>
              <c:idx val="1"/>
              <c:layout>
                <c:manualLayout>
                  <c:x val="-2.2587584160675567E-2"/>
                  <c:y val="3.98321160066168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D56-4F74-8621-755F718080B8}"/>
                </c:ext>
              </c:extLst>
            </c:dLbl>
            <c:dLbl>
              <c:idx val="2"/>
              <c:layout>
                <c:manualLayout>
                  <c:x val="-2.2587584160675567E-2"/>
                  <c:y val="3.98321160066168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D56-4F74-8621-755F718080B8}"/>
                </c:ext>
              </c:extLst>
            </c:dLbl>
            <c:dLbl>
              <c:idx val="3"/>
              <c:layout>
                <c:manualLayout>
                  <c:x val="-2.7418502035071703E-2"/>
                  <c:y val="5.15066859894588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D56-4F74-8621-755F718080B8}"/>
                </c:ext>
              </c:extLst>
            </c:dLbl>
            <c:dLbl>
              <c:idx val="4"/>
              <c:layout>
                <c:manualLayout>
                  <c:x val="-1.9812849480771427E-2"/>
                  <c:y val="5.150668598945887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D56-4F74-8621-755F718080B8}"/>
                </c:ext>
              </c:extLst>
            </c:dLbl>
            <c:dLbl>
              <c:idx val="5"/>
              <c:layout>
                <c:manualLayout>
                  <c:x val="-2.3795313629274603E-2"/>
                  <c:y val="4.566940099803773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1D56-4F74-8621-755F718080B8}"/>
                </c:ext>
              </c:extLst>
            </c:dLbl>
            <c:dLbl>
              <c:idx val="6"/>
              <c:layout>
                <c:manualLayout>
                  <c:x val="-2.3795313629274603E-2"/>
                  <c:y val="4.566940099803784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D56-4F74-8621-755F718080B8}"/>
                </c:ext>
              </c:extLst>
            </c:dLbl>
            <c:dLbl>
              <c:idx val="7"/>
              <c:layout>
                <c:manualLayout>
                  <c:x val="-2.3795313629274603E-2"/>
                  <c:y val="6.609989846801145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D56-4F74-8621-755F718080B8}"/>
                </c:ext>
              </c:extLst>
            </c:dLbl>
            <c:dLbl>
              <c:idx val="9"/>
              <c:layout>
                <c:manualLayout>
                  <c:x val="-2.2587584160675567E-2"/>
                  <c:y val="-5.064580136040914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D56-4F74-8621-755F718080B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Sheet1!$A$2:$A$11</c:f>
              <c:numCache>
                <c:formatCode>General</c:formatCode>
                <c:ptCount val="10"/>
                <c:pt idx="0">
                  <c:v>2011</c:v>
                </c:pt>
                <c:pt idx="1">
                  <c:v>2012</c:v>
                </c:pt>
                <c:pt idx="2">
                  <c:v>2013</c:v>
                </c:pt>
                <c:pt idx="3">
                  <c:v>2014</c:v>
                </c:pt>
                <c:pt idx="4">
                  <c:v>2015</c:v>
                </c:pt>
                <c:pt idx="5">
                  <c:v>2016</c:v>
                </c:pt>
                <c:pt idx="6">
                  <c:v>2017</c:v>
                </c:pt>
                <c:pt idx="7">
                  <c:v>2018</c:v>
                </c:pt>
                <c:pt idx="8">
                  <c:v>2019</c:v>
                </c:pt>
                <c:pt idx="9">
                  <c:v>2020</c:v>
                </c:pt>
              </c:numCache>
            </c:num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0.65</c:v>
                </c:pt>
                <c:pt idx="1">
                  <c:v>0.59</c:v>
                </c:pt>
                <c:pt idx="2">
                  <c:v>0.59</c:v>
                </c:pt>
                <c:pt idx="3">
                  <c:v>0.53</c:v>
                </c:pt>
                <c:pt idx="4">
                  <c:v>0.5</c:v>
                </c:pt>
                <c:pt idx="5">
                  <c:v>0.49</c:v>
                </c:pt>
                <c:pt idx="6">
                  <c:v>0.48</c:v>
                </c:pt>
                <c:pt idx="7">
                  <c:v>0.54</c:v>
                </c:pt>
                <c:pt idx="8">
                  <c:v>0.57999999999999996</c:v>
                </c:pt>
                <c:pt idx="9">
                  <c:v>0.56999999999999995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0-1D56-4F74-8621-755F718080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328401488"/>
        <c:axId val="-1664358976"/>
      </c:lineChart>
      <c:catAx>
        <c:axId val="-1663771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-1663781664"/>
        <c:crosses val="autoZero"/>
        <c:auto val="1"/>
        <c:lblAlgn val="ctr"/>
        <c:lblOffset val="100"/>
        <c:noMultiLvlLbl val="0"/>
      </c:catAx>
      <c:valAx>
        <c:axId val="-1663781664"/>
        <c:scaling>
          <c:orientation val="minMax"/>
          <c:max val="140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alpha val="28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noFill/>
              <a:round/>
            </a:ln>
            <a:effectLst/>
          </c:spPr>
        </c:min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6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-1663771872"/>
        <c:crosses val="autoZero"/>
        <c:crossBetween val="between"/>
        <c:majorUnit val="200"/>
        <c:minorUnit val="40"/>
      </c:valAx>
      <c:valAx>
        <c:axId val="-1664358976"/>
        <c:scaling>
          <c:orientation val="minMax"/>
          <c:max val="1.8"/>
          <c:min val="-0.2"/>
        </c:scaling>
        <c:delete val="0"/>
        <c:axPos val="r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-1328401488"/>
        <c:crosses val="max"/>
        <c:crossBetween val="between"/>
        <c:majorUnit val="0.5"/>
        <c:minorUnit val="0.1"/>
      </c:valAx>
      <c:catAx>
        <c:axId val="-13284014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-1664358976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5.4398381347458565E-2"/>
          <c:y val="0.84000104917344809"/>
          <c:w val="0.92707495777305349"/>
          <c:h val="0.1400121966413334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ko-K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5028143529307491E-2"/>
          <c:y val="2.5335788361923069E-2"/>
          <c:w val="0.92801818250979495"/>
          <c:h val="0.6561402492750505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재해자수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  <a:sp3d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1-9925-4AB7-BD68-173B795BB89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3-9925-4AB7-BD68-173B795BB89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5-9925-4AB7-BD68-173B795BB89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7-9925-4AB7-BD68-173B795BB89A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>
                  <a:lumMod val="7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9-9925-4AB7-BD68-173B795BB89A}"/>
              </c:ext>
            </c:extLst>
          </c:dPt>
          <c:dPt>
            <c:idx val="5"/>
            <c:invertIfNegative val="0"/>
            <c:bubble3D val="0"/>
            <c:spPr>
              <a:solidFill>
                <a:schemeClr val="bg1">
                  <a:lumMod val="85000"/>
                </a:schemeClr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B-9925-4AB7-BD68-173B795BB89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ko-K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Sheet1!$A$2:$A$7</c:f>
              <c:strCache>
                <c:ptCount val="6"/>
                <c:pt idx="0">
                  <c:v>넘어짐</c:v>
                </c:pt>
                <c:pt idx="1">
                  <c:v>떨어짐</c:v>
                </c:pt>
                <c:pt idx="2">
                  <c:v>절단,베임,찔림</c:v>
                </c:pt>
                <c:pt idx="3">
                  <c:v>끼임</c:v>
                </c:pt>
                <c:pt idx="4">
                  <c:v>물체에 맞음</c:v>
                </c:pt>
                <c:pt idx="5">
                  <c:v>부딪힘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10184</c:v>
                </c:pt>
                <c:pt idx="1">
                  <c:v>9766</c:v>
                </c:pt>
                <c:pt idx="2">
                  <c:v>6217</c:v>
                </c:pt>
                <c:pt idx="3">
                  <c:v>5846</c:v>
                </c:pt>
                <c:pt idx="4">
                  <c:v>4544</c:v>
                </c:pt>
                <c:pt idx="5">
                  <c:v>3976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9925-4AB7-BD68-173B795BB89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-1328400400"/>
        <c:axId val="-1328412912"/>
        <c:axId val="0"/>
      </c:bar3DChart>
      <c:catAx>
        <c:axId val="-13284004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ko-KR"/>
          </a:p>
        </c:txPr>
        <c:crossAx val="-1328412912"/>
        <c:crosses val="autoZero"/>
        <c:auto val="1"/>
        <c:lblAlgn val="ctr"/>
        <c:lblOffset val="100"/>
        <c:noMultiLvlLbl val="0"/>
      </c:catAx>
      <c:valAx>
        <c:axId val="-1328412912"/>
        <c:scaling>
          <c:orientation val="minMax"/>
          <c:max val="12000"/>
          <c:min val="2000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-1328400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cs:styleClr val="auto"/>
    </cs:fontRef>
    <cs:defRPr sz="100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0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0.21654</cdr:x>
      <cdr:y>0.14004</cdr:y>
    </cdr:from>
    <cdr:to>
      <cdr:x>0.28571</cdr:x>
      <cdr:y>0.18054</cdr:y>
    </cdr:to>
    <cdr:cxnSp macro="">
      <cdr:nvCxnSpPr>
        <cdr:cNvPr id="3" name="직선 연결선 2"/>
        <cdr:cNvCxnSpPr/>
      </cdr:nvCxnSpPr>
      <cdr:spPr>
        <a:xfrm xmlns:a="http://schemas.openxmlformats.org/drawingml/2006/main">
          <a:off x="764053" y="306278"/>
          <a:ext cx="244059" cy="88591"/>
        </a:xfrm>
        <a:prstGeom xmlns:a="http://schemas.openxmlformats.org/drawingml/2006/main" prst="line">
          <a:avLst/>
        </a:prstGeom>
        <a:ln xmlns:a="http://schemas.openxmlformats.org/drawingml/2006/main" w="12700">
          <a:solidFill>
            <a:schemeClr val="tx1"/>
          </a:solidFill>
          <a:headEnd type="none"/>
          <a:tailEnd type="oval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9DD133-DA48-4F1B-AAA0-858A29370C8E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387350" y="685800"/>
            <a:ext cx="60833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9ECA01-63A7-4606-88B6-6943AB8EDD9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24250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7798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8899" algn="l" defTabSz="1217798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7798" algn="l" defTabSz="1217798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6697" algn="l" defTabSz="1217798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5596" algn="l" defTabSz="1217798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4495" algn="l" defTabSz="1217798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3394" algn="l" defTabSz="1217798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2293" algn="l" defTabSz="1217798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1192" algn="l" defTabSz="1217798" rtl="0" eaLnBrk="1" latinLnBrk="1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ECA01-63A7-4606-88B6-6943AB8EDD9C}" type="slidenum">
              <a:rPr lang="ko-KR" altLang="en-US" smtClean="0">
                <a:solidFill>
                  <a:prstClr val="black"/>
                </a:solidFill>
              </a:rPr>
              <a:pPr/>
              <a:t>19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881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ECA01-63A7-4606-88B6-6943AB8EDD9C}" type="slidenum">
              <a:rPr lang="ko-KR" altLang="en-US" smtClean="0">
                <a:solidFill>
                  <a:prstClr val="black"/>
                </a:solidFill>
              </a:rPr>
              <a:pPr/>
              <a:t>20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76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ECA01-63A7-4606-88B6-6943AB8EDD9C}" type="slidenum">
              <a:rPr lang="ko-KR" altLang="en-US" smtClean="0">
                <a:solidFill>
                  <a:prstClr val="black"/>
                </a:solidFill>
              </a:rPr>
              <a:pPr/>
              <a:t>25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7293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ECA01-63A7-4606-88B6-6943AB8EDD9C}" type="slidenum">
              <a:rPr lang="ko-KR" altLang="en-US" smtClean="0">
                <a:solidFill>
                  <a:prstClr val="black"/>
                </a:solidFill>
              </a:rPr>
              <a:pPr/>
              <a:t>26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6841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ECA01-63A7-4606-88B6-6943AB8EDD9C}" type="slidenum">
              <a:rPr lang="ko-KR" altLang="en-US" smtClean="0">
                <a:solidFill>
                  <a:prstClr val="black"/>
                </a:solidFill>
              </a:rPr>
              <a:pPr/>
              <a:t>38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4795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39ECA01-63A7-4606-88B6-6943AB8EDD9C}" type="slidenum">
              <a:rPr lang="ko-KR" altLang="en-US" smtClean="0">
                <a:solidFill>
                  <a:prstClr val="black"/>
                </a:solidFill>
              </a:rPr>
              <a:pPr/>
              <a:t>39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57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 userDrawn="1"/>
        </p:nvSpPr>
        <p:spPr>
          <a:xfrm>
            <a:off x="2870177" y="1500968"/>
            <a:ext cx="500066" cy="46434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489" y="274702"/>
            <a:ext cx="10952798" cy="1143265"/>
          </a:xfrm>
          <a:prstGeom prst="rect">
            <a:avLst/>
          </a:prstGeom>
        </p:spPr>
        <p:txBody>
          <a:bodyPr lIns="121780" tIns="60890" rIns="121780" bIns="60890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8489" y="1600572"/>
            <a:ext cx="10952798" cy="4527011"/>
          </a:xfrm>
          <a:prstGeom prst="rect">
            <a:avLst/>
          </a:prstGeom>
        </p:spPr>
        <p:txBody>
          <a:bodyPr vert="eaVert" lIns="121780" tIns="60890" rIns="121780" bIns="6089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489" y="6357822"/>
            <a:ext cx="2839614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fld id="{9A73F6EA-1BD5-4110-82EF-EB1958608E45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8007" y="6357822"/>
            <a:ext cx="3853762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0656919" y="500836"/>
            <a:ext cx="570420" cy="429398"/>
          </a:xfrm>
          <a:prstGeom prst="rect">
            <a:avLst/>
          </a:prstGeom>
        </p:spPr>
        <p:txBody>
          <a:bodyPr/>
          <a:lstStyle/>
          <a:p>
            <a:fld id="{1E977328-0892-4E4A-BB75-013168C838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23087" y="206422"/>
            <a:ext cx="2738199" cy="4388867"/>
          </a:xfrm>
          <a:prstGeom prst="rect">
            <a:avLst/>
          </a:prstGeom>
        </p:spPr>
        <p:txBody>
          <a:bodyPr vert="eaVert" lIns="121780" tIns="60890" rIns="121780" bIns="60890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8489" y="206422"/>
            <a:ext cx="8011769" cy="4388867"/>
          </a:xfrm>
          <a:prstGeom prst="rect">
            <a:avLst/>
          </a:prstGeom>
        </p:spPr>
        <p:txBody>
          <a:bodyPr vert="eaVert" lIns="121780" tIns="60890" rIns="121780" bIns="6089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489" y="6357822"/>
            <a:ext cx="2839614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fld id="{9A73F6EA-1BD5-4110-82EF-EB1958608E45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8007" y="6357822"/>
            <a:ext cx="3853762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0656919" y="500836"/>
            <a:ext cx="570420" cy="429398"/>
          </a:xfrm>
          <a:prstGeom prst="rect">
            <a:avLst/>
          </a:prstGeom>
        </p:spPr>
        <p:txBody>
          <a:bodyPr/>
          <a:lstStyle/>
          <a:p>
            <a:fld id="{1E977328-0892-4E4A-BB75-013168C838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8013" y="1600200"/>
            <a:ext cx="10953750" cy="4527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619A4085-2350-4F12-8532-25552A717163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5ADF1595-CC5D-4760-A7D1-4D0B5B805D6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2025" y="4408488"/>
            <a:ext cx="103441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2025" y="2906713"/>
            <a:ext cx="10344150" cy="15017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619A4085-2350-4F12-8532-25552A717163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5ADF1595-CC5D-4760-A7D1-4D0B5B805D6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8013" y="1600200"/>
            <a:ext cx="5400675" cy="45275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61088" y="1600200"/>
            <a:ext cx="5400675" cy="45275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619A4085-2350-4F12-8532-25552A717163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5ADF1595-CC5D-4760-A7D1-4D0B5B805D6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8013" y="1535113"/>
            <a:ext cx="53768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8013" y="2174875"/>
            <a:ext cx="5376862" cy="39528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81725" y="1535113"/>
            <a:ext cx="53800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81725" y="2174875"/>
            <a:ext cx="5380038" cy="39528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619A4085-2350-4F12-8532-25552A717163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5ADF1595-CC5D-4760-A7D1-4D0B5B805D6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619A4085-2350-4F12-8532-25552A717163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5ADF1595-CC5D-4760-A7D1-4D0B5B805D6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619A4085-2350-4F12-8532-25552A717163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5ADF1595-CC5D-4760-A7D1-4D0B5B805D6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3050"/>
            <a:ext cx="400367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57738" y="273050"/>
            <a:ext cx="6804025" cy="5854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8013" y="1435100"/>
            <a:ext cx="4003675" cy="469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619A4085-2350-4F12-8532-25552A717163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5ADF1595-CC5D-4760-A7D1-4D0B5B805D6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6013" y="4802188"/>
            <a:ext cx="7300912" cy="5667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6013" y="612775"/>
            <a:ext cx="7300912" cy="4116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6013" y="5368925"/>
            <a:ext cx="7300912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619A4085-2350-4F12-8532-25552A717163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5ADF1595-CC5D-4760-A7D1-4D0B5B805D6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8013" y="1600200"/>
            <a:ext cx="10953750" cy="45275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619A4085-2350-4F12-8532-25552A717163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5ADF1595-CC5D-4760-A7D1-4D0B5B805D6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23325" y="274638"/>
            <a:ext cx="2738438" cy="585311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8013" y="274638"/>
            <a:ext cx="8062912" cy="5853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619A4085-2350-4F12-8532-25552A717163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5ADF1595-CC5D-4760-A7D1-4D0B5B805D6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2813" y="2130425"/>
            <a:ext cx="10344150" cy="147161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5625" y="3887788"/>
            <a:ext cx="8518525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196A7F14-5A0C-41A8-9990-01C35DE1E037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80DD1A61-85F1-47D1-9A2F-10BC582D5D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8013" y="1600200"/>
            <a:ext cx="10953750" cy="4527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196A7F14-5A0C-41A8-9990-01C35DE1E037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80DD1A61-85F1-47D1-9A2F-10BC582D5D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2025" y="4408488"/>
            <a:ext cx="103441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2025" y="2906713"/>
            <a:ext cx="10344150" cy="15017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196A7F14-5A0C-41A8-9990-01C35DE1E037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80DD1A61-85F1-47D1-9A2F-10BC582D5D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8013" y="1600200"/>
            <a:ext cx="5400675" cy="45275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61088" y="1600200"/>
            <a:ext cx="5400675" cy="45275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196A7F14-5A0C-41A8-9990-01C35DE1E037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80DD1A61-85F1-47D1-9A2F-10BC582D5D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8013" y="1535113"/>
            <a:ext cx="53768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8013" y="2174875"/>
            <a:ext cx="5376862" cy="39528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81725" y="1535113"/>
            <a:ext cx="53800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81725" y="2174875"/>
            <a:ext cx="5380038" cy="39528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196A7F14-5A0C-41A8-9990-01C35DE1E037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80DD1A61-85F1-47D1-9A2F-10BC582D5D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196A7F14-5A0C-41A8-9990-01C35DE1E037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80DD1A61-85F1-47D1-9A2F-10BC582D5D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196A7F14-5A0C-41A8-9990-01C35DE1E037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80DD1A61-85F1-47D1-9A2F-10BC582D5D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1328" y="4407922"/>
            <a:ext cx="10344309" cy="1362390"/>
          </a:xfrm>
          <a:prstGeom prst="rect">
            <a:avLst/>
          </a:prstGeom>
        </p:spPr>
        <p:txBody>
          <a:bodyPr lIns="121780" tIns="60890" rIns="121780" bIns="60890" anchor="t"/>
          <a:lstStyle>
            <a:lvl1pPr algn="l">
              <a:defRPr sz="53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1328" y="2907386"/>
            <a:ext cx="10344309" cy="1500534"/>
          </a:xfrm>
          <a:prstGeom prst="rect">
            <a:avLst/>
          </a:prstGeom>
        </p:spPr>
        <p:txBody>
          <a:bodyPr lIns="121780" tIns="60890" rIns="121780" bIns="60890"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899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79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69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59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49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39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2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1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489" y="6357822"/>
            <a:ext cx="2839614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fld id="{9A73F6EA-1BD5-4110-82EF-EB1958608E45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8007" y="6357822"/>
            <a:ext cx="3853762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10656919" y="500836"/>
            <a:ext cx="570420" cy="429398"/>
          </a:xfrm>
          <a:prstGeom prst="rect">
            <a:avLst/>
          </a:prstGeom>
        </p:spPr>
        <p:txBody>
          <a:bodyPr/>
          <a:lstStyle/>
          <a:p>
            <a:fld id="{1E977328-0892-4E4A-BB75-013168C838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3050"/>
            <a:ext cx="400367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57738" y="273050"/>
            <a:ext cx="6804025" cy="5854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8013" y="1435100"/>
            <a:ext cx="4003675" cy="469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196A7F14-5A0C-41A8-9990-01C35DE1E037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80DD1A61-85F1-47D1-9A2F-10BC582D5D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6013" y="4802188"/>
            <a:ext cx="7300912" cy="5667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6013" y="612775"/>
            <a:ext cx="7300912" cy="4116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6013" y="5368925"/>
            <a:ext cx="7300912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196A7F14-5A0C-41A8-9990-01C35DE1E037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80DD1A61-85F1-47D1-9A2F-10BC582D5D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8013" y="1600200"/>
            <a:ext cx="10953750" cy="45275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196A7F14-5A0C-41A8-9990-01C35DE1E037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80DD1A61-85F1-47D1-9A2F-10BC582D5D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23325" y="274638"/>
            <a:ext cx="2738438" cy="585311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8013" y="274638"/>
            <a:ext cx="8062912" cy="5853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196A7F14-5A0C-41A8-9990-01C35DE1E037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80DD1A61-85F1-47D1-9A2F-10BC582D5DE0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2813" y="2130425"/>
            <a:ext cx="10344150" cy="147161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5625" y="3887788"/>
            <a:ext cx="8518525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4452CB1C-17B4-4F7F-85E3-38A79684E8A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451E4CE-8031-4A18-BB7B-0C532E2854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8013" y="1600200"/>
            <a:ext cx="10953750" cy="4527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4452CB1C-17B4-4F7F-85E3-38A79684E8A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451E4CE-8031-4A18-BB7B-0C532E2854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2025" y="4408488"/>
            <a:ext cx="103441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2025" y="2906713"/>
            <a:ext cx="10344150" cy="15017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4452CB1C-17B4-4F7F-85E3-38A79684E8A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451E4CE-8031-4A18-BB7B-0C532E2854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8013" y="1600200"/>
            <a:ext cx="5400675" cy="45275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61088" y="1600200"/>
            <a:ext cx="5400675" cy="45275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4452CB1C-17B4-4F7F-85E3-38A79684E8A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451E4CE-8031-4A18-BB7B-0C532E2854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8013" y="1535113"/>
            <a:ext cx="53768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8013" y="2174875"/>
            <a:ext cx="5376862" cy="39528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81725" y="1535113"/>
            <a:ext cx="53800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81725" y="2174875"/>
            <a:ext cx="5380038" cy="39528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4452CB1C-17B4-4F7F-85E3-38A79684E8A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451E4CE-8031-4A18-BB7B-0C532E2854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4452CB1C-17B4-4F7F-85E3-38A79684E8A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451E4CE-8031-4A18-BB7B-0C532E2854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489" y="274702"/>
            <a:ext cx="10952798" cy="1143265"/>
          </a:xfrm>
          <a:prstGeom prst="rect">
            <a:avLst/>
          </a:prstGeom>
        </p:spPr>
        <p:txBody>
          <a:bodyPr lIns="121780" tIns="60890" rIns="121780" bIns="60890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8489" y="1600572"/>
            <a:ext cx="5374984" cy="4527011"/>
          </a:xfrm>
          <a:prstGeom prst="rect">
            <a:avLst/>
          </a:prstGeom>
        </p:spPr>
        <p:txBody>
          <a:bodyPr lIns="121780" tIns="60890" rIns="121780" bIns="60890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86302" y="1600572"/>
            <a:ext cx="5374984" cy="4527011"/>
          </a:xfrm>
          <a:prstGeom prst="rect">
            <a:avLst/>
          </a:prstGeom>
        </p:spPr>
        <p:txBody>
          <a:bodyPr lIns="121780" tIns="60890" rIns="121780" bIns="60890"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8489" y="6357822"/>
            <a:ext cx="2839614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fld id="{9A73F6EA-1BD5-4110-82EF-EB1958608E45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58007" y="6357822"/>
            <a:ext cx="3853762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0656919" y="500836"/>
            <a:ext cx="570420" cy="429398"/>
          </a:xfrm>
          <a:prstGeom prst="rect">
            <a:avLst/>
          </a:prstGeom>
        </p:spPr>
        <p:txBody>
          <a:bodyPr/>
          <a:lstStyle/>
          <a:p>
            <a:fld id="{1E977328-0892-4E4A-BB75-013168C838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4452CB1C-17B4-4F7F-85E3-38A79684E8A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451E4CE-8031-4A18-BB7B-0C532E2854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3050"/>
            <a:ext cx="400367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57738" y="273050"/>
            <a:ext cx="6804025" cy="5854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8013" y="1435100"/>
            <a:ext cx="4003675" cy="469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4452CB1C-17B4-4F7F-85E3-38A79684E8A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451E4CE-8031-4A18-BB7B-0C532E2854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6013" y="4802188"/>
            <a:ext cx="7300912" cy="5667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6013" y="612775"/>
            <a:ext cx="7300912" cy="4116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6013" y="5368925"/>
            <a:ext cx="7300912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4452CB1C-17B4-4F7F-85E3-38A79684E8A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451E4CE-8031-4A18-BB7B-0C532E2854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8013" y="1600200"/>
            <a:ext cx="10953750" cy="45275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4452CB1C-17B4-4F7F-85E3-38A79684E8A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451E4CE-8031-4A18-BB7B-0C532E2854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23325" y="274638"/>
            <a:ext cx="2738438" cy="585311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8013" y="274638"/>
            <a:ext cx="8062912" cy="5853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4452CB1C-17B4-4F7F-85E3-38A79684E8A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451E4CE-8031-4A18-BB7B-0C532E2854E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2813" y="2130425"/>
            <a:ext cx="10344150" cy="1471613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5625" y="3887788"/>
            <a:ext cx="8518525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C773E4CC-157C-43C7-8639-026CDCA5AE9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9154625-7953-4904-AC31-D2CC31E8D7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08013" y="1600200"/>
            <a:ext cx="10953750" cy="45275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C773E4CC-157C-43C7-8639-026CDCA5AE9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9154625-7953-4904-AC31-D2CC31E8D7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2025" y="4408488"/>
            <a:ext cx="1034415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2025" y="2906713"/>
            <a:ext cx="10344150" cy="150177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C773E4CC-157C-43C7-8639-026CDCA5AE9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9154625-7953-4904-AC31-D2CC31E8D7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8013" y="1600200"/>
            <a:ext cx="5400675" cy="45275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61088" y="1600200"/>
            <a:ext cx="5400675" cy="452755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C773E4CC-157C-43C7-8639-026CDCA5AE9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9154625-7953-4904-AC31-D2CC31E8D7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8013" y="1535113"/>
            <a:ext cx="53768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8013" y="2174875"/>
            <a:ext cx="5376862" cy="39528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81725" y="1535113"/>
            <a:ext cx="538003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81725" y="2174875"/>
            <a:ext cx="5380038" cy="3952875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C773E4CC-157C-43C7-8639-026CDCA5AE9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9154625-7953-4904-AC31-D2CC31E8D7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489" y="274702"/>
            <a:ext cx="10952798" cy="1143265"/>
          </a:xfrm>
          <a:prstGeom prst="rect">
            <a:avLst/>
          </a:prstGeom>
        </p:spPr>
        <p:txBody>
          <a:bodyPr lIns="121780" tIns="60890" rIns="121780" bIns="60890"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8489" y="1535469"/>
            <a:ext cx="5377097" cy="639911"/>
          </a:xfrm>
          <a:prstGeom prst="rect">
            <a:avLst/>
          </a:prstGeom>
        </p:spPr>
        <p:txBody>
          <a:bodyPr lIns="121780" tIns="60890" rIns="121780" bIns="60890" anchor="b"/>
          <a:lstStyle>
            <a:lvl1pPr marL="0" indent="0">
              <a:buNone/>
              <a:defRPr sz="3200" b="1"/>
            </a:lvl1pPr>
            <a:lvl2pPr marL="608899" indent="0">
              <a:buNone/>
              <a:defRPr sz="2700" b="1"/>
            </a:lvl2pPr>
            <a:lvl3pPr marL="1217798" indent="0">
              <a:buNone/>
              <a:defRPr sz="2400" b="1"/>
            </a:lvl3pPr>
            <a:lvl4pPr marL="1826697" indent="0">
              <a:buNone/>
              <a:defRPr sz="2100" b="1"/>
            </a:lvl4pPr>
            <a:lvl5pPr marL="2435596" indent="0">
              <a:buNone/>
              <a:defRPr sz="2100" b="1"/>
            </a:lvl5pPr>
            <a:lvl6pPr marL="3044495" indent="0">
              <a:buNone/>
              <a:defRPr sz="2100" b="1"/>
            </a:lvl6pPr>
            <a:lvl7pPr marL="3653394" indent="0">
              <a:buNone/>
              <a:defRPr sz="2100" b="1"/>
            </a:lvl7pPr>
            <a:lvl8pPr marL="4262293" indent="0">
              <a:buNone/>
              <a:defRPr sz="2100" b="1"/>
            </a:lvl8pPr>
            <a:lvl9pPr marL="4871192" indent="0">
              <a:buNone/>
              <a:defRPr sz="21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8489" y="2175378"/>
            <a:ext cx="5377097" cy="3952203"/>
          </a:xfrm>
          <a:prstGeom prst="rect">
            <a:avLst/>
          </a:prstGeom>
        </p:spPr>
        <p:txBody>
          <a:bodyPr lIns="121780" tIns="60890" rIns="121780" bIns="60890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82078" y="1535469"/>
            <a:ext cx="5379210" cy="639911"/>
          </a:xfrm>
          <a:prstGeom prst="rect">
            <a:avLst/>
          </a:prstGeom>
        </p:spPr>
        <p:txBody>
          <a:bodyPr lIns="121780" tIns="60890" rIns="121780" bIns="60890" anchor="b"/>
          <a:lstStyle>
            <a:lvl1pPr marL="0" indent="0">
              <a:buNone/>
              <a:defRPr sz="3200" b="1"/>
            </a:lvl1pPr>
            <a:lvl2pPr marL="608899" indent="0">
              <a:buNone/>
              <a:defRPr sz="2700" b="1"/>
            </a:lvl2pPr>
            <a:lvl3pPr marL="1217798" indent="0">
              <a:buNone/>
              <a:defRPr sz="2400" b="1"/>
            </a:lvl3pPr>
            <a:lvl4pPr marL="1826697" indent="0">
              <a:buNone/>
              <a:defRPr sz="2100" b="1"/>
            </a:lvl4pPr>
            <a:lvl5pPr marL="2435596" indent="0">
              <a:buNone/>
              <a:defRPr sz="2100" b="1"/>
            </a:lvl5pPr>
            <a:lvl6pPr marL="3044495" indent="0">
              <a:buNone/>
              <a:defRPr sz="2100" b="1"/>
            </a:lvl6pPr>
            <a:lvl7pPr marL="3653394" indent="0">
              <a:buNone/>
              <a:defRPr sz="2100" b="1"/>
            </a:lvl7pPr>
            <a:lvl8pPr marL="4262293" indent="0">
              <a:buNone/>
              <a:defRPr sz="2100" b="1"/>
            </a:lvl8pPr>
            <a:lvl9pPr marL="4871192" indent="0">
              <a:buNone/>
              <a:defRPr sz="21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82078" y="2175378"/>
            <a:ext cx="5379210" cy="3952203"/>
          </a:xfrm>
          <a:prstGeom prst="rect">
            <a:avLst/>
          </a:prstGeom>
        </p:spPr>
        <p:txBody>
          <a:bodyPr lIns="121780" tIns="60890" rIns="121780" bIns="60890"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608489" y="6357822"/>
            <a:ext cx="2839614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fld id="{9A73F6EA-1BD5-4110-82EF-EB1958608E45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4158007" y="6357822"/>
            <a:ext cx="3853762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10656919" y="500836"/>
            <a:ext cx="570420" cy="429398"/>
          </a:xfrm>
          <a:prstGeom prst="rect">
            <a:avLst/>
          </a:prstGeom>
        </p:spPr>
        <p:txBody>
          <a:bodyPr/>
          <a:lstStyle/>
          <a:p>
            <a:fld id="{1E977328-0892-4E4A-BB75-013168C838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C773E4CC-157C-43C7-8639-026CDCA5AE9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9154625-7953-4904-AC31-D2CC31E8D7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C773E4CC-157C-43C7-8639-026CDCA5AE9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9154625-7953-4904-AC31-D2CC31E8D7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3050"/>
            <a:ext cx="4003675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57738" y="273050"/>
            <a:ext cx="6804025" cy="585470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8013" y="1435100"/>
            <a:ext cx="4003675" cy="46926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C773E4CC-157C-43C7-8639-026CDCA5AE9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9154625-7953-4904-AC31-D2CC31E8D7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6013" y="4802188"/>
            <a:ext cx="7300912" cy="566737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6013" y="612775"/>
            <a:ext cx="7300912" cy="41163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6013" y="5368925"/>
            <a:ext cx="7300912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C773E4CC-157C-43C7-8639-026CDCA5AE9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9154625-7953-4904-AC31-D2CC31E8D7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8013" y="1600200"/>
            <a:ext cx="10953750" cy="45275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C773E4CC-157C-43C7-8639-026CDCA5AE9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9154625-7953-4904-AC31-D2CC31E8D7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23325" y="274638"/>
            <a:ext cx="2738438" cy="5853112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8013" y="274638"/>
            <a:ext cx="8062912" cy="585311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/>
          <a:lstStyle/>
          <a:p>
            <a:fld id="{C773E4CC-157C-43C7-8639-026CDCA5AE9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/>
          <a:lstStyle/>
          <a:p>
            <a:fld id="{29154625-7953-4904-AC31-D2CC31E8D71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2813" y="2130425"/>
            <a:ext cx="10344150" cy="147161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5625" y="3887788"/>
            <a:ext cx="851852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553-9CF6-4E1E-AC8A-3C14144AF5C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8762-249A-4AA8-AFE2-6CD9F95F07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553-9CF6-4E1E-AC8A-3C14144AF5C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8762-249A-4AA8-AFE2-6CD9F95F07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2025" y="4408488"/>
            <a:ext cx="103441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2025" y="2906713"/>
            <a:ext cx="10344150" cy="15017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553-9CF6-4E1E-AC8A-3C14144AF5C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8762-249A-4AA8-AFE2-6CD9F95F07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8013" y="1600200"/>
            <a:ext cx="5400675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61088" y="1600200"/>
            <a:ext cx="5400675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553-9CF6-4E1E-AC8A-3C14144AF5C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8762-249A-4AA8-AFE2-6CD9F95F07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489" y="274702"/>
            <a:ext cx="10952798" cy="1143265"/>
          </a:xfrm>
          <a:prstGeom prst="rect">
            <a:avLst/>
          </a:prstGeom>
        </p:spPr>
        <p:txBody>
          <a:bodyPr lIns="121780" tIns="60890" rIns="121780" bIns="60890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608489" y="6357822"/>
            <a:ext cx="2839614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fld id="{9A73F6EA-1BD5-4110-82EF-EB1958608E45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4158007" y="6357822"/>
            <a:ext cx="3853762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10656919" y="500836"/>
            <a:ext cx="570420" cy="429398"/>
          </a:xfrm>
          <a:prstGeom prst="rect">
            <a:avLst/>
          </a:prstGeom>
        </p:spPr>
        <p:txBody>
          <a:bodyPr/>
          <a:lstStyle/>
          <a:p>
            <a:fld id="{1E977328-0892-4E4A-BB75-013168C838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8013" y="1535113"/>
            <a:ext cx="53768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8013" y="2174875"/>
            <a:ext cx="5376862" cy="3952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81725" y="1535113"/>
            <a:ext cx="53800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81725" y="2174875"/>
            <a:ext cx="5380038" cy="3952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553-9CF6-4E1E-AC8A-3C14144AF5C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8762-249A-4AA8-AFE2-6CD9F95F07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553-9CF6-4E1E-AC8A-3C14144AF5C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8762-249A-4AA8-AFE2-6CD9F95F07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553-9CF6-4E1E-AC8A-3C14144AF5C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8762-249A-4AA8-AFE2-6CD9F95F07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3050"/>
            <a:ext cx="40036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57738" y="273050"/>
            <a:ext cx="6804025" cy="58547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8013" y="1435100"/>
            <a:ext cx="4003675" cy="4692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553-9CF6-4E1E-AC8A-3C14144AF5C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8762-249A-4AA8-AFE2-6CD9F95F07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6013" y="4802188"/>
            <a:ext cx="7300912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6013" y="612775"/>
            <a:ext cx="7300912" cy="4116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6013" y="5368925"/>
            <a:ext cx="7300912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553-9CF6-4E1E-AC8A-3C14144AF5C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8762-249A-4AA8-AFE2-6CD9F95F07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553-9CF6-4E1E-AC8A-3C14144AF5C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8762-249A-4AA8-AFE2-6CD9F95F07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23325" y="274638"/>
            <a:ext cx="2738438" cy="585311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8013" y="274638"/>
            <a:ext cx="8062912" cy="585311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F2553-9CF6-4E1E-AC8A-3C14144AF5C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48762-249A-4AA8-AFE2-6CD9F95F07B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2813" y="2130425"/>
            <a:ext cx="10344150" cy="147161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5625" y="3887788"/>
            <a:ext cx="851852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12F9-9C1C-47D2-BC8E-36C187EFF96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7CD4A-0FC0-4903-8811-EE050F887F3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12F9-9C1C-47D2-BC8E-36C187EFF96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7CD4A-0FC0-4903-8811-EE050F887F3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2025" y="4408488"/>
            <a:ext cx="1034415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2025" y="2906713"/>
            <a:ext cx="10344150" cy="15017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12F9-9C1C-47D2-BC8E-36C187EFF96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7CD4A-0FC0-4903-8811-EE050F887F3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608489" y="6357822"/>
            <a:ext cx="2839614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fld id="{9A73F6EA-1BD5-4110-82EF-EB1958608E45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4158007" y="6357822"/>
            <a:ext cx="3853762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10656919" y="500836"/>
            <a:ext cx="570420" cy="429398"/>
          </a:xfrm>
          <a:prstGeom prst="rect">
            <a:avLst/>
          </a:prstGeom>
        </p:spPr>
        <p:txBody>
          <a:bodyPr/>
          <a:lstStyle/>
          <a:p>
            <a:fld id="{1E977328-0892-4E4A-BB75-013168C838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8013" y="1600200"/>
            <a:ext cx="5400675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61088" y="1600200"/>
            <a:ext cx="5400675" cy="4527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12F9-9C1C-47D2-BC8E-36C187EFF96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7CD4A-0FC0-4903-8811-EE050F887F3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8013" y="1535113"/>
            <a:ext cx="53768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8013" y="2174875"/>
            <a:ext cx="5376862" cy="3952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81725" y="1535113"/>
            <a:ext cx="53800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81725" y="2174875"/>
            <a:ext cx="5380038" cy="3952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12F9-9C1C-47D2-BC8E-36C187EFF96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7CD4A-0FC0-4903-8811-EE050F887F3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12F9-9C1C-47D2-BC8E-36C187EFF96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7CD4A-0FC0-4903-8811-EE050F887F3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12F9-9C1C-47D2-BC8E-36C187EFF96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7CD4A-0FC0-4903-8811-EE050F887F3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013" y="273050"/>
            <a:ext cx="40036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57738" y="273050"/>
            <a:ext cx="6804025" cy="58547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8013" y="1435100"/>
            <a:ext cx="4003675" cy="4692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12F9-9C1C-47D2-BC8E-36C187EFF96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7CD4A-0FC0-4903-8811-EE050F887F3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6013" y="4802188"/>
            <a:ext cx="7300912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6013" y="612775"/>
            <a:ext cx="7300912" cy="41163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6013" y="5368925"/>
            <a:ext cx="7300912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12F9-9C1C-47D2-BC8E-36C187EFF96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7CD4A-0FC0-4903-8811-EE050F887F3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12F9-9C1C-47D2-BC8E-36C187EFF96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7CD4A-0FC0-4903-8811-EE050F887F3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23325" y="274638"/>
            <a:ext cx="2738438" cy="5853112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8013" y="274638"/>
            <a:ext cx="8062912" cy="5853112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3312F9-9C1C-47D2-BC8E-36C187EFF96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A7CD4A-0FC0-4903-8811-EE050F887F3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8491" y="273112"/>
            <a:ext cx="4003772" cy="1162320"/>
          </a:xfrm>
          <a:prstGeom prst="rect">
            <a:avLst/>
          </a:prstGeom>
        </p:spPr>
        <p:txBody>
          <a:bodyPr lIns="121780" tIns="60890" rIns="121780" bIns="60890"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58044" y="273114"/>
            <a:ext cx="6803242" cy="5854469"/>
          </a:xfrm>
          <a:prstGeom prst="rect">
            <a:avLst/>
          </a:prstGeom>
        </p:spPr>
        <p:txBody>
          <a:bodyPr lIns="121780" tIns="60890" rIns="121780" bIns="60890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8491" y="1435434"/>
            <a:ext cx="4003772" cy="4692149"/>
          </a:xfrm>
          <a:prstGeom prst="rect">
            <a:avLst/>
          </a:prstGeom>
        </p:spPr>
        <p:txBody>
          <a:bodyPr lIns="121780" tIns="60890" rIns="121780" bIns="60890"/>
          <a:lstStyle>
            <a:lvl1pPr marL="0" indent="0">
              <a:buNone/>
              <a:defRPr sz="1900"/>
            </a:lvl1pPr>
            <a:lvl2pPr marL="608899" indent="0">
              <a:buNone/>
              <a:defRPr sz="1600"/>
            </a:lvl2pPr>
            <a:lvl3pPr marL="1217798" indent="0">
              <a:buNone/>
              <a:defRPr sz="1300"/>
            </a:lvl3pPr>
            <a:lvl4pPr marL="1826697" indent="0">
              <a:buNone/>
              <a:defRPr sz="1200"/>
            </a:lvl4pPr>
            <a:lvl5pPr marL="2435596" indent="0">
              <a:buNone/>
              <a:defRPr sz="1200"/>
            </a:lvl5pPr>
            <a:lvl6pPr marL="3044495" indent="0">
              <a:buNone/>
              <a:defRPr sz="1200"/>
            </a:lvl6pPr>
            <a:lvl7pPr marL="3653394" indent="0">
              <a:buNone/>
              <a:defRPr sz="1200"/>
            </a:lvl7pPr>
            <a:lvl8pPr marL="4262293" indent="0">
              <a:buNone/>
              <a:defRPr sz="1200"/>
            </a:lvl8pPr>
            <a:lvl9pPr marL="4871192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8489" y="6357822"/>
            <a:ext cx="2839614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fld id="{9A73F6EA-1BD5-4110-82EF-EB1958608E45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58007" y="6357822"/>
            <a:ext cx="3853762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5361" y="4801712"/>
            <a:ext cx="7301865" cy="566870"/>
          </a:xfrm>
          <a:prstGeom prst="rect">
            <a:avLst/>
          </a:prstGeom>
        </p:spPr>
        <p:txBody>
          <a:bodyPr lIns="121780" tIns="60890" rIns="121780" bIns="60890" anchor="b"/>
          <a:lstStyle>
            <a:lvl1pPr algn="l">
              <a:defRPr sz="27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5361" y="612916"/>
            <a:ext cx="7301865" cy="4115753"/>
          </a:xfrm>
          <a:prstGeom prst="rect">
            <a:avLst/>
          </a:prstGeom>
        </p:spPr>
        <p:txBody>
          <a:bodyPr lIns="121780" tIns="60890" rIns="121780" bIns="60890"/>
          <a:lstStyle>
            <a:lvl1pPr marL="0" indent="0">
              <a:buNone/>
              <a:defRPr sz="4300"/>
            </a:lvl1pPr>
            <a:lvl2pPr marL="608899" indent="0">
              <a:buNone/>
              <a:defRPr sz="3700"/>
            </a:lvl2pPr>
            <a:lvl3pPr marL="1217798" indent="0">
              <a:buNone/>
              <a:defRPr sz="3200"/>
            </a:lvl3pPr>
            <a:lvl4pPr marL="1826697" indent="0">
              <a:buNone/>
              <a:defRPr sz="2700"/>
            </a:lvl4pPr>
            <a:lvl5pPr marL="2435596" indent="0">
              <a:buNone/>
              <a:defRPr sz="2700"/>
            </a:lvl5pPr>
            <a:lvl6pPr marL="3044495" indent="0">
              <a:buNone/>
              <a:defRPr sz="2700"/>
            </a:lvl6pPr>
            <a:lvl7pPr marL="3653394" indent="0">
              <a:buNone/>
              <a:defRPr sz="2700"/>
            </a:lvl7pPr>
            <a:lvl8pPr marL="4262293" indent="0">
              <a:buNone/>
              <a:defRPr sz="2700"/>
            </a:lvl8pPr>
            <a:lvl9pPr marL="4871192" indent="0">
              <a:buNone/>
              <a:defRPr sz="27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5361" y="5368581"/>
            <a:ext cx="7301865" cy="805049"/>
          </a:xfrm>
          <a:prstGeom prst="rect">
            <a:avLst/>
          </a:prstGeom>
        </p:spPr>
        <p:txBody>
          <a:bodyPr lIns="121780" tIns="60890" rIns="121780" bIns="60890"/>
          <a:lstStyle>
            <a:lvl1pPr marL="0" indent="0">
              <a:buNone/>
              <a:defRPr sz="1900"/>
            </a:lvl1pPr>
            <a:lvl2pPr marL="608899" indent="0">
              <a:buNone/>
              <a:defRPr sz="1600"/>
            </a:lvl2pPr>
            <a:lvl3pPr marL="1217798" indent="0">
              <a:buNone/>
              <a:defRPr sz="1300"/>
            </a:lvl3pPr>
            <a:lvl4pPr marL="1826697" indent="0">
              <a:buNone/>
              <a:defRPr sz="1200"/>
            </a:lvl4pPr>
            <a:lvl5pPr marL="2435596" indent="0">
              <a:buNone/>
              <a:defRPr sz="1200"/>
            </a:lvl5pPr>
            <a:lvl6pPr marL="3044495" indent="0">
              <a:buNone/>
              <a:defRPr sz="1200"/>
            </a:lvl6pPr>
            <a:lvl7pPr marL="3653394" indent="0">
              <a:buNone/>
              <a:defRPr sz="1200"/>
            </a:lvl7pPr>
            <a:lvl8pPr marL="4262293" indent="0">
              <a:buNone/>
              <a:defRPr sz="1200"/>
            </a:lvl8pPr>
            <a:lvl9pPr marL="4871192" indent="0">
              <a:buNone/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608489" y="6357822"/>
            <a:ext cx="2839614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fld id="{9A73F6EA-1BD5-4110-82EF-EB1958608E45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4158007" y="6357822"/>
            <a:ext cx="3853762" cy="365210"/>
          </a:xfrm>
          <a:prstGeom prst="rect">
            <a:avLst/>
          </a:prstGeom>
        </p:spPr>
        <p:txBody>
          <a:bodyPr lIns="121780" tIns="60890" rIns="121780" bIns="60890"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10656919" y="500836"/>
            <a:ext cx="570420" cy="429398"/>
          </a:xfrm>
          <a:prstGeom prst="rect">
            <a:avLst/>
          </a:prstGeom>
        </p:spPr>
        <p:txBody>
          <a:bodyPr/>
          <a:lstStyle/>
          <a:p>
            <a:fld id="{1E977328-0892-4E4A-BB75-013168C83886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3" name="직선 연결선 72"/>
          <p:cNvCxnSpPr/>
          <p:nvPr userDrawn="1"/>
        </p:nvCxnSpPr>
        <p:spPr>
          <a:xfrm rot="5400000">
            <a:off x="906426" y="3822703"/>
            <a:ext cx="4499800" cy="794"/>
          </a:xfrm>
          <a:prstGeom prst="line">
            <a:avLst/>
          </a:prstGeom>
          <a:ln w="25400">
            <a:solidFill>
              <a:srgbClr val="D6DC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슬라이드 번호 개체 틀 6"/>
          <p:cNvSpPr txBox="1">
            <a:spLocks/>
          </p:cNvSpPr>
          <p:nvPr userDrawn="1"/>
        </p:nvSpPr>
        <p:spPr>
          <a:xfrm>
            <a:off x="655599" y="6287314"/>
            <a:ext cx="570420" cy="4293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779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77328-0892-4E4A-BB75-013168C83886}" type="slidenum">
              <a:rPr kumimoji="0" lang="ko-KR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pPr marL="0" marR="0" lvl="0" indent="0" algn="ctr" defTabSz="121779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666699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77" name="그림 76" descr="안전보건공단 CI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441417" y="6287314"/>
            <a:ext cx="790576" cy="260425"/>
          </a:xfrm>
          <a:prstGeom prst="rect">
            <a:avLst/>
          </a:prstGeom>
        </p:spPr>
      </p:pic>
      <p:sp>
        <p:nvSpPr>
          <p:cNvPr id="80" name="직사각형 79"/>
          <p:cNvSpPr/>
          <p:nvPr userDrawn="1"/>
        </p:nvSpPr>
        <p:spPr>
          <a:xfrm>
            <a:off x="655599" y="6644504"/>
            <a:ext cx="10858576" cy="215084"/>
          </a:xfrm>
          <a:prstGeom prst="rect">
            <a:avLst/>
          </a:prstGeom>
          <a:solidFill>
            <a:srgbClr val="C8B5E1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Rectangle 6"/>
          <p:cNvSpPr>
            <a:spLocks noChangeArrowheads="1"/>
          </p:cNvSpPr>
          <p:nvPr userDrawn="1"/>
        </p:nvSpPr>
        <p:spPr bwMode="auto">
          <a:xfrm>
            <a:off x="655599" y="357960"/>
            <a:ext cx="10858576" cy="709610"/>
          </a:xfrm>
          <a:prstGeom prst="rect">
            <a:avLst/>
          </a:pr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31" name="Rectangle 14"/>
          <p:cNvSpPr>
            <a:spLocks noChangeArrowheads="1"/>
          </p:cNvSpPr>
          <p:nvPr userDrawn="1"/>
        </p:nvSpPr>
        <p:spPr bwMode="auto">
          <a:xfrm>
            <a:off x="655599" y="357960"/>
            <a:ext cx="1857388" cy="709610"/>
          </a:xfrm>
          <a:prstGeom prst="rect">
            <a:avLst/>
          </a:prstGeom>
          <a:solidFill>
            <a:srgbClr val="C8B5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62" name="그룹 61"/>
          <p:cNvGrpSpPr/>
          <p:nvPr userDrawn="1"/>
        </p:nvGrpSpPr>
        <p:grpSpPr>
          <a:xfrm>
            <a:off x="2727301" y="215084"/>
            <a:ext cx="1000132" cy="1143008"/>
            <a:chOff x="1012789" y="215084"/>
            <a:chExt cx="1071570" cy="1143008"/>
          </a:xfrm>
        </p:grpSpPr>
        <p:sp>
          <p:nvSpPr>
            <p:cNvPr id="57" name="Freeform 13"/>
            <p:cNvSpPr>
              <a:spLocks/>
            </p:cNvSpPr>
            <p:nvPr/>
          </p:nvSpPr>
          <p:spPr bwMode="auto">
            <a:xfrm>
              <a:off x="1012789" y="215084"/>
              <a:ext cx="928694" cy="1143008"/>
            </a:xfrm>
            <a:custGeom>
              <a:avLst/>
              <a:gdLst>
                <a:gd name="T0" fmla="*/ 776 w 776"/>
                <a:gd name="T1" fmla="*/ 728 h 906"/>
                <a:gd name="T2" fmla="*/ 388 w 776"/>
                <a:gd name="T3" fmla="*/ 906 h 906"/>
                <a:gd name="T4" fmla="*/ 0 w 776"/>
                <a:gd name="T5" fmla="*/ 728 h 906"/>
                <a:gd name="T6" fmla="*/ 0 w 776"/>
                <a:gd name="T7" fmla="*/ 0 h 906"/>
                <a:gd name="T8" fmla="*/ 776 w 776"/>
                <a:gd name="T9" fmla="*/ 0 h 906"/>
                <a:gd name="T10" fmla="*/ 776 w 776"/>
                <a:gd name="T11" fmla="*/ 728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6" h="906">
                  <a:moveTo>
                    <a:pt x="776" y="728"/>
                  </a:moveTo>
                  <a:lnTo>
                    <a:pt x="388" y="906"/>
                  </a:lnTo>
                  <a:lnTo>
                    <a:pt x="0" y="728"/>
                  </a:lnTo>
                  <a:lnTo>
                    <a:pt x="0" y="0"/>
                  </a:lnTo>
                  <a:lnTo>
                    <a:pt x="776" y="0"/>
                  </a:lnTo>
                  <a:lnTo>
                    <a:pt x="776" y="728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58" name="Freeform 11"/>
            <p:cNvSpPr>
              <a:spLocks/>
            </p:cNvSpPr>
            <p:nvPr/>
          </p:nvSpPr>
          <p:spPr bwMode="auto">
            <a:xfrm>
              <a:off x="1941483" y="215084"/>
              <a:ext cx="142876" cy="142876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0"/>
                  </a:moveTo>
                  <a:lnTo>
                    <a:pt x="88900" y="88900"/>
                  </a:lnTo>
                  <a:lnTo>
                    <a:pt x="0" y="88900"/>
                  </a:lnTo>
                  <a:close/>
                </a:path>
              </a:pathLst>
            </a:custGeom>
            <a:solidFill>
              <a:srgbClr val="597C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pic>
        <p:nvPicPr>
          <p:cNvPr id="79" name="그림 78" descr="책제목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869914" y="519870"/>
            <a:ext cx="1357321" cy="338156"/>
          </a:xfrm>
          <a:prstGeom prst="rect">
            <a:avLst/>
          </a:prstGeom>
        </p:spPr>
      </p:pic>
      <p:sp>
        <p:nvSpPr>
          <p:cNvPr id="24" name="Rectangle 14"/>
          <p:cNvSpPr>
            <a:spLocks noChangeArrowheads="1"/>
          </p:cNvSpPr>
          <p:nvPr userDrawn="1"/>
        </p:nvSpPr>
        <p:spPr bwMode="auto">
          <a:xfrm>
            <a:off x="655599" y="357960"/>
            <a:ext cx="1857388" cy="709610"/>
          </a:xfrm>
          <a:prstGeom prst="rect">
            <a:avLst/>
          </a:prstGeom>
          <a:solidFill>
            <a:srgbClr val="C8B5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ctr" defTabSz="1217798" rtl="0" eaLnBrk="1" latinLnBrk="1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674" indent="-456674" algn="l" defTabSz="1217798" rtl="0" eaLnBrk="1" latinLnBrk="1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461" indent="-380562" algn="l" defTabSz="1217798" rtl="0" eaLnBrk="1" latinLnBrk="1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247" indent="-304449" algn="l" defTabSz="1217798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146" indent="-304449" algn="l" defTabSz="1217798" rtl="0" eaLnBrk="1" latinLnBrk="1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045" indent="-304449" algn="l" defTabSz="1217798" rtl="0" eaLnBrk="1" latinLnBrk="1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944" indent="-304449" algn="l" defTabSz="1217798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843" indent="-304449" algn="l" defTabSz="1217798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742" indent="-304449" algn="l" defTabSz="1217798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5641" indent="-304449" algn="l" defTabSz="1217798" rtl="0" eaLnBrk="1" latinLnBrk="1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7798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899" algn="l" defTabSz="1217798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798" algn="l" defTabSz="1217798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697" algn="l" defTabSz="1217798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596" algn="l" defTabSz="1217798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495" algn="l" defTabSz="1217798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394" algn="l" defTabSz="1217798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293" algn="l" defTabSz="1217798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192" algn="l" defTabSz="1217798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655599" y="357960"/>
            <a:ext cx="10858576" cy="709610"/>
          </a:xfrm>
          <a:prstGeom prst="rect">
            <a:avLst/>
          </a:pr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655599" y="357960"/>
            <a:ext cx="1857388" cy="709610"/>
          </a:xfrm>
          <a:prstGeom prst="rect">
            <a:avLst/>
          </a:prstGeom>
          <a:solidFill>
            <a:srgbClr val="C8B5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0" name="그룹 9"/>
          <p:cNvGrpSpPr/>
          <p:nvPr userDrawn="1"/>
        </p:nvGrpSpPr>
        <p:grpSpPr>
          <a:xfrm>
            <a:off x="2727301" y="215084"/>
            <a:ext cx="1000132" cy="1143008"/>
            <a:chOff x="1012789" y="215084"/>
            <a:chExt cx="1071570" cy="1143008"/>
          </a:xfrm>
        </p:grpSpPr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1012789" y="215084"/>
              <a:ext cx="928694" cy="1143008"/>
            </a:xfrm>
            <a:custGeom>
              <a:avLst/>
              <a:gdLst>
                <a:gd name="T0" fmla="*/ 776 w 776"/>
                <a:gd name="T1" fmla="*/ 728 h 906"/>
                <a:gd name="T2" fmla="*/ 388 w 776"/>
                <a:gd name="T3" fmla="*/ 906 h 906"/>
                <a:gd name="T4" fmla="*/ 0 w 776"/>
                <a:gd name="T5" fmla="*/ 728 h 906"/>
                <a:gd name="T6" fmla="*/ 0 w 776"/>
                <a:gd name="T7" fmla="*/ 0 h 906"/>
                <a:gd name="T8" fmla="*/ 776 w 776"/>
                <a:gd name="T9" fmla="*/ 0 h 906"/>
                <a:gd name="T10" fmla="*/ 776 w 776"/>
                <a:gd name="T11" fmla="*/ 728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6" h="906">
                  <a:moveTo>
                    <a:pt x="776" y="728"/>
                  </a:moveTo>
                  <a:lnTo>
                    <a:pt x="388" y="906"/>
                  </a:lnTo>
                  <a:lnTo>
                    <a:pt x="0" y="728"/>
                  </a:lnTo>
                  <a:lnTo>
                    <a:pt x="0" y="0"/>
                  </a:lnTo>
                  <a:lnTo>
                    <a:pt x="776" y="0"/>
                  </a:lnTo>
                  <a:lnTo>
                    <a:pt x="776" y="728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941483" y="215084"/>
              <a:ext cx="142876" cy="142876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0"/>
                  </a:moveTo>
                  <a:lnTo>
                    <a:pt x="88900" y="88900"/>
                  </a:lnTo>
                  <a:lnTo>
                    <a:pt x="0" y="88900"/>
                  </a:lnTo>
                  <a:close/>
                </a:path>
              </a:pathLst>
            </a:custGeom>
            <a:solidFill>
              <a:srgbClr val="597C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15" name="직선 연결선 14"/>
          <p:cNvCxnSpPr/>
          <p:nvPr userDrawn="1"/>
        </p:nvCxnSpPr>
        <p:spPr>
          <a:xfrm rot="5400000">
            <a:off x="906426" y="3822703"/>
            <a:ext cx="4499800" cy="794"/>
          </a:xfrm>
          <a:prstGeom prst="line">
            <a:avLst/>
          </a:prstGeom>
          <a:ln w="25400">
            <a:solidFill>
              <a:srgbClr val="D6DC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슬라이드 번호 개체 틀 6"/>
          <p:cNvSpPr txBox="1">
            <a:spLocks/>
          </p:cNvSpPr>
          <p:nvPr userDrawn="1"/>
        </p:nvSpPr>
        <p:spPr>
          <a:xfrm>
            <a:off x="655599" y="6287314"/>
            <a:ext cx="570420" cy="4293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779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77328-0892-4E4A-BB75-013168C83886}" type="slidenum">
              <a:rPr kumimoji="0" lang="ko-KR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pPr marL="0" marR="0" lvl="0" indent="0" algn="ctr" defTabSz="121779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666699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17" name="그림 16" descr="안전보건공단 CI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441417" y="6287314"/>
            <a:ext cx="790576" cy="260425"/>
          </a:xfrm>
          <a:prstGeom prst="rect">
            <a:avLst/>
          </a:prstGeom>
        </p:spPr>
      </p:pic>
      <p:pic>
        <p:nvPicPr>
          <p:cNvPr id="18" name="그림 17" descr="책제목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869914" y="519870"/>
            <a:ext cx="1357321" cy="338156"/>
          </a:xfrm>
          <a:prstGeom prst="rect">
            <a:avLst/>
          </a:prstGeom>
        </p:spPr>
      </p:pic>
      <p:sp>
        <p:nvSpPr>
          <p:cNvPr id="19" name="직사각형 18"/>
          <p:cNvSpPr/>
          <p:nvPr userDrawn="1"/>
        </p:nvSpPr>
        <p:spPr>
          <a:xfrm>
            <a:off x="655599" y="6644504"/>
            <a:ext cx="10858576" cy="215084"/>
          </a:xfrm>
          <a:prstGeom prst="rect">
            <a:avLst/>
          </a:prstGeom>
          <a:solidFill>
            <a:srgbClr val="C8B5E1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Rectangle 14"/>
          <p:cNvSpPr>
            <a:spLocks noChangeArrowheads="1"/>
          </p:cNvSpPr>
          <p:nvPr userDrawn="1"/>
        </p:nvSpPr>
        <p:spPr bwMode="auto">
          <a:xfrm>
            <a:off x="727037" y="357960"/>
            <a:ext cx="1857388" cy="709610"/>
          </a:xfrm>
          <a:prstGeom prst="rect">
            <a:avLst/>
          </a:prstGeom>
          <a:solidFill>
            <a:srgbClr val="C8B5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655599" y="357960"/>
            <a:ext cx="10858576" cy="709610"/>
          </a:xfrm>
          <a:prstGeom prst="rect">
            <a:avLst/>
          </a:pr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655599" y="357960"/>
            <a:ext cx="1857388" cy="709610"/>
          </a:xfrm>
          <a:prstGeom prst="rect">
            <a:avLst/>
          </a:prstGeom>
          <a:solidFill>
            <a:srgbClr val="C8B5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10" name="그룹 9"/>
          <p:cNvGrpSpPr/>
          <p:nvPr userDrawn="1"/>
        </p:nvGrpSpPr>
        <p:grpSpPr>
          <a:xfrm>
            <a:off x="2727301" y="215084"/>
            <a:ext cx="1000132" cy="1143008"/>
            <a:chOff x="1012789" y="215084"/>
            <a:chExt cx="1071570" cy="1143008"/>
          </a:xfrm>
        </p:grpSpPr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1012789" y="215084"/>
              <a:ext cx="928694" cy="1143008"/>
            </a:xfrm>
            <a:custGeom>
              <a:avLst/>
              <a:gdLst>
                <a:gd name="T0" fmla="*/ 776 w 776"/>
                <a:gd name="T1" fmla="*/ 728 h 906"/>
                <a:gd name="T2" fmla="*/ 388 w 776"/>
                <a:gd name="T3" fmla="*/ 906 h 906"/>
                <a:gd name="T4" fmla="*/ 0 w 776"/>
                <a:gd name="T5" fmla="*/ 728 h 906"/>
                <a:gd name="T6" fmla="*/ 0 w 776"/>
                <a:gd name="T7" fmla="*/ 0 h 906"/>
                <a:gd name="T8" fmla="*/ 776 w 776"/>
                <a:gd name="T9" fmla="*/ 0 h 906"/>
                <a:gd name="T10" fmla="*/ 776 w 776"/>
                <a:gd name="T11" fmla="*/ 728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6" h="906">
                  <a:moveTo>
                    <a:pt x="776" y="728"/>
                  </a:moveTo>
                  <a:lnTo>
                    <a:pt x="388" y="906"/>
                  </a:lnTo>
                  <a:lnTo>
                    <a:pt x="0" y="728"/>
                  </a:lnTo>
                  <a:lnTo>
                    <a:pt x="0" y="0"/>
                  </a:lnTo>
                  <a:lnTo>
                    <a:pt x="776" y="0"/>
                  </a:lnTo>
                  <a:lnTo>
                    <a:pt x="776" y="728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941483" y="215084"/>
              <a:ext cx="142876" cy="142876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0"/>
                  </a:moveTo>
                  <a:lnTo>
                    <a:pt x="88900" y="88900"/>
                  </a:lnTo>
                  <a:lnTo>
                    <a:pt x="0" y="88900"/>
                  </a:lnTo>
                  <a:close/>
                </a:path>
              </a:pathLst>
            </a:custGeom>
            <a:solidFill>
              <a:srgbClr val="597C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cxnSp>
        <p:nvCxnSpPr>
          <p:cNvPr id="14" name="직선 연결선 13"/>
          <p:cNvCxnSpPr/>
          <p:nvPr userDrawn="1"/>
        </p:nvCxnSpPr>
        <p:spPr>
          <a:xfrm rot="5400000">
            <a:off x="906426" y="3822703"/>
            <a:ext cx="4499800" cy="794"/>
          </a:xfrm>
          <a:prstGeom prst="line">
            <a:avLst/>
          </a:prstGeom>
          <a:ln w="25400">
            <a:solidFill>
              <a:srgbClr val="D6DC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슬라이드 번호 개체 틀 6"/>
          <p:cNvSpPr txBox="1">
            <a:spLocks/>
          </p:cNvSpPr>
          <p:nvPr userDrawn="1"/>
        </p:nvSpPr>
        <p:spPr>
          <a:xfrm>
            <a:off x="655599" y="6287314"/>
            <a:ext cx="570420" cy="4293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779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77328-0892-4E4A-BB75-013168C83886}" type="slidenum">
              <a:rPr kumimoji="0" lang="ko-KR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pPr marL="0" marR="0" lvl="0" indent="0" algn="ctr" defTabSz="121779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666699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16" name="그림 15" descr="안전보건공단 CI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441417" y="6287314"/>
            <a:ext cx="790576" cy="260425"/>
          </a:xfrm>
          <a:prstGeom prst="rect">
            <a:avLst/>
          </a:prstGeom>
        </p:spPr>
      </p:pic>
      <p:pic>
        <p:nvPicPr>
          <p:cNvPr id="17" name="그림 16" descr="책제목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869914" y="519870"/>
            <a:ext cx="1357321" cy="338156"/>
          </a:xfrm>
          <a:prstGeom prst="rect">
            <a:avLst/>
          </a:prstGeom>
        </p:spPr>
      </p:pic>
      <p:sp>
        <p:nvSpPr>
          <p:cNvPr id="18" name="직사각형 17"/>
          <p:cNvSpPr/>
          <p:nvPr userDrawn="1"/>
        </p:nvSpPr>
        <p:spPr>
          <a:xfrm>
            <a:off x="655599" y="6644504"/>
            <a:ext cx="10858576" cy="215084"/>
          </a:xfrm>
          <a:prstGeom prst="rect">
            <a:avLst/>
          </a:prstGeom>
          <a:solidFill>
            <a:srgbClr val="C8B5E1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Rectangle 14"/>
          <p:cNvSpPr>
            <a:spLocks noChangeArrowheads="1"/>
          </p:cNvSpPr>
          <p:nvPr userDrawn="1"/>
        </p:nvSpPr>
        <p:spPr bwMode="auto">
          <a:xfrm>
            <a:off x="727037" y="357960"/>
            <a:ext cx="1857388" cy="709610"/>
          </a:xfrm>
          <a:prstGeom prst="rect">
            <a:avLst/>
          </a:prstGeom>
          <a:solidFill>
            <a:srgbClr val="C8B5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655599" y="357960"/>
            <a:ext cx="10858576" cy="709610"/>
          </a:xfrm>
          <a:prstGeom prst="rect">
            <a:avLst/>
          </a:prstGeom>
          <a:solidFill>
            <a:srgbClr val="6666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sp>
        <p:nvSpPr>
          <p:cNvPr id="8" name="Rectangle 14"/>
          <p:cNvSpPr>
            <a:spLocks noChangeArrowheads="1"/>
          </p:cNvSpPr>
          <p:nvPr userDrawn="1"/>
        </p:nvSpPr>
        <p:spPr bwMode="auto">
          <a:xfrm>
            <a:off x="655599" y="357960"/>
            <a:ext cx="1857388" cy="709610"/>
          </a:xfrm>
          <a:prstGeom prst="rect">
            <a:avLst/>
          </a:prstGeom>
          <a:solidFill>
            <a:srgbClr val="C8B5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2727301" y="215084"/>
            <a:ext cx="1000132" cy="1143008"/>
            <a:chOff x="1012789" y="215084"/>
            <a:chExt cx="1071570" cy="1143008"/>
          </a:xfrm>
        </p:grpSpPr>
        <p:sp>
          <p:nvSpPr>
            <p:cNvPr id="10" name="Freeform 13"/>
            <p:cNvSpPr>
              <a:spLocks/>
            </p:cNvSpPr>
            <p:nvPr/>
          </p:nvSpPr>
          <p:spPr bwMode="auto">
            <a:xfrm>
              <a:off x="1012789" y="215084"/>
              <a:ext cx="928694" cy="1143008"/>
            </a:xfrm>
            <a:custGeom>
              <a:avLst/>
              <a:gdLst>
                <a:gd name="T0" fmla="*/ 776 w 776"/>
                <a:gd name="T1" fmla="*/ 728 h 906"/>
                <a:gd name="T2" fmla="*/ 388 w 776"/>
                <a:gd name="T3" fmla="*/ 906 h 906"/>
                <a:gd name="T4" fmla="*/ 0 w 776"/>
                <a:gd name="T5" fmla="*/ 728 h 906"/>
                <a:gd name="T6" fmla="*/ 0 w 776"/>
                <a:gd name="T7" fmla="*/ 0 h 906"/>
                <a:gd name="T8" fmla="*/ 776 w 776"/>
                <a:gd name="T9" fmla="*/ 0 h 906"/>
                <a:gd name="T10" fmla="*/ 776 w 776"/>
                <a:gd name="T11" fmla="*/ 728 h 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76" h="906">
                  <a:moveTo>
                    <a:pt x="776" y="728"/>
                  </a:moveTo>
                  <a:lnTo>
                    <a:pt x="388" y="906"/>
                  </a:lnTo>
                  <a:lnTo>
                    <a:pt x="0" y="728"/>
                  </a:lnTo>
                  <a:lnTo>
                    <a:pt x="0" y="0"/>
                  </a:lnTo>
                  <a:lnTo>
                    <a:pt x="776" y="0"/>
                  </a:lnTo>
                  <a:lnTo>
                    <a:pt x="776" y="728"/>
                  </a:lnTo>
                  <a:close/>
                </a:path>
              </a:pathLst>
            </a:custGeom>
            <a:solidFill>
              <a:srgbClr val="33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  <p:sp>
          <p:nvSpPr>
            <p:cNvPr id="11" name="Freeform 11"/>
            <p:cNvSpPr>
              <a:spLocks/>
            </p:cNvSpPr>
            <p:nvPr/>
          </p:nvSpPr>
          <p:spPr bwMode="auto">
            <a:xfrm>
              <a:off x="1941483" y="215084"/>
              <a:ext cx="142876" cy="142876"/>
            </a:xfrm>
            <a:custGeom>
              <a:avLst/>
              <a:gdLst/>
              <a:ahLst/>
              <a:cxnLst/>
              <a:rect l="l" t="t" r="r" b="b"/>
              <a:pathLst>
                <a:path w="88900" h="88900">
                  <a:moveTo>
                    <a:pt x="0" y="0"/>
                  </a:moveTo>
                  <a:lnTo>
                    <a:pt x="88900" y="88900"/>
                  </a:lnTo>
                  <a:lnTo>
                    <a:pt x="0" y="88900"/>
                  </a:lnTo>
                  <a:close/>
                </a:path>
              </a:pathLst>
            </a:custGeom>
            <a:solidFill>
              <a:srgbClr val="597C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ko-KR" altLang="en-US"/>
            </a:p>
          </p:txBody>
        </p:sp>
      </p:grpSp>
      <p:sp>
        <p:nvSpPr>
          <p:cNvPr id="13" name="슬라이드 번호 개체 틀 6"/>
          <p:cNvSpPr txBox="1">
            <a:spLocks/>
          </p:cNvSpPr>
          <p:nvPr userDrawn="1"/>
        </p:nvSpPr>
        <p:spPr>
          <a:xfrm>
            <a:off x="655599" y="6287314"/>
            <a:ext cx="570420" cy="429398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1217798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977328-0892-4E4A-BB75-013168C83886}" type="slidenum">
              <a:rPr kumimoji="0" lang="ko-KR" altLang="en-US" sz="1400" b="1" i="0" u="none" strike="noStrike" kern="1200" cap="none" spc="0" normalizeH="0" baseline="0" noProof="0" smtClean="0">
                <a:ln>
                  <a:noFill/>
                </a:ln>
                <a:solidFill>
                  <a:srgbClr val="666699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pPr marL="0" marR="0" lvl="0" indent="0" algn="ctr" defTabSz="1217798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ko-KR" altLang="en-US" sz="1400" b="1" i="0" u="none" strike="noStrike" kern="1200" cap="none" spc="0" normalizeH="0" baseline="0" noProof="0" dirty="0">
              <a:ln>
                <a:noFill/>
              </a:ln>
              <a:solidFill>
                <a:srgbClr val="666699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14" name="그림 13" descr="안전보건공단 CI.jpg"/>
          <p:cNvPicPr>
            <a:picLocks noChangeAspect="1"/>
          </p:cNvPicPr>
          <p:nvPr userDrawn="1"/>
        </p:nvPicPr>
        <p:blipFill>
          <a:blip r:embed="rId13" cstate="print"/>
          <a:stretch>
            <a:fillRect/>
          </a:stretch>
        </p:blipFill>
        <p:spPr>
          <a:xfrm>
            <a:off x="1441417" y="6287314"/>
            <a:ext cx="790576" cy="260425"/>
          </a:xfrm>
          <a:prstGeom prst="rect">
            <a:avLst/>
          </a:prstGeom>
        </p:spPr>
      </p:pic>
      <p:pic>
        <p:nvPicPr>
          <p:cNvPr id="15" name="그림 14" descr="책제목.pn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869914" y="519870"/>
            <a:ext cx="1357321" cy="338156"/>
          </a:xfrm>
          <a:prstGeom prst="rect">
            <a:avLst/>
          </a:prstGeom>
        </p:spPr>
      </p:pic>
      <p:sp>
        <p:nvSpPr>
          <p:cNvPr id="16" name="직사각형 15"/>
          <p:cNvSpPr/>
          <p:nvPr userDrawn="1"/>
        </p:nvSpPr>
        <p:spPr>
          <a:xfrm>
            <a:off x="655599" y="6644504"/>
            <a:ext cx="10858576" cy="215084"/>
          </a:xfrm>
          <a:prstGeom prst="rect">
            <a:avLst/>
          </a:prstGeom>
          <a:solidFill>
            <a:srgbClr val="C8B5E1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Rectangle 14"/>
          <p:cNvSpPr>
            <a:spLocks noChangeArrowheads="1"/>
          </p:cNvSpPr>
          <p:nvPr userDrawn="1"/>
        </p:nvSpPr>
        <p:spPr bwMode="auto">
          <a:xfrm>
            <a:off x="727037" y="357960"/>
            <a:ext cx="1857388" cy="709610"/>
          </a:xfrm>
          <a:prstGeom prst="rect">
            <a:avLst/>
          </a:prstGeom>
          <a:solidFill>
            <a:srgbClr val="C8B5E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8013" y="1600200"/>
            <a:ext cx="10953750" cy="452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F2553-9CF6-4E1E-AC8A-3C14144AF5C0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48762-249A-4AA8-AFE2-6CD9F95F07BA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0" y="-1"/>
            <a:ext cx="12169775" cy="6865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8013" y="274638"/>
            <a:ext cx="1095375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8013" y="1600200"/>
            <a:ext cx="10953750" cy="4527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8013" y="6357938"/>
            <a:ext cx="28400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3312F9-9C1C-47D2-BC8E-36C187EFF96D}" type="datetimeFigureOut">
              <a:rPr lang="ko-KR" altLang="en-US" smtClean="0"/>
              <a:pPr/>
              <a:t>2021-10-29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57663" y="6357938"/>
            <a:ext cx="3854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21725" y="6357938"/>
            <a:ext cx="2840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7CD4A-0FC0-4903-8811-EE050F887F3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그림 7" descr="end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0" y="0"/>
            <a:ext cx="12169775" cy="685958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3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" y="1"/>
            <a:ext cx="12175922" cy="6857999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259" y="5885793"/>
            <a:ext cx="3105704" cy="601500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169" y="378134"/>
            <a:ext cx="1221009" cy="367488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724169" y="1738360"/>
            <a:ext cx="24481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b="1" dirty="0" smtClean="0">
                <a:solidFill>
                  <a:srgbClr val="713276"/>
                </a:solidFill>
              </a:rPr>
              <a:t>신입사원을</a:t>
            </a:r>
            <a:r>
              <a:rPr lang="ko-KR" altLang="en-US" sz="2400" b="1" dirty="0" smtClean="0">
                <a:solidFill>
                  <a:srgbClr val="713276"/>
                </a:solidFill>
              </a:rPr>
              <a:t> </a:t>
            </a:r>
            <a:r>
              <a:rPr lang="ko-KR" altLang="en-US" sz="2400" b="1" dirty="0">
                <a:solidFill>
                  <a:srgbClr val="713276"/>
                </a:solidFill>
              </a:rPr>
              <a:t>위한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705963" y="2200025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ko-KR" altLang="en-US" sz="6600" b="1" dirty="0">
                <a:ln w="12700">
                  <a:solidFill>
                    <a:srgbClr val="713276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713276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안전보건 </a:t>
            </a:r>
          </a:p>
          <a:p>
            <a:r>
              <a:rPr lang="ko-KR" altLang="en-US" sz="6600" b="1" dirty="0">
                <a:ln w="12700">
                  <a:solidFill>
                    <a:srgbClr val="713276"/>
                  </a:solidFill>
                </a:ln>
                <a:solidFill>
                  <a:schemeClr val="bg1"/>
                </a:solidFill>
                <a:effectLst>
                  <a:outerShdw blurRad="38100" dist="38100" dir="2700000" algn="tl" rotWithShape="0">
                    <a:srgbClr val="713276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나침반</a:t>
            </a:r>
          </a:p>
        </p:txBody>
      </p:sp>
      <p:sp>
        <p:nvSpPr>
          <p:cNvPr id="8" name="모서리가 둥근 직사각형 7"/>
          <p:cNvSpPr/>
          <p:nvPr/>
        </p:nvSpPr>
        <p:spPr>
          <a:xfrm>
            <a:off x="10726057" y="378134"/>
            <a:ext cx="856343" cy="841066"/>
          </a:xfrm>
          <a:prstGeom prst="roundRect">
            <a:avLst/>
          </a:prstGeom>
          <a:solidFill>
            <a:srgbClr val="7132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/>
          <p:cNvSpPr txBox="1"/>
          <p:nvPr/>
        </p:nvSpPr>
        <p:spPr>
          <a:xfrm>
            <a:off x="10461284" y="378134"/>
            <a:ext cx="138588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50" b="1" dirty="0" smtClean="0">
                <a:solidFill>
                  <a:schemeClr val="bg1"/>
                </a:solidFill>
              </a:rPr>
              <a:t>2021</a:t>
            </a:r>
            <a:r>
              <a:rPr lang="ko-KR" altLang="en-US" sz="1050" b="1" dirty="0" smtClean="0">
                <a:solidFill>
                  <a:schemeClr val="bg1"/>
                </a:solidFill>
              </a:rPr>
              <a:t>년</a:t>
            </a:r>
            <a:endParaRPr lang="en-US" altLang="ko-KR" sz="1050" b="1" dirty="0" smtClean="0">
              <a:solidFill>
                <a:schemeClr val="bg1"/>
              </a:solidFill>
            </a:endParaRPr>
          </a:p>
          <a:p>
            <a:pPr algn="ctr"/>
            <a:r>
              <a:rPr lang="ko-KR" altLang="en-US" sz="1050" b="1" dirty="0" smtClean="0">
                <a:solidFill>
                  <a:schemeClr val="bg1"/>
                </a:solidFill>
              </a:rPr>
              <a:t>개정안</a:t>
            </a:r>
            <a:endParaRPr lang="ko-KR" altLang="en-US" sz="1050" b="1" dirty="0">
              <a:solidFill>
                <a:schemeClr val="bg1"/>
              </a:solidFill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10773687" y="786762"/>
            <a:ext cx="751568" cy="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1010114" y="858014"/>
            <a:ext cx="6929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b="1" dirty="0" smtClean="0">
                <a:solidFill>
                  <a:schemeClr val="bg1"/>
                </a:solidFill>
              </a:rPr>
              <a:t>공통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4501" y="910313"/>
            <a:ext cx="207834" cy="14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69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69775" cy="6859588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0" tIns="60890" rIns="121780" bIns="60890"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41549" y="2286786"/>
            <a:ext cx="4929222" cy="3739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1.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산업안전보건 법령 및 안전규정 등 준수 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2.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올바른 작업 복장 착용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3.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개인 보호구 </a:t>
            </a:r>
            <a:r>
              <a:rPr lang="ko-KR" altLang="en-US" sz="1800" b="1" spc="-133" dirty="0" err="1" smtClean="0">
                <a:solidFill>
                  <a:prstClr val="black"/>
                </a:solidFill>
              </a:rPr>
              <a:t>지급ㆍ착용</a:t>
            </a:r>
            <a:endParaRPr lang="ko-KR" altLang="en-US" sz="1800" b="1" spc="-133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4.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유해위험장소 등에 안전보건표지 부착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5.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작업장 내에서의 통행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6.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작업장 정리정돈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7.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유해위험기계기구 방호조치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8.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건강보호장치</a:t>
            </a:r>
            <a:r>
              <a:rPr lang="en-US" altLang="ko-KR" sz="1800" b="1" spc="-133" dirty="0" smtClean="0">
                <a:solidFill>
                  <a:prstClr val="black"/>
                </a:solidFill>
              </a:rPr>
              <a:t>(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설비</a:t>
            </a:r>
            <a:r>
              <a:rPr lang="en-US" altLang="ko-KR" sz="1800" b="1" spc="-133" dirty="0" smtClean="0">
                <a:solidFill>
                  <a:prstClr val="black"/>
                </a:solidFill>
              </a:rPr>
              <a:t>)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를 통한 건강장해 예방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9.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감전 재해 예방을 위한 안전조치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1441417" y="1072340"/>
            <a:ext cx="10619424" cy="913447"/>
            <a:chOff x="2370111" y="658959"/>
            <a:chExt cx="10034240" cy="913447"/>
          </a:xfrm>
        </p:grpSpPr>
        <p:sp>
          <p:nvSpPr>
            <p:cNvPr id="7" name="TextBox 6"/>
            <p:cNvSpPr txBox="1"/>
            <p:nvPr/>
          </p:nvSpPr>
          <p:spPr>
            <a:xfrm>
              <a:off x="3247629" y="715150"/>
              <a:ext cx="9156722" cy="8043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4000" b="1" spc="-133" dirty="0" smtClean="0">
                  <a:solidFill>
                    <a:prstClr val="white"/>
                  </a:solidFill>
                </a:rPr>
                <a:t>안전하고 건강한 직장생활을 위한 가이드</a:t>
              </a:r>
              <a:endParaRPr lang="ko-KR" altLang="en-US" sz="4000" b="1" spc="-133" dirty="0">
                <a:solidFill>
                  <a:prstClr val="white"/>
                </a:solidFill>
              </a:endParaRPr>
            </a:p>
          </p:txBody>
        </p:sp>
        <p:grpSp>
          <p:nvGrpSpPr>
            <p:cNvPr id="8" name="그룹 8"/>
            <p:cNvGrpSpPr/>
            <p:nvPr/>
          </p:nvGrpSpPr>
          <p:grpSpPr>
            <a:xfrm>
              <a:off x="2370111" y="658959"/>
              <a:ext cx="928694" cy="913447"/>
              <a:chOff x="2370111" y="658959"/>
              <a:chExt cx="928694" cy="913447"/>
            </a:xfrm>
          </p:grpSpPr>
          <p:sp>
            <p:nvSpPr>
              <p:cNvPr id="9" name="직사각형 5"/>
              <p:cNvSpPr/>
              <p:nvPr/>
            </p:nvSpPr>
            <p:spPr>
              <a:xfrm>
                <a:off x="2370111" y="929464"/>
                <a:ext cx="642942" cy="642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584425" y="658959"/>
                <a:ext cx="714380" cy="8281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200000"/>
                  </a:lnSpc>
                  <a:buClr>
                    <a:srgbClr val="33CCCC"/>
                  </a:buClr>
                </a:pPr>
                <a:r>
                  <a:rPr lang="en-US" altLang="ko-KR" sz="3200" b="1" spc="-133" dirty="0" smtClean="0">
                    <a:solidFill>
                      <a:srgbClr val="33CCCC"/>
                    </a:solidFill>
                  </a:rPr>
                  <a:t>2</a:t>
                </a:r>
                <a:r>
                  <a:rPr lang="en-US" altLang="ko-KR" sz="2800" b="1" spc="-133" dirty="0" smtClean="0">
                    <a:solidFill>
                      <a:prstClr val="black"/>
                    </a:solidFill>
                  </a:rPr>
                  <a:t> </a:t>
                </a:r>
              </a:p>
            </p:txBody>
          </p:sp>
        </p:grpSp>
      </p:grpSp>
      <p:sp>
        <p:nvSpPr>
          <p:cNvPr id="11" name="TextBox 10"/>
          <p:cNvSpPr txBox="1"/>
          <p:nvPr/>
        </p:nvSpPr>
        <p:spPr>
          <a:xfrm>
            <a:off x="7513647" y="2286786"/>
            <a:ext cx="3857652" cy="37394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10.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운반작업 안전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11.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수공구 사용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12.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화재예방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13.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화학물질 안전보건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14.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위험물질</a:t>
            </a:r>
            <a:r>
              <a:rPr lang="en-US" altLang="ko-KR" sz="18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안전한 취급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15.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유해물질</a:t>
            </a:r>
            <a:r>
              <a:rPr lang="en-US" altLang="ko-KR" sz="18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안전한 취급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16.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유해위험장소에 출입제한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17.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사고 발생시 대처 사항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prstClr val="black"/>
                </a:solidFill>
              </a:rPr>
              <a:t>18.  </a:t>
            </a:r>
            <a:r>
              <a:rPr lang="ko-KR" altLang="en-US" sz="1800" b="1" spc="-133" dirty="0" smtClean="0">
                <a:solidFill>
                  <a:prstClr val="black"/>
                </a:solidFill>
              </a:rPr>
              <a:t>응급조치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378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1681" y="1572406"/>
            <a:ext cx="8200859" cy="18004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61950" indent="-171450">
              <a:lnSpc>
                <a:spcPct val="150000"/>
              </a:lnSpc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산업재해 예방은 단순히 회사의 노력만으로는 되지 않음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.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근로자도 적극 협력하고 참여해야 함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361950" indent="-171450">
              <a:lnSpc>
                <a:spcPct val="150000"/>
              </a:lnSpc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근로자는 산업재해로부터 안전하고 건강하게 일할 수 있는 권리와 함께 산업재해 예방을 위해 지켜야 할 의무도 있음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361950" indent="-171450">
              <a:lnSpc>
                <a:spcPct val="150000"/>
              </a:lnSpc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산업안전보건법은 근로자 자신  및 동료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사업장 전체의 안전보건을 위한 의무사항을 규정함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191779">
              <a:lnSpc>
                <a:spcPct val="150000"/>
              </a:lnSpc>
              <a:buClr>
                <a:srgbClr val="33CCCC"/>
              </a:buClr>
            </a:pPr>
            <a:r>
              <a:rPr lang="en-US" altLang="ko-KR" sz="1400" b="1" spc="-133" dirty="0">
                <a:solidFill>
                  <a:prstClr val="black"/>
                </a:solidFill>
              </a:rPr>
              <a:t> 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   * 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산업안전보건법 제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6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조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(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근로자의 의무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55599" y="1572406"/>
            <a:ext cx="2757234" cy="1282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</a:rPr>
              <a:t>01.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산업안전보건 법령 </a:t>
            </a:r>
            <a:endParaRPr lang="en-US" altLang="ko-KR" sz="2200" b="1" spc="-133" dirty="0" smtClean="0">
              <a:solidFill>
                <a:srgbClr val="33CCCC"/>
              </a:solidFill>
            </a:endParaRP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및 안전규정 등 준수</a:t>
            </a:r>
            <a:endParaRPr lang="ko-KR" altLang="en-US" sz="2200" b="1" spc="-133" dirty="0">
              <a:solidFill>
                <a:srgbClr val="33CCCC"/>
              </a:solidFill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3505863" y="3888206"/>
            <a:ext cx="8072494" cy="1928826"/>
            <a:chOff x="3441681" y="4072736"/>
            <a:chExt cx="8072494" cy="1928826"/>
          </a:xfrm>
        </p:grpSpPr>
        <p:sp>
          <p:nvSpPr>
            <p:cNvPr id="6" name="직사각형 5"/>
            <p:cNvSpPr/>
            <p:nvPr/>
          </p:nvSpPr>
          <p:spPr>
            <a:xfrm>
              <a:off x="3655995" y="4358488"/>
              <a:ext cx="7858180" cy="1643074"/>
            </a:xfrm>
            <a:prstGeom prst="rect">
              <a:avLst/>
            </a:prstGeom>
            <a:solidFill>
              <a:srgbClr val="33CCCC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pic>
          <p:nvPicPr>
            <p:cNvPr id="7" name="그림 6" descr="안전팁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1681" y="4072736"/>
              <a:ext cx="1815074" cy="642942"/>
            </a:xfrm>
            <a:prstGeom prst="rect">
              <a:avLst/>
            </a:prstGeom>
          </p:spPr>
        </p:pic>
        <p:grpSp>
          <p:nvGrpSpPr>
            <p:cNvPr id="10" name="그룹 9"/>
            <p:cNvGrpSpPr/>
            <p:nvPr/>
          </p:nvGrpSpPr>
          <p:grpSpPr>
            <a:xfrm>
              <a:off x="4799003" y="4144174"/>
              <a:ext cx="4857784" cy="357190"/>
              <a:chOff x="4799003" y="3929860"/>
              <a:chExt cx="4857784" cy="357190"/>
            </a:xfrm>
          </p:grpSpPr>
          <p:sp>
            <p:nvSpPr>
              <p:cNvPr id="8" name="모서리가 둥근 직사각형 7"/>
              <p:cNvSpPr/>
              <p:nvPr/>
            </p:nvSpPr>
            <p:spPr>
              <a:xfrm>
                <a:off x="4799003" y="3965799"/>
                <a:ext cx="4357718" cy="321251"/>
              </a:xfrm>
              <a:prstGeom prst="roundRect">
                <a:avLst>
                  <a:gd name="adj" fmla="val 50000"/>
                </a:avLst>
              </a:prstGeom>
              <a:solidFill>
                <a:schemeClr val="bg1"/>
              </a:solidFill>
              <a:ln>
                <a:solidFill>
                  <a:srgbClr val="4F874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5227631" y="3929860"/>
                <a:ext cx="4429156" cy="3231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383558" indent="-383558">
                  <a:lnSpc>
                    <a:spcPct val="150000"/>
                  </a:lnSpc>
                </a:pPr>
                <a:r>
                  <a:rPr lang="ko-KR" altLang="en-US" sz="1400" b="1" spc="-133" dirty="0" smtClean="0">
                    <a:solidFill>
                      <a:prstClr val="black"/>
                    </a:solidFill>
                  </a:rPr>
                  <a:t>산업안전보건법에서 정하고 있는 근로자의 의무</a:t>
                </a:r>
                <a:endParaRPr lang="ko-KR" altLang="en-US" sz="1400" b="1" spc="-133" dirty="0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4370375" y="4787116"/>
              <a:ext cx="6357982" cy="92788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08000" indent="-108000">
                <a:lnSpc>
                  <a:spcPct val="150000"/>
                </a:lnSpc>
                <a:buClr>
                  <a:srgbClr val="33CCCC"/>
                </a:buClr>
                <a:buFont typeface="Arial" pitchFamily="34" charset="0"/>
                <a:buChar char="•"/>
              </a:pPr>
              <a:r>
                <a:rPr lang="ko-KR" altLang="en-US" sz="1400" b="1" spc="-133" dirty="0" smtClean="0">
                  <a:solidFill>
                    <a:prstClr val="black"/>
                  </a:solidFill>
                </a:rPr>
                <a:t>근로자는 이 법과 이 법에 따른 명령으로 정하는 산업재해 예방을 위한 기준을  지켜야 하며</a:t>
              </a:r>
              <a:r>
                <a:rPr lang="en-US" altLang="ko-KR" sz="1400" b="1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400" b="1" spc="-133" dirty="0" smtClean="0">
                  <a:solidFill>
                    <a:prstClr val="black"/>
                  </a:solidFill>
                </a:rPr>
                <a:t>사업주 또는 「근로기준법」 제</a:t>
              </a:r>
              <a:r>
                <a:rPr lang="en-US" altLang="ko-KR" sz="1400" b="1" spc="-133" dirty="0" smtClean="0">
                  <a:solidFill>
                    <a:prstClr val="black"/>
                  </a:solidFill>
                </a:rPr>
                <a:t>101</a:t>
              </a:r>
              <a:r>
                <a:rPr lang="ko-KR" altLang="en-US" sz="1400" b="1" spc="-133" dirty="0" smtClean="0">
                  <a:solidFill>
                    <a:prstClr val="black"/>
                  </a:solidFill>
                </a:rPr>
                <a:t>조에 따른 근로감독관</a:t>
              </a:r>
              <a:r>
                <a:rPr lang="en-US" altLang="ko-KR" sz="1400" b="1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400" b="1" spc="-133" dirty="0" smtClean="0">
                  <a:solidFill>
                    <a:prstClr val="black"/>
                  </a:solidFill>
                </a:rPr>
                <a:t>공단 등 관계인이 실시하는 산업재해 예방에 관한 조치에 따라야 한다 </a:t>
              </a:r>
              <a:r>
                <a:rPr lang="en-US" altLang="ko-KR" sz="1400" b="1" spc="-133" dirty="0" smtClean="0">
                  <a:solidFill>
                    <a:prstClr val="black"/>
                  </a:solidFill>
                </a:rPr>
                <a:t>.(</a:t>
              </a:r>
              <a:r>
                <a:rPr lang="ko-KR" altLang="en-US" sz="1400" b="1" spc="-133" dirty="0" smtClean="0">
                  <a:solidFill>
                    <a:prstClr val="black"/>
                  </a:solidFill>
                </a:rPr>
                <a:t>법 제</a:t>
              </a:r>
              <a:r>
                <a:rPr lang="en-US" altLang="ko-KR" sz="1400" b="1" spc="-133" dirty="0" smtClean="0">
                  <a:solidFill>
                    <a:prstClr val="black"/>
                  </a:solidFill>
                </a:rPr>
                <a:t>6</a:t>
              </a:r>
              <a:r>
                <a:rPr lang="ko-KR" altLang="en-US" sz="1400" b="1" spc="-133" dirty="0" smtClean="0">
                  <a:solidFill>
                    <a:prstClr val="black"/>
                  </a:solidFill>
                </a:rPr>
                <a:t>조</a:t>
              </a:r>
              <a:r>
                <a:rPr lang="en-US" altLang="ko-KR" sz="1400" b="1" spc="-133" dirty="0" smtClean="0">
                  <a:solidFill>
                    <a:prstClr val="black"/>
                  </a:solidFill>
                </a:rPr>
                <a:t>)</a:t>
              </a: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14" name="직사각형 13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3328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5599" y="1572406"/>
            <a:ext cx="2757234" cy="1282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</a:rPr>
              <a:t>02.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올바른 작업 복장 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착용</a:t>
            </a:r>
            <a:endParaRPr lang="ko-KR" altLang="en-US" sz="2200" b="1" spc="-133" dirty="0">
              <a:solidFill>
                <a:srgbClr val="33CCCC"/>
              </a:solidFill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3513119" y="1500968"/>
            <a:ext cx="8001056" cy="3693319"/>
            <a:chOff x="3513119" y="1572406"/>
            <a:chExt cx="8001056" cy="3693319"/>
          </a:xfrm>
        </p:grpSpPr>
        <p:sp>
          <p:nvSpPr>
            <p:cNvPr id="4" name="TextBox 3"/>
            <p:cNvSpPr txBox="1"/>
            <p:nvPr/>
          </p:nvSpPr>
          <p:spPr>
            <a:xfrm>
              <a:off x="4727565" y="1572406"/>
              <a:ext cx="6786610" cy="369331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indent="-144000" latinLnBrk="0">
                <a:lnSpc>
                  <a:spcPct val="150000"/>
                </a:lnSpc>
                <a:buClr>
                  <a:srgbClr val="33CCCC"/>
                </a:buClr>
                <a:buFont typeface="Arial" pitchFamily="34" charset="0"/>
                <a:buChar char="•"/>
              </a:pP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회사에서 정해진 복장 규정이 있는 경우에는 그 내용을 따름</a:t>
              </a:r>
              <a:endParaRPr lang="en-US" altLang="ko-KR" sz="1600" b="1" spc="-133" dirty="0" smtClean="0">
                <a:solidFill>
                  <a:prstClr val="black"/>
                </a:solidFill>
              </a:endParaRPr>
            </a:p>
            <a:p>
              <a:pPr marL="144000" indent="-144000" latinLnBrk="0">
                <a:lnSpc>
                  <a:spcPct val="150000"/>
                </a:lnSpc>
                <a:buClr>
                  <a:srgbClr val="33CCCC"/>
                </a:buClr>
                <a:buFont typeface="Arial" pitchFamily="34" charset="0"/>
                <a:buChar char="•"/>
              </a:pP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떨어지는 물체로부터 머리 보호</a:t>
              </a:r>
              <a:r>
                <a:rPr lang="en-US" altLang="ko-KR" sz="1600" b="1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안전모</a:t>
              </a:r>
              <a:r>
                <a:rPr lang="en-US" altLang="ko-KR" sz="1600" b="1" spc="-133" dirty="0" smtClean="0">
                  <a:solidFill>
                    <a:prstClr val="black"/>
                  </a:solidFill>
                </a:rPr>
                <a:t>),</a:t>
              </a: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 </a:t>
              </a:r>
              <a:r>
                <a:rPr lang="ko-KR" altLang="en-US" sz="1600" b="1" spc="-133" dirty="0" err="1" smtClean="0">
                  <a:solidFill>
                    <a:prstClr val="black"/>
                  </a:solidFill>
                </a:rPr>
                <a:t>작업물로</a:t>
              </a: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 인해 머리가 지저분해지는 것 방지</a:t>
              </a:r>
              <a:r>
                <a:rPr lang="en-US" altLang="ko-KR" sz="1600" b="1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머리카락이 기계나 회전축에 말려 들어갈 위험을 방지하기 위해 착용</a:t>
              </a:r>
              <a:endParaRPr lang="en-US" altLang="ko-KR" sz="1600" b="1" spc="-133" dirty="0" smtClean="0">
                <a:solidFill>
                  <a:prstClr val="black"/>
                </a:solidFill>
              </a:endParaRPr>
            </a:p>
            <a:p>
              <a:pPr marL="144000" indent="-144000" latinLnBrk="0">
                <a:lnSpc>
                  <a:spcPct val="150000"/>
                </a:lnSpc>
                <a:buClr>
                  <a:srgbClr val="33CCCC"/>
                </a:buClr>
                <a:buFont typeface="Arial" pitchFamily="34" charset="0"/>
                <a:buChar char="•"/>
              </a:pP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손 보호</a:t>
              </a:r>
              <a:r>
                <a:rPr lang="en-US" altLang="ko-KR" sz="1600" b="1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작업 시 손이 더러워지는 것 방지</a:t>
              </a:r>
              <a:endParaRPr lang="en-US" altLang="ko-KR" sz="1600" b="1" spc="-133" dirty="0" smtClean="0">
                <a:solidFill>
                  <a:prstClr val="black"/>
                </a:solidFill>
              </a:endParaRPr>
            </a:p>
            <a:p>
              <a:pPr marL="144000" indent="-144000" latinLnBrk="0">
                <a:lnSpc>
                  <a:spcPct val="150000"/>
                </a:lnSpc>
                <a:buClr>
                  <a:srgbClr val="33CCCC"/>
                </a:buClr>
                <a:buFont typeface="Arial" pitchFamily="34" charset="0"/>
                <a:buChar char="•"/>
              </a:pP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장갑을 끼면 손가락의 감각이 무뎌져 작업에 영향을 주고 위험한 일도 발생할 수 있어</a:t>
              </a:r>
              <a:r>
                <a:rPr lang="en-US" altLang="ko-KR" sz="1600" b="1" spc="-133" dirty="0" smtClean="0">
                  <a:solidFill>
                    <a:prstClr val="black"/>
                  </a:solidFill>
                </a:rPr>
                <a:t> </a:t>
              </a: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작업특성에 적합한 장갑 착용</a:t>
              </a:r>
              <a:endParaRPr lang="en-US" altLang="ko-KR" sz="1600" b="1" spc="-133" dirty="0" smtClean="0">
                <a:solidFill>
                  <a:prstClr val="black"/>
                </a:solidFill>
              </a:endParaRPr>
            </a:p>
            <a:p>
              <a:pPr marL="144000" indent="-144000" latinLnBrk="0">
                <a:lnSpc>
                  <a:spcPct val="150000"/>
                </a:lnSpc>
                <a:buClr>
                  <a:srgbClr val="33CCCC"/>
                </a:buClr>
                <a:buFont typeface="Arial" pitchFamily="34" charset="0"/>
                <a:buChar char="•"/>
              </a:pP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위생</a:t>
              </a:r>
              <a:r>
                <a:rPr lang="en-US" altLang="ko-KR" sz="1600" b="1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유해요인 제거 등을 위해 앞치마 착용 시 앞치마가 기계에 말려 들어가지 않도록 조치</a:t>
              </a:r>
              <a:r>
                <a:rPr lang="en-US" altLang="ko-KR" sz="1600" b="1" spc="-133" dirty="0" smtClean="0">
                  <a:solidFill>
                    <a:prstClr val="black"/>
                  </a:solidFill>
                </a:rPr>
                <a:t> (</a:t>
              </a: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목도리</a:t>
              </a:r>
              <a:r>
                <a:rPr lang="en-US" altLang="ko-KR" sz="1600" b="1" spc="-133" dirty="0" smtClean="0">
                  <a:solidFill>
                    <a:prstClr val="black"/>
                  </a:solidFill>
                </a:rPr>
                <a:t>,</a:t>
              </a: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 스카프 착용 시 말림에 의한 재해</a:t>
              </a:r>
              <a:r>
                <a:rPr lang="en-US" altLang="ko-KR" sz="1600" b="1" spc="-133" dirty="0" smtClean="0">
                  <a:solidFill>
                    <a:prstClr val="black"/>
                  </a:solidFill>
                </a:rPr>
                <a:t>)</a:t>
              </a:r>
            </a:p>
            <a:p>
              <a:pPr marL="144000" indent="-144000" latinLnBrk="0">
                <a:lnSpc>
                  <a:spcPct val="150000"/>
                </a:lnSpc>
                <a:buClr>
                  <a:srgbClr val="33CCCC"/>
                </a:buClr>
                <a:buFont typeface="Arial" pitchFamily="34" charset="0"/>
                <a:buChar char="•"/>
              </a:pP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작업내용에 적합한 안전화 착용</a:t>
              </a:r>
              <a:endParaRPr lang="en-US" altLang="ko-KR" sz="1600" b="1" spc="-133" dirty="0" smtClean="0">
                <a:solidFill>
                  <a:prstClr val="black"/>
                </a:solidFill>
              </a:endParaRPr>
            </a:p>
            <a:p>
              <a:pPr marL="144000" indent="-144000" latinLnBrk="0">
                <a:lnSpc>
                  <a:spcPct val="150000"/>
                </a:lnSpc>
                <a:buClr>
                  <a:srgbClr val="33CCCC"/>
                </a:buClr>
                <a:buFont typeface="Arial" pitchFamily="34" charset="0"/>
                <a:buChar char="•"/>
              </a:pP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슬리퍼</a:t>
              </a:r>
              <a:r>
                <a:rPr lang="en-US" altLang="ko-KR" sz="1600" b="1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샌들과 같이 벗겨지기거나 미끄러지기 쉬운 신발 착용 금지</a:t>
              </a:r>
              <a:endParaRPr lang="en-US" altLang="ko-KR" sz="1600" b="1" spc="-133" dirty="0" smtClean="0">
                <a:solidFill>
                  <a:prstClr val="black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513120" y="1572406"/>
              <a:ext cx="1428760" cy="321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91779">
                <a:lnSpc>
                  <a:spcPct val="150000"/>
                </a:lnSpc>
                <a:buClr>
                  <a:srgbClr val="33CCCC"/>
                </a:buClr>
              </a:pPr>
              <a:r>
                <a:rPr lang="ko-KR" altLang="en-US" sz="1600" b="1" spc="-133" dirty="0" smtClean="0">
                  <a:solidFill>
                    <a:srgbClr val="666699"/>
                  </a:solidFill>
                </a:rPr>
                <a:t>■ 작업복</a:t>
              </a:r>
              <a:endParaRPr lang="en-US" altLang="ko-KR" sz="1600" b="1" spc="-133" dirty="0" smtClean="0">
                <a:solidFill>
                  <a:srgbClr val="666699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513119" y="4858554"/>
              <a:ext cx="1428760" cy="321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91779">
                <a:lnSpc>
                  <a:spcPct val="150000"/>
                </a:lnSpc>
                <a:buClr>
                  <a:srgbClr val="33CCCC"/>
                </a:buClr>
              </a:pPr>
              <a:r>
                <a:rPr lang="ko-KR" altLang="en-US" sz="1600" b="1" spc="-133" dirty="0" smtClean="0">
                  <a:solidFill>
                    <a:srgbClr val="666699"/>
                  </a:solidFill>
                </a:rPr>
                <a:t>■ 신   발</a:t>
              </a:r>
              <a:endParaRPr lang="en-US" altLang="ko-KR" sz="1400" b="1" spc="-133" dirty="0" smtClean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13119" y="1965095"/>
              <a:ext cx="1428760" cy="321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91779">
                <a:lnSpc>
                  <a:spcPct val="150000"/>
                </a:lnSpc>
                <a:buClr>
                  <a:srgbClr val="33CCCC"/>
                </a:buClr>
              </a:pPr>
              <a:r>
                <a:rPr lang="ko-KR" altLang="en-US" sz="1600" b="1" spc="-133" dirty="0" smtClean="0">
                  <a:solidFill>
                    <a:srgbClr val="666699"/>
                  </a:solidFill>
                </a:rPr>
                <a:t>■ 모   자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13119" y="2679475"/>
              <a:ext cx="1428760" cy="321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91779">
                <a:lnSpc>
                  <a:spcPct val="150000"/>
                </a:lnSpc>
                <a:buClr>
                  <a:srgbClr val="33CCCC"/>
                </a:buClr>
              </a:pPr>
              <a:r>
                <a:rPr lang="ko-KR" altLang="en-US" sz="1600" b="1" spc="-133" dirty="0" smtClean="0">
                  <a:solidFill>
                    <a:srgbClr val="666699"/>
                  </a:solidFill>
                </a:rPr>
                <a:t>■ 장   갑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13119" y="3786984"/>
              <a:ext cx="1428760" cy="321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91779">
                <a:lnSpc>
                  <a:spcPct val="150000"/>
                </a:lnSpc>
                <a:buClr>
                  <a:srgbClr val="33CCCC"/>
                </a:buClr>
              </a:pPr>
              <a:r>
                <a:rPr lang="ko-KR" altLang="en-US" sz="1600" b="1" spc="-133" dirty="0" smtClean="0">
                  <a:solidFill>
                    <a:srgbClr val="666699"/>
                  </a:solidFill>
                </a:rPr>
                <a:t>■ 앞치마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513119" y="5644372"/>
            <a:ext cx="792961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91779">
              <a:lnSpc>
                <a:spcPct val="150000"/>
              </a:lnSpc>
              <a:buClr>
                <a:srgbClr val="33CCCC"/>
              </a:buClr>
            </a:pPr>
            <a:r>
              <a:rPr lang="ko-KR" altLang="en-US" sz="1600" b="1" spc="-133" dirty="0" smtClean="0">
                <a:solidFill>
                  <a:srgbClr val="666699"/>
                </a:solidFill>
              </a:rPr>
              <a:t>■ 올바른 직장에서의 복장 </a:t>
            </a:r>
            <a:r>
              <a:rPr lang="en-US" altLang="ko-KR" sz="1600" b="1" spc="-133" dirty="0" smtClean="0">
                <a:solidFill>
                  <a:srgbClr val="666699"/>
                </a:solidFill>
              </a:rPr>
              <a:t>: </a:t>
            </a:r>
            <a:r>
              <a:rPr lang="ko-KR" altLang="en-US" sz="1600" b="1" spc="-133" dirty="0" smtClean="0">
                <a:solidFill>
                  <a:srgbClr val="666699"/>
                </a:solidFill>
              </a:rPr>
              <a:t>신체의 부상을 방지하는 것이 첫 번째 목적</a:t>
            </a:r>
            <a:r>
              <a:rPr lang="en-US" altLang="ko-KR" sz="1600" b="1" spc="-133" dirty="0" smtClean="0">
                <a:solidFill>
                  <a:srgbClr val="666699"/>
                </a:solidFill>
              </a:rPr>
              <a:t>,</a:t>
            </a:r>
            <a:r>
              <a:rPr lang="ko-KR" altLang="en-US" sz="1600" b="1" spc="-133" dirty="0" smtClean="0">
                <a:solidFill>
                  <a:srgbClr val="666699"/>
                </a:solidFill>
              </a:rPr>
              <a:t> </a:t>
            </a:r>
            <a:r>
              <a:rPr lang="en-US" altLang="ko-KR" sz="1600" b="1" spc="-133" dirty="0" smtClean="0">
                <a:solidFill>
                  <a:srgbClr val="666699"/>
                </a:solidFill>
              </a:rPr>
              <a:t/>
            </a:r>
            <a:br>
              <a:rPr lang="en-US" altLang="ko-KR" sz="1600" b="1" spc="-133" dirty="0" smtClean="0">
                <a:solidFill>
                  <a:srgbClr val="666699"/>
                </a:solidFill>
              </a:rPr>
            </a:br>
            <a:r>
              <a:rPr lang="en-US" altLang="ko-KR" sz="1600" b="1" spc="-133" dirty="0" smtClean="0">
                <a:solidFill>
                  <a:srgbClr val="666699"/>
                </a:solidFill>
              </a:rPr>
              <a:t>                                           </a:t>
            </a:r>
            <a:r>
              <a:rPr lang="ko-KR" altLang="en-US" sz="1600" b="1" spc="-133" dirty="0" smtClean="0">
                <a:solidFill>
                  <a:srgbClr val="666699"/>
                </a:solidFill>
              </a:rPr>
              <a:t>일을 편리하게 하도록 하는 것은 두 번째 목적</a:t>
            </a:r>
            <a:endParaRPr lang="en-US" altLang="ko-KR" sz="1400" b="1" spc="-133" dirty="0" smtClean="0">
              <a:solidFill>
                <a:prstClr val="black"/>
              </a:solidFill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14" name="직사각형 13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145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655599" y="1572406"/>
            <a:ext cx="2757234" cy="1282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</a:rPr>
              <a:t>03.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개인 보호구 </a:t>
            </a:r>
            <a:r>
              <a:rPr lang="ko-KR" altLang="en-US" sz="2200" b="1" spc="-133" dirty="0" err="1" smtClean="0">
                <a:solidFill>
                  <a:srgbClr val="33CCCC"/>
                </a:solidFill>
              </a:rPr>
              <a:t>지급ㆍ</a:t>
            </a:r>
            <a:endParaRPr lang="en-US" altLang="ko-KR" sz="2200" b="1" spc="-133" dirty="0" smtClean="0">
              <a:solidFill>
                <a:srgbClr val="33CCCC"/>
              </a:solidFill>
            </a:endParaRP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착용</a:t>
            </a:r>
            <a:endParaRPr lang="ko-KR" altLang="en-US" sz="2200" b="1" spc="-133" dirty="0">
              <a:solidFill>
                <a:srgbClr val="33CCCC"/>
              </a:solidFill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3513119" y="1929596"/>
            <a:ext cx="8001056" cy="3286148"/>
            <a:chOff x="3513119" y="1786720"/>
            <a:chExt cx="8001056" cy="3286148"/>
          </a:xfrm>
        </p:grpSpPr>
        <p:pic>
          <p:nvPicPr>
            <p:cNvPr id="20" name="그림 19" descr="12 보호구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513119" y="1786720"/>
              <a:ext cx="8001056" cy="2744651"/>
            </a:xfrm>
            <a:prstGeom prst="rect">
              <a:avLst/>
            </a:prstGeom>
          </p:spPr>
        </p:pic>
        <p:grpSp>
          <p:nvGrpSpPr>
            <p:cNvPr id="19" name="그룹 18"/>
            <p:cNvGrpSpPr/>
            <p:nvPr/>
          </p:nvGrpSpPr>
          <p:grpSpPr>
            <a:xfrm>
              <a:off x="3513119" y="2715414"/>
              <a:ext cx="8001056" cy="500066"/>
              <a:chOff x="3513119" y="1929596"/>
              <a:chExt cx="8001056" cy="500066"/>
            </a:xfrm>
          </p:grpSpPr>
          <p:pic>
            <p:nvPicPr>
              <p:cNvPr id="3074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13119" y="1929596"/>
                <a:ext cx="8001056" cy="500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4" name="TextBox 3"/>
              <p:cNvSpPr txBox="1"/>
              <p:nvPr/>
            </p:nvSpPr>
            <p:spPr>
              <a:xfrm>
                <a:off x="3584557" y="2040565"/>
                <a:ext cx="142876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33CCCC"/>
                  </a:buClr>
                </a:pPr>
                <a:r>
                  <a:rPr lang="ko-KR" altLang="en-US" sz="1600" b="1" spc="-133" dirty="0" smtClean="0">
                    <a:solidFill>
                      <a:prstClr val="white"/>
                    </a:solidFill>
                  </a:rPr>
                  <a:t>안전모</a:t>
                </a:r>
              </a:p>
            </p:txBody>
          </p:sp>
          <p:sp>
            <p:nvSpPr>
              <p:cNvPr id="6" name="TextBox 5"/>
              <p:cNvSpPr txBox="1"/>
              <p:nvPr/>
            </p:nvSpPr>
            <p:spPr>
              <a:xfrm>
                <a:off x="5084755" y="2040565"/>
                <a:ext cx="1428760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33CCCC"/>
                  </a:buClr>
                </a:pPr>
                <a:r>
                  <a:rPr lang="ko-KR" altLang="en-US" sz="1600" b="1" spc="-133" dirty="0" smtClean="0">
                    <a:solidFill>
                      <a:prstClr val="white"/>
                    </a:solidFill>
                  </a:rPr>
                  <a:t>안전화</a:t>
                </a:r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6442077" y="2040565"/>
                <a:ext cx="121444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33CCCC"/>
                  </a:buClr>
                </a:pPr>
                <a:r>
                  <a:rPr lang="ko-KR" altLang="en-US" sz="1600" b="1" spc="-133" dirty="0" smtClean="0">
                    <a:solidFill>
                      <a:prstClr val="white"/>
                    </a:solidFill>
                  </a:rPr>
                  <a:t>방진마스크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7942275" y="1929596"/>
                <a:ext cx="2143140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33CCCC"/>
                  </a:buClr>
                </a:pPr>
                <a:r>
                  <a:rPr lang="ko-KR" altLang="en-US" sz="1600" b="1" spc="-133" dirty="0" smtClean="0">
                    <a:solidFill>
                      <a:prstClr val="white"/>
                    </a:solidFill>
                  </a:rPr>
                  <a:t>방독마스크</a:t>
                </a:r>
                <a:r>
                  <a:rPr lang="en-US" altLang="ko-KR" sz="1600" b="1" spc="-133" dirty="0" smtClean="0">
                    <a:solidFill>
                      <a:prstClr val="white"/>
                    </a:solidFill>
                  </a:rPr>
                  <a:t>, </a:t>
                </a:r>
                <a:r>
                  <a:rPr lang="ko-KR" altLang="en-US" sz="1600" b="1" spc="-133" dirty="0" err="1" smtClean="0">
                    <a:solidFill>
                      <a:prstClr val="white"/>
                    </a:solidFill>
                  </a:rPr>
                  <a:t>송기마스크</a:t>
                </a:r>
                <a:r>
                  <a:rPr lang="en-US" altLang="ko-KR" sz="1600" b="1" spc="-133" dirty="0" smtClean="0">
                    <a:solidFill>
                      <a:prstClr val="white"/>
                    </a:solidFill>
                  </a:rPr>
                  <a:t>, </a:t>
                </a:r>
              </a:p>
              <a:p>
                <a:pPr algn="ctr">
                  <a:buClr>
                    <a:srgbClr val="33CCCC"/>
                  </a:buClr>
                </a:pPr>
                <a:r>
                  <a:rPr lang="ko-KR" altLang="en-US" sz="1600" b="1" spc="-133" dirty="0" err="1" smtClean="0">
                    <a:solidFill>
                      <a:prstClr val="white"/>
                    </a:solidFill>
                  </a:rPr>
                  <a:t>전동식</a:t>
                </a:r>
                <a:r>
                  <a:rPr lang="ko-KR" altLang="en-US" sz="1600" b="1" spc="-133" dirty="0" smtClean="0">
                    <a:solidFill>
                      <a:prstClr val="white"/>
                    </a:solidFill>
                  </a:rPr>
                  <a:t> 호흡보호구</a:t>
                </a:r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10156853" y="2040565"/>
                <a:ext cx="121444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33CCCC"/>
                  </a:buClr>
                </a:pPr>
                <a:r>
                  <a:rPr lang="ko-KR" altLang="en-US" sz="1600" b="1" spc="-133" dirty="0" smtClean="0">
                    <a:solidFill>
                      <a:prstClr val="white"/>
                    </a:solidFill>
                  </a:rPr>
                  <a:t>귀마개</a:t>
                </a:r>
              </a:p>
            </p:txBody>
          </p:sp>
        </p:grpSp>
        <p:grpSp>
          <p:nvGrpSpPr>
            <p:cNvPr id="18" name="그룹 17"/>
            <p:cNvGrpSpPr/>
            <p:nvPr/>
          </p:nvGrpSpPr>
          <p:grpSpPr>
            <a:xfrm>
              <a:off x="3513119" y="4572802"/>
              <a:ext cx="8001056" cy="500066"/>
              <a:chOff x="3513119" y="3858422"/>
              <a:chExt cx="8001056" cy="500066"/>
            </a:xfrm>
          </p:grpSpPr>
          <p:pic>
            <p:nvPicPr>
              <p:cNvPr id="11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513119" y="3858422"/>
                <a:ext cx="8001056" cy="5000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2" name="TextBox 11"/>
              <p:cNvSpPr txBox="1"/>
              <p:nvPr/>
            </p:nvSpPr>
            <p:spPr>
              <a:xfrm>
                <a:off x="3584557" y="3969391"/>
                <a:ext cx="1214446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33CCCC"/>
                  </a:buClr>
                </a:pPr>
                <a:r>
                  <a:rPr lang="ko-KR" altLang="en-US" sz="1600" b="1" spc="-133" dirty="0" err="1" smtClean="0">
                    <a:solidFill>
                      <a:prstClr val="white"/>
                    </a:solidFill>
                  </a:rPr>
                  <a:t>귀덮개</a:t>
                </a:r>
                <a:endParaRPr lang="ko-KR" altLang="en-US" sz="1600" b="1" spc="-133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299201" y="3969391"/>
                <a:ext cx="114300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33CCCC"/>
                  </a:buClr>
                </a:pPr>
                <a:r>
                  <a:rPr lang="ko-KR" altLang="en-US" sz="1600" b="1" spc="-133" dirty="0" err="1" smtClean="0">
                    <a:solidFill>
                      <a:prstClr val="white"/>
                    </a:solidFill>
                  </a:rPr>
                  <a:t>보안면</a:t>
                </a:r>
                <a:endParaRPr lang="ko-KR" altLang="en-US" sz="1600" b="1" spc="-133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5013317" y="4001298"/>
                <a:ext cx="114300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33CCCC"/>
                  </a:buClr>
                </a:pPr>
                <a:r>
                  <a:rPr lang="ko-KR" altLang="en-US" sz="1600" b="1" spc="-133" dirty="0" smtClean="0">
                    <a:solidFill>
                      <a:prstClr val="white"/>
                    </a:solidFill>
                  </a:rPr>
                  <a:t>보안경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7656523" y="4001298"/>
                <a:ext cx="114300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33CCCC"/>
                  </a:buClr>
                </a:pPr>
                <a:r>
                  <a:rPr lang="ko-KR" altLang="en-US" sz="1600" b="1" spc="-133" dirty="0" smtClean="0">
                    <a:solidFill>
                      <a:prstClr val="white"/>
                    </a:solidFill>
                  </a:rPr>
                  <a:t>안전장갑</a:t>
                </a:r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8942407" y="4001298"/>
                <a:ext cx="114300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33CCCC"/>
                  </a:buClr>
                </a:pPr>
                <a:r>
                  <a:rPr lang="ko-KR" altLang="en-US" sz="1600" b="1" spc="-133" dirty="0" err="1" smtClean="0">
                    <a:solidFill>
                      <a:prstClr val="white"/>
                    </a:solidFill>
                  </a:rPr>
                  <a:t>보호복</a:t>
                </a:r>
                <a:endParaRPr lang="ko-KR" altLang="en-US" sz="1600" b="1" spc="-133" dirty="0" smtClean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0299729" y="4001298"/>
                <a:ext cx="1143008" cy="24622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>
                  <a:buClr>
                    <a:srgbClr val="33CCCC"/>
                  </a:buClr>
                </a:pPr>
                <a:r>
                  <a:rPr lang="ko-KR" altLang="en-US" sz="1600" b="1" spc="-133" dirty="0" err="1" smtClean="0">
                    <a:solidFill>
                      <a:prstClr val="white"/>
                    </a:solidFill>
                  </a:rPr>
                  <a:t>안전대</a:t>
                </a:r>
                <a:endParaRPr lang="ko-KR" altLang="en-US" sz="1600" b="1" spc="-133" dirty="0" smtClean="0">
                  <a:solidFill>
                    <a:prstClr val="white"/>
                  </a:solidFill>
                </a:endParaRPr>
              </a:p>
            </p:txBody>
          </p:sp>
        </p:grpSp>
      </p:grpSp>
      <p:grpSp>
        <p:nvGrpSpPr>
          <p:cNvPr id="22" name="그룹 21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23" name="직사각형 22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3308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599" y="1572406"/>
            <a:ext cx="2757234" cy="1282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</a:rPr>
              <a:t>04.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유해위험장소 등에 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안전보건표지 부착</a:t>
            </a:r>
            <a:endParaRPr lang="ko-KR" altLang="en-US" sz="2200" b="1" spc="-133" dirty="0">
              <a:solidFill>
                <a:srgbClr val="33CC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41682" y="1500968"/>
            <a:ext cx="4000527" cy="27597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1000"/>
              </a:spcAft>
              <a:buClr>
                <a:srgbClr val="33CCCC"/>
              </a:buClr>
            </a:pPr>
            <a:r>
              <a:rPr lang="ko-KR" altLang="en-US" sz="1800" b="1" spc="-133" dirty="0" smtClean="0">
                <a:solidFill>
                  <a:srgbClr val="666699"/>
                </a:solidFill>
              </a:rPr>
              <a:t>■ 안전보건표지란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>?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  <a:p>
            <a:pPr marL="144000" indent="-144000" latinLnBrk="0">
              <a:lnSpc>
                <a:spcPct val="150000"/>
              </a:lnSpc>
              <a:spcAft>
                <a:spcPts val="1000"/>
              </a:spcAft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위험장소 또는 위험물질에 대한 경고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br>
              <a:rPr lang="en-US" altLang="ko-KR" sz="1600" b="1" spc="-133" dirty="0" smtClean="0">
                <a:solidFill>
                  <a:prstClr val="black"/>
                </a:solidFill>
              </a:rPr>
            </a:br>
            <a:r>
              <a:rPr lang="ko-KR" altLang="en-US" sz="1600" b="1" spc="-133" dirty="0" smtClean="0">
                <a:solidFill>
                  <a:prstClr val="black"/>
                </a:solidFill>
              </a:rPr>
              <a:t>비상시에 대처하기 위한 지시 또는 안내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br>
              <a:rPr lang="en-US" altLang="ko-KR" sz="1600" b="1" spc="-133" dirty="0" smtClean="0">
                <a:solidFill>
                  <a:prstClr val="black"/>
                </a:solidFill>
              </a:rPr>
            </a:br>
            <a:r>
              <a:rPr lang="ko-KR" altLang="en-US" sz="1600" b="1" spc="-133" dirty="0" smtClean="0">
                <a:solidFill>
                  <a:prstClr val="black"/>
                </a:solidFill>
              </a:rPr>
              <a:t>기타 근로자의 안전보건의식을 고취하기 위한 사항 등을 </a:t>
            </a:r>
            <a:r>
              <a:rPr lang="ko-KR" altLang="en-US" sz="1600" b="1" spc="-133" dirty="0" err="1" smtClean="0">
                <a:solidFill>
                  <a:prstClr val="black"/>
                </a:solidFill>
              </a:rPr>
              <a:t>그림ㆍ기호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 및 글자 등으로 표시하여 </a:t>
            </a:r>
            <a:r>
              <a:rPr lang="ko-KR" altLang="en-US" sz="1600" b="1" spc="-133" dirty="0" err="1" smtClean="0">
                <a:solidFill>
                  <a:prstClr val="black"/>
                </a:solidFill>
              </a:rPr>
              <a:t>유해위험장소ㆍ시설ㆍ물체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 등에 설치 또는 부착하는 표지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13119" y="5072868"/>
            <a:ext cx="4000528" cy="3619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1000"/>
              </a:spcAft>
              <a:buClr>
                <a:srgbClr val="33CCCC"/>
              </a:buClr>
            </a:pPr>
            <a:r>
              <a:rPr lang="ko-KR" altLang="en-US" sz="1800" b="1" spc="-133" dirty="0" smtClean="0">
                <a:solidFill>
                  <a:srgbClr val="666699"/>
                </a:solidFill>
              </a:rPr>
              <a:t>■ 안전 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>·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보건표지의 종류와 형태</a:t>
            </a:r>
            <a:endParaRPr lang="en-US" altLang="ko-KR" sz="1800" b="1" spc="-133" dirty="0" smtClean="0">
              <a:solidFill>
                <a:srgbClr val="666699"/>
              </a:solidFill>
            </a:endParaRPr>
          </a:p>
        </p:txBody>
      </p:sp>
      <p:pic>
        <p:nvPicPr>
          <p:cNvPr id="13" name="그림 12" descr="13 안전표지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56523" y="1358092"/>
            <a:ext cx="3822445" cy="5169911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7" name="직사각형 6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708623" y="5464142"/>
            <a:ext cx="2664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400" b="1" spc="-133" dirty="0" smtClean="0">
                <a:solidFill>
                  <a:prstClr val="black"/>
                </a:solidFill>
              </a:rPr>
              <a:t>- 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산업안전보건법 </a:t>
            </a:r>
            <a:r>
              <a:rPr lang="ko-KR" altLang="en-US" sz="1400" b="1" spc="-133" dirty="0">
                <a:solidFill>
                  <a:prstClr val="black"/>
                </a:solidFill>
              </a:rPr>
              <a:t>시행규칙 </a:t>
            </a:r>
            <a:r>
              <a:rPr lang="en-US" altLang="ko-KR" sz="1400" b="1" spc="-133" dirty="0">
                <a:solidFill>
                  <a:prstClr val="black"/>
                </a:solidFill>
              </a:rPr>
              <a:t>[</a:t>
            </a:r>
            <a:r>
              <a:rPr lang="ko-KR" altLang="en-US" sz="1400" b="1" spc="-133" dirty="0">
                <a:solidFill>
                  <a:prstClr val="black"/>
                </a:solidFill>
              </a:rPr>
              <a:t>별표</a:t>
            </a:r>
            <a:r>
              <a:rPr lang="en-US" altLang="ko-KR" sz="1400" b="1" spc="-133" dirty="0">
                <a:solidFill>
                  <a:prstClr val="black"/>
                </a:solidFill>
              </a:rPr>
              <a:t>6] </a:t>
            </a: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 rotWithShape="1">
          <a:blip r:embed="rId3"/>
          <a:srcRect l="10216" t="11821"/>
          <a:stretch/>
        </p:blipFill>
        <p:spPr>
          <a:xfrm>
            <a:off x="8821191" y="2837944"/>
            <a:ext cx="432048" cy="36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054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599" y="1572406"/>
            <a:ext cx="2757234" cy="1282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</a:rPr>
              <a:t>05.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작업장 내에서의 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통행</a:t>
            </a:r>
            <a:endParaRPr lang="ko-KR" altLang="en-US" sz="2200" b="1" spc="-133" dirty="0">
              <a:solidFill>
                <a:srgbClr val="33CC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1682" y="1786720"/>
            <a:ext cx="8072493" cy="160556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1000"/>
              </a:spcAft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교통사고는 도로 뿐만 아니라 공장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사업장 내에서도 발생할 수 있음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.</a:t>
            </a:r>
            <a:br>
              <a:rPr lang="en-US" altLang="ko-KR" sz="1600" b="1" spc="-133" dirty="0" smtClean="0">
                <a:solidFill>
                  <a:prstClr val="black"/>
                </a:solidFill>
              </a:rPr>
            </a:br>
            <a:r>
              <a:rPr lang="ko-KR" altLang="en-US" sz="1600" b="1" spc="-133" dirty="0" smtClean="0">
                <a:solidFill>
                  <a:prstClr val="black"/>
                </a:solidFill>
              </a:rPr>
              <a:t>이는 지게차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화물자동차 등 </a:t>
            </a:r>
            <a:r>
              <a:rPr lang="ko-KR" altLang="en-US" sz="1600" b="1" spc="-133" dirty="0" err="1" smtClean="0">
                <a:solidFill>
                  <a:prstClr val="black"/>
                </a:solidFill>
              </a:rPr>
              <a:t>차량계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 하역 운반기계로 </a:t>
            </a:r>
            <a:r>
              <a:rPr lang="ko-KR" altLang="en-US" sz="1600" b="1" spc="-133" dirty="0" err="1" smtClean="0">
                <a:solidFill>
                  <a:prstClr val="black"/>
                </a:solidFill>
              </a:rPr>
              <a:t>중량물을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 운반하는 작업이 많기 때문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144000" indent="-144000" latinLnBrk="0">
              <a:lnSpc>
                <a:spcPct val="150000"/>
              </a:lnSpc>
              <a:spcAft>
                <a:spcPts val="1000"/>
              </a:spcAft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따라서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작업자와 운반기계가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뒤섞여 이동하지 않도록 별도의 </a:t>
            </a:r>
            <a:r>
              <a:rPr lang="ko-KR" altLang="en-US" sz="1600" b="1" spc="-133" dirty="0">
                <a:solidFill>
                  <a:prstClr val="black"/>
                </a:solidFill>
              </a:rPr>
              <a:t>통로를 만들고 해당 통로에는 안전표시가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되어 있어야 </a:t>
            </a:r>
            <a:r>
              <a:rPr lang="ko-KR" altLang="en-US" sz="1600" b="1" spc="-133" dirty="0">
                <a:solidFill>
                  <a:prstClr val="black"/>
                </a:solidFill>
              </a:rPr>
              <a:t>함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grpSp>
        <p:nvGrpSpPr>
          <p:cNvPr id="12" name="그룹 11"/>
          <p:cNvGrpSpPr/>
          <p:nvPr/>
        </p:nvGrpSpPr>
        <p:grpSpPr>
          <a:xfrm>
            <a:off x="3441680" y="3734926"/>
            <a:ext cx="8072495" cy="321691"/>
            <a:chOff x="3441680" y="2786852"/>
            <a:chExt cx="8072495" cy="321691"/>
          </a:xfrm>
        </p:grpSpPr>
        <p:sp>
          <p:nvSpPr>
            <p:cNvPr id="6" name="TextBox 5"/>
            <p:cNvSpPr txBox="1"/>
            <p:nvPr/>
          </p:nvSpPr>
          <p:spPr>
            <a:xfrm>
              <a:off x="3441681" y="2786852"/>
              <a:ext cx="8072494" cy="321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indent="-144000" latinLnBrk="0">
                <a:lnSpc>
                  <a:spcPct val="150000"/>
                </a:lnSpc>
                <a:spcAft>
                  <a:spcPts val="1000"/>
                </a:spcAft>
                <a:buClr>
                  <a:srgbClr val="33CCCC"/>
                </a:buClr>
                <a:buFont typeface="Arial" pitchFamily="34" charset="0"/>
                <a:buChar char="•"/>
              </a:pPr>
              <a:r>
                <a:rPr lang="en-US" altLang="ko-KR" sz="1400" b="1" spc="-133" dirty="0" smtClean="0">
                  <a:solidFill>
                    <a:prstClr val="black"/>
                  </a:solidFill>
                </a:rPr>
                <a:t>  </a:t>
              </a:r>
              <a:r>
                <a:rPr lang="ko-KR" altLang="en-US" sz="1600" b="1" spc="-133" dirty="0" smtClean="0">
                  <a:solidFill>
                    <a:srgbClr val="666699"/>
                  </a:solidFill>
                </a:rPr>
                <a:t>안전통로 예시</a:t>
              </a:r>
              <a:endParaRPr lang="en-US" altLang="ko-KR" sz="1600" b="1" spc="-133" dirty="0" smtClean="0">
                <a:solidFill>
                  <a:prstClr val="black"/>
                </a:solidFill>
              </a:endParaRPr>
            </a:p>
          </p:txBody>
        </p:sp>
        <p:pic>
          <p:nvPicPr>
            <p:cNvPr id="7" name="그림 6" descr="아이콘 화살표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1680" y="2929728"/>
              <a:ext cx="142876" cy="142876"/>
            </a:xfrm>
            <a:prstGeom prst="rect">
              <a:avLst/>
            </a:prstGeom>
          </p:spPr>
        </p:pic>
      </p:grpSp>
      <p:pic>
        <p:nvPicPr>
          <p:cNvPr id="8" name="그림 7" descr="14 안전통로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55995" y="4092116"/>
            <a:ext cx="7358569" cy="1785950"/>
          </a:xfrm>
          <a:prstGeom prst="rect">
            <a:avLst/>
          </a:prstGeom>
        </p:spPr>
      </p:pic>
      <p:grpSp>
        <p:nvGrpSpPr>
          <p:cNvPr id="9" name="그룹 8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10" name="직사각형 9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7805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599" y="1572406"/>
            <a:ext cx="2757234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</a:rPr>
              <a:t>06.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작업장 정리정돈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41682" y="1500968"/>
            <a:ext cx="6858047" cy="34009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1000"/>
              </a:spcAft>
              <a:buClr>
                <a:srgbClr val="33CCCC"/>
              </a:buClr>
            </a:pPr>
            <a:r>
              <a:rPr lang="ko-KR" altLang="en-US" sz="1800" b="1" spc="-133" dirty="0" smtClean="0">
                <a:solidFill>
                  <a:srgbClr val="666699"/>
                </a:solidFill>
              </a:rPr>
              <a:t>     사업주 및 근로자 준수사항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  <a:p>
            <a:pPr marL="360000" indent="-144000" latinLnBrk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근로자가 작업장에서 넘어지거나 미끄러지는 등의 위험이 없도록 작업장 바닥 등을 안전하고 청결한 상태로 유지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360000" indent="-144000" latinLnBrk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제품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자재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부재 등이 넘어지지 않도록 단단히 고정 하는 등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/>
            </a:r>
            <a:br>
              <a:rPr lang="en-US" altLang="ko-KR" sz="1600" b="1" spc="-133" dirty="0" smtClean="0">
                <a:solidFill>
                  <a:prstClr val="black"/>
                </a:solidFill>
              </a:rPr>
            </a:br>
            <a:r>
              <a:rPr lang="ko-KR" altLang="en-US" sz="1600" b="1" spc="-133" dirty="0" smtClean="0">
                <a:solidFill>
                  <a:prstClr val="black"/>
                </a:solidFill>
              </a:rPr>
              <a:t>안전조치를 해야 함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360000" indent="-144000" latinLnBrk="0">
              <a:lnSpc>
                <a:spcPct val="150000"/>
              </a:lnSpc>
              <a:spcBef>
                <a:spcPts val="1000"/>
              </a:spcBef>
              <a:spcAft>
                <a:spcPts val="1000"/>
              </a:spcAft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근로자가 작업하는 장소를 항상 청결하게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/>
            </a:r>
            <a:br>
              <a:rPr lang="en-US" altLang="ko-KR" sz="1600" b="1" spc="-133" dirty="0" smtClean="0">
                <a:solidFill>
                  <a:prstClr val="black"/>
                </a:solidFill>
              </a:rPr>
            </a:br>
            <a:r>
              <a:rPr lang="ko-KR" altLang="en-US" sz="1600" b="1" spc="-133" dirty="0" smtClean="0">
                <a:solidFill>
                  <a:prstClr val="black"/>
                </a:solidFill>
              </a:rPr>
              <a:t>유지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·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관리하며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폐기물은 정해진 장소에만 버림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pic>
        <p:nvPicPr>
          <p:cNvPr id="10" name="그림 9" descr="아이콘 화살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1681" y="1643844"/>
            <a:ext cx="142876" cy="142876"/>
          </a:xfrm>
          <a:prstGeom prst="rect">
            <a:avLst/>
          </a:prstGeom>
        </p:spPr>
      </p:pic>
      <p:pic>
        <p:nvPicPr>
          <p:cNvPr id="11" name="그림 10" descr="15 정리정돈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28027" y="3858422"/>
            <a:ext cx="3357586" cy="2080614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7" name="직사각형 6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317725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599" y="1572406"/>
            <a:ext cx="2757234" cy="1282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</a:rPr>
              <a:t>07.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유해위험기계기구 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방호조치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48583" y="1539319"/>
            <a:ext cx="8403845" cy="11721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</a:pPr>
            <a:r>
              <a:rPr lang="ko-KR" altLang="en-US" sz="1600" b="1" spc="-133" dirty="0" smtClean="0">
                <a:solidFill>
                  <a:srgbClr val="666699"/>
                </a:solidFill>
              </a:rPr>
              <a:t> 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방호조치란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>?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  <a:p>
            <a:pPr marL="361950" indent="-111125" latinLnBrk="0">
              <a:lnSpc>
                <a:spcPct val="150000"/>
              </a:lnSpc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위험기계ㆍ기구의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위험장소 또는 부위에 근로자가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통상적인 방법으로 접근하지 못하도록 하는 제한조치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</a:t>
            </a:r>
          </a:p>
          <a:p>
            <a:pPr marL="361950" indent="-111125" latinLnBrk="0">
              <a:lnSpc>
                <a:spcPct val="150000"/>
              </a:lnSpc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방호망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방책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덮개 또는 각종 방호장치 등을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설치하는 것을 포함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pic>
        <p:nvPicPr>
          <p:cNvPr id="6" name="그림 5" descr="아이콘 화살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1681" y="1643844"/>
            <a:ext cx="142876" cy="1428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5599" y="3346559"/>
            <a:ext cx="2357454" cy="6787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ts val="28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srgbClr val="666699"/>
                </a:solidFill>
              </a:rPr>
              <a:t>1)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 재해위험이 높은 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/>
            </a:r>
            <a:br>
              <a:rPr lang="en-US" altLang="ko-KR" sz="1800" b="1" spc="-133" dirty="0" smtClean="0">
                <a:solidFill>
                  <a:srgbClr val="666699"/>
                </a:solidFill>
              </a:rPr>
            </a:br>
            <a:r>
              <a:rPr lang="en-US" altLang="ko-KR" sz="18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기계 및 방호장치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3582605" y="2850978"/>
            <a:ext cx="7859767" cy="885472"/>
            <a:chOff x="3460367" y="3232127"/>
            <a:chExt cx="7859767" cy="625707"/>
          </a:xfrm>
        </p:grpSpPr>
        <p:sp>
          <p:nvSpPr>
            <p:cNvPr id="18" name="대각선 방향의 모서리가 잘린 사각형 17"/>
            <p:cNvSpPr/>
            <p:nvPr/>
          </p:nvSpPr>
          <p:spPr>
            <a:xfrm>
              <a:off x="6105160" y="3232127"/>
              <a:ext cx="5214974" cy="571504"/>
            </a:xfrm>
            <a:prstGeom prst="snip2DiagRect">
              <a:avLst/>
            </a:prstGeom>
            <a:solidFill>
              <a:srgbClr val="33CCCC">
                <a:alpha val="22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3" name="대각선 방향의 모서리가 잘린 사각형 12"/>
            <p:cNvSpPr/>
            <p:nvPr/>
          </p:nvSpPr>
          <p:spPr>
            <a:xfrm>
              <a:off x="3460367" y="3232127"/>
              <a:ext cx="2857520" cy="571504"/>
            </a:xfrm>
            <a:prstGeom prst="snip2DiagRect">
              <a:avLst/>
            </a:prstGeom>
            <a:solidFill>
              <a:srgbClr val="33CC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586385" y="3292315"/>
              <a:ext cx="3143271" cy="5384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indent="-144000" latinLnBrk="0">
                <a:lnSpc>
                  <a:spcPts val="2200"/>
                </a:lnSpc>
                <a:spcAft>
                  <a:spcPts val="1000"/>
                </a:spcAft>
                <a:buClr>
                  <a:srgbClr val="33CCCC"/>
                </a:buClr>
                <a:buFont typeface="Arial" pitchFamily="34" charset="0"/>
                <a:buChar char="•"/>
              </a:pPr>
              <a:r>
                <a:rPr lang="ko-KR" altLang="en-US" sz="1500" b="1" spc="-133" dirty="0" err="1" smtClean="0">
                  <a:solidFill>
                    <a:prstClr val="white"/>
                  </a:solidFill>
                </a:rPr>
                <a:t>유해ㆍ위험</a:t>
              </a:r>
              <a:r>
                <a:rPr lang="ko-KR" altLang="en-US" sz="1500" b="1" spc="-133" dirty="0" smtClean="0">
                  <a:solidFill>
                    <a:prstClr val="white"/>
                  </a:solidFill>
                </a:rPr>
                <a:t> 방지를 위하여 </a:t>
              </a:r>
              <a:r>
                <a:rPr lang="en-US" altLang="ko-KR" sz="1500" b="1" spc="-133" dirty="0" smtClean="0">
                  <a:solidFill>
                    <a:prstClr val="white"/>
                  </a:solidFill>
                </a:rPr>
                <a:t/>
              </a:r>
              <a:br>
                <a:rPr lang="en-US" altLang="ko-KR" sz="1500" b="1" spc="-133" dirty="0" smtClean="0">
                  <a:solidFill>
                    <a:prstClr val="white"/>
                  </a:solidFill>
                </a:rPr>
              </a:br>
              <a:r>
                <a:rPr lang="ko-KR" altLang="en-US" sz="1500" b="1" spc="-133" dirty="0" smtClean="0">
                  <a:solidFill>
                    <a:prstClr val="white"/>
                  </a:solidFill>
                </a:rPr>
                <a:t>방호조치가 필요한 기계기구 </a:t>
              </a:r>
              <a:endParaRPr lang="en-US" altLang="ko-KR" sz="1500" b="1" spc="-133" dirty="0" smtClean="0">
                <a:solidFill>
                  <a:prstClr val="white"/>
                </a:solidFill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6370962" y="3303836"/>
              <a:ext cx="4683370" cy="5539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1500" b="1" spc="-133" dirty="0" err="1" smtClean="0">
                  <a:solidFill>
                    <a:prstClr val="black"/>
                  </a:solidFill>
                </a:rPr>
                <a:t>예초기</a:t>
              </a:r>
              <a:r>
                <a:rPr lang="en-US" altLang="ko-KR" sz="1500" b="1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500" b="1" spc="-133" dirty="0" err="1" smtClean="0">
                  <a:solidFill>
                    <a:prstClr val="black"/>
                  </a:solidFill>
                </a:rPr>
                <a:t>원심기</a:t>
              </a:r>
              <a:r>
                <a:rPr lang="en-US" altLang="ko-KR" sz="1500" b="1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500" b="1" spc="-133" dirty="0" smtClean="0">
                  <a:solidFill>
                    <a:prstClr val="black"/>
                  </a:solidFill>
                </a:rPr>
                <a:t>공기압축기</a:t>
              </a:r>
              <a:r>
                <a:rPr lang="en-US" altLang="ko-KR" sz="1500" b="1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500" b="1" spc="-133" dirty="0" smtClean="0">
                  <a:solidFill>
                    <a:prstClr val="black"/>
                  </a:solidFill>
                </a:rPr>
                <a:t>금속절단기</a:t>
              </a:r>
              <a:r>
                <a:rPr lang="en-US" altLang="ko-KR" sz="1500" b="1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500" b="1" spc="-133" dirty="0" smtClean="0">
                  <a:solidFill>
                    <a:prstClr val="black"/>
                  </a:solidFill>
                </a:rPr>
                <a:t>지게차</a:t>
              </a:r>
              <a:r>
                <a:rPr lang="en-US" altLang="ko-KR" sz="1500" b="1" spc="-133" dirty="0" smtClean="0">
                  <a:solidFill>
                    <a:prstClr val="black"/>
                  </a:solidFill>
                </a:rPr>
                <a:t>, </a:t>
              </a:r>
            </a:p>
            <a:p>
              <a:r>
                <a:rPr lang="ko-KR" altLang="en-US" sz="1500" b="1" spc="-133" dirty="0" smtClean="0">
                  <a:solidFill>
                    <a:prstClr val="black"/>
                  </a:solidFill>
                </a:rPr>
                <a:t>포장기계</a:t>
              </a:r>
              <a:r>
                <a:rPr lang="en-US" altLang="ko-KR" sz="1400" b="1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400" b="1" spc="-133" dirty="0" smtClean="0">
                  <a:solidFill>
                    <a:prstClr val="black"/>
                  </a:solidFill>
                </a:rPr>
                <a:t>진공포장기</a:t>
              </a:r>
              <a:r>
                <a:rPr lang="en-US" altLang="ko-KR" sz="1400" b="1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400" b="1" spc="-133" dirty="0" err="1" smtClean="0">
                  <a:solidFill>
                    <a:prstClr val="black"/>
                  </a:solidFill>
                </a:rPr>
                <a:t>래핑기로</a:t>
              </a:r>
              <a:r>
                <a:rPr lang="ko-KR" altLang="en-US" sz="1400" b="1" spc="-133" dirty="0" smtClean="0">
                  <a:solidFill>
                    <a:prstClr val="black"/>
                  </a:solidFill>
                </a:rPr>
                <a:t> 한정</a:t>
              </a:r>
              <a:r>
                <a:rPr lang="en-US" altLang="ko-KR" sz="1400" b="1" spc="-133" dirty="0" smtClean="0">
                  <a:solidFill>
                    <a:prstClr val="black"/>
                  </a:solidFill>
                </a:rPr>
                <a:t>)</a:t>
              </a:r>
              <a:endParaRPr lang="ko-KR" altLang="en-US" sz="1400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98475" y="4215612"/>
            <a:ext cx="2428892" cy="580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ts val="2400"/>
              </a:lnSpc>
              <a:buClr>
                <a:srgbClr val="666699"/>
              </a:buClr>
            </a:pPr>
            <a:r>
              <a:rPr lang="en-US" altLang="ko-KR" sz="1600" spc="-133" dirty="0" smtClean="0">
                <a:solidFill>
                  <a:srgbClr val="666699"/>
                </a:solidFill>
              </a:rPr>
              <a:t>•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안전인증 대상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기계ㆍ설비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/ </a:t>
            </a:r>
            <a:br>
              <a:rPr lang="en-US" altLang="ko-KR" sz="1500" b="1" spc="-133" dirty="0" smtClean="0">
                <a:solidFill>
                  <a:prstClr val="black"/>
                </a:solidFill>
              </a:rPr>
            </a:br>
            <a:r>
              <a:rPr lang="en-US" altLang="ko-KR" sz="1500" b="1" spc="-133" dirty="0" smtClean="0">
                <a:solidFill>
                  <a:prstClr val="black"/>
                </a:solidFill>
              </a:rPr>
              <a:t>  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방호장치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graphicFrame>
        <p:nvGraphicFramePr>
          <p:cNvPr id="16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7268750"/>
              </p:ext>
            </p:extLst>
          </p:nvPr>
        </p:nvGraphicFramePr>
        <p:xfrm>
          <a:off x="3447683" y="3861842"/>
          <a:ext cx="8253828" cy="22322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00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5341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9166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spc="-100" baseline="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구     분</a:t>
                      </a:r>
                    </a:p>
                  </a:txBody>
                  <a:tcPr marL="108000" marR="108000" marT="36000" marB="5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00" baseline="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대                   상</a:t>
                      </a:r>
                      <a:endParaRPr lang="ko-KR" altLang="en-US" sz="1200" b="1" spc="-100" baseline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108000" marR="108000" marT="36000" marB="5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1677"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기계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/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기구</a:t>
                      </a:r>
                      <a:endParaRPr lang="en-US" altLang="ko-KR" sz="1200" b="1" spc="-100" baseline="0" dirty="0" smtClean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(10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종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b="1" spc="-100" baseline="0" dirty="0" smtClean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BEFE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프레스 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2. </a:t>
                      </a:r>
                      <a:r>
                        <a:rPr lang="ko-KR" altLang="en-US" sz="1200" spc="-10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전단기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및 </a:t>
                      </a:r>
                      <a:r>
                        <a:rPr lang="ko-KR" altLang="en-US" sz="1200" spc="-10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절곡기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 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크레인  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4.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리프트 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5. 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압력용기 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6. 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롤러기 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7. </a:t>
                      </a:r>
                      <a:r>
                        <a:rPr lang="ko-KR" altLang="en-US" sz="1200" spc="-10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사출성형기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8.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고소작업대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9.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곤돌라 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48906"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방호장치</a:t>
                      </a:r>
                      <a:endParaRPr lang="en-US" altLang="ko-KR" sz="1200" b="1" spc="-100" baseline="0" dirty="0" smtClean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(9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종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)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BEFE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0" indent="-22860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1.  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프레스 및 </a:t>
                      </a:r>
                      <a:r>
                        <a:rPr lang="ko-KR" altLang="en-US" sz="1200" spc="-100" baseline="0" dirty="0" err="1" smtClean="0">
                          <a:latin typeface="+mj-ea"/>
                          <a:ea typeface="+mj-ea"/>
                          <a:cs typeface="Mangal"/>
                        </a:rPr>
                        <a:t>전단기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 방호장치              </a:t>
                      </a: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2. </a:t>
                      </a:r>
                      <a:r>
                        <a:rPr lang="ko-KR" altLang="en-US" sz="1200" spc="-100" baseline="0" dirty="0" err="1" smtClean="0">
                          <a:latin typeface="+mj-ea"/>
                          <a:ea typeface="+mj-ea"/>
                          <a:cs typeface="Mangal"/>
                        </a:rPr>
                        <a:t>양중기용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 과부하 방지장치         </a:t>
                      </a: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3. 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보일러 압력방출용 안전밸브  </a:t>
                      </a:r>
                      <a:endParaRPr lang="en-US" altLang="ko-KR" sz="1200" spc="-100" baseline="0" dirty="0" smtClean="0">
                        <a:latin typeface="+mj-ea"/>
                        <a:ea typeface="+mj-ea"/>
                        <a:cs typeface="Mangal"/>
                      </a:endParaRPr>
                    </a:p>
                    <a:p>
                      <a:pPr marL="228600" lvl="0" indent="-22860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4.  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압력용기 압력방출용 안전밸브        </a:t>
                      </a: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5. 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압력용기 압력방출용 </a:t>
                      </a:r>
                      <a:r>
                        <a:rPr lang="ko-KR" altLang="en-US" sz="1200" spc="-100" baseline="0" dirty="0" err="1" smtClean="0">
                          <a:latin typeface="+mj-ea"/>
                          <a:ea typeface="+mj-ea"/>
                          <a:cs typeface="Mangal"/>
                        </a:rPr>
                        <a:t>파열판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      </a:t>
                      </a: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6. </a:t>
                      </a:r>
                      <a:r>
                        <a:rPr lang="ko-KR" altLang="en-US" sz="1200" spc="-150" baseline="0" dirty="0" smtClean="0">
                          <a:latin typeface="+mj-ea"/>
                          <a:ea typeface="+mj-ea"/>
                          <a:cs typeface="Mangal"/>
                        </a:rPr>
                        <a:t>절연용 </a:t>
                      </a:r>
                      <a:r>
                        <a:rPr lang="ko-KR" altLang="en-US" sz="1200" spc="-150" baseline="0" dirty="0" err="1" smtClean="0">
                          <a:latin typeface="+mj-ea"/>
                          <a:ea typeface="+mj-ea"/>
                          <a:cs typeface="Mangal"/>
                        </a:rPr>
                        <a:t>방호구</a:t>
                      </a:r>
                      <a:r>
                        <a:rPr lang="ko-KR" altLang="en-US" sz="1200" spc="-150" baseline="0" dirty="0" smtClean="0">
                          <a:latin typeface="+mj-ea"/>
                          <a:ea typeface="+mj-ea"/>
                          <a:cs typeface="Mangal"/>
                        </a:rPr>
                        <a:t> 및 활선작업용 기구</a:t>
                      </a:r>
                      <a:endParaRPr lang="en-US" altLang="ko-KR" sz="1200" spc="-150" baseline="0" dirty="0" smtClean="0">
                        <a:latin typeface="+mj-ea"/>
                        <a:ea typeface="+mj-ea"/>
                        <a:cs typeface="Mangal"/>
                      </a:endParaRP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7.  </a:t>
                      </a:r>
                      <a:r>
                        <a:rPr lang="ko-KR" altLang="en-US" sz="1200" spc="-100" baseline="0" dirty="0" err="1" smtClean="0">
                          <a:latin typeface="+mj-ea"/>
                          <a:ea typeface="+mj-ea"/>
                          <a:cs typeface="Mangal"/>
                        </a:rPr>
                        <a:t>방폭구조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 </a:t>
                      </a:r>
                      <a:r>
                        <a:rPr lang="ko-KR" altLang="en-US" sz="1200" spc="-100" baseline="0" dirty="0" err="1" smtClean="0">
                          <a:latin typeface="+mj-ea"/>
                          <a:ea typeface="+mj-ea"/>
                          <a:cs typeface="Mangal"/>
                        </a:rPr>
                        <a:t>전기기계ㆍ기구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 및 부품   </a:t>
                      </a:r>
                      <a:endParaRPr lang="en-US" altLang="ko-KR" sz="1200" spc="-100" baseline="0" dirty="0" smtClean="0">
                        <a:latin typeface="+mj-ea"/>
                        <a:ea typeface="+mj-ea"/>
                        <a:cs typeface="Mangal"/>
                      </a:endParaRP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5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8.  </a:t>
                      </a:r>
                      <a:r>
                        <a:rPr lang="ko-KR" altLang="en-US" sz="1200" spc="-15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추락ㆍ낙하</a:t>
                      </a:r>
                      <a:r>
                        <a:rPr lang="ko-KR" altLang="en-US" sz="1200" spc="-15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 및 붕괴 등의 위험 방지 및 보호에 필요한 가설 기자재로서 고용노동부장관이 정하여 고시하는 것</a:t>
                      </a:r>
                      <a:endParaRPr lang="en-US" altLang="ko-KR" sz="1200" spc="-150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  <a:cs typeface="Mangal"/>
                      </a:endParaRP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5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9.  </a:t>
                      </a:r>
                      <a:r>
                        <a:rPr lang="ko-KR" altLang="en-US" sz="1200" spc="-15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충돌</a:t>
                      </a:r>
                      <a:r>
                        <a:rPr lang="ko-KR" altLang="en-US" sz="1200" kern="1200" spc="-15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ㆍ협착</a:t>
                      </a:r>
                      <a:r>
                        <a:rPr lang="ko-KR" altLang="en-US" sz="1200" kern="1200" spc="-150" baseline="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Mangal"/>
                        </a:rPr>
                        <a:t> 등의 위험 방지에 필요한 산업용 로봇 방호장치로서 고용노동부장관이 정하여 고시하는 것</a:t>
                      </a:r>
                      <a:endParaRPr lang="ko-KR" altLang="en-US" sz="1200" spc="-150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17" name="그룹 16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20" name="직사각형 19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256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51144" y="4005858"/>
            <a:ext cx="8072493" cy="20518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ts val="2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300" b="1" spc="-133" dirty="0" smtClean="0">
                <a:solidFill>
                  <a:prstClr val="black"/>
                </a:solidFill>
              </a:rPr>
              <a:t>방호장치를 제거하거나</a:t>
            </a:r>
            <a:r>
              <a:rPr lang="en-US" altLang="ko-KR" sz="13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300" b="1" spc="-133" dirty="0" smtClean="0">
                <a:solidFill>
                  <a:prstClr val="black"/>
                </a:solidFill>
              </a:rPr>
              <a:t>마음대로 위치를 변경</a:t>
            </a:r>
            <a:r>
              <a:rPr lang="en-US" altLang="ko-KR" sz="13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300" b="1" spc="-133" dirty="0" smtClean="0">
                <a:solidFill>
                  <a:prstClr val="black"/>
                </a:solidFill>
              </a:rPr>
              <a:t>개조해서는 안됨</a:t>
            </a:r>
            <a:endParaRPr lang="en-US" altLang="ko-KR" sz="1300" b="1" spc="-133" dirty="0" smtClean="0">
              <a:solidFill>
                <a:prstClr val="black"/>
              </a:solidFill>
            </a:endParaRPr>
          </a:p>
          <a:p>
            <a:pPr marL="144000" indent="-144000" latinLnBrk="0">
              <a:lnSpc>
                <a:spcPts val="2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300" b="1" spc="-133" dirty="0" smtClean="0">
                <a:solidFill>
                  <a:prstClr val="black"/>
                </a:solidFill>
              </a:rPr>
              <a:t>방호장치가 부착되어 있는 이유와 그 성능을 충분히 이해한 상태에서 사용</a:t>
            </a:r>
            <a:endParaRPr lang="en-US" altLang="ko-KR" sz="1300" b="1" spc="-133" dirty="0" smtClean="0">
              <a:solidFill>
                <a:prstClr val="black"/>
              </a:solidFill>
            </a:endParaRPr>
          </a:p>
          <a:p>
            <a:pPr marL="144000" indent="-144000" latinLnBrk="0">
              <a:lnSpc>
                <a:spcPts val="2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300" b="1" spc="-133" dirty="0" smtClean="0">
                <a:solidFill>
                  <a:prstClr val="black"/>
                </a:solidFill>
              </a:rPr>
              <a:t>방호장치를 사용하는 것이 아무래도 불편한 경우에는 감독자에게 보고해 지도 받기</a:t>
            </a:r>
            <a:r>
              <a:rPr lang="en-US" altLang="ko-KR" sz="1300" b="1" spc="-133" dirty="0" smtClean="0">
                <a:solidFill>
                  <a:prstClr val="black"/>
                </a:solidFill>
              </a:rPr>
              <a:t>(</a:t>
            </a:r>
            <a:r>
              <a:rPr lang="ko-KR" altLang="en-US" sz="1300" b="1" spc="-133" dirty="0" smtClean="0">
                <a:solidFill>
                  <a:prstClr val="black"/>
                </a:solidFill>
              </a:rPr>
              <a:t>방호장치를 마음대로 제거하는 등의 행위를 해서는 안됨</a:t>
            </a:r>
            <a:r>
              <a:rPr lang="en-US" altLang="ko-KR" sz="1300" b="1" spc="-133" dirty="0" smtClean="0">
                <a:solidFill>
                  <a:prstClr val="black"/>
                </a:solidFill>
              </a:rPr>
              <a:t>)</a:t>
            </a:r>
          </a:p>
          <a:p>
            <a:pPr marL="144000" indent="-144000" latinLnBrk="0">
              <a:lnSpc>
                <a:spcPts val="2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300" b="1" spc="-133" dirty="0" smtClean="0">
                <a:solidFill>
                  <a:prstClr val="black"/>
                </a:solidFill>
              </a:rPr>
              <a:t>수리를 위해 또는 작업의 필요상 감독자의 허가를 받고 안전장치를 제거한 경우에는 수리 또는 그 작업이 종료된 즉시 원상 복구하여 부착</a:t>
            </a:r>
            <a:endParaRPr lang="en-US" altLang="ko-KR" sz="1300" b="1" spc="-133" dirty="0" smtClean="0">
              <a:solidFill>
                <a:prstClr val="black"/>
              </a:solidFill>
            </a:endParaRPr>
          </a:p>
          <a:p>
            <a:pPr marL="144000" indent="-144000" latinLnBrk="0">
              <a:lnSpc>
                <a:spcPts val="2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300" b="1" spc="-133" dirty="0" smtClean="0">
                <a:solidFill>
                  <a:prstClr val="black"/>
                </a:solidFill>
              </a:rPr>
              <a:t>방호장치가 망가지거나 고장 난 경우에는 즉시 감독자에게 보고를 하고 지시 받기</a:t>
            </a:r>
            <a:endParaRPr lang="en-US" altLang="ko-KR" sz="1300" b="1" spc="-133" dirty="0" smtClean="0">
              <a:solidFill>
                <a:prstClr val="black"/>
              </a:solidFill>
            </a:endParaRPr>
          </a:p>
          <a:p>
            <a:pPr marL="144000" indent="-144000" latinLnBrk="0">
              <a:lnSpc>
                <a:spcPts val="2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300" b="1" spc="-133" dirty="0" smtClean="0">
                <a:solidFill>
                  <a:prstClr val="black"/>
                </a:solidFill>
              </a:rPr>
              <a:t>방호장치를 마련하고 싶은 것이 있다면 감독자에게 보고</a:t>
            </a:r>
            <a:endParaRPr lang="en-US" altLang="ko-KR" sz="1300" b="1" spc="-133" dirty="0" smtClean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41351" y="1500968"/>
            <a:ext cx="2071702" cy="5805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ts val="2400"/>
              </a:lnSpc>
              <a:buClr>
                <a:srgbClr val="666699"/>
              </a:buClr>
            </a:pPr>
            <a:r>
              <a:rPr lang="en-US" altLang="ko-KR" sz="1600" spc="-133" dirty="0" smtClean="0">
                <a:solidFill>
                  <a:srgbClr val="666699"/>
                </a:solidFill>
              </a:rPr>
              <a:t>•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자율안전확인 대상 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/>
            </a:r>
            <a:br>
              <a:rPr lang="en-US" altLang="ko-KR" sz="1500" b="1" spc="-133" dirty="0" smtClean="0">
                <a:solidFill>
                  <a:prstClr val="black"/>
                </a:solidFill>
              </a:rPr>
            </a:br>
            <a:r>
              <a:rPr lang="en-US" altLang="ko-KR" sz="1500" b="1" spc="-133" dirty="0" smtClean="0">
                <a:solidFill>
                  <a:prstClr val="black"/>
                </a:solidFill>
              </a:rPr>
              <a:t> 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기계ㆍ설비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/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방호장치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69913" y="4149874"/>
            <a:ext cx="2143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ts val="2400"/>
              </a:lnSpc>
              <a:buClr>
                <a:srgbClr val="666699"/>
              </a:buClr>
            </a:pPr>
            <a:r>
              <a:rPr lang="en-US" altLang="ko-KR" sz="1600" spc="-133" dirty="0" smtClean="0">
                <a:solidFill>
                  <a:srgbClr val="666699"/>
                </a:solidFill>
              </a:rPr>
              <a:t>•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방호장치 사용상의 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 latinLnBrk="0">
              <a:lnSpc>
                <a:spcPts val="2400"/>
              </a:lnSpc>
              <a:buClr>
                <a:srgbClr val="666699"/>
              </a:buClr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주의사항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graphicFrame>
        <p:nvGraphicFramePr>
          <p:cNvPr id="6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4177518"/>
              </p:ext>
            </p:extLst>
          </p:nvPr>
        </p:nvGraphicFramePr>
        <p:xfrm>
          <a:off x="3370243" y="1572406"/>
          <a:ext cx="7858180" cy="21673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572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009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spc="-100" baseline="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구     분</a:t>
                      </a:r>
                    </a:p>
                  </a:txBody>
                  <a:tcPr marL="108000" marR="108000" marT="36000" marB="5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00" baseline="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대                   상</a:t>
                      </a:r>
                      <a:endParaRPr lang="ko-KR" altLang="en-US" sz="1200" b="1" spc="-100" baseline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108000" marR="108000" marT="36000" marB="5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700"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기계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/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기구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BEFE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1. </a:t>
                      </a:r>
                      <a:r>
                        <a:rPr lang="ko-KR" altLang="en-US" sz="1200" spc="-10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연삭기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또는 연마기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휴대형은 제외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   2.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산업용 로봇   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3. </a:t>
                      </a:r>
                      <a:r>
                        <a:rPr lang="ko-KR" altLang="en-US" sz="1200" spc="-10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혼합기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         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4.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파쇄기 또는 분쇄기</a:t>
                      </a:r>
                      <a:endParaRPr lang="en-US" altLang="ko-KR" sz="1200" b="1" spc="-100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5.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식품가공용 기계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spc="-10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파쇄ㆍ절단ㆍ혼합ㆍ제면기만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해당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)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     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 6.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컨베이어      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7.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자동차정비용 리프트</a:t>
                      </a:r>
                      <a:endParaRPr lang="en-US" altLang="ko-KR" sz="1200" b="1" spc="-100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8.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공작기계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선반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spc="-10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드릴기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spc="-10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평삭ㆍ형삭기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spc="-10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밀링만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해당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)</a:t>
                      </a: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9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고정형 목재가공용 기계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둥근톱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대패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spc="-10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루타기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띠톱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spc="-10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모떼기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기계만 해당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)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    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10.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인쇄기</a:t>
                      </a:r>
                      <a:endParaRPr lang="ko-KR" altLang="en-US" sz="1200" spc="-1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방호장치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BEFE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28600" lvl="0" indent="-228600" algn="l" latinLnBrk="1">
                        <a:lnSpc>
                          <a:spcPts val="15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1.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아세틸렌 용접장치용 또는 가스집합 용접장치용 안전기      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2.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교류 </a:t>
                      </a:r>
                      <a:r>
                        <a:rPr lang="ko-KR" altLang="en-US" sz="1200" spc="-10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아크용접기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 용 자동전격방지기    </a:t>
                      </a:r>
                    </a:p>
                    <a:p>
                      <a:pPr marL="228600" lvl="0" indent="-228600" algn="l" latinLnBrk="1">
                        <a:lnSpc>
                          <a:spcPts val="15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3.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롤러기 급정지장치      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4. </a:t>
                      </a:r>
                      <a:r>
                        <a:rPr lang="ko-KR" altLang="en-US" sz="1200" spc="-10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연삭기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 덮개     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5.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목재 가공용 둥근톱 반발 예방장치와 날 접촉 예방장치</a:t>
                      </a:r>
                    </a:p>
                    <a:p>
                      <a:pPr marL="228600" lvl="0" indent="-228600" algn="l" latinLnBrk="1">
                        <a:lnSpc>
                          <a:spcPts val="15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6. </a:t>
                      </a:r>
                      <a:r>
                        <a:rPr lang="ko-KR" altLang="en-US" sz="1200" spc="-10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동력식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 수동대패용 칼날 접촉 방지장치    </a:t>
                      </a:r>
                    </a:p>
                    <a:p>
                      <a:pPr marL="228600" lvl="0" indent="-228600" algn="l" latinLnBrk="1">
                        <a:lnSpc>
                          <a:spcPts val="15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7. </a:t>
                      </a:r>
                      <a:r>
                        <a:rPr lang="ko-KR" altLang="en-US" sz="1200" spc="-100" baseline="0" dirty="0" err="1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추락ㆍ낙하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 및 붕괴 등의 위험 방지 및 보호에 필요한 가설 기자재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(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안전인증대상 가설기자재 제외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)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로서 </a:t>
                      </a:r>
                      <a:endParaRPr lang="en-US" altLang="ko-KR" sz="1200" spc="-100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  <a:cs typeface="Mangal"/>
                      </a:endParaRPr>
                    </a:p>
                    <a:p>
                      <a:pPr marL="228600" lvl="0" indent="-228600" algn="l" latinLnBrk="1">
                        <a:lnSpc>
                          <a:spcPts val="15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  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고용노동부장관이 정하여 고시하는 것</a:t>
                      </a:r>
                      <a:endParaRPr lang="ko-KR" altLang="en-US" sz="1200" spc="-100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pSp>
        <p:nvGrpSpPr>
          <p:cNvPr id="7" name="그룹 6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8" name="직사각형 7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820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3441681" y="1572406"/>
            <a:ext cx="8072494" cy="1000132"/>
          </a:xfrm>
          <a:prstGeom prst="rect">
            <a:avLst/>
          </a:prstGeom>
          <a:solidFill>
            <a:srgbClr val="009999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5" name="그림 4" descr="안전팁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98805" y="1358092"/>
            <a:ext cx="1428760" cy="5061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70309" y="1715282"/>
            <a:ext cx="42862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8000" indent="-108000">
              <a:lnSpc>
                <a:spcPct val="150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매일 아침 작업시작 전 방호장치를 점검하고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/>
            </a:r>
            <a:br>
              <a:rPr lang="en-US" altLang="ko-KR" sz="1600" b="1" spc="-133" dirty="0" smtClean="0">
                <a:solidFill>
                  <a:prstClr val="black"/>
                </a:solidFill>
              </a:rPr>
            </a:br>
            <a:r>
              <a:rPr lang="ko-KR" altLang="en-US" sz="1600" b="1" spc="-133" dirty="0" smtClean="0">
                <a:solidFill>
                  <a:prstClr val="black"/>
                </a:solidFill>
              </a:rPr>
              <a:t>상태가 이상이 없는지 확인한 후 작업 시작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pic>
        <p:nvPicPr>
          <p:cNvPr id="9" name="그림 8" descr="18 안전확인 삽화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13779" y="1215216"/>
            <a:ext cx="2214578" cy="127557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20338" y="2715414"/>
            <a:ext cx="264320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ts val="24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srgbClr val="666699"/>
                </a:solidFill>
              </a:rPr>
              <a:t>2)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사전 안전성이 확보된 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/>
            </a:r>
            <a:br>
              <a:rPr lang="en-US" altLang="ko-KR" sz="1800" b="1" spc="-133" dirty="0" smtClean="0">
                <a:solidFill>
                  <a:srgbClr val="666699"/>
                </a:solidFill>
              </a:rPr>
            </a:br>
            <a:r>
              <a:rPr lang="en-US" altLang="ko-KR" sz="18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유해 위험한 기계 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>·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기구 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>· </a:t>
            </a:r>
            <a:br>
              <a:rPr lang="en-US" altLang="ko-KR" sz="1800" b="1" spc="-133" dirty="0" smtClean="0">
                <a:solidFill>
                  <a:srgbClr val="666699"/>
                </a:solidFill>
              </a:rPr>
            </a:br>
            <a:r>
              <a:rPr lang="en-US" altLang="ko-KR" sz="18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설비 등의 사용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  <p:grpSp>
        <p:nvGrpSpPr>
          <p:cNvPr id="24" name="그룹 23"/>
          <p:cNvGrpSpPr/>
          <p:nvPr/>
        </p:nvGrpSpPr>
        <p:grpSpPr>
          <a:xfrm>
            <a:off x="9711858" y="3090868"/>
            <a:ext cx="2287932" cy="1005263"/>
            <a:chOff x="10125504" y="2317683"/>
            <a:chExt cx="2430808" cy="1075094"/>
          </a:xfrm>
        </p:grpSpPr>
        <p:pic>
          <p:nvPicPr>
            <p:cNvPr id="20" name="그림 19" descr="모딴사각형-2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125504" y="2317683"/>
              <a:ext cx="2430808" cy="1075094"/>
            </a:xfrm>
            <a:prstGeom prst="rect">
              <a:avLst/>
            </a:prstGeom>
          </p:spPr>
        </p:pic>
        <p:pic>
          <p:nvPicPr>
            <p:cNvPr id="23" name="그림 22" descr="18 KS마크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453272" y="2404541"/>
              <a:ext cx="1915646" cy="857256"/>
            </a:xfrm>
            <a:prstGeom prst="rect">
              <a:avLst/>
            </a:prstGeom>
          </p:spPr>
        </p:pic>
      </p:grpSp>
      <p:sp>
        <p:nvSpPr>
          <p:cNvPr id="25" name="TextBox 24"/>
          <p:cNvSpPr txBox="1"/>
          <p:nvPr/>
        </p:nvSpPr>
        <p:spPr>
          <a:xfrm>
            <a:off x="3441681" y="2715414"/>
            <a:ext cx="735811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 latinLnBrk="0">
              <a:lnSpc>
                <a:spcPts val="2400"/>
              </a:lnSpc>
              <a:buClr>
                <a:srgbClr val="666699"/>
              </a:buClr>
            </a:pPr>
            <a:r>
              <a:rPr lang="en-US" altLang="ko-KR" sz="1400" spc="-133" dirty="0" smtClean="0">
                <a:solidFill>
                  <a:srgbClr val="666699"/>
                </a:solidFill>
              </a:rPr>
              <a:t>•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안전인증 및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자율안전확인 대상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기계ㆍ기구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(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방호장치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)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예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3584557" y="3072603"/>
            <a:ext cx="6100730" cy="3378939"/>
            <a:chOff x="3584557" y="3072603"/>
            <a:chExt cx="7500990" cy="3378939"/>
          </a:xfrm>
        </p:grpSpPr>
        <p:pic>
          <p:nvPicPr>
            <p:cNvPr id="30" name="그림 29" descr="18 표1.pn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584557" y="3072603"/>
              <a:ext cx="7500990" cy="3378939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3738056" y="3153229"/>
              <a:ext cx="2264771" cy="4360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000" b="1" spc="-133" dirty="0" smtClean="0">
                  <a:solidFill>
                    <a:srgbClr val="33CCCC"/>
                  </a:solidFill>
                </a:rPr>
                <a:t>프레스 </a:t>
              </a:r>
              <a:r>
                <a:rPr lang="en-US" altLang="ko-KR" sz="1000" b="1" spc="-133" dirty="0" smtClean="0">
                  <a:solidFill>
                    <a:srgbClr val="33CCCC"/>
                  </a:solidFill>
                </a:rPr>
                <a:t>· </a:t>
              </a:r>
              <a:r>
                <a:rPr lang="ko-KR" altLang="en-US" sz="1000" b="1" spc="-133" dirty="0" err="1" smtClean="0">
                  <a:solidFill>
                    <a:srgbClr val="33CCCC"/>
                  </a:solidFill>
                </a:rPr>
                <a:t>전단기</a:t>
              </a:r>
              <a:endParaRPr lang="ko-KR" altLang="en-US" sz="1000" b="1" spc="-133" dirty="0" smtClean="0">
                <a:solidFill>
                  <a:srgbClr val="33CCCC"/>
                </a:solidFill>
              </a:endParaRPr>
            </a:p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000" b="1" spc="-133" dirty="0" err="1" smtClean="0">
                  <a:solidFill>
                    <a:prstClr val="black"/>
                  </a:solidFill>
                </a:rPr>
                <a:t>양수조작식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,</a:t>
              </a:r>
              <a:r>
                <a:rPr lang="ko-KR" altLang="en-US" sz="1000" b="1" spc="-133" dirty="0" err="1" smtClean="0">
                  <a:solidFill>
                    <a:prstClr val="black"/>
                  </a:solidFill>
                </a:rPr>
                <a:t>광전자식</a:t>
              </a:r>
              <a:r>
                <a:rPr lang="ko-KR" altLang="en-US" sz="1000" b="1" spc="-133" dirty="0" smtClean="0">
                  <a:solidFill>
                    <a:prstClr val="black"/>
                  </a:solidFill>
                </a:rPr>
                <a:t> 방호장치 등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156325" y="3144042"/>
              <a:ext cx="2357454" cy="4360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000" b="1" spc="-133" dirty="0" smtClean="0">
                  <a:solidFill>
                    <a:srgbClr val="33CCCC"/>
                  </a:solidFill>
                </a:rPr>
                <a:t>아세틸렌 또는 가스집합 용접장치</a:t>
              </a:r>
              <a:r>
                <a:rPr lang="en-US" altLang="ko-KR" sz="1000" b="1" spc="-133" dirty="0" smtClean="0">
                  <a:solidFill>
                    <a:srgbClr val="33CCCC"/>
                  </a:solidFill>
                </a:rPr>
                <a:t> 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000" b="1" spc="-133" dirty="0" smtClean="0">
                  <a:solidFill>
                    <a:prstClr val="black"/>
                  </a:solidFill>
                </a:rPr>
                <a:t>안전기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585217" y="3144042"/>
              <a:ext cx="2428892" cy="4360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000" b="1" spc="-133" dirty="0" smtClean="0">
                  <a:solidFill>
                    <a:srgbClr val="33CCCC"/>
                  </a:solidFill>
                </a:rPr>
                <a:t>폭발위험 장소에서의 전기기계 </a:t>
              </a:r>
              <a:r>
                <a:rPr lang="en-US" altLang="ko-KR" sz="1000" b="1" spc="-133" dirty="0" smtClean="0">
                  <a:solidFill>
                    <a:srgbClr val="33CCCC"/>
                  </a:solidFill>
                </a:rPr>
                <a:t>· </a:t>
              </a:r>
              <a:r>
                <a:rPr lang="ko-KR" altLang="en-US" sz="1000" b="1" spc="-133" dirty="0" smtClean="0">
                  <a:solidFill>
                    <a:srgbClr val="33CCCC"/>
                  </a:solidFill>
                </a:rPr>
                <a:t>기구</a:t>
              </a:r>
              <a:r>
                <a:rPr lang="en-US" altLang="ko-KR" sz="1000" b="1" spc="-133" dirty="0" smtClean="0">
                  <a:solidFill>
                    <a:srgbClr val="33CCCC"/>
                  </a:solidFill>
                </a:rPr>
                <a:t> 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000" b="1" spc="-133" dirty="0" err="1" smtClean="0">
                  <a:solidFill>
                    <a:prstClr val="black"/>
                  </a:solidFill>
                </a:rPr>
                <a:t>방폭용</a:t>
              </a:r>
              <a:r>
                <a:rPr lang="ko-KR" altLang="en-US" sz="1000" b="1" spc="-133" dirty="0" smtClean="0">
                  <a:solidFill>
                    <a:prstClr val="black"/>
                  </a:solidFill>
                </a:rPr>
                <a:t>  전기기계  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·  </a:t>
              </a:r>
              <a:r>
                <a:rPr lang="ko-KR" altLang="en-US" sz="1000" b="1" spc="-133" dirty="0" smtClean="0">
                  <a:solidFill>
                    <a:prstClr val="black"/>
                  </a:solidFill>
                </a:rPr>
                <a:t>기구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98872" y="4787116"/>
              <a:ext cx="2143140" cy="4360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000" b="1" spc="-133" dirty="0" err="1" smtClean="0">
                  <a:solidFill>
                    <a:srgbClr val="33CCCC"/>
                  </a:solidFill>
                </a:rPr>
                <a:t>교류아크용접기</a:t>
              </a:r>
              <a:endParaRPr lang="en-US" altLang="ko-KR" sz="1000" b="1" spc="-133" dirty="0" smtClean="0">
                <a:solidFill>
                  <a:srgbClr val="33CCCC"/>
                </a:solidFill>
              </a:endParaRPr>
            </a:p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000" b="1" spc="-133" dirty="0" smtClean="0">
                  <a:solidFill>
                    <a:prstClr val="black"/>
                  </a:solidFill>
                </a:rPr>
                <a:t>자동전격방지기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156325" y="4779727"/>
              <a:ext cx="2273156" cy="4360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000" b="1" spc="-133" dirty="0" smtClean="0">
                  <a:solidFill>
                    <a:srgbClr val="33CCCC"/>
                  </a:solidFill>
                </a:rPr>
                <a:t>크레인 </a:t>
              </a:r>
              <a:r>
                <a:rPr lang="en-US" altLang="ko-KR" sz="1000" b="1" spc="-133" dirty="0" smtClean="0">
                  <a:solidFill>
                    <a:srgbClr val="33CCCC"/>
                  </a:solidFill>
                </a:rPr>
                <a:t>· </a:t>
              </a:r>
              <a:r>
                <a:rPr lang="ko-KR" altLang="en-US" sz="1000" b="1" spc="-133" dirty="0" smtClean="0">
                  <a:solidFill>
                    <a:srgbClr val="33CCCC"/>
                  </a:solidFill>
                </a:rPr>
                <a:t>승강기 </a:t>
              </a:r>
              <a:r>
                <a:rPr lang="en-US" altLang="ko-KR" sz="1000" b="1" spc="-133" dirty="0" smtClean="0">
                  <a:solidFill>
                    <a:srgbClr val="33CCCC"/>
                  </a:solidFill>
                </a:rPr>
                <a:t>· </a:t>
              </a:r>
              <a:r>
                <a:rPr lang="ko-KR" altLang="en-US" sz="1000" b="1" spc="-133" dirty="0" smtClean="0">
                  <a:solidFill>
                    <a:srgbClr val="33CCCC"/>
                  </a:solidFill>
                </a:rPr>
                <a:t>곤돌라 </a:t>
              </a:r>
              <a:r>
                <a:rPr lang="en-US" altLang="ko-KR" sz="1000" b="1" spc="-133" dirty="0" smtClean="0">
                  <a:solidFill>
                    <a:srgbClr val="33CCCC"/>
                  </a:solidFill>
                </a:rPr>
                <a:t>· </a:t>
              </a:r>
              <a:r>
                <a:rPr lang="ko-KR" altLang="en-US" sz="1000" b="1" spc="-133" dirty="0" smtClean="0">
                  <a:solidFill>
                    <a:srgbClr val="33CCCC"/>
                  </a:solidFill>
                </a:rPr>
                <a:t>리프트</a:t>
              </a:r>
              <a:r>
                <a:rPr lang="en-US" altLang="ko-KR" sz="1000" b="1" spc="-133" dirty="0">
                  <a:solidFill>
                    <a:srgbClr val="33CCCC"/>
                  </a:solidFill>
                </a:rPr>
                <a:t> </a:t>
              </a:r>
              <a:r>
                <a:rPr lang="en-US" altLang="ko-KR" sz="1000" b="1" spc="-133" dirty="0" smtClean="0">
                  <a:solidFill>
                    <a:srgbClr val="33CCCC"/>
                  </a:solidFill>
                </a:rPr>
                <a:t>·</a:t>
              </a:r>
              <a:r>
                <a:rPr lang="ko-KR" altLang="en-US" sz="1000" b="1" spc="-133" dirty="0" smtClean="0">
                  <a:solidFill>
                    <a:srgbClr val="33CCCC"/>
                  </a:solidFill>
                </a:rPr>
                <a:t>고소작업대 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000" b="1" spc="-133" dirty="0" smtClean="0">
                  <a:solidFill>
                    <a:prstClr val="black"/>
                  </a:solidFill>
                </a:rPr>
                <a:t>과부하방지장치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585217" y="4779727"/>
              <a:ext cx="2428893" cy="43601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000" b="1" spc="-133" dirty="0" smtClean="0">
                  <a:solidFill>
                    <a:srgbClr val="33CCCC"/>
                  </a:solidFill>
                </a:rPr>
                <a:t>압력용기</a:t>
              </a:r>
              <a:endParaRPr lang="en-US" altLang="ko-KR" sz="1000" b="1" spc="-133" dirty="0" smtClean="0">
                <a:solidFill>
                  <a:srgbClr val="33CCCC"/>
                </a:solidFill>
              </a:endParaRPr>
            </a:p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000" b="1" spc="-133" dirty="0" smtClean="0">
                  <a:solidFill>
                    <a:prstClr val="black"/>
                  </a:solidFill>
                </a:rPr>
                <a:t>압력방출장치 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- </a:t>
              </a:r>
              <a:r>
                <a:rPr lang="ko-KR" altLang="en-US" sz="1000" b="1" spc="-133" dirty="0" smtClean="0">
                  <a:solidFill>
                    <a:prstClr val="black"/>
                  </a:solidFill>
                </a:rPr>
                <a:t>안전밸브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000" b="1" spc="-133" dirty="0" err="1" smtClean="0">
                  <a:solidFill>
                    <a:prstClr val="black"/>
                  </a:solidFill>
                </a:rPr>
                <a:t>파열판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)</a:t>
              </a:r>
            </a:p>
          </p:txBody>
        </p:sp>
      </p:grpSp>
      <p:grpSp>
        <p:nvGrpSpPr>
          <p:cNvPr id="26" name="그룹 25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27" name="직사각형 26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9691257" y="4175629"/>
            <a:ext cx="2523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 latinLnBrk="0"/>
            <a:r>
              <a:rPr lang="ko-KR" altLang="en-US" sz="1050" dirty="0"/>
              <a:t>* 관련 설명</a:t>
            </a:r>
          </a:p>
          <a:p>
            <a:pPr fontAlgn="base" latinLnBrk="0"/>
            <a:r>
              <a:rPr lang="en-US" altLang="ko-KR" sz="1050" dirty="0"/>
              <a:t>· KCs </a:t>
            </a:r>
            <a:r>
              <a:rPr lang="ko-KR" altLang="en-US" sz="1050" dirty="0" smtClean="0"/>
              <a:t>마크 </a:t>
            </a:r>
            <a:r>
              <a:rPr lang="en-US" altLang="ko-KR" sz="1050" dirty="0" smtClean="0"/>
              <a:t>: </a:t>
            </a:r>
            <a:r>
              <a:rPr lang="ko-KR" altLang="en-US" sz="1050" dirty="0"/>
              <a:t>안전인증 </a:t>
            </a:r>
            <a:r>
              <a:rPr lang="ko-KR" altLang="en-US" sz="1050" dirty="0" smtClean="0"/>
              <a:t>및</a:t>
            </a:r>
            <a:endParaRPr lang="en-US" altLang="ko-KR" sz="1050" dirty="0" smtClean="0"/>
          </a:p>
          <a:p>
            <a:pPr fontAlgn="base" latinLnBrk="0"/>
            <a:r>
              <a:rPr lang="ko-KR" altLang="en-US" sz="1050" dirty="0" smtClean="0"/>
              <a:t>자율안전확인의 표시</a:t>
            </a:r>
            <a:endParaRPr lang="en-US" altLang="ko-KR" sz="1050" dirty="0" smtClean="0"/>
          </a:p>
          <a:p>
            <a:pPr fontAlgn="base" latinLnBrk="0"/>
            <a:endParaRPr lang="ko-KR" altLang="en-US" sz="1050" dirty="0"/>
          </a:p>
          <a:p>
            <a:pPr fontAlgn="base" latinLnBrk="0"/>
            <a:r>
              <a:rPr lang="en-US" altLang="ko-KR" sz="1050" dirty="0"/>
              <a:t>· S</a:t>
            </a:r>
            <a:r>
              <a:rPr lang="ko-KR" altLang="en-US" sz="1050" dirty="0" smtClean="0"/>
              <a:t>마크 </a:t>
            </a:r>
            <a:r>
              <a:rPr lang="en-US" altLang="ko-KR" sz="1050" dirty="0" smtClean="0"/>
              <a:t>: </a:t>
            </a:r>
            <a:r>
              <a:rPr lang="ko-KR" altLang="en-US" sz="1050" dirty="0"/>
              <a:t>산업안전보건법 제</a:t>
            </a:r>
            <a:r>
              <a:rPr lang="en-US" altLang="ko-KR" sz="1050" dirty="0"/>
              <a:t>84</a:t>
            </a:r>
            <a:r>
              <a:rPr lang="ko-KR" altLang="en-US" sz="1050" dirty="0"/>
              <a:t>조 제</a:t>
            </a:r>
            <a:r>
              <a:rPr lang="en-US" altLang="ko-KR" sz="1050" dirty="0"/>
              <a:t>3</a:t>
            </a:r>
            <a:r>
              <a:rPr lang="ko-KR" altLang="en-US" sz="1050" dirty="0"/>
              <a:t>항에 </a:t>
            </a:r>
            <a:r>
              <a:rPr lang="ko-KR" altLang="en-US" sz="1050" dirty="0" smtClean="0"/>
              <a:t>따른</a:t>
            </a:r>
            <a:r>
              <a:rPr lang="en-US" altLang="ko-KR" sz="1050" dirty="0" smtClean="0"/>
              <a:t> </a:t>
            </a:r>
            <a:r>
              <a:rPr lang="ko-KR" altLang="en-US" sz="1050" dirty="0" err="1" smtClean="0"/>
              <a:t>안전인증대상기계등이</a:t>
            </a:r>
            <a:r>
              <a:rPr lang="ko-KR" altLang="en-US" sz="1050" dirty="0" smtClean="0"/>
              <a:t> </a:t>
            </a:r>
            <a:r>
              <a:rPr lang="ko-KR" altLang="en-US" sz="1050" dirty="0"/>
              <a:t>아닌 유해</a:t>
            </a:r>
            <a:r>
              <a:rPr lang="en-US" altLang="ko-KR" sz="1050" dirty="0"/>
              <a:t>·</a:t>
            </a:r>
            <a:r>
              <a:rPr lang="ko-KR" altLang="en-US" sz="1050" dirty="0" smtClean="0"/>
              <a:t>위험기계 등의 </a:t>
            </a:r>
            <a:r>
              <a:rPr lang="ko-KR" altLang="en-US" sz="1050" dirty="0"/>
              <a:t>안전인증 </a:t>
            </a:r>
            <a:r>
              <a:rPr lang="ko-KR" altLang="en-US" sz="1050" dirty="0" smtClean="0"/>
              <a:t>표시</a:t>
            </a:r>
            <a:endParaRPr lang="ko-KR" altLang="en-US" sz="1050" dirty="0"/>
          </a:p>
        </p:txBody>
      </p:sp>
    </p:spTree>
    <p:extLst>
      <p:ext uri="{BB962C8B-B14F-4D97-AF65-F5344CB8AC3E}">
        <p14:creationId xmlns:p14="http://schemas.microsoft.com/office/powerpoint/2010/main" val="6076766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869913" y="715150"/>
            <a:ext cx="10572824" cy="714380"/>
            <a:chOff x="869913" y="715150"/>
            <a:chExt cx="10572824" cy="714380"/>
          </a:xfrm>
        </p:grpSpPr>
        <p:sp>
          <p:nvSpPr>
            <p:cNvPr id="13" name="직사각형 12"/>
            <p:cNvSpPr/>
            <p:nvPr/>
          </p:nvSpPr>
          <p:spPr>
            <a:xfrm>
              <a:off x="869913" y="715150"/>
              <a:ext cx="2928958" cy="714380"/>
            </a:xfrm>
            <a:prstGeom prst="rect">
              <a:avLst/>
            </a:prstGeom>
            <a:solidFill>
              <a:srgbClr val="BF9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3798871" y="715150"/>
              <a:ext cx="7643866" cy="714380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4227498" y="715150"/>
            <a:ext cx="4320973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ct val="150000"/>
              </a:lnSpc>
            </a:pPr>
            <a:r>
              <a:rPr lang="ko-KR" altLang="en-US" sz="2500" b="1" spc="-133" dirty="0" smtClean="0">
                <a:solidFill>
                  <a:schemeClr val="bg1"/>
                </a:solidFill>
                <a:latin typeface="맑은 고딕"/>
                <a:ea typeface="맑은 고딕"/>
              </a:rPr>
              <a:t>안전보건나침반  </a:t>
            </a:r>
            <a:r>
              <a:rPr lang="en-US" altLang="ko-KR" sz="2000" spc="-133" dirty="0" smtClean="0">
                <a:solidFill>
                  <a:schemeClr val="bg1"/>
                </a:solidFill>
                <a:latin typeface="맑은 고딕"/>
                <a:ea typeface="맑은 고딕"/>
              </a:rPr>
              <a:t>_ </a:t>
            </a:r>
            <a:r>
              <a:rPr lang="ko-KR" altLang="en-US" sz="2000" spc="-133" dirty="0" smtClean="0">
                <a:solidFill>
                  <a:schemeClr val="bg1"/>
                </a:solidFill>
                <a:latin typeface="맑은 고딕"/>
                <a:ea typeface="맑은 고딕"/>
              </a:rPr>
              <a:t>목차①</a:t>
            </a:r>
            <a:endParaRPr lang="ko-KR" altLang="en-US" sz="2000" spc="-133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4228" y="824989"/>
            <a:ext cx="257176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 algn="ctr">
              <a:lnSpc>
                <a:spcPct val="150000"/>
              </a:lnSpc>
            </a:pPr>
            <a:r>
              <a:rPr lang="ko-KR" altLang="en-US" sz="2000" b="1" spc="-133" dirty="0" smtClean="0">
                <a:latin typeface="+mj-ea"/>
                <a:ea typeface="+mj-ea"/>
              </a:rPr>
              <a:t>예비산업인력을 위한</a:t>
            </a:r>
            <a:endParaRPr lang="ko-KR" altLang="en-US" sz="2000" b="1" spc="-133" dirty="0">
              <a:latin typeface="+mj-ea"/>
              <a:ea typeface="+mj-e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69913" y="1786720"/>
            <a:ext cx="2714644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ct val="150000"/>
              </a:lnSpc>
            </a:pPr>
            <a:r>
              <a:rPr lang="en-US" altLang="ko-KR" sz="2000" b="1" spc="-133" dirty="0" smtClean="0">
                <a:solidFill>
                  <a:srgbClr val="33CCCC"/>
                </a:solidFill>
                <a:latin typeface="+mj-ea"/>
                <a:ea typeface="+mj-ea"/>
              </a:rPr>
              <a:t>1. </a:t>
            </a:r>
            <a:r>
              <a:rPr lang="ko-KR" altLang="en-US" sz="1600" b="1" spc="-133" dirty="0" smtClean="0">
                <a:latin typeface="+mj-ea"/>
                <a:ea typeface="+mj-ea"/>
              </a:rPr>
              <a:t>신규 입사자의 직장생활</a:t>
            </a:r>
            <a:endParaRPr lang="ko-KR" altLang="en-US" sz="1600" b="1" spc="-133" dirty="0">
              <a:latin typeface="+mj-ea"/>
              <a:ea typeface="+mj-e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69913" y="3487333"/>
            <a:ext cx="2714644" cy="10105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ko-KR" sz="2000" b="1" spc="-133" dirty="0" smtClean="0">
                <a:solidFill>
                  <a:srgbClr val="33CCCC"/>
                </a:solidFill>
                <a:latin typeface="+mj-ea"/>
                <a:ea typeface="+mj-ea"/>
              </a:rPr>
              <a:t>2. </a:t>
            </a:r>
            <a:r>
              <a:rPr lang="ko-KR" altLang="en-US" sz="1600" b="1" spc="-133" dirty="0" smtClean="0">
                <a:latin typeface="+mj-ea"/>
                <a:ea typeface="+mj-ea"/>
              </a:rPr>
              <a:t>안전하고 건강한 직장생활을   </a:t>
            </a:r>
            <a:r>
              <a:rPr lang="en-US" altLang="ko-KR" sz="1600" b="1" spc="-133" dirty="0" smtClean="0">
                <a:latin typeface="+mj-ea"/>
                <a:ea typeface="+mj-ea"/>
              </a:rPr>
              <a:t/>
            </a:r>
            <a:br>
              <a:rPr lang="en-US" altLang="ko-KR" sz="1600" b="1" spc="-133" dirty="0" smtClean="0">
                <a:latin typeface="+mj-ea"/>
                <a:ea typeface="+mj-ea"/>
              </a:rPr>
            </a:br>
            <a:r>
              <a:rPr lang="en-US" altLang="ko-KR" sz="1600" b="1" spc="-133" dirty="0" smtClean="0">
                <a:latin typeface="+mj-ea"/>
                <a:ea typeface="+mj-ea"/>
              </a:rPr>
              <a:t>     </a:t>
            </a:r>
            <a:r>
              <a:rPr lang="ko-KR" altLang="en-US" sz="1600" b="1" spc="-133" dirty="0" smtClean="0">
                <a:latin typeface="+mj-ea"/>
                <a:ea typeface="+mj-ea"/>
              </a:rPr>
              <a:t>위한 가이드</a:t>
            </a:r>
          </a:p>
          <a:p>
            <a:pPr marL="383558" indent="-383558">
              <a:lnSpc>
                <a:spcPct val="150000"/>
              </a:lnSpc>
            </a:pPr>
            <a:endParaRPr lang="ko-KR" altLang="en-US" sz="1600" b="1" spc="-133" dirty="0">
              <a:latin typeface="+mj-ea"/>
              <a:ea typeface="+mj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084623" y="1858158"/>
            <a:ext cx="6929486" cy="102592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  <a:buClr>
                <a:srgbClr val="33CCCC"/>
              </a:buClr>
            </a:pPr>
            <a:r>
              <a:rPr lang="en-US" altLang="ko-KR" sz="1300" b="1" spc="-133" dirty="0" smtClean="0">
                <a:latin typeface="+mn-ea"/>
              </a:rPr>
              <a:t>1. </a:t>
            </a:r>
            <a:r>
              <a:rPr lang="ko-KR" altLang="en-US" sz="1300" b="1" spc="-133" dirty="0" smtClean="0">
                <a:latin typeface="+mn-ea"/>
              </a:rPr>
              <a:t>직장에 들어가면</a:t>
            </a:r>
            <a:r>
              <a:rPr lang="en-US" altLang="ko-KR" sz="1300" b="1" spc="-133" dirty="0" smtClean="0">
                <a:latin typeface="+mn-ea"/>
              </a:rPr>
              <a:t>…</a:t>
            </a:r>
          </a:p>
          <a:p>
            <a:pPr>
              <a:lnSpc>
                <a:spcPts val="2000"/>
              </a:lnSpc>
              <a:buClr>
                <a:srgbClr val="33CCCC"/>
              </a:buClr>
            </a:pPr>
            <a:r>
              <a:rPr lang="en-US" altLang="ko-KR" sz="1300" b="1" spc="-133" dirty="0" smtClean="0">
                <a:latin typeface="+mn-ea"/>
              </a:rPr>
              <a:t>2. </a:t>
            </a:r>
            <a:r>
              <a:rPr lang="ko-KR" altLang="en-US" sz="1300" b="1" spc="-133" dirty="0" smtClean="0">
                <a:latin typeface="+mn-ea"/>
              </a:rPr>
              <a:t>신규입사자 재해발생현황</a:t>
            </a:r>
          </a:p>
          <a:p>
            <a:pPr>
              <a:lnSpc>
                <a:spcPts val="2000"/>
              </a:lnSpc>
              <a:buClr>
                <a:srgbClr val="33CCCC"/>
              </a:buClr>
            </a:pPr>
            <a:r>
              <a:rPr lang="en-US" altLang="ko-KR" sz="1300" b="1" spc="-133" dirty="0" smtClean="0">
                <a:latin typeface="+mn-ea"/>
              </a:rPr>
              <a:t>3. </a:t>
            </a:r>
            <a:r>
              <a:rPr lang="ko-KR" altLang="en-US" sz="1300" b="1" spc="-133" dirty="0" smtClean="0">
                <a:latin typeface="+mn-ea"/>
              </a:rPr>
              <a:t>안전보건 활동의 첫걸음</a:t>
            </a:r>
            <a:r>
              <a:rPr lang="en-US" altLang="ko-KR" sz="1300" b="1" spc="-133" dirty="0" smtClean="0">
                <a:latin typeface="+mn-ea"/>
              </a:rPr>
              <a:t>, </a:t>
            </a:r>
            <a:r>
              <a:rPr lang="ko-KR" altLang="en-US" sz="1300" b="1" spc="-133" dirty="0" smtClean="0">
                <a:latin typeface="+mn-ea"/>
              </a:rPr>
              <a:t>안전보건교육</a:t>
            </a:r>
          </a:p>
          <a:p>
            <a:pPr>
              <a:lnSpc>
                <a:spcPts val="2000"/>
              </a:lnSpc>
              <a:buClr>
                <a:srgbClr val="33CCCC"/>
              </a:buClr>
            </a:pPr>
            <a:r>
              <a:rPr lang="en-US" altLang="ko-KR" sz="1300" b="1" spc="-133" dirty="0" smtClean="0">
                <a:latin typeface="+mn-ea"/>
              </a:rPr>
              <a:t>4. </a:t>
            </a:r>
            <a:r>
              <a:rPr lang="ko-KR" altLang="en-US" sz="1300" b="1" spc="-133" dirty="0" smtClean="0">
                <a:latin typeface="+mn-ea"/>
              </a:rPr>
              <a:t>작업 전 안전점검 등 안전의 </a:t>
            </a:r>
            <a:r>
              <a:rPr lang="ko-KR" altLang="en-US" sz="1300" b="1" spc="-133" dirty="0" err="1" smtClean="0">
                <a:latin typeface="+mn-ea"/>
              </a:rPr>
              <a:t>습관화ㆍ생활화</a:t>
            </a:r>
            <a:r>
              <a:rPr lang="ko-KR" altLang="en-US" sz="1300" b="1" spc="-133" dirty="0" smtClean="0">
                <a:latin typeface="+mn-ea"/>
              </a:rPr>
              <a:t> </a:t>
            </a:r>
            <a:endParaRPr lang="en-US" altLang="ko-KR" sz="1300" b="1" spc="-133" dirty="0" smtClean="0">
              <a:latin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84623" y="3497734"/>
            <a:ext cx="3429024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1.  </a:t>
            </a:r>
            <a:r>
              <a:rPr lang="ko-KR" altLang="en-US" sz="1300" b="1" spc="-133" dirty="0" smtClean="0">
                <a:latin typeface="+mn-ea"/>
              </a:rPr>
              <a:t>산업안전보건 법령 및 안전규정 등 준수 </a:t>
            </a:r>
          </a:p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2.  </a:t>
            </a:r>
            <a:r>
              <a:rPr lang="ko-KR" altLang="en-US" sz="1300" b="1" spc="-133" dirty="0" smtClean="0">
                <a:latin typeface="+mn-ea"/>
              </a:rPr>
              <a:t>올바른 작업 복장 착용</a:t>
            </a:r>
          </a:p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3.  </a:t>
            </a:r>
            <a:r>
              <a:rPr lang="ko-KR" altLang="en-US" sz="1300" b="1" spc="-133" dirty="0" smtClean="0">
                <a:latin typeface="+mn-ea"/>
              </a:rPr>
              <a:t>개인 보호구 </a:t>
            </a:r>
            <a:r>
              <a:rPr lang="ko-KR" altLang="en-US" sz="1300" b="1" spc="-133" dirty="0" err="1" smtClean="0">
                <a:latin typeface="+mn-ea"/>
              </a:rPr>
              <a:t>지급ㆍ착용</a:t>
            </a:r>
            <a:endParaRPr lang="ko-KR" altLang="en-US" sz="1300" b="1" spc="-133" dirty="0" smtClean="0">
              <a:latin typeface="+mn-ea"/>
            </a:endParaRPr>
          </a:p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4.  </a:t>
            </a:r>
            <a:r>
              <a:rPr lang="ko-KR" altLang="en-US" sz="1300" b="1" spc="-133" dirty="0" smtClean="0">
                <a:latin typeface="+mn-ea"/>
              </a:rPr>
              <a:t>유해위험장소 등에 안전보건표지 부착</a:t>
            </a:r>
          </a:p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5.  </a:t>
            </a:r>
            <a:r>
              <a:rPr lang="ko-KR" altLang="en-US" sz="1300" b="1" spc="-133" dirty="0" smtClean="0">
                <a:latin typeface="+mn-ea"/>
              </a:rPr>
              <a:t>작업장 내에서의 통행</a:t>
            </a:r>
          </a:p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6.  </a:t>
            </a:r>
            <a:r>
              <a:rPr lang="ko-KR" altLang="en-US" sz="1300" b="1" spc="-133" dirty="0" smtClean="0">
                <a:latin typeface="+mn-ea"/>
              </a:rPr>
              <a:t>작업장 정리정돈</a:t>
            </a:r>
          </a:p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7.  </a:t>
            </a:r>
            <a:r>
              <a:rPr lang="ko-KR" altLang="en-US" sz="1300" b="1" spc="-133" dirty="0" smtClean="0">
                <a:latin typeface="+mn-ea"/>
              </a:rPr>
              <a:t>유해위험기계기구 방호조치</a:t>
            </a:r>
          </a:p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8.  </a:t>
            </a:r>
            <a:r>
              <a:rPr lang="ko-KR" altLang="en-US" sz="1300" b="1" spc="-133" dirty="0" smtClean="0">
                <a:latin typeface="+mn-ea"/>
              </a:rPr>
              <a:t>건강보호장치</a:t>
            </a:r>
            <a:r>
              <a:rPr lang="en-US" altLang="ko-KR" sz="1300" b="1" spc="-133" dirty="0" smtClean="0">
                <a:latin typeface="+mn-ea"/>
              </a:rPr>
              <a:t>(</a:t>
            </a:r>
            <a:r>
              <a:rPr lang="ko-KR" altLang="en-US" sz="1300" b="1" spc="-133" dirty="0" smtClean="0">
                <a:latin typeface="+mn-ea"/>
              </a:rPr>
              <a:t>설비</a:t>
            </a:r>
            <a:r>
              <a:rPr lang="en-US" altLang="ko-KR" sz="1300" b="1" spc="-133" dirty="0" smtClean="0">
                <a:latin typeface="+mn-ea"/>
              </a:rPr>
              <a:t>)</a:t>
            </a:r>
            <a:r>
              <a:rPr lang="ko-KR" altLang="en-US" sz="1300" b="1" spc="-133" dirty="0" smtClean="0">
                <a:latin typeface="+mn-ea"/>
              </a:rPr>
              <a:t>를 통한 건강장해 예방</a:t>
            </a:r>
          </a:p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9.  </a:t>
            </a:r>
            <a:r>
              <a:rPr lang="ko-KR" altLang="en-US" sz="1300" b="1" spc="-133" dirty="0" smtClean="0">
                <a:latin typeface="+mn-ea"/>
              </a:rPr>
              <a:t>감전 재해 예방을 위한 안전조치</a:t>
            </a:r>
            <a:endParaRPr lang="en-US" altLang="ko-KR" sz="1300" b="1" spc="-133" dirty="0" smtClean="0">
              <a:latin typeface="+mn-ea"/>
            </a:endParaRPr>
          </a:p>
        </p:txBody>
      </p:sp>
      <p:cxnSp>
        <p:nvCxnSpPr>
          <p:cNvPr id="24" name="직선 연결선 23"/>
          <p:cNvCxnSpPr/>
          <p:nvPr/>
        </p:nvCxnSpPr>
        <p:spPr>
          <a:xfrm rot="5400000">
            <a:off x="1870442" y="3858025"/>
            <a:ext cx="3857652" cy="794"/>
          </a:xfrm>
          <a:prstGeom prst="line">
            <a:avLst/>
          </a:prstGeom>
          <a:ln w="44450">
            <a:solidFill>
              <a:srgbClr val="33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085151" y="3497734"/>
            <a:ext cx="3000396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10.  </a:t>
            </a:r>
            <a:r>
              <a:rPr lang="ko-KR" altLang="en-US" sz="1300" b="1" spc="-133" dirty="0" smtClean="0">
                <a:latin typeface="+mn-ea"/>
              </a:rPr>
              <a:t>운반작업 안전</a:t>
            </a:r>
          </a:p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11.  </a:t>
            </a:r>
            <a:r>
              <a:rPr lang="ko-KR" altLang="en-US" sz="1300" b="1" spc="-133" dirty="0" smtClean="0">
                <a:latin typeface="+mn-ea"/>
              </a:rPr>
              <a:t>수공구 사용</a:t>
            </a:r>
          </a:p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12.  </a:t>
            </a:r>
            <a:r>
              <a:rPr lang="ko-KR" altLang="en-US" sz="1300" b="1" spc="-133" dirty="0" smtClean="0">
                <a:latin typeface="+mn-ea"/>
              </a:rPr>
              <a:t>화재예방</a:t>
            </a:r>
          </a:p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13.  </a:t>
            </a:r>
            <a:r>
              <a:rPr lang="ko-KR" altLang="en-US" sz="1300" b="1" spc="-133" dirty="0" smtClean="0">
                <a:latin typeface="+mn-ea"/>
              </a:rPr>
              <a:t>화학물질 안전보건</a:t>
            </a:r>
          </a:p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14.  </a:t>
            </a:r>
            <a:r>
              <a:rPr lang="ko-KR" altLang="en-US" sz="1300" b="1" spc="-133" dirty="0" smtClean="0">
                <a:latin typeface="+mn-ea"/>
              </a:rPr>
              <a:t>위험물질</a:t>
            </a:r>
            <a:r>
              <a:rPr lang="en-US" altLang="ko-KR" sz="1300" b="1" spc="-133" dirty="0" smtClean="0">
                <a:latin typeface="+mn-ea"/>
              </a:rPr>
              <a:t>, </a:t>
            </a:r>
            <a:r>
              <a:rPr lang="ko-KR" altLang="en-US" sz="1300" b="1" spc="-133" dirty="0" smtClean="0">
                <a:latin typeface="+mn-ea"/>
              </a:rPr>
              <a:t>안전한 취급</a:t>
            </a:r>
          </a:p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15.  </a:t>
            </a:r>
            <a:r>
              <a:rPr lang="ko-KR" altLang="en-US" sz="1300" b="1" spc="-133" dirty="0" smtClean="0">
                <a:latin typeface="+mn-ea"/>
              </a:rPr>
              <a:t>유해물질</a:t>
            </a:r>
            <a:r>
              <a:rPr lang="en-US" altLang="ko-KR" sz="1300" b="1" spc="-133" dirty="0" smtClean="0">
                <a:latin typeface="+mn-ea"/>
              </a:rPr>
              <a:t>, </a:t>
            </a:r>
            <a:r>
              <a:rPr lang="ko-KR" altLang="en-US" sz="1300" b="1" spc="-133" dirty="0" smtClean="0">
                <a:latin typeface="+mn-ea"/>
              </a:rPr>
              <a:t>안전한 취급</a:t>
            </a:r>
          </a:p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16.  </a:t>
            </a:r>
            <a:r>
              <a:rPr lang="ko-KR" altLang="en-US" sz="1300" b="1" spc="-133" dirty="0" smtClean="0">
                <a:latin typeface="+mn-ea"/>
              </a:rPr>
              <a:t>유해위험장소에 출입제한</a:t>
            </a:r>
          </a:p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17.  </a:t>
            </a:r>
            <a:r>
              <a:rPr lang="ko-KR" altLang="en-US" sz="1300" b="1" spc="-133" dirty="0" smtClean="0">
                <a:latin typeface="+mn-ea"/>
              </a:rPr>
              <a:t>사고 발생시 대처 사항</a:t>
            </a:r>
          </a:p>
          <a:p>
            <a:pPr>
              <a:lnSpc>
                <a:spcPts val="2000"/>
              </a:lnSpc>
              <a:buClr>
                <a:srgbClr val="33CCCC"/>
              </a:buClr>
              <a:tabLst>
                <a:tab pos="3600000" algn="l"/>
                <a:tab pos="10800000" algn="l"/>
              </a:tabLst>
            </a:pPr>
            <a:r>
              <a:rPr lang="en-US" altLang="ko-KR" sz="1300" b="1" spc="-133" dirty="0" smtClean="0">
                <a:latin typeface="+mn-ea"/>
              </a:rPr>
              <a:t>18.  </a:t>
            </a:r>
            <a:r>
              <a:rPr lang="ko-KR" altLang="en-US" sz="1300" b="1" spc="-133" dirty="0" smtClean="0">
                <a:latin typeface="+mn-ea"/>
              </a:rPr>
              <a:t>응급조치</a:t>
            </a:r>
            <a:endParaRPr lang="en-US" altLang="ko-KR" sz="1300" b="1" spc="-133" dirty="0" smtClean="0">
              <a:latin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/>
          <p:cNvGrpSpPr/>
          <p:nvPr/>
        </p:nvGrpSpPr>
        <p:grpSpPr>
          <a:xfrm>
            <a:off x="3457723" y="1572406"/>
            <a:ext cx="7699262" cy="4000528"/>
            <a:chOff x="3457723" y="1572406"/>
            <a:chExt cx="7699262" cy="4000528"/>
          </a:xfrm>
        </p:grpSpPr>
        <p:pic>
          <p:nvPicPr>
            <p:cNvPr id="10" name="그림 9" descr="19 표2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57723" y="1572406"/>
              <a:ext cx="7699262" cy="4000528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513119" y="1715282"/>
              <a:ext cx="2071702" cy="5715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300" b="1" spc="-133" dirty="0" smtClean="0">
                  <a:solidFill>
                    <a:srgbClr val="33CCCC"/>
                  </a:solidFill>
                </a:rPr>
                <a:t>보일러</a:t>
              </a:r>
              <a:endParaRPr lang="en-US" altLang="ko-KR" sz="1300" b="1" spc="-133" dirty="0" smtClean="0">
                <a:solidFill>
                  <a:srgbClr val="33CCCC"/>
                </a:solidFill>
              </a:endParaRPr>
            </a:p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en-US" altLang="ko-KR" sz="1100" b="1" spc="-60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100" b="1" spc="-60" dirty="0" smtClean="0">
                  <a:solidFill>
                    <a:prstClr val="black"/>
                  </a:solidFill>
                </a:rPr>
                <a:t>안전밸브</a:t>
              </a:r>
              <a:r>
                <a:rPr lang="en-US" altLang="ko-KR" sz="1100" b="1" spc="-60" dirty="0" smtClean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9156721" y="1643844"/>
              <a:ext cx="1928826" cy="6429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300" b="1" spc="-133" dirty="0" smtClean="0">
                  <a:solidFill>
                    <a:srgbClr val="33CCCC"/>
                  </a:solidFill>
                </a:rPr>
                <a:t>목재가공용 둥근톱</a:t>
              </a:r>
              <a:endParaRPr lang="en-US" altLang="ko-KR" sz="1300" b="1" spc="-133" dirty="0" smtClean="0">
                <a:solidFill>
                  <a:srgbClr val="33CCCC"/>
                </a:solidFill>
              </a:endParaRPr>
            </a:p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en-US" altLang="ko-KR" sz="1100" b="1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100" b="1" spc="-133" dirty="0" smtClean="0">
                  <a:solidFill>
                    <a:prstClr val="black"/>
                  </a:solidFill>
                </a:rPr>
                <a:t>반발예방장치 및</a:t>
              </a:r>
            </a:p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100" b="1" spc="-133" dirty="0" err="1" smtClean="0">
                  <a:solidFill>
                    <a:prstClr val="black"/>
                  </a:solidFill>
                </a:rPr>
                <a:t>날접촉예방장치</a:t>
              </a:r>
              <a:r>
                <a:rPr lang="en-US" altLang="ko-KR" sz="1100" b="1" spc="-133" dirty="0" smtClean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727697" y="1715282"/>
              <a:ext cx="1928826" cy="57150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300" b="1" spc="-133" dirty="0" smtClean="0">
                  <a:solidFill>
                    <a:srgbClr val="33CCCC"/>
                  </a:solidFill>
                </a:rPr>
                <a:t>롤러기</a:t>
              </a:r>
              <a:endParaRPr lang="en-US" altLang="ko-KR" sz="1300" b="1" spc="-133" dirty="0" smtClean="0">
                <a:solidFill>
                  <a:srgbClr val="33CCCC"/>
                </a:solidFill>
              </a:endParaRPr>
            </a:p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en-US" altLang="ko-KR" sz="1100" b="1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100" b="1" spc="-133" dirty="0" smtClean="0">
                  <a:solidFill>
                    <a:prstClr val="black"/>
                  </a:solidFill>
                </a:rPr>
                <a:t>급정지장치</a:t>
              </a:r>
              <a:r>
                <a:rPr lang="en-US" altLang="ko-KR" sz="1100" b="1" spc="-133" dirty="0" smtClean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799399" y="1715282"/>
              <a:ext cx="1285884" cy="5000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300" b="1" spc="-133" dirty="0" err="1" smtClean="0">
                  <a:solidFill>
                    <a:srgbClr val="33CCCC"/>
                  </a:solidFill>
                </a:rPr>
                <a:t>연삭기</a:t>
              </a:r>
              <a:endParaRPr lang="en-US" altLang="ko-KR" sz="1300" b="1" spc="-133" dirty="0" smtClean="0">
                <a:solidFill>
                  <a:srgbClr val="33CCCC"/>
                </a:solidFill>
              </a:endParaRPr>
            </a:p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en-US" altLang="ko-KR" sz="1100" b="1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100" b="1" spc="-133" dirty="0" smtClean="0">
                  <a:solidFill>
                    <a:prstClr val="black"/>
                  </a:solidFill>
                </a:rPr>
                <a:t>덮개</a:t>
              </a:r>
              <a:r>
                <a:rPr lang="en-US" altLang="ko-KR" sz="1100" b="1" spc="-133" dirty="0" smtClean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584557" y="3715546"/>
              <a:ext cx="2357454" cy="5000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300" b="1" spc="-133" dirty="0" err="1" smtClean="0">
                  <a:solidFill>
                    <a:srgbClr val="33CCCC"/>
                  </a:solidFill>
                </a:rPr>
                <a:t>동력식</a:t>
              </a:r>
              <a:r>
                <a:rPr lang="ko-KR" altLang="en-US" sz="1300" b="1" spc="-133" dirty="0" smtClean="0">
                  <a:solidFill>
                    <a:srgbClr val="33CCCC"/>
                  </a:solidFill>
                </a:rPr>
                <a:t> 수동대패</a:t>
              </a:r>
              <a:endParaRPr lang="en-US" altLang="ko-KR" sz="1300" b="1" spc="-133" dirty="0" smtClean="0">
                <a:solidFill>
                  <a:srgbClr val="33CCCC"/>
                </a:solidFill>
              </a:endParaRPr>
            </a:p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en-US" altLang="ko-KR" sz="1100" b="1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100" b="1" spc="-133" dirty="0" smtClean="0">
                  <a:solidFill>
                    <a:prstClr val="black"/>
                  </a:solidFill>
                </a:rPr>
                <a:t>칼날 접촉예방장치</a:t>
              </a:r>
              <a:r>
                <a:rPr lang="en-US" altLang="ko-KR" sz="1100" b="1" spc="-133" dirty="0" smtClean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56325" y="3715546"/>
              <a:ext cx="2214578" cy="5000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300" b="1" spc="-133" dirty="0" smtClean="0">
                  <a:solidFill>
                    <a:srgbClr val="33CCCC"/>
                  </a:solidFill>
                </a:rPr>
                <a:t>산업용 로봇</a:t>
              </a:r>
              <a:endParaRPr lang="en-US" altLang="ko-KR" sz="1300" b="1" spc="-133" dirty="0" smtClean="0">
                <a:solidFill>
                  <a:srgbClr val="33CCCC"/>
                </a:solidFill>
              </a:endParaRPr>
            </a:p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en-US" altLang="ko-KR" sz="1100" b="1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100" b="1" spc="-133" dirty="0" smtClean="0">
                  <a:solidFill>
                    <a:prstClr val="black"/>
                  </a:solidFill>
                </a:rPr>
                <a:t>안전매트</a:t>
              </a:r>
              <a:r>
                <a:rPr lang="en-US" altLang="ko-KR" sz="1100" b="1" spc="-133" dirty="0" smtClean="0">
                  <a:solidFill>
                    <a:prstClr val="black"/>
                  </a:solidFill>
                </a:rPr>
                <a:t>,</a:t>
              </a:r>
              <a:r>
                <a:rPr lang="ko-KR" altLang="en-US" sz="1100" b="1" spc="-133" dirty="0" err="1" smtClean="0">
                  <a:solidFill>
                    <a:prstClr val="black"/>
                  </a:solidFill>
                </a:rPr>
                <a:t>광전자식</a:t>
              </a:r>
              <a:r>
                <a:rPr lang="ko-KR" altLang="en-US" sz="1100" b="1" spc="-133" dirty="0" smtClean="0">
                  <a:solidFill>
                    <a:prstClr val="black"/>
                  </a:solidFill>
                </a:rPr>
                <a:t> 방호장치</a:t>
              </a:r>
              <a:r>
                <a:rPr lang="en-US" altLang="ko-KR" sz="1100" b="1" spc="-133" dirty="0" smtClean="0">
                  <a:solidFill>
                    <a:prstClr val="black"/>
                  </a:solidFill>
                </a:rPr>
                <a:t>)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85217" y="3715546"/>
              <a:ext cx="2500330" cy="5000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300" b="1" spc="-133" dirty="0" smtClean="0">
                  <a:solidFill>
                    <a:srgbClr val="33CCCC"/>
                  </a:solidFill>
                </a:rPr>
                <a:t>정전 및 활선작업용 </a:t>
              </a:r>
              <a:r>
                <a:rPr lang="ko-KR" altLang="en-US" sz="1300" b="1" spc="-133" dirty="0" err="1" smtClean="0">
                  <a:solidFill>
                    <a:srgbClr val="33CCCC"/>
                  </a:solidFill>
                </a:rPr>
                <a:t>절연용기구</a:t>
              </a:r>
              <a:endParaRPr lang="en-US" altLang="ko-KR" sz="1300" b="1" spc="-133" dirty="0" smtClean="0">
                <a:solidFill>
                  <a:srgbClr val="33CCCC"/>
                </a:solidFill>
              </a:endParaRPr>
            </a:p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en-US" altLang="ko-KR" sz="1100" b="1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100" b="1" spc="-133" dirty="0" smtClean="0">
                  <a:solidFill>
                    <a:prstClr val="black"/>
                  </a:solidFill>
                </a:rPr>
                <a:t>절연용 </a:t>
              </a:r>
              <a:r>
                <a:rPr lang="ko-KR" altLang="en-US" sz="1100" b="1" spc="-133" dirty="0" err="1" smtClean="0">
                  <a:solidFill>
                    <a:prstClr val="black"/>
                  </a:solidFill>
                </a:rPr>
                <a:t>방호구</a:t>
              </a:r>
              <a:r>
                <a:rPr lang="ko-KR" altLang="en-US" sz="1100" b="1" spc="-133" dirty="0" smtClean="0">
                  <a:solidFill>
                    <a:prstClr val="black"/>
                  </a:solidFill>
                </a:rPr>
                <a:t> 및 활선작업용 기구</a:t>
              </a:r>
              <a:r>
                <a:rPr lang="en-US" altLang="ko-KR" sz="1100" b="1" spc="-133" dirty="0" smtClean="0">
                  <a:solidFill>
                    <a:prstClr val="black"/>
                  </a:solidFill>
                </a:rPr>
                <a:t>)</a:t>
              </a:r>
            </a:p>
          </p:txBody>
        </p:sp>
      </p:grpSp>
      <p:grpSp>
        <p:nvGrpSpPr>
          <p:cNvPr id="13" name="그룹 12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14" name="직사각형 13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520338" y="2715414"/>
            <a:ext cx="2643206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ts val="24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srgbClr val="666699"/>
                </a:solidFill>
              </a:rPr>
              <a:t>2)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사전 안전성이 확보된 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/>
            </a:r>
            <a:br>
              <a:rPr lang="en-US" altLang="ko-KR" sz="1800" b="1" spc="-133" dirty="0" smtClean="0">
                <a:solidFill>
                  <a:srgbClr val="666699"/>
                </a:solidFill>
              </a:rPr>
            </a:br>
            <a:r>
              <a:rPr lang="en-US" altLang="ko-KR" sz="18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유해 위험한 기계 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>·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기구 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>· </a:t>
            </a:r>
            <a:br>
              <a:rPr lang="en-US" altLang="ko-KR" sz="1800" b="1" spc="-133" dirty="0" smtClean="0">
                <a:solidFill>
                  <a:srgbClr val="666699"/>
                </a:solidFill>
              </a:rPr>
            </a:br>
            <a:r>
              <a:rPr lang="en-US" altLang="ko-KR" sz="18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설비 등의 사용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322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599" y="1643844"/>
            <a:ext cx="2643206" cy="14362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ts val="28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srgbClr val="666699"/>
                </a:solidFill>
              </a:rPr>
              <a:t>3)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유해 위험 </a:t>
            </a:r>
            <a:r>
              <a:rPr lang="ko-KR" altLang="en-US" sz="1800" b="1" spc="-133" dirty="0" err="1" smtClean="0">
                <a:solidFill>
                  <a:srgbClr val="666699"/>
                </a:solidFill>
              </a:rPr>
              <a:t>기계ㆍ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/>
            </a:r>
            <a:br>
              <a:rPr lang="en-US" altLang="ko-KR" sz="1800" b="1" spc="-133" dirty="0" smtClean="0">
                <a:solidFill>
                  <a:srgbClr val="666699"/>
                </a:solidFill>
              </a:rPr>
            </a:br>
            <a:r>
              <a:rPr lang="en-US" altLang="ko-KR" sz="18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err="1" smtClean="0">
                <a:solidFill>
                  <a:srgbClr val="666699"/>
                </a:solidFill>
              </a:rPr>
              <a:t>기구ㆍ설비에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 대한  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/>
            </a:r>
            <a:br>
              <a:rPr lang="en-US" altLang="ko-KR" sz="1800" b="1" spc="-133" dirty="0" smtClean="0">
                <a:solidFill>
                  <a:srgbClr val="666699"/>
                </a:solidFill>
              </a:rPr>
            </a:br>
            <a:r>
              <a:rPr lang="en-US" altLang="ko-KR" sz="18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정기적 안전 검사를 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/>
            </a:r>
            <a:br>
              <a:rPr lang="en-US" altLang="ko-KR" sz="1800" b="1" spc="-133" dirty="0" smtClean="0">
                <a:solidFill>
                  <a:srgbClr val="666699"/>
                </a:solidFill>
              </a:rPr>
            </a:br>
            <a:r>
              <a:rPr lang="en-US" altLang="ko-KR" sz="18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통한 안전확보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  <p:grpSp>
        <p:nvGrpSpPr>
          <p:cNvPr id="19" name="그룹 18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24" name="직사각형 23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4" name="그룹 33"/>
          <p:cNvGrpSpPr/>
          <p:nvPr/>
        </p:nvGrpSpPr>
        <p:grpSpPr>
          <a:xfrm>
            <a:off x="3348583" y="1485578"/>
            <a:ext cx="8252967" cy="4669992"/>
            <a:chOff x="3348583" y="1485578"/>
            <a:chExt cx="8252967" cy="4669992"/>
          </a:xfrm>
        </p:grpSpPr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48583" y="1485578"/>
              <a:ext cx="8252967" cy="4669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6" name="그룹 20"/>
            <p:cNvGrpSpPr/>
            <p:nvPr/>
          </p:nvGrpSpPr>
          <p:grpSpPr>
            <a:xfrm>
              <a:off x="3491458" y="2856010"/>
              <a:ext cx="7929618" cy="285752"/>
              <a:chOff x="3441681" y="1715282"/>
              <a:chExt cx="7929618" cy="285752"/>
            </a:xfrm>
            <a:noFill/>
          </p:grpSpPr>
          <p:sp>
            <p:nvSpPr>
              <p:cNvPr id="48" name="TextBox 47"/>
              <p:cNvSpPr txBox="1"/>
              <p:nvPr/>
            </p:nvSpPr>
            <p:spPr>
              <a:xfrm>
                <a:off x="3441681" y="1715282"/>
                <a:ext cx="1071570" cy="285752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 latinLnBrk="0">
                  <a:lnSpc>
                    <a:spcPts val="1700"/>
                  </a:lnSpc>
                  <a:buClr>
                    <a:srgbClr val="666699"/>
                  </a:buClr>
                </a:pPr>
                <a:r>
                  <a:rPr lang="ko-KR" altLang="en-US" sz="1250" b="1" spc="-133" dirty="0" smtClean="0">
                    <a:solidFill>
                      <a:srgbClr val="33CCCC"/>
                    </a:solidFill>
                  </a:rPr>
                  <a:t>크레인</a:t>
                </a:r>
                <a:endParaRPr lang="en-US" altLang="ko-KR" sz="1250" b="1" spc="-133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4799003" y="1715282"/>
                <a:ext cx="1071570" cy="285752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 latinLnBrk="0">
                  <a:lnSpc>
                    <a:spcPts val="1700"/>
                  </a:lnSpc>
                  <a:buClr>
                    <a:srgbClr val="666699"/>
                  </a:buClr>
                </a:pPr>
                <a:r>
                  <a:rPr lang="ko-KR" altLang="en-US" sz="1250" b="1" spc="-133" dirty="0" smtClean="0">
                    <a:solidFill>
                      <a:srgbClr val="33CCCC"/>
                    </a:solidFill>
                  </a:rPr>
                  <a:t>압력용기</a:t>
                </a:r>
                <a:endParaRPr lang="en-US" altLang="ko-KR" sz="1250" b="1" spc="-133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6227763" y="1715282"/>
                <a:ext cx="1071570" cy="285752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 latinLnBrk="0">
                  <a:lnSpc>
                    <a:spcPts val="1700"/>
                  </a:lnSpc>
                  <a:buClr>
                    <a:srgbClr val="666699"/>
                  </a:buClr>
                </a:pPr>
                <a:r>
                  <a:rPr lang="ko-KR" altLang="en-US" sz="1250" b="1" spc="-133" dirty="0" smtClean="0">
                    <a:solidFill>
                      <a:srgbClr val="33CCCC"/>
                    </a:solidFill>
                  </a:rPr>
                  <a:t>프레스</a:t>
                </a:r>
                <a:endParaRPr lang="en-US" altLang="ko-KR" sz="1250" b="1" spc="-133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585085" y="1715282"/>
                <a:ext cx="1071570" cy="285752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 latinLnBrk="0">
                  <a:lnSpc>
                    <a:spcPts val="1700"/>
                  </a:lnSpc>
                  <a:buClr>
                    <a:srgbClr val="666699"/>
                  </a:buClr>
                </a:pPr>
                <a:r>
                  <a:rPr lang="ko-KR" altLang="en-US" sz="1250" b="1" spc="-133" dirty="0" err="1" smtClean="0">
                    <a:solidFill>
                      <a:srgbClr val="33CCCC"/>
                    </a:solidFill>
                  </a:rPr>
                  <a:t>전단기</a:t>
                </a:r>
                <a:endParaRPr lang="en-US" altLang="ko-KR" sz="1250" b="1" spc="-133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8942407" y="1715282"/>
                <a:ext cx="1071570" cy="285752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 latinLnBrk="0">
                  <a:lnSpc>
                    <a:spcPts val="1700"/>
                  </a:lnSpc>
                  <a:buClr>
                    <a:srgbClr val="666699"/>
                  </a:buClr>
                </a:pPr>
                <a:r>
                  <a:rPr lang="ko-KR" altLang="en-US" sz="1250" b="1" spc="-133" dirty="0" err="1" smtClean="0">
                    <a:solidFill>
                      <a:srgbClr val="33CCCC"/>
                    </a:solidFill>
                  </a:rPr>
                  <a:t>사출성형기</a:t>
                </a:r>
                <a:endParaRPr lang="en-US" altLang="ko-KR" sz="1250" b="1" spc="-133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10299729" y="1715282"/>
                <a:ext cx="1071570" cy="285752"/>
              </a:xfrm>
              <a:prstGeom prst="rect">
                <a:avLst/>
              </a:prstGeom>
              <a:grp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 latinLnBrk="0">
                  <a:lnSpc>
                    <a:spcPts val="1700"/>
                  </a:lnSpc>
                  <a:buClr>
                    <a:srgbClr val="666699"/>
                  </a:buClr>
                </a:pPr>
                <a:r>
                  <a:rPr lang="ko-KR" altLang="en-US" sz="1250" b="1" spc="-133" dirty="0" err="1" smtClean="0">
                    <a:solidFill>
                      <a:srgbClr val="33CCCC"/>
                    </a:solidFill>
                  </a:rPr>
                  <a:t>원심기</a:t>
                </a:r>
                <a:endParaRPr lang="en-US" altLang="ko-KR" sz="1250" b="1" spc="-133" dirty="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7" name="그룹 19"/>
            <p:cNvGrpSpPr/>
            <p:nvPr/>
          </p:nvGrpSpPr>
          <p:grpSpPr>
            <a:xfrm>
              <a:off x="3420020" y="4407090"/>
              <a:ext cx="8072494" cy="285752"/>
              <a:chOff x="3298805" y="3501232"/>
              <a:chExt cx="8072494" cy="285752"/>
            </a:xfrm>
          </p:grpSpPr>
          <p:sp>
            <p:nvSpPr>
              <p:cNvPr id="42" name="TextBox 41"/>
              <p:cNvSpPr txBox="1"/>
              <p:nvPr/>
            </p:nvSpPr>
            <p:spPr>
              <a:xfrm>
                <a:off x="3298805" y="3501232"/>
                <a:ext cx="1285884" cy="21431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 latinLnBrk="0">
                  <a:lnSpc>
                    <a:spcPts val="1700"/>
                  </a:lnSpc>
                  <a:buClr>
                    <a:srgbClr val="666699"/>
                  </a:buClr>
                </a:pPr>
                <a:r>
                  <a:rPr lang="ko-KR" altLang="en-US" sz="1100" b="1" spc="-133" dirty="0" smtClean="0">
                    <a:solidFill>
                      <a:srgbClr val="33CCCC"/>
                    </a:solidFill>
                  </a:rPr>
                  <a:t>화학설비 및 부속설비</a:t>
                </a:r>
                <a:endParaRPr lang="en-US" altLang="ko-KR" sz="1100" b="1" spc="-133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656127" y="3501232"/>
                <a:ext cx="1285884" cy="21431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 latinLnBrk="0">
                  <a:lnSpc>
                    <a:spcPts val="1700"/>
                  </a:lnSpc>
                  <a:buClr>
                    <a:srgbClr val="666699"/>
                  </a:buClr>
                </a:pPr>
                <a:r>
                  <a:rPr lang="ko-KR" altLang="en-US" sz="1100" b="1" spc="-133" dirty="0" smtClean="0">
                    <a:solidFill>
                      <a:srgbClr val="33CCCC"/>
                    </a:solidFill>
                  </a:rPr>
                  <a:t>건설설비 및 부속설비</a:t>
                </a:r>
                <a:endParaRPr lang="en-US" altLang="ko-KR" sz="1100" b="1" spc="-133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6156325" y="3501232"/>
                <a:ext cx="1143008" cy="28575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 latinLnBrk="0">
                  <a:lnSpc>
                    <a:spcPts val="1700"/>
                  </a:lnSpc>
                  <a:buClr>
                    <a:srgbClr val="666699"/>
                  </a:buClr>
                </a:pPr>
                <a:r>
                  <a:rPr lang="ko-KR" altLang="en-US" sz="1250" b="1" spc="-133" dirty="0" smtClean="0">
                    <a:solidFill>
                      <a:srgbClr val="33CCCC"/>
                    </a:solidFill>
                  </a:rPr>
                  <a:t>롤러기</a:t>
                </a:r>
                <a:endParaRPr lang="en-US" altLang="ko-KR" sz="1250" b="1" spc="-133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7585085" y="3501232"/>
                <a:ext cx="1071570" cy="28575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 latinLnBrk="0">
                  <a:lnSpc>
                    <a:spcPts val="1700"/>
                  </a:lnSpc>
                  <a:buClr>
                    <a:srgbClr val="666699"/>
                  </a:buClr>
                </a:pPr>
                <a:r>
                  <a:rPr lang="ko-KR" altLang="en-US" sz="1250" b="1" spc="-133" dirty="0" smtClean="0">
                    <a:solidFill>
                      <a:srgbClr val="33CCCC"/>
                    </a:solidFill>
                  </a:rPr>
                  <a:t>곤돌라</a:t>
                </a:r>
                <a:endParaRPr lang="en-US" altLang="ko-KR" sz="1250" b="1" spc="-133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8942407" y="3501232"/>
                <a:ext cx="1071570" cy="28575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 latinLnBrk="0">
                  <a:lnSpc>
                    <a:spcPts val="1700"/>
                  </a:lnSpc>
                  <a:buClr>
                    <a:srgbClr val="666699"/>
                  </a:buClr>
                </a:pPr>
                <a:r>
                  <a:rPr lang="ko-KR" altLang="en-US" sz="1250" b="1" spc="-133" dirty="0" smtClean="0">
                    <a:solidFill>
                      <a:srgbClr val="33CCCC"/>
                    </a:solidFill>
                  </a:rPr>
                  <a:t>국소배기장치</a:t>
                </a:r>
                <a:endParaRPr lang="en-US" altLang="ko-KR" sz="1250" b="1" spc="-133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10299729" y="3501232"/>
                <a:ext cx="1071570" cy="285752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 latinLnBrk="0">
                  <a:lnSpc>
                    <a:spcPts val="1700"/>
                  </a:lnSpc>
                  <a:buClr>
                    <a:srgbClr val="666699"/>
                  </a:buClr>
                </a:pPr>
                <a:r>
                  <a:rPr lang="ko-KR" altLang="en-US" sz="1250" b="1" spc="-133" dirty="0" smtClean="0">
                    <a:solidFill>
                      <a:srgbClr val="33CCCC"/>
                    </a:solidFill>
                  </a:rPr>
                  <a:t>리프트</a:t>
                </a:r>
                <a:endParaRPr lang="en-US" altLang="ko-KR" sz="1250" b="1" spc="-133" dirty="0" smtClea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38" name="그룹 34"/>
            <p:cNvGrpSpPr/>
            <p:nvPr/>
          </p:nvGrpSpPr>
          <p:grpSpPr>
            <a:xfrm>
              <a:off x="3348583" y="5858610"/>
              <a:ext cx="4104456" cy="216024"/>
              <a:chOff x="3348583" y="5878066"/>
              <a:chExt cx="4104456" cy="216024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3348583" y="5878066"/>
                <a:ext cx="1368152" cy="21602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 latinLnBrk="0">
                  <a:lnSpc>
                    <a:spcPts val="1700"/>
                  </a:lnSpc>
                  <a:buClr>
                    <a:srgbClr val="666699"/>
                  </a:buClr>
                </a:pPr>
                <a:r>
                  <a:rPr lang="ko-KR" altLang="en-US" sz="1100" b="1" spc="-133" dirty="0" smtClean="0">
                    <a:solidFill>
                      <a:srgbClr val="33CCCC"/>
                    </a:solidFill>
                  </a:rPr>
                  <a:t>고소작업대</a:t>
                </a:r>
                <a:endParaRPr lang="en-US" altLang="ko-KR" sz="1100" b="1" spc="-133" dirty="0" smtClean="0">
                  <a:solidFill>
                    <a:srgbClr val="33CCCC"/>
                  </a:solidFill>
                </a:endParaRP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4716735" y="5878066"/>
                <a:ext cx="1368152" cy="21602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 latinLnBrk="0">
                  <a:lnSpc>
                    <a:spcPts val="1700"/>
                  </a:lnSpc>
                  <a:buClr>
                    <a:srgbClr val="666699"/>
                  </a:buClr>
                </a:pPr>
                <a:r>
                  <a:rPr lang="ko-KR" altLang="en-US" sz="1100" b="1" spc="-133" dirty="0" smtClean="0">
                    <a:solidFill>
                      <a:srgbClr val="33CCCC"/>
                    </a:solidFill>
                  </a:rPr>
                  <a:t>컨베이어</a:t>
                </a:r>
                <a:endParaRPr lang="en-US" altLang="ko-KR" sz="1100" b="1" spc="-133" dirty="0" smtClean="0">
                  <a:solidFill>
                    <a:srgbClr val="33CCCC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084887" y="5878066"/>
                <a:ext cx="1368152" cy="216024"/>
              </a:xfrm>
              <a:prstGeom prst="rect">
                <a:avLst/>
              </a:prstGeom>
              <a:noFill/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 algn="ctr" latinLnBrk="0">
                  <a:lnSpc>
                    <a:spcPts val="1700"/>
                  </a:lnSpc>
                  <a:buClr>
                    <a:srgbClr val="666699"/>
                  </a:buClr>
                </a:pPr>
                <a:r>
                  <a:rPr lang="ko-KR" altLang="en-US" sz="1100" b="1" spc="-133" dirty="0" smtClean="0">
                    <a:solidFill>
                      <a:srgbClr val="33CCCC"/>
                    </a:solidFill>
                  </a:rPr>
                  <a:t>산업용로봇</a:t>
                </a:r>
                <a:endParaRPr lang="en-US" altLang="ko-KR" sz="1100" b="1" spc="-133" dirty="0" smtClean="0">
                  <a:solidFill>
                    <a:srgbClr val="33CCCC"/>
                  </a:solidFill>
                </a:endParaRPr>
              </a:p>
            </p:txBody>
          </p:sp>
        </p:grpSp>
      </p:grpSp>
      <p:cxnSp>
        <p:nvCxnSpPr>
          <p:cNvPr id="3" name="직선 연결선 2"/>
          <p:cNvCxnSpPr/>
          <p:nvPr/>
        </p:nvCxnSpPr>
        <p:spPr>
          <a:xfrm>
            <a:off x="3420591" y="3141762"/>
            <a:ext cx="2664297" cy="1440160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직선 연결선 28"/>
          <p:cNvCxnSpPr/>
          <p:nvPr/>
        </p:nvCxnSpPr>
        <p:spPr>
          <a:xfrm flipH="1">
            <a:off x="3384587" y="3208506"/>
            <a:ext cx="2632374" cy="1412898"/>
          </a:xfrm>
          <a:prstGeom prst="line">
            <a:avLst/>
          </a:prstGeom>
          <a:ln w="635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b="5877"/>
          <a:stretch/>
        </p:blipFill>
        <p:spPr>
          <a:xfrm>
            <a:off x="3266564" y="3102245"/>
            <a:ext cx="2914650" cy="1614477"/>
          </a:xfrm>
          <a:prstGeom prst="rect">
            <a:avLst/>
          </a:prstGeom>
        </p:spPr>
      </p:pic>
      <p:sp>
        <p:nvSpPr>
          <p:cNvPr id="5" name="직사각형 4"/>
          <p:cNvSpPr/>
          <p:nvPr/>
        </p:nvSpPr>
        <p:spPr>
          <a:xfrm>
            <a:off x="3284094" y="4733058"/>
            <a:ext cx="2796662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31" name="직사각형 30"/>
          <p:cNvSpPr/>
          <p:nvPr/>
        </p:nvSpPr>
        <p:spPr>
          <a:xfrm>
            <a:off x="7481561" y="4716722"/>
            <a:ext cx="4266560" cy="16561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212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41682" y="1572406"/>
            <a:ext cx="785817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 latinLnBrk="0">
              <a:lnSpc>
                <a:spcPct val="150000"/>
              </a:lnSpc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설비나 기계에 안전장치가 있는 것처럼 사업장에도 건강을 지키기 위한 건강보호장치가 마련되어 있어야 함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599" y="1572406"/>
            <a:ext cx="2643206" cy="1282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100" b="1" spc="-133" dirty="0" smtClean="0">
                <a:solidFill>
                  <a:srgbClr val="33CCCC"/>
                </a:solidFill>
              </a:rPr>
              <a:t>08.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건강보호장치</a:t>
            </a:r>
            <a:r>
              <a:rPr lang="en-US" altLang="ko-KR" sz="2100" b="1" spc="-133" dirty="0" smtClean="0">
                <a:solidFill>
                  <a:srgbClr val="33CCCC"/>
                </a:solidFill>
              </a:rPr>
              <a:t>(</a:t>
            </a:r>
            <a:r>
              <a:rPr lang="ko-KR" altLang="en-US" sz="2100" b="1" spc="-133" dirty="0" smtClean="0">
                <a:solidFill>
                  <a:srgbClr val="33CCCC"/>
                </a:solidFill>
              </a:rPr>
              <a:t>설비</a:t>
            </a:r>
            <a:r>
              <a:rPr lang="en-US" altLang="ko-KR" sz="2100" b="1" spc="-133" dirty="0" smtClean="0">
                <a:solidFill>
                  <a:srgbClr val="33CCCC"/>
                </a:solidFill>
              </a:rPr>
              <a:t>)</a:t>
            </a:r>
            <a:r>
              <a:rPr lang="ko-KR" altLang="en-US" sz="2100" b="1" spc="-133" dirty="0" smtClean="0">
                <a:solidFill>
                  <a:srgbClr val="33CCCC"/>
                </a:solidFill>
              </a:rPr>
              <a:t>를 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통한 건강장해 예방</a:t>
            </a:r>
            <a:endParaRPr lang="ko-KR" altLang="en-US" sz="2100" b="1" spc="-133" dirty="0">
              <a:solidFill>
                <a:srgbClr val="33CCCC"/>
              </a:solidFill>
            </a:endParaRPr>
          </a:p>
        </p:txBody>
      </p:sp>
      <p:sp>
        <p:nvSpPr>
          <p:cNvPr id="6" name="대각선 방향의 모서리가 잘린 사각형 5"/>
          <p:cNvSpPr/>
          <p:nvPr/>
        </p:nvSpPr>
        <p:spPr>
          <a:xfrm>
            <a:off x="3513119" y="2429662"/>
            <a:ext cx="7429552" cy="1285884"/>
          </a:xfrm>
          <a:prstGeom prst="snip2DiagRect">
            <a:avLst/>
          </a:prstGeom>
          <a:solidFill>
            <a:srgbClr val="33CCCC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63152" y="2473552"/>
            <a:ext cx="7215238" cy="107721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800"/>
              </a:lnSpc>
              <a:buClr>
                <a:prstClr val="white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건강보호장치 작동이 충분히 유지되는 것이 중요하므로 사업장 내 구성원 모두가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  <a:buClr>
                <a:prstClr val="white"/>
              </a:buClr>
            </a:pPr>
            <a:r>
              <a:rPr lang="en-US" altLang="ko-KR" sz="1500" b="1" spc="-133" dirty="0">
                <a:solidFill>
                  <a:prstClr val="black"/>
                </a:solidFill>
              </a:rPr>
              <a:t>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장치 작동상태에 항상 관심을 가져야 함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  <a:buClr>
                <a:prstClr val="white"/>
              </a:buClr>
              <a:buFont typeface="Arial" pitchFamily="34" charset="0"/>
              <a:buChar char="•"/>
            </a:pPr>
            <a:r>
              <a:rPr lang="en-US" altLang="ko-KR" sz="1500" b="1" spc="-133" dirty="0" smtClean="0">
                <a:solidFill>
                  <a:prstClr val="black"/>
                </a:solidFill>
              </a:rPr>
              <a:t>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임의로 장치의 형상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위치를 변경시키지 않음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3441681" y="3878028"/>
            <a:ext cx="8358245" cy="1459972"/>
            <a:chOff x="3441682" y="3929860"/>
            <a:chExt cx="8358245" cy="1459972"/>
          </a:xfrm>
        </p:grpSpPr>
        <p:pic>
          <p:nvPicPr>
            <p:cNvPr id="12" name="그림 11" descr="21 국소배기장치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85217" y="4112239"/>
              <a:ext cx="3214710" cy="1277593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3441682" y="3929860"/>
              <a:ext cx="5572163" cy="14260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80975" indent="-180975" latinLnBrk="0">
                <a:lnSpc>
                  <a:spcPct val="150000"/>
                </a:lnSpc>
                <a:spcAft>
                  <a:spcPts val="500"/>
                </a:spcAft>
                <a:buClr>
                  <a:srgbClr val="33CCCC"/>
                </a:buClr>
                <a:buFont typeface="Arial" panose="020B0604020202020204" pitchFamily="34" charset="0"/>
                <a:buChar char="•"/>
              </a:pPr>
              <a:r>
                <a:rPr lang="ko-KR" altLang="en-US" sz="1500" b="1" spc="-133" dirty="0" smtClean="0">
                  <a:solidFill>
                    <a:prstClr val="black"/>
                  </a:solidFill>
                </a:rPr>
                <a:t>발생된 분진 등의 유해물질이 주변 공기로 확산되기 전에 가능한 한 고농도 상태에서 국소적으로 공기를  </a:t>
              </a:r>
              <a:r>
                <a:rPr lang="ko-KR" altLang="en-US" sz="1500" b="1" spc="-133" dirty="0" err="1" smtClean="0">
                  <a:solidFill>
                    <a:prstClr val="black"/>
                  </a:solidFill>
                </a:rPr>
                <a:t>포집하여</a:t>
              </a:r>
              <a:r>
                <a:rPr lang="ko-KR" altLang="en-US" sz="1500" b="1" spc="-133" dirty="0" smtClean="0">
                  <a:solidFill>
                    <a:prstClr val="black"/>
                  </a:solidFill>
                </a:rPr>
                <a:t> 유해물질의 확산을 사전에 방지할 수 있도록 처리하는 방법 </a:t>
              </a:r>
              <a:endParaRPr lang="en-US" altLang="ko-KR" sz="1500" b="1" spc="-133" dirty="0" smtClean="0">
                <a:solidFill>
                  <a:prstClr val="black"/>
                </a:solidFill>
              </a:endParaRPr>
            </a:p>
            <a:p>
              <a:pPr marL="180975" indent="-180975" latinLnBrk="0">
                <a:lnSpc>
                  <a:spcPct val="150000"/>
                </a:lnSpc>
                <a:spcAft>
                  <a:spcPts val="500"/>
                </a:spcAft>
                <a:buClr>
                  <a:srgbClr val="33CCCC"/>
                </a:buClr>
                <a:buFont typeface="Arial" panose="020B0604020202020204" pitchFamily="34" charset="0"/>
                <a:buChar char="•"/>
              </a:pPr>
              <a:r>
                <a:rPr lang="ko-KR" altLang="en-US" sz="1400" b="1" spc="-133" dirty="0" smtClean="0">
                  <a:solidFill>
                    <a:prstClr val="black"/>
                  </a:solidFill>
                </a:rPr>
                <a:t>국소배기장치의 구성 </a:t>
              </a:r>
              <a:r>
                <a:rPr lang="en-US" altLang="ko-KR" sz="1400" b="1" spc="-133" dirty="0" smtClean="0">
                  <a:solidFill>
                    <a:prstClr val="black"/>
                  </a:solidFill>
                </a:rPr>
                <a:t>: </a:t>
              </a:r>
              <a:r>
                <a:rPr lang="ko-KR" altLang="en-US" sz="1200" spc="-133" dirty="0" smtClean="0">
                  <a:solidFill>
                    <a:prstClr val="black"/>
                  </a:solidFill>
                </a:rPr>
                <a:t>후드</a:t>
              </a:r>
              <a:r>
                <a:rPr lang="en-US" altLang="ko-KR" sz="1200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200" spc="-133" dirty="0" err="1" smtClean="0">
                  <a:solidFill>
                    <a:prstClr val="black"/>
                  </a:solidFill>
                </a:rPr>
                <a:t>덕트</a:t>
              </a:r>
              <a:r>
                <a:rPr lang="en-US" altLang="ko-KR" sz="1200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200" spc="-133" dirty="0" smtClean="0">
                  <a:solidFill>
                    <a:prstClr val="black"/>
                  </a:solidFill>
                </a:rPr>
                <a:t>공기정화장치</a:t>
              </a:r>
              <a:r>
                <a:rPr lang="en-US" altLang="ko-KR" sz="1200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200" spc="-133" dirty="0" err="1" smtClean="0">
                  <a:solidFill>
                    <a:prstClr val="black"/>
                  </a:solidFill>
                </a:rPr>
                <a:t>배풍기</a:t>
              </a:r>
              <a:r>
                <a:rPr lang="en-US" altLang="ko-KR" sz="1200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200" spc="-133" dirty="0" err="1" smtClean="0">
                  <a:solidFill>
                    <a:prstClr val="black"/>
                  </a:solidFill>
                </a:rPr>
                <a:t>배기덕트</a:t>
              </a:r>
              <a:r>
                <a:rPr lang="ko-KR" altLang="en-US" sz="1200" spc="-133" dirty="0" smtClean="0">
                  <a:solidFill>
                    <a:prstClr val="black"/>
                  </a:solidFill>
                </a:rPr>
                <a:t> 및 배기구</a:t>
              </a:r>
              <a:endParaRPr lang="en-US" altLang="ko-KR" sz="1200" spc="-133" dirty="0" smtClean="0">
                <a:solidFill>
                  <a:prstClr val="black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584161" y="5550909"/>
            <a:ext cx="2357454" cy="2811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ts val="24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srgbClr val="666699"/>
                </a:solidFill>
              </a:rPr>
              <a:t>2)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 전체환기장치란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>?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84161" y="4001298"/>
            <a:ext cx="2357454" cy="2811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ts val="24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srgbClr val="666699"/>
                </a:solidFill>
              </a:rPr>
              <a:t>1)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 국소배기장치란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>?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41681" y="5501496"/>
            <a:ext cx="8072493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분진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미스트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흄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가스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증기 등 오염물질이 존재하는 옥내작업장에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송기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(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送氣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)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배기를 실시하는데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/>
            </a:r>
            <a:br>
              <a:rPr lang="en-US" altLang="ko-KR" sz="1500" b="1" spc="-133" dirty="0" smtClean="0">
                <a:solidFill>
                  <a:prstClr val="black"/>
                </a:solidFill>
              </a:rPr>
            </a:br>
            <a:r>
              <a:rPr lang="ko-KR" altLang="en-US" sz="1500" b="1" spc="-133" dirty="0" smtClean="0">
                <a:solidFill>
                  <a:prstClr val="black"/>
                </a:solidFill>
              </a:rPr>
              <a:t>이들의 오염물질을 공기 중에 확산 희석하기 위한 장치로 유해물질을 희석시켜 농도를 낮게 하는 방법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grpSp>
        <p:nvGrpSpPr>
          <p:cNvPr id="14" name="그룹 13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15" name="직사각형 14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9596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599" y="1358092"/>
            <a:ext cx="2643206" cy="1282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100" b="1" spc="-133" dirty="0" smtClean="0">
                <a:solidFill>
                  <a:srgbClr val="33CCCC"/>
                </a:solidFill>
              </a:rPr>
              <a:t>09.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감전 재해 예방을 위한 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안전조치</a:t>
            </a:r>
            <a:endParaRPr lang="ko-KR" altLang="en-US" sz="2100" b="1" spc="-133" dirty="0">
              <a:solidFill>
                <a:srgbClr val="33CC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50325" y="1625124"/>
            <a:ext cx="8001056" cy="251350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8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위험 표시가 있는 장소에 함부로 접근하거나 손을 접촉시키면 안됨</a:t>
            </a:r>
            <a:endParaRPr lang="en-US" altLang="ko-KR" sz="1500" b="1" spc="-133" dirty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en-US" altLang="ko-KR" sz="1500" b="1" spc="-133" dirty="0" smtClean="0">
                <a:solidFill>
                  <a:prstClr val="black"/>
                </a:solidFill>
              </a:rPr>
              <a:t>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담당자가 아닌 사람은 변전소나 전기실 등에 접촉 및 출입 금지</a:t>
            </a:r>
            <a:endParaRPr lang="en-US" altLang="ko-KR" sz="1500" b="1" spc="-133" dirty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en-US" altLang="ko-KR" sz="1500" b="1" spc="-133" dirty="0" smtClean="0">
                <a:solidFill>
                  <a:prstClr val="black"/>
                </a:solidFill>
              </a:rPr>
              <a:t>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이동식 전등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전선 등은 절연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걸이대에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고정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(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못이나 금속제에 걸지 않음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)</a:t>
            </a:r>
          </a:p>
          <a:p>
            <a:pPr>
              <a:lnSpc>
                <a:spcPts val="28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en-US" altLang="ko-KR" sz="1500" b="1" spc="-133" dirty="0" smtClean="0">
                <a:solidFill>
                  <a:prstClr val="black"/>
                </a:solidFill>
              </a:rPr>
              <a:t>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젖은 손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맨발인 채로 직접 전기기기나 배선 등에 접촉하지 않음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전기기계의 청소는 전원을 완전 차단 후 실시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en-US" altLang="ko-KR" sz="1500" b="1" spc="-133" dirty="0" smtClean="0">
                <a:solidFill>
                  <a:prstClr val="black"/>
                </a:solidFill>
              </a:rPr>
              <a:t>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전기기계기구의 정비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수리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점검 등의 전기작업은 반드시 전기 전문가 또는 유자격자가 작업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en-US" altLang="ko-KR" sz="1500" b="1" spc="-133" dirty="0" smtClean="0">
                <a:solidFill>
                  <a:prstClr val="black"/>
                </a:solidFill>
              </a:rPr>
              <a:t>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피복 절연전선에서도 고열이나 습기로 절연불량이 되는 경우가 있으므로 주의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7037" y="2858290"/>
            <a:ext cx="2357454" cy="2811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ts val="24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srgbClr val="666699"/>
                </a:solidFill>
              </a:rPr>
              <a:t>1)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일반사항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  <p:pic>
        <p:nvPicPr>
          <p:cNvPr id="10" name="그림 9" descr="22 잠금장치 예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36615" y="4437906"/>
            <a:ext cx="5927096" cy="152045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43343" y="5744050"/>
            <a:ext cx="1143008" cy="214314"/>
          </a:xfrm>
          <a:prstGeom prst="rect">
            <a:avLst/>
          </a:prstGeom>
          <a:solidFill>
            <a:srgbClr val="D9F1FF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latinLnBrk="0">
              <a:lnSpc>
                <a:spcPts val="1700"/>
              </a:lnSpc>
              <a:buClr>
                <a:srgbClr val="666699"/>
              </a:buClr>
            </a:pPr>
            <a:r>
              <a:rPr lang="ko-KR" altLang="en-US" sz="1000" spc="-133" dirty="0" smtClean="0">
                <a:solidFill>
                  <a:prstClr val="black"/>
                </a:solidFill>
              </a:rPr>
              <a:t>게이트밸브 잠금장치</a:t>
            </a:r>
            <a:endParaRPr lang="en-US" altLang="ko-KR" sz="1000" spc="-133" dirty="0" smtClean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515045" y="5744050"/>
            <a:ext cx="928694" cy="214314"/>
          </a:xfrm>
          <a:prstGeom prst="rect">
            <a:avLst/>
          </a:prstGeom>
          <a:solidFill>
            <a:srgbClr val="D9F1FF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latinLnBrk="0">
              <a:lnSpc>
                <a:spcPts val="1700"/>
              </a:lnSpc>
              <a:buClr>
                <a:srgbClr val="666699"/>
              </a:buClr>
            </a:pPr>
            <a:r>
              <a:rPr lang="ko-KR" altLang="en-US" sz="1000" spc="-133" dirty="0" smtClean="0">
                <a:solidFill>
                  <a:prstClr val="black"/>
                </a:solidFill>
              </a:rPr>
              <a:t>차단기 잠금장치</a:t>
            </a:r>
            <a:endParaRPr lang="en-US" altLang="ko-KR" sz="1000" spc="-133" dirty="0" smtClean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86351" y="5744050"/>
            <a:ext cx="928694" cy="214314"/>
          </a:xfrm>
          <a:prstGeom prst="rect">
            <a:avLst/>
          </a:prstGeom>
          <a:solidFill>
            <a:srgbClr val="D9F1FF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latinLnBrk="0">
              <a:lnSpc>
                <a:spcPts val="1700"/>
              </a:lnSpc>
              <a:buClr>
                <a:srgbClr val="666699"/>
              </a:buClr>
            </a:pPr>
            <a:r>
              <a:rPr lang="ko-KR" altLang="en-US" sz="1000" spc="-133" dirty="0" smtClean="0">
                <a:solidFill>
                  <a:prstClr val="black"/>
                </a:solidFill>
              </a:rPr>
              <a:t>볼밸브 잠금장치</a:t>
            </a:r>
            <a:endParaRPr lang="en-US" altLang="ko-KR" sz="1000" spc="-133" dirty="0" smtClean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3805" y="5744050"/>
            <a:ext cx="1500198" cy="214314"/>
          </a:xfrm>
          <a:prstGeom prst="rect">
            <a:avLst/>
          </a:prstGeom>
          <a:solidFill>
            <a:srgbClr val="D9F1FF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latinLnBrk="0">
              <a:lnSpc>
                <a:spcPts val="1700"/>
              </a:lnSpc>
              <a:buClr>
                <a:srgbClr val="666699"/>
              </a:buClr>
            </a:pPr>
            <a:r>
              <a:rPr lang="ko-KR" altLang="en-US" sz="1000" spc="-133" dirty="0" smtClean="0">
                <a:solidFill>
                  <a:prstClr val="black"/>
                </a:solidFill>
              </a:rPr>
              <a:t>조작금지 주의 및 위험표찰</a:t>
            </a:r>
            <a:endParaRPr lang="en-US" altLang="ko-KR" sz="1000" spc="-133" dirty="0" smtClean="0">
              <a:solidFill>
                <a:prstClr val="black"/>
              </a:solidFill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14" name="직사각형 13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21854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8475" y="1643844"/>
            <a:ext cx="2357454" cy="2811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ts val="24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srgbClr val="666699"/>
                </a:solidFill>
              </a:rPr>
              <a:t>2)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전기 스위치의 취급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1681" y="1269554"/>
            <a:ext cx="8072493" cy="214161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 latinLnBrk="0">
              <a:lnSpc>
                <a:spcPct val="150000"/>
              </a:lnSpc>
              <a:spcAft>
                <a:spcPts val="1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스위치 덮개를 열어 놓은 채 있어서는 안됨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lnSpc>
                <a:spcPct val="150000"/>
              </a:lnSpc>
              <a:spcAft>
                <a:spcPts val="1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스위치 상자 주위에 물건을 놓지 않음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lnSpc>
                <a:spcPct val="150000"/>
              </a:lnSpc>
              <a:spcAft>
                <a:spcPts val="1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퓨즈는 규정 이외의 것을 사용하지 않음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lnSpc>
                <a:spcPct val="150000"/>
              </a:lnSpc>
              <a:spcAft>
                <a:spcPts val="1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작업 종료 후 스위치를 차단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정전 시 전기 기계 스위치를 반드시 차단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lnSpc>
                <a:spcPct val="150000"/>
              </a:lnSpc>
              <a:spcAft>
                <a:spcPts val="1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잠금장치 및 위험표지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고장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·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수리 중 표지판이 걸려있는 스위치는 절대로 손대면 안됨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lnSpc>
                <a:spcPct val="150000"/>
              </a:lnSpc>
              <a:spcAft>
                <a:spcPts val="1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스위치 조작 전 </a:t>
            </a:r>
            <a:r>
              <a:rPr lang="ko-KR" altLang="en-US" sz="1500" b="1" spc="-133" dirty="0">
                <a:solidFill>
                  <a:prstClr val="black"/>
                </a:solidFill>
              </a:rPr>
              <a:t>전기 기계의 운전으로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인해 다른 </a:t>
            </a:r>
            <a:r>
              <a:rPr lang="ko-KR" altLang="en-US" sz="1500" b="1" spc="-133" dirty="0">
                <a:solidFill>
                  <a:prstClr val="black"/>
                </a:solidFill>
              </a:rPr>
              <a:t>사람이 위험해질 우려가 있는지 확인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27037" y="4144540"/>
            <a:ext cx="2357454" cy="768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ts val="32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srgbClr val="666699"/>
                </a:solidFill>
              </a:rPr>
              <a:t>3)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이동형 또는 휴대형 </a:t>
            </a:r>
          </a:p>
          <a:p>
            <a:pPr latinLnBrk="0">
              <a:lnSpc>
                <a:spcPts val="3200"/>
              </a:lnSpc>
              <a:buClr>
                <a:srgbClr val="33CCCC"/>
              </a:buClr>
            </a:pPr>
            <a:r>
              <a:rPr lang="ko-KR" altLang="en-US" sz="1800" b="1" spc="-133" dirty="0" smtClean="0">
                <a:solidFill>
                  <a:srgbClr val="666699"/>
                </a:solidFill>
              </a:rPr>
              <a:t>    전기기계기구 사용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41681" y="4011621"/>
            <a:ext cx="6072230" cy="247503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 latinLnBrk="0">
              <a:lnSpc>
                <a:spcPct val="150000"/>
              </a:lnSpc>
              <a:spcAft>
                <a:spcPts val="1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전동기기는 작업 목적에 적합한 것을 사용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lnSpc>
                <a:spcPct val="150000"/>
              </a:lnSpc>
              <a:spcAft>
                <a:spcPts val="1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스위치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플러그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피복손상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접지선 등 작업시작 전에 기기의 이상 유무 점검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lnSpc>
                <a:spcPct val="150000"/>
              </a:lnSpc>
              <a:spcAft>
                <a:spcPts val="1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작업장 조명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작업공간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가연성물질 존재 유무 등 작업장의 환경 조건 점검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lnSpc>
                <a:spcPct val="150000"/>
              </a:lnSpc>
              <a:spcAft>
                <a:spcPts val="1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감전방지용 누전차단기를 접속하고 동작 상태에 이상이 있는 누전차단기는 즉시 교체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lnSpc>
                <a:spcPct val="150000"/>
              </a:lnSpc>
              <a:spcAft>
                <a:spcPts val="1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>
                <a:solidFill>
                  <a:prstClr val="black"/>
                </a:solidFill>
              </a:rPr>
              <a:t>전기용품안전 관리법에 의한 이중절연구조 또는 이와 같은 수준 이상으로 보호되는 전기기계기구를 사용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9656787" y="4001298"/>
            <a:ext cx="1857388" cy="2358957"/>
            <a:chOff x="9656787" y="4001298"/>
            <a:chExt cx="1857388" cy="2358957"/>
          </a:xfrm>
        </p:grpSpPr>
        <p:pic>
          <p:nvPicPr>
            <p:cNvPr id="8" name="그림 7" descr="23 이동식 전기기계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656787" y="4001298"/>
              <a:ext cx="1853031" cy="2358957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9656787" y="4858554"/>
              <a:ext cx="928694" cy="285752"/>
            </a:xfrm>
            <a:prstGeom prst="rect">
              <a:avLst/>
            </a:prstGeom>
            <a:solidFill>
              <a:srgbClr val="D6D6B2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000" spc="-133" dirty="0" smtClean="0">
                  <a:solidFill>
                    <a:prstClr val="black"/>
                  </a:solidFill>
                </a:rPr>
                <a:t>핸드그라인더</a:t>
              </a:r>
              <a:endParaRPr lang="en-US" altLang="ko-KR" sz="1000" spc="-133" dirty="0" smtClean="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585481" y="4858554"/>
              <a:ext cx="928694" cy="285752"/>
            </a:xfrm>
            <a:prstGeom prst="rect">
              <a:avLst/>
            </a:prstGeom>
            <a:solidFill>
              <a:srgbClr val="D6D6B2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000" spc="-133" dirty="0" smtClean="0">
                  <a:solidFill>
                    <a:prstClr val="black"/>
                  </a:solidFill>
                </a:rPr>
                <a:t>핸드 드릴</a:t>
              </a:r>
              <a:endParaRPr lang="en-US" altLang="ko-KR" sz="1000" spc="-133" dirty="0" smtClean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656787" y="6073000"/>
              <a:ext cx="928694" cy="285752"/>
            </a:xfrm>
            <a:prstGeom prst="rect">
              <a:avLst/>
            </a:prstGeom>
            <a:solidFill>
              <a:srgbClr val="D6D6B2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000" spc="-133" dirty="0" smtClean="0">
                  <a:solidFill>
                    <a:prstClr val="black"/>
                  </a:solidFill>
                </a:rPr>
                <a:t>금속 절단기</a:t>
              </a:r>
              <a:endParaRPr lang="en-US" altLang="ko-KR" sz="1000" spc="-133" dirty="0" smtClean="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0585481" y="6073000"/>
              <a:ext cx="928694" cy="285752"/>
            </a:xfrm>
            <a:prstGeom prst="rect">
              <a:avLst/>
            </a:prstGeom>
            <a:solidFill>
              <a:srgbClr val="D6D6B2"/>
            </a:solidFill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000" spc="-133" dirty="0" smtClean="0">
                  <a:solidFill>
                    <a:prstClr val="black"/>
                  </a:solidFill>
                </a:rPr>
                <a:t>이동식 조명등</a:t>
              </a:r>
              <a:endParaRPr lang="en-US" altLang="ko-KR" sz="1000" spc="-133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4" name="그룹 13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15" name="직사각형 14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7307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체크박스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12855" y="1643844"/>
            <a:ext cx="1410739" cy="2306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41682" y="1500968"/>
            <a:ext cx="8072493" cy="39061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</a:pPr>
            <a:r>
              <a:rPr lang="ko-KR" altLang="en-US" sz="1600" b="1" spc="-133" dirty="0" smtClean="0">
                <a:solidFill>
                  <a:srgbClr val="666699"/>
                </a:solidFill>
              </a:rPr>
              <a:t>   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감전사고 발생시 응급조치 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  <a:p>
            <a:pPr marL="442913" indent="-192088"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우선 전원을 차단하고 피재자를 위험지역에서 신속히 대피시키고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 2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차 재해가 발생하지     않도록 조치</a:t>
            </a:r>
          </a:p>
          <a:p>
            <a:pPr marL="442913" indent="-192088"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호흡 </a:t>
            </a:r>
            <a:r>
              <a:rPr lang="en-US" altLang="ko-KR" sz="1600" b="1" spc="-133" dirty="0" smtClean="0">
                <a:solidFill>
                  <a:prstClr val="black"/>
                </a:solidFill>
                <a:latin typeface="맑은 고딕" panose="020B0503020000020004" pitchFamily="50" charset="-127"/>
                <a:ea typeface="맑은 고딕" panose="020B0503020000020004" pitchFamily="50" charset="-127"/>
              </a:rPr>
              <a:t>·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의식</a:t>
            </a:r>
            <a:r>
              <a:rPr lang="en-US" altLang="ko-KR" sz="1600" b="1" spc="-133" dirty="0" smtClean="0">
                <a:solidFill>
                  <a:prstClr val="black"/>
                </a:solidFill>
                <a:latin typeface="맑은 고딕" panose="020B0503020000020004" pitchFamily="50" charset="-127"/>
              </a:rPr>
              <a:t> </a:t>
            </a:r>
            <a:r>
              <a:rPr lang="en-US" altLang="ko-KR" sz="1600" b="1" spc="-133" dirty="0">
                <a:solidFill>
                  <a:prstClr val="black"/>
                </a:solidFill>
                <a:latin typeface="맑은 고딕" panose="020B0503020000020004" pitchFamily="50" charset="-127"/>
              </a:rPr>
              <a:t>·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맥박 상태 등을 신속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정확하게 확인</a:t>
            </a:r>
          </a:p>
          <a:p>
            <a:pPr marL="442913" indent="-192088"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감전쇼크로 </a:t>
            </a:r>
            <a:r>
              <a:rPr lang="ko-KR" altLang="en-US" sz="1600" b="1" spc="-133" dirty="0">
                <a:solidFill>
                  <a:prstClr val="black"/>
                </a:solidFill>
              </a:rPr>
              <a:t>높은 곳에서 추락한 경우 출혈상태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골절 유무 등을 확인</a:t>
            </a:r>
          </a:p>
          <a:p>
            <a:pPr marL="442913" indent="-192088"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관찰결과 의식이 없거나 호흡 및 심장이 정지해 있거나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출혈을 많이 하였을 경우 곧 필요한 응급처치를 실시</a:t>
            </a:r>
          </a:p>
          <a:p>
            <a:pPr marL="442913" indent="-192088"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감전쇼크로 호흡정지 시 약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1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분 이내에 혈액중의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/>
            </a:r>
            <a:br>
              <a:rPr lang="en-US" altLang="ko-KR" sz="1600" b="1" spc="-133" dirty="0" smtClean="0">
                <a:solidFill>
                  <a:prstClr val="black"/>
                </a:solidFill>
              </a:rPr>
            </a:br>
            <a:r>
              <a:rPr lang="ko-KR" altLang="en-US" sz="1600" b="1" spc="-133" dirty="0" smtClean="0">
                <a:solidFill>
                  <a:prstClr val="black"/>
                </a:solidFill>
              </a:rPr>
              <a:t>산소함유량이 감소하여 산소결핍 현상이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/>
            </a:r>
            <a:br>
              <a:rPr lang="en-US" altLang="ko-KR" sz="1600" b="1" spc="-133" dirty="0" smtClean="0">
                <a:solidFill>
                  <a:prstClr val="black"/>
                </a:solidFill>
              </a:rPr>
            </a:br>
            <a:r>
              <a:rPr lang="ko-KR" altLang="en-US" sz="1600" b="1" spc="-133" dirty="0" smtClean="0">
                <a:solidFill>
                  <a:prstClr val="black"/>
                </a:solidFill>
              </a:rPr>
              <a:t>나타나므로 최단시간 내에 인공호흡 실시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pic>
        <p:nvPicPr>
          <p:cNvPr id="7" name="그림 6" descr="동그란 아이콘 다크그레이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84557" y="1643844"/>
            <a:ext cx="142876" cy="142876"/>
          </a:xfrm>
          <a:prstGeom prst="rect">
            <a:avLst/>
          </a:prstGeom>
        </p:spPr>
      </p:pic>
      <p:pic>
        <p:nvPicPr>
          <p:cNvPr id="8" name="그림 7" descr="24 삽화 감전재해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434601" y="4221882"/>
            <a:ext cx="3088597" cy="2105861"/>
          </a:xfrm>
          <a:prstGeom prst="rect">
            <a:avLst/>
          </a:prstGeom>
        </p:spPr>
      </p:pic>
      <p:grpSp>
        <p:nvGrpSpPr>
          <p:cNvPr id="6" name="그룹 5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9" name="직사각형 8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17519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13119" y="1429530"/>
            <a:ext cx="35719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 latinLnBrk="0">
              <a:lnSpc>
                <a:spcPct val="150000"/>
              </a:lnSpc>
              <a:buClr>
                <a:srgbClr val="33CCCC"/>
              </a:buClr>
              <a:buFont typeface="Wingdings" pitchFamily="2" charset="2"/>
              <a:buChar char="§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운반작업 주요재해</a:t>
            </a:r>
            <a:endParaRPr lang="en-US" altLang="ko-KR" sz="1800" b="1" spc="-133" dirty="0" smtClean="0">
              <a:solidFill>
                <a:srgbClr val="666699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599" y="1429530"/>
            <a:ext cx="2643206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100" b="1" spc="-133" dirty="0" smtClean="0">
                <a:solidFill>
                  <a:srgbClr val="33CCCC"/>
                </a:solidFill>
              </a:rPr>
              <a:t>10.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운반작업 안전</a:t>
            </a:r>
            <a:endParaRPr lang="ko-KR" altLang="en-US" sz="2100" b="1" spc="-133" dirty="0">
              <a:solidFill>
                <a:srgbClr val="33CCCC"/>
              </a:solidFill>
            </a:endParaRPr>
          </a:p>
        </p:txBody>
      </p:sp>
      <p:sp>
        <p:nvSpPr>
          <p:cNvPr id="6" name="대각선 방향의 모서리가 잘린 사각형 5"/>
          <p:cNvSpPr/>
          <p:nvPr/>
        </p:nvSpPr>
        <p:spPr>
          <a:xfrm>
            <a:off x="3513119" y="1858158"/>
            <a:ext cx="3429024" cy="1785950"/>
          </a:xfrm>
          <a:prstGeom prst="snip2DiagRect">
            <a:avLst/>
          </a:prstGeom>
          <a:solidFill>
            <a:srgbClr val="33CCCC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91714" y="1997492"/>
            <a:ext cx="3500462" cy="16030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  <a:buClr>
                <a:srgbClr val="666699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화물 사이에 손을 넣음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500"/>
              </a:lnSpc>
              <a:buClr>
                <a:srgbClr val="666699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화물을 발 위에 떨어뜨림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500"/>
              </a:lnSpc>
              <a:buClr>
                <a:srgbClr val="666699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화물에 신경을 쓰느라 주의가 분산되어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/>
            </a:r>
            <a:br>
              <a:rPr lang="en-US" altLang="ko-KR" sz="1500" b="1" spc="-133" dirty="0" smtClean="0">
                <a:solidFill>
                  <a:prstClr val="black"/>
                </a:solidFill>
              </a:rPr>
            </a:br>
            <a:r>
              <a:rPr lang="en-US" altLang="ko-KR" sz="1500" b="1" spc="-133" dirty="0" smtClean="0">
                <a:solidFill>
                  <a:prstClr val="black"/>
                </a:solidFill>
              </a:rPr>
              <a:t>  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운반구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등에 부딪히거나 중심을 잃어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/>
            </a:r>
            <a:br>
              <a:rPr lang="en-US" altLang="ko-KR" sz="1500" b="1" spc="-133" dirty="0" smtClean="0">
                <a:solidFill>
                  <a:prstClr val="black"/>
                </a:solidFill>
              </a:rPr>
            </a:br>
            <a:r>
              <a:rPr lang="en-US" altLang="ko-KR" sz="1500" b="1" spc="-133" dirty="0" smtClean="0">
                <a:solidFill>
                  <a:prstClr val="black"/>
                </a:solidFill>
              </a:rPr>
              <a:t> 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넘어짐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442209" y="1429530"/>
            <a:ext cx="35719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 latinLnBrk="0">
              <a:lnSpc>
                <a:spcPct val="150000"/>
              </a:lnSpc>
              <a:buClr>
                <a:srgbClr val="33CCCC"/>
              </a:buClr>
              <a:buFont typeface="Wingdings" pitchFamily="2" charset="2"/>
              <a:buChar char="§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하역작업 주요재해</a:t>
            </a:r>
            <a:endParaRPr lang="en-US" altLang="ko-KR" sz="1800" b="1" spc="-133" dirty="0" smtClean="0">
              <a:solidFill>
                <a:srgbClr val="666699"/>
              </a:solidFill>
            </a:endParaRPr>
          </a:p>
        </p:txBody>
      </p:sp>
      <p:sp>
        <p:nvSpPr>
          <p:cNvPr id="9" name="대각선 방향의 모서리가 잘린 사각형 8"/>
          <p:cNvSpPr/>
          <p:nvPr/>
        </p:nvSpPr>
        <p:spPr>
          <a:xfrm>
            <a:off x="7442209" y="1858158"/>
            <a:ext cx="4000528" cy="1785950"/>
          </a:xfrm>
          <a:prstGeom prst="snip2DiagRect">
            <a:avLst/>
          </a:prstGeom>
          <a:solidFill>
            <a:srgbClr val="33CCCC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42036" y="2032565"/>
            <a:ext cx="3500462" cy="1282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  <a:buClr>
                <a:srgbClr val="666699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화물이 떨어지거나 무너져 내림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500"/>
              </a:lnSpc>
              <a:buClr>
                <a:srgbClr val="666699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화물을 쌓을 때 손이나 발이 끼임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500"/>
              </a:lnSpc>
              <a:buClr>
                <a:srgbClr val="666699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화물을 들어올릴 때 무리한 힘을 가하거나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/>
            </a:r>
            <a:br>
              <a:rPr lang="en-US" altLang="ko-KR" sz="1500" b="1" spc="-133" dirty="0" smtClean="0">
                <a:solidFill>
                  <a:prstClr val="black"/>
                </a:solidFill>
              </a:rPr>
            </a:br>
            <a:r>
              <a:rPr lang="en-US" altLang="ko-KR" sz="1500" b="1" spc="-133" dirty="0" smtClean="0">
                <a:solidFill>
                  <a:prstClr val="black"/>
                </a:solidFill>
              </a:rPr>
              <a:t> 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자세불량으로 허리를 다침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grpSp>
        <p:nvGrpSpPr>
          <p:cNvPr id="18" name="그룹 17"/>
          <p:cNvGrpSpPr/>
          <p:nvPr/>
        </p:nvGrpSpPr>
        <p:grpSpPr>
          <a:xfrm>
            <a:off x="3469559" y="4077866"/>
            <a:ext cx="8302489" cy="2156035"/>
            <a:chOff x="3584557" y="3929860"/>
            <a:chExt cx="8302489" cy="2156035"/>
          </a:xfrm>
        </p:grpSpPr>
        <p:pic>
          <p:nvPicPr>
            <p:cNvPr id="12" name="그림 11" descr="25 삽화 물건들어올림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655995" y="3929860"/>
              <a:ext cx="8231051" cy="157163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3584557" y="5572934"/>
              <a:ext cx="1357322" cy="512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  <a:buClr>
                  <a:prstClr val="white"/>
                </a:buClr>
              </a:pPr>
              <a:r>
                <a:rPr lang="ko-KR" altLang="en-US" sz="1300" b="1" spc="-133" dirty="0" smtClean="0">
                  <a:solidFill>
                    <a:prstClr val="black"/>
                  </a:solidFill>
                </a:rPr>
                <a:t>① 무게 중심을 </a:t>
              </a:r>
              <a:endParaRPr lang="en-US" altLang="ko-KR" sz="1300" b="1" spc="-133" dirty="0" smtClean="0">
                <a:solidFill>
                  <a:prstClr val="black"/>
                </a:solidFill>
              </a:endParaRPr>
            </a:p>
            <a:p>
              <a:pPr>
                <a:lnSpc>
                  <a:spcPts val="2000"/>
                </a:lnSpc>
                <a:buClr>
                  <a:prstClr val="white"/>
                </a:buClr>
              </a:pPr>
              <a:r>
                <a:rPr lang="en-US" altLang="ko-KR" sz="1300" b="1" spc="-133" dirty="0" smtClean="0">
                  <a:solidFill>
                    <a:prstClr val="black"/>
                  </a:solidFill>
                </a:rPr>
                <a:t>    </a:t>
              </a:r>
              <a:r>
                <a:rPr lang="ko-KR" altLang="en-US" sz="1300" b="1" spc="-133" dirty="0" smtClean="0">
                  <a:solidFill>
                    <a:prstClr val="black"/>
                  </a:solidFill>
                </a:rPr>
                <a:t>확인한다</a:t>
              </a:r>
              <a:endParaRPr lang="en-US" altLang="ko-KR" sz="1300" b="1" spc="-133" dirty="0" smtClean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56193" y="5572934"/>
              <a:ext cx="1357322" cy="2287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  <a:buClr>
                  <a:prstClr val="white"/>
                </a:buClr>
              </a:pPr>
              <a:r>
                <a:rPr lang="ko-KR" altLang="en-US" sz="1300" b="1" spc="-133" dirty="0" smtClean="0">
                  <a:solidFill>
                    <a:prstClr val="black"/>
                  </a:solidFill>
                </a:rPr>
                <a:t>② 가까이 선다</a:t>
              </a:r>
              <a:endParaRPr lang="en-US" altLang="ko-KR" sz="1300" b="1" spc="-133" dirty="0" smtClean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870705" y="5572934"/>
              <a:ext cx="1357322" cy="48519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  <a:buClr>
                  <a:prstClr val="white"/>
                </a:buClr>
              </a:pPr>
              <a:r>
                <a:rPr lang="ko-KR" altLang="en-US" sz="1300" b="1" spc="-133" dirty="0" smtClean="0">
                  <a:solidFill>
                    <a:prstClr val="black"/>
                  </a:solidFill>
                </a:rPr>
                <a:t>③ 허리를 펴고 </a:t>
              </a:r>
            </a:p>
            <a:p>
              <a:pPr>
                <a:lnSpc>
                  <a:spcPts val="2000"/>
                </a:lnSpc>
                <a:buClr>
                  <a:prstClr val="white"/>
                </a:buClr>
              </a:pPr>
              <a:r>
                <a:rPr lang="ko-KR" altLang="en-US" sz="1300" b="1" spc="-133" dirty="0" smtClean="0">
                  <a:solidFill>
                    <a:prstClr val="black"/>
                  </a:solidFill>
                </a:rPr>
                <a:t>     쪼그리고 앉는다</a:t>
              </a:r>
              <a:endParaRPr lang="en-US" altLang="ko-KR" sz="1300" b="1" spc="-133" dirty="0" smtClean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585217" y="5572934"/>
              <a:ext cx="1428760" cy="512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  <a:buClr>
                  <a:prstClr val="white"/>
                </a:buClr>
              </a:pPr>
              <a:r>
                <a:rPr lang="ko-KR" altLang="en-US" sz="1300" b="1" spc="-133" dirty="0" smtClean="0">
                  <a:solidFill>
                    <a:prstClr val="black"/>
                  </a:solidFill>
                </a:rPr>
                <a:t>④ 몸에 밀착시켜 </a:t>
              </a:r>
            </a:p>
            <a:p>
              <a:pPr>
                <a:lnSpc>
                  <a:spcPts val="2000"/>
                </a:lnSpc>
                <a:buClr>
                  <a:prstClr val="white"/>
                </a:buClr>
              </a:pPr>
              <a:r>
                <a:rPr lang="ko-KR" altLang="en-US" sz="1300" b="1" spc="-133" dirty="0" smtClean="0">
                  <a:solidFill>
                    <a:prstClr val="black"/>
                  </a:solidFill>
                </a:rPr>
                <a:t>    안정되게 잡는다</a:t>
              </a:r>
              <a:endParaRPr lang="en-US" altLang="ko-KR" sz="1300" b="1" spc="-133" dirty="0" smtClean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156853" y="5572934"/>
              <a:ext cx="1571636" cy="5129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000"/>
                </a:lnSpc>
                <a:buClr>
                  <a:prstClr val="white"/>
                </a:buClr>
              </a:pPr>
              <a:r>
                <a:rPr lang="ko-KR" altLang="en-US" sz="1300" b="1" spc="-133" dirty="0" smtClean="0">
                  <a:solidFill>
                    <a:prstClr val="black"/>
                  </a:solidFill>
                </a:rPr>
                <a:t>⑤ 다리를 이용해 </a:t>
              </a:r>
            </a:p>
            <a:p>
              <a:pPr>
                <a:lnSpc>
                  <a:spcPts val="2000"/>
                </a:lnSpc>
                <a:buClr>
                  <a:prstClr val="white"/>
                </a:buClr>
              </a:pPr>
              <a:r>
                <a:rPr lang="ko-KR" altLang="en-US" sz="1300" b="1" spc="-133" dirty="0" smtClean="0">
                  <a:solidFill>
                    <a:prstClr val="black"/>
                  </a:solidFill>
                </a:rPr>
                <a:t>     들어 올린다</a:t>
              </a:r>
              <a:endParaRPr lang="en-US" altLang="ko-KR" sz="1300" b="1" spc="-133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20" name="그룹 19"/>
          <p:cNvGrpSpPr/>
          <p:nvPr/>
        </p:nvGrpSpPr>
        <p:grpSpPr>
          <a:xfrm>
            <a:off x="869913" y="4287050"/>
            <a:ext cx="2041849" cy="379215"/>
            <a:chOff x="869913" y="3907835"/>
            <a:chExt cx="2041849" cy="379215"/>
          </a:xfrm>
        </p:grpSpPr>
        <p:pic>
          <p:nvPicPr>
            <p:cNvPr id="21" name="그림 20" descr="디자인 타이틀 박스_연보라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69913" y="3929860"/>
              <a:ext cx="2041849" cy="357190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1084227" y="3907835"/>
              <a:ext cx="1785950" cy="2700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2400"/>
                </a:lnSpc>
                <a:buClr>
                  <a:srgbClr val="33CCCC"/>
                </a:buClr>
              </a:pPr>
              <a:r>
                <a:rPr lang="ko-KR" altLang="en-US" sz="1400" b="1" spc="-133" dirty="0" smtClean="0">
                  <a:solidFill>
                    <a:prstClr val="white"/>
                  </a:solidFill>
                </a:rPr>
                <a:t>물건을 들어올리는 방법</a:t>
              </a:r>
              <a:endParaRPr lang="en-US" altLang="ko-KR" sz="1400" b="1" spc="-133" dirty="0" smtClean="0">
                <a:solidFill>
                  <a:prstClr val="white"/>
                </a:solidFill>
              </a:endParaRPr>
            </a:p>
          </p:txBody>
        </p:sp>
      </p:grpSp>
      <p:grpSp>
        <p:nvGrpSpPr>
          <p:cNvPr id="19" name="그룹 18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23" name="직사각형 22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36365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599" y="1358092"/>
            <a:ext cx="2643206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100" b="1" spc="-133" dirty="0" smtClean="0">
                <a:solidFill>
                  <a:srgbClr val="33CCCC"/>
                </a:solidFill>
              </a:rPr>
              <a:t>11.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수공구 사용</a:t>
            </a:r>
            <a:endParaRPr lang="ko-KR" altLang="en-US" sz="2100" b="1" spc="-133" dirty="0">
              <a:solidFill>
                <a:srgbClr val="33CC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1681" y="1429530"/>
            <a:ext cx="8001056" cy="7181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8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망치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스패너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렌치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줄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드라이버 등을 총칭해 수공구라고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부름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  <a:buClr>
                <a:srgbClr val="33CCCC"/>
              </a:buClr>
            </a:pP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graphicFrame>
        <p:nvGraphicFramePr>
          <p:cNvPr id="16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8335146"/>
              </p:ext>
            </p:extLst>
          </p:nvPr>
        </p:nvGraphicFramePr>
        <p:xfrm>
          <a:off x="3441681" y="2001034"/>
          <a:ext cx="8001056" cy="42148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01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14237">
                <a:tc>
                  <a:txBody>
                    <a:bodyPr/>
                    <a:lstStyle/>
                    <a:p>
                      <a:pPr algn="ctr">
                        <a:lnSpc>
                          <a:spcPts val="2800"/>
                        </a:lnSpc>
                        <a:buClr>
                          <a:srgbClr val="666699"/>
                        </a:buClr>
                      </a:pPr>
                      <a:r>
                        <a:rPr lang="ko-KR" altLang="en-US" sz="1700" b="1" spc="-133" dirty="0" smtClean="0">
                          <a:solidFill>
                            <a:schemeClr val="bg1"/>
                          </a:solidFill>
                          <a:latin typeface="+mn-ea"/>
                        </a:rPr>
                        <a:t>수공구에 의한 재해를 방지하기 위한 일반적인 사항</a:t>
                      </a:r>
                      <a:endParaRPr lang="en-US" altLang="ko-KR" sz="1700" b="1" spc="-133" dirty="0" smtClean="0">
                        <a:solidFill>
                          <a:schemeClr val="bg1"/>
                        </a:solidFill>
                        <a:latin typeface="+mn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0605">
                <a:tc>
                  <a:txBody>
                    <a:bodyPr/>
                    <a:lstStyle/>
                    <a:p>
                      <a:pPr marL="360000">
                        <a:lnSpc>
                          <a:spcPct val="200000"/>
                        </a:lnSpc>
                        <a:buClr>
                          <a:srgbClr val="666699"/>
                        </a:buClr>
                        <a:buFont typeface="Arial" pitchFamily="34" charset="0"/>
                        <a:buChar char="•"/>
                      </a:pPr>
                      <a:r>
                        <a:rPr lang="ko-KR" altLang="en-US" sz="1450" b="1" spc="-133" dirty="0" smtClean="0">
                          <a:latin typeface="+mn-ea"/>
                        </a:rPr>
                        <a:t>  공구는 사용 전에 반드시 점검하고 불완전한 것은 절대로 사용하지 말 것</a:t>
                      </a:r>
                      <a:endParaRPr lang="en-US" altLang="ko-KR" sz="1450" b="1" spc="-133" dirty="0" smtClean="0">
                        <a:latin typeface="+mn-ea"/>
                      </a:endParaRPr>
                    </a:p>
                    <a:p>
                      <a:pPr marL="360000">
                        <a:lnSpc>
                          <a:spcPct val="200000"/>
                        </a:lnSpc>
                        <a:buClr>
                          <a:srgbClr val="666699"/>
                        </a:buClr>
                        <a:buFont typeface="Arial" pitchFamily="34" charset="0"/>
                        <a:buChar char="•"/>
                      </a:pPr>
                      <a:r>
                        <a:rPr lang="ko-KR" altLang="en-US" sz="1450" b="1" spc="-133" baseline="0" dirty="0" smtClean="0">
                          <a:latin typeface="+mn-ea"/>
                        </a:rPr>
                        <a:t>  </a:t>
                      </a:r>
                      <a:r>
                        <a:rPr lang="ko-KR" altLang="en-US" sz="1450" b="1" spc="-133" dirty="0" smtClean="0">
                          <a:latin typeface="+mn-ea"/>
                        </a:rPr>
                        <a:t>불량 수공구</a:t>
                      </a:r>
                      <a:r>
                        <a:rPr lang="en-US" altLang="ko-KR" sz="1450" b="1" spc="-133" dirty="0" smtClean="0">
                          <a:latin typeface="+mn-ea"/>
                        </a:rPr>
                        <a:t>(</a:t>
                      </a:r>
                      <a:r>
                        <a:rPr lang="ko-KR" altLang="en-US" sz="1450" b="1" spc="-133" dirty="0" smtClean="0">
                          <a:latin typeface="+mn-ea"/>
                        </a:rPr>
                        <a:t>공구 사용 도중 고장이 나거나 구부러지는 것</a:t>
                      </a:r>
                      <a:r>
                        <a:rPr lang="en-US" altLang="ko-KR" sz="1450" b="1" spc="-133" dirty="0" smtClean="0">
                          <a:latin typeface="+mn-ea"/>
                        </a:rPr>
                        <a:t>)</a:t>
                      </a:r>
                      <a:r>
                        <a:rPr lang="ko-KR" altLang="en-US" sz="1450" b="1" spc="-133" dirty="0" smtClean="0">
                          <a:latin typeface="+mn-ea"/>
                        </a:rPr>
                        <a:t>는 즉시 교체 </a:t>
                      </a:r>
                      <a:endParaRPr lang="en-US" altLang="ko-KR" sz="1450" b="1" spc="-133" dirty="0" smtClean="0">
                        <a:latin typeface="+mn-ea"/>
                      </a:endParaRPr>
                    </a:p>
                    <a:p>
                      <a:pPr marL="360000">
                        <a:lnSpc>
                          <a:spcPct val="200000"/>
                        </a:lnSpc>
                        <a:buClr>
                          <a:srgbClr val="666699"/>
                        </a:buClr>
                        <a:buFont typeface="Arial" pitchFamily="34" charset="0"/>
                        <a:buChar char="•"/>
                      </a:pPr>
                      <a:r>
                        <a:rPr lang="ko-KR" altLang="en-US" sz="1450" b="1" spc="-133" dirty="0" smtClean="0">
                          <a:latin typeface="+mn-ea"/>
                        </a:rPr>
                        <a:t>  공구는 일정한 장소에 두어 작업장</a:t>
                      </a:r>
                      <a:r>
                        <a:rPr lang="ko-KR" altLang="en-US" sz="1450" b="1" spc="-133" baseline="0" dirty="0" smtClean="0">
                          <a:latin typeface="+mn-ea"/>
                        </a:rPr>
                        <a:t>을 깨끗이 </a:t>
                      </a:r>
                      <a:r>
                        <a:rPr lang="ko-KR" altLang="en-US" sz="1450" b="1" spc="-133" dirty="0" smtClean="0">
                          <a:latin typeface="+mn-ea"/>
                        </a:rPr>
                        <a:t>할 것</a:t>
                      </a:r>
                      <a:endParaRPr lang="en-US" altLang="ko-KR" sz="1450" b="1" spc="-133" dirty="0" smtClean="0">
                        <a:latin typeface="+mn-ea"/>
                      </a:endParaRPr>
                    </a:p>
                    <a:p>
                      <a:pPr marL="360000">
                        <a:lnSpc>
                          <a:spcPct val="200000"/>
                        </a:lnSpc>
                        <a:buClr>
                          <a:srgbClr val="666699"/>
                        </a:buClr>
                        <a:buFont typeface="Arial" pitchFamily="34" charset="0"/>
                        <a:buChar char="•"/>
                      </a:pPr>
                      <a:r>
                        <a:rPr lang="ko-KR" altLang="en-US" sz="1450" b="1" spc="-133" dirty="0" smtClean="0">
                          <a:latin typeface="+mn-ea"/>
                        </a:rPr>
                        <a:t>  공구를 기계 위나 떨어지기 쉬운 장소에 두어서는 안됨</a:t>
                      </a:r>
                      <a:endParaRPr lang="en-US" altLang="ko-KR" sz="1450" b="1" spc="-133" dirty="0" smtClean="0">
                        <a:latin typeface="+mn-ea"/>
                      </a:endParaRPr>
                    </a:p>
                    <a:p>
                      <a:pPr marL="360000">
                        <a:lnSpc>
                          <a:spcPct val="200000"/>
                        </a:lnSpc>
                        <a:buClr>
                          <a:srgbClr val="666699"/>
                        </a:buClr>
                        <a:buFont typeface="Arial" pitchFamily="34" charset="0"/>
                        <a:buChar char="•"/>
                      </a:pPr>
                      <a:r>
                        <a:rPr lang="ko-KR" altLang="en-US" sz="1450" b="1" spc="-133" dirty="0" smtClean="0">
                          <a:latin typeface="+mn-ea"/>
                        </a:rPr>
                        <a:t>  수공구가 기름에 묻었을 때에는 깨끗하게 닦음</a:t>
                      </a:r>
                      <a:endParaRPr lang="en-US" altLang="ko-KR" sz="1450" b="1" spc="-133" dirty="0" smtClean="0">
                        <a:latin typeface="+mn-ea"/>
                      </a:endParaRPr>
                    </a:p>
                    <a:p>
                      <a:pPr marL="360000">
                        <a:lnSpc>
                          <a:spcPct val="200000"/>
                        </a:lnSpc>
                        <a:buClr>
                          <a:srgbClr val="666699"/>
                        </a:buClr>
                        <a:buFont typeface="Arial" pitchFamily="34" charset="0"/>
                        <a:buChar char="•"/>
                      </a:pPr>
                      <a:r>
                        <a:rPr lang="ko-KR" altLang="en-US" sz="1450" b="1" spc="-133" dirty="0" smtClean="0">
                          <a:latin typeface="+mn-ea"/>
                        </a:rPr>
                        <a:t>  수공구에는 각각의 용도가 정해져 있으므로 용도에 맞는 올바른 공구를 사용</a:t>
                      </a:r>
                      <a:endParaRPr lang="en-US" altLang="ko-KR" sz="1450" b="1" spc="-133" dirty="0" smtClean="0">
                        <a:latin typeface="+mn-ea"/>
                      </a:endParaRPr>
                    </a:p>
                    <a:p>
                      <a:pPr marL="360000">
                        <a:lnSpc>
                          <a:spcPct val="200000"/>
                        </a:lnSpc>
                        <a:buClr>
                          <a:srgbClr val="666699"/>
                        </a:buClr>
                        <a:buFont typeface="Arial" pitchFamily="34" charset="0"/>
                        <a:buChar char="•"/>
                      </a:pPr>
                      <a:r>
                        <a:rPr lang="ko-KR" altLang="en-US" sz="1450" b="1" spc="-133" dirty="0" smtClean="0">
                          <a:latin typeface="+mn-ea"/>
                        </a:rPr>
                        <a:t>  공구를 사용하고 난 후 개수와 상태를 확인하고 정리 정돈한다</a:t>
                      </a:r>
                      <a:r>
                        <a:rPr lang="en-US" altLang="ko-KR" sz="1450" b="1" spc="-133" dirty="0" smtClean="0">
                          <a:latin typeface="+mn-ea"/>
                        </a:rPr>
                        <a:t>.</a:t>
                      </a: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그룹 5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7" name="직사각형 6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21805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3630707" y="3079961"/>
            <a:ext cx="7858180" cy="3287010"/>
            <a:chOff x="3441681" y="3072604"/>
            <a:chExt cx="7858180" cy="3143272"/>
          </a:xfrm>
        </p:grpSpPr>
        <p:sp>
          <p:nvSpPr>
            <p:cNvPr id="6" name="대각선 방향의 모서리가 잘린 사각형 5"/>
            <p:cNvSpPr/>
            <p:nvPr/>
          </p:nvSpPr>
          <p:spPr>
            <a:xfrm>
              <a:off x="3441681" y="3072604"/>
              <a:ext cx="7858180" cy="1643074"/>
            </a:xfrm>
            <a:prstGeom prst="snip2DiagRect">
              <a:avLst/>
            </a:prstGeom>
            <a:solidFill>
              <a:srgbClr val="DB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대각선 방향의 모서리가 잘린 사각형 9"/>
            <p:cNvSpPr/>
            <p:nvPr/>
          </p:nvSpPr>
          <p:spPr>
            <a:xfrm>
              <a:off x="3441681" y="4572802"/>
              <a:ext cx="7858180" cy="1643074"/>
            </a:xfrm>
            <a:prstGeom prst="snip2DiagRect">
              <a:avLst/>
            </a:prstGeom>
            <a:solidFill>
              <a:srgbClr val="DB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대각선 방향의 모서리가 잘린 사각형 13"/>
            <p:cNvSpPr/>
            <p:nvPr/>
          </p:nvSpPr>
          <p:spPr>
            <a:xfrm>
              <a:off x="3441681" y="4215612"/>
              <a:ext cx="7858180" cy="1643074"/>
            </a:xfrm>
            <a:prstGeom prst="snip2DiagRect">
              <a:avLst/>
            </a:prstGeom>
            <a:solidFill>
              <a:srgbClr val="DB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55599" y="1358092"/>
            <a:ext cx="2643206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100" b="1" spc="-133" dirty="0" smtClean="0">
                <a:solidFill>
                  <a:srgbClr val="33CCCC"/>
                </a:solidFill>
              </a:rPr>
              <a:t>12.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화재예방</a:t>
            </a:r>
            <a:endParaRPr lang="ko-KR" altLang="en-US" sz="2100" b="1" spc="-133" dirty="0">
              <a:solidFill>
                <a:srgbClr val="33CC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620276" y="1401446"/>
            <a:ext cx="8001056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화재의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3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요소는 가연물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점화원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산소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ct val="200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en-US" altLang="ko-KR" sz="15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불을 끄는 경우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3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요소 중 한 가지를 제거해야 함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ct val="200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화재예방을 위해서는 다음의 사항을 준수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pic>
        <p:nvPicPr>
          <p:cNvPr id="8" name="그림 7" descr="27 불의삼각형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965207" y="1480595"/>
            <a:ext cx="1582553" cy="1395869"/>
          </a:xfrm>
          <a:prstGeom prst="rect">
            <a:avLst/>
          </a:prstGeom>
        </p:spPr>
      </p:pic>
      <p:pic>
        <p:nvPicPr>
          <p:cNvPr id="9" name="그림 8" descr="27-1 박스제목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1681" y="2971398"/>
            <a:ext cx="1071570" cy="57880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941747" y="3285046"/>
            <a:ext cx="71438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화기엄금 표시가 있는 장소에서는 화기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(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불 또는 불로 되는 것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)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사용금지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r>
              <a:rPr lang="en-US" altLang="ko-KR" sz="1500" b="1" spc="-133" dirty="0">
                <a:solidFill>
                  <a:prstClr val="black"/>
                </a:solidFill>
              </a:rPr>
              <a:t>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작업 상 필요하더라도 관리자 허가 없이 화기 사용금지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화재위험장소에는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점화원이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될만한 것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(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성냥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라이터 등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)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소지금지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화기작업이 필요한 경우 반드시 정해진 책임자의 허가를 받음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r>
              <a:rPr lang="en-US" altLang="ko-KR" sz="1500" b="1" spc="-133" dirty="0">
                <a:solidFill>
                  <a:prstClr val="black"/>
                </a:solidFill>
              </a:rPr>
              <a:t>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화기작업 시 가연물이 있는 곳은 피하고 바람이 강한 때를 피해 작업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r>
              <a:rPr lang="en-US" altLang="ko-KR" sz="1500" b="1" spc="-133" dirty="0">
                <a:solidFill>
                  <a:prstClr val="black"/>
                </a:solidFill>
              </a:rPr>
              <a:t>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화기작업 후 주변을 정리하고 불이 꺼진 것을 확인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pic>
        <p:nvPicPr>
          <p:cNvPr id="12" name="그림 11" descr="27-2 박스제목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41681" y="4693429"/>
            <a:ext cx="1071570" cy="578805"/>
          </a:xfrm>
          <a:prstGeom prst="rect">
            <a:avLst/>
          </a:prstGeom>
        </p:spPr>
      </p:pic>
      <p:grpSp>
        <p:nvGrpSpPr>
          <p:cNvPr id="21" name="그룹 20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22" name="직사각형 21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23274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그룹 14"/>
          <p:cNvGrpSpPr/>
          <p:nvPr/>
        </p:nvGrpSpPr>
        <p:grpSpPr>
          <a:xfrm>
            <a:off x="3441681" y="1557586"/>
            <a:ext cx="7858180" cy="4873466"/>
            <a:chOff x="3441681" y="3072604"/>
            <a:chExt cx="7858180" cy="3143272"/>
          </a:xfrm>
        </p:grpSpPr>
        <p:sp>
          <p:nvSpPr>
            <p:cNvPr id="6" name="대각선 방향의 모서리가 잘린 사각형 5"/>
            <p:cNvSpPr/>
            <p:nvPr/>
          </p:nvSpPr>
          <p:spPr>
            <a:xfrm>
              <a:off x="3441681" y="3072604"/>
              <a:ext cx="7858180" cy="1643074"/>
            </a:xfrm>
            <a:prstGeom prst="snip2DiagRect">
              <a:avLst/>
            </a:prstGeom>
            <a:solidFill>
              <a:srgbClr val="DB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대각선 방향의 모서리가 잘린 사각형 9"/>
            <p:cNvSpPr/>
            <p:nvPr/>
          </p:nvSpPr>
          <p:spPr>
            <a:xfrm>
              <a:off x="3441681" y="4572802"/>
              <a:ext cx="7858180" cy="1643074"/>
            </a:xfrm>
            <a:prstGeom prst="snip2DiagRect">
              <a:avLst/>
            </a:prstGeom>
            <a:solidFill>
              <a:srgbClr val="DB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대각선 방향의 모서리가 잘린 사각형 13"/>
            <p:cNvSpPr/>
            <p:nvPr/>
          </p:nvSpPr>
          <p:spPr>
            <a:xfrm>
              <a:off x="3441681" y="4215612"/>
              <a:ext cx="7858180" cy="1643074"/>
            </a:xfrm>
            <a:prstGeom prst="snip2DiagRect">
              <a:avLst/>
            </a:prstGeom>
            <a:solidFill>
              <a:srgbClr val="DB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3727433" y="1753716"/>
            <a:ext cx="7326006" cy="415498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기름이 묻은 걸레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톱밥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셀룰로이드 등은 자연발화 가능성이 있어 지정 용기에 넣고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</a:pPr>
            <a:r>
              <a:rPr lang="en-US" altLang="ko-KR" sz="1500" b="1" spc="-133" dirty="0">
                <a:solidFill>
                  <a:prstClr val="black"/>
                </a:solidFill>
              </a:rPr>
              <a:t>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반드시 뚜껑을 덮음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대패 쓰레기 등 연소하기 쉬운 것은 정해진 장소에 보관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타는 냄새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연기를 본 경우 등 화재위험 감지 시 즉시 보고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endParaRPr lang="en-US" altLang="ko-KR" sz="1500" b="1" spc="-133" dirty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r>
              <a:rPr lang="en-US" altLang="ko-KR" sz="1500" b="1" spc="-133" dirty="0" smtClean="0">
                <a:solidFill>
                  <a:prstClr val="black"/>
                </a:solidFill>
              </a:rPr>
              <a:t>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작업자는 소화기가 놓인 장소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(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위치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)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를 알고 있어야 함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소화기재는 정해진 장소에서 임의로 옮기지 않으며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소화기구 주위 정리정돈 실시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대피로를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확보하고 근로자 대피를 유도하는 화재감시자 지정 및 배치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</a:pPr>
            <a:endParaRPr lang="en-US" altLang="ko-KR" sz="1500" b="1" spc="-133" dirty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r>
              <a:rPr lang="ko-KR" altLang="en-US" sz="1500" b="1" spc="-133" dirty="0">
                <a:solidFill>
                  <a:prstClr val="black"/>
                </a:solidFill>
              </a:rPr>
              <a:t>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화재 발견 시 경보설비 작동 및 큰 소리로 알림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>
                <a:solidFill>
                  <a:prstClr val="black"/>
                </a:solidFill>
              </a:rPr>
              <a:t>혼자서 불을 끄려고 해서는 안됨</a:t>
            </a:r>
            <a:endParaRPr lang="en-US" altLang="ko-KR" sz="1500" b="1" spc="-133" dirty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r>
              <a:rPr lang="ko-KR" altLang="en-US" sz="1500" b="1" spc="-133" dirty="0">
                <a:solidFill>
                  <a:prstClr val="black"/>
                </a:solidFill>
              </a:rPr>
              <a:t>  화재 보고는 가장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신속하게 하며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전화연락 </a:t>
            </a:r>
            <a:r>
              <a:rPr lang="ko-KR" altLang="en-US" sz="1500" b="1" spc="-133" dirty="0">
                <a:solidFill>
                  <a:prstClr val="black"/>
                </a:solidFill>
              </a:rPr>
              <a:t>요령 및 비상연락망을 잘 기억할 것</a:t>
            </a:r>
            <a:endParaRPr lang="en-US" altLang="ko-KR" sz="1500" b="1" spc="-133" dirty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  <a:buFont typeface="Arial" pitchFamily="34" charset="0"/>
              <a:buChar char="•"/>
            </a:pPr>
            <a:r>
              <a:rPr lang="ko-KR" altLang="en-US" sz="1500" b="1" spc="-133" dirty="0">
                <a:solidFill>
                  <a:prstClr val="black"/>
                </a:solidFill>
              </a:rPr>
              <a:t>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감전 방지를 위해 </a:t>
            </a:r>
            <a:r>
              <a:rPr lang="ko-KR" altLang="en-US" sz="1500" b="1" spc="-133" dirty="0">
                <a:solidFill>
                  <a:prstClr val="black"/>
                </a:solidFill>
              </a:rPr>
              <a:t>즉시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부근의 전원 스위치를 끔</a:t>
            </a:r>
            <a:endParaRPr lang="en-US" altLang="ko-KR" sz="1500" b="1" spc="-133" dirty="0">
              <a:solidFill>
                <a:prstClr val="black"/>
              </a:solidFill>
            </a:endParaRPr>
          </a:p>
        </p:txBody>
      </p:sp>
      <p:pic>
        <p:nvPicPr>
          <p:cNvPr id="13" name="그림 12" descr="27-3 박스제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7367" y="1416818"/>
            <a:ext cx="1060483" cy="572816"/>
          </a:xfrm>
          <a:prstGeom prst="rect">
            <a:avLst/>
          </a:prstGeom>
        </p:spPr>
      </p:pic>
      <p:grpSp>
        <p:nvGrpSpPr>
          <p:cNvPr id="21" name="그룹 20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22" name="직사각형 21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  <p:pic>
        <p:nvPicPr>
          <p:cNvPr id="24" name="그림 23" descr="27-3 박스제목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27366" y="3145010"/>
            <a:ext cx="1060483" cy="572816"/>
          </a:xfrm>
          <a:prstGeom prst="rect">
            <a:avLst/>
          </a:prstGeom>
        </p:spPr>
      </p:pic>
      <p:grpSp>
        <p:nvGrpSpPr>
          <p:cNvPr id="18" name="그룹 17"/>
          <p:cNvGrpSpPr/>
          <p:nvPr/>
        </p:nvGrpSpPr>
        <p:grpSpPr>
          <a:xfrm>
            <a:off x="3197303" y="3162373"/>
            <a:ext cx="1071570" cy="285752"/>
            <a:chOff x="3288870" y="5101464"/>
            <a:chExt cx="928694" cy="285752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1081" y="5130017"/>
              <a:ext cx="869905" cy="232176"/>
            </a:xfrm>
            <a:prstGeom prst="rect">
              <a:avLst/>
            </a:prstGeom>
            <a:solidFill>
              <a:srgbClr val="33CCCC"/>
            </a:solidFill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20" name="TextBox 19"/>
            <p:cNvSpPr txBox="1"/>
            <p:nvPr/>
          </p:nvSpPr>
          <p:spPr>
            <a:xfrm>
              <a:off x="3288870" y="5101464"/>
              <a:ext cx="928694" cy="285752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 latinLnBrk="0">
                <a:lnSpc>
                  <a:spcPts val="1700"/>
                </a:lnSpc>
                <a:buClr>
                  <a:srgbClr val="666699"/>
                </a:buClr>
              </a:pPr>
              <a:r>
                <a:rPr lang="ko-KR" altLang="en-US" sz="1400" spc="-150" dirty="0" smtClean="0">
                  <a:solidFill>
                    <a:prstClr val="white"/>
                  </a:solidFill>
                </a:rPr>
                <a:t>④ 소화설비</a:t>
              </a:r>
              <a:endParaRPr lang="en-US" altLang="ko-KR" sz="1400" spc="-150" dirty="0" smtClean="0">
                <a:solidFill>
                  <a:prstClr val="white"/>
                </a:solidFill>
              </a:endParaRPr>
            </a:p>
          </p:txBody>
        </p:sp>
      </p:grpSp>
      <p:pic>
        <p:nvPicPr>
          <p:cNvPr id="26" name="그림 25" descr="27-5 박스제목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27367" y="4509914"/>
            <a:ext cx="1071570" cy="57880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55599" y="1358092"/>
            <a:ext cx="2643206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100" b="1" spc="-133" dirty="0" smtClean="0">
                <a:solidFill>
                  <a:srgbClr val="33CCCC"/>
                </a:solidFill>
              </a:rPr>
              <a:t>12.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화재예방</a:t>
            </a:r>
            <a:endParaRPr lang="ko-KR" altLang="en-US" sz="2100" b="1" spc="-133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47080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869913" y="715150"/>
            <a:ext cx="10572824" cy="714380"/>
            <a:chOff x="869913" y="715150"/>
            <a:chExt cx="10572824" cy="714380"/>
          </a:xfrm>
        </p:grpSpPr>
        <p:sp>
          <p:nvSpPr>
            <p:cNvPr id="3" name="직사각형 2"/>
            <p:cNvSpPr/>
            <p:nvPr/>
          </p:nvSpPr>
          <p:spPr>
            <a:xfrm>
              <a:off x="869913" y="715150"/>
              <a:ext cx="2928958" cy="714380"/>
            </a:xfrm>
            <a:prstGeom prst="rect">
              <a:avLst/>
            </a:prstGeom>
            <a:solidFill>
              <a:srgbClr val="BF9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직사각형 3"/>
            <p:cNvSpPr/>
            <p:nvPr/>
          </p:nvSpPr>
          <p:spPr>
            <a:xfrm>
              <a:off x="3798871" y="715150"/>
              <a:ext cx="7643866" cy="714380"/>
            </a:xfrm>
            <a:prstGeom prst="rect">
              <a:avLst/>
            </a:prstGeom>
            <a:solidFill>
              <a:srgbClr val="6666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4227498" y="715150"/>
            <a:ext cx="4320973" cy="5770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ct val="150000"/>
              </a:lnSpc>
            </a:pPr>
            <a:r>
              <a:rPr lang="ko-KR" altLang="en-US" sz="2500" b="1" spc="-133" dirty="0" smtClean="0">
                <a:solidFill>
                  <a:schemeClr val="bg1"/>
                </a:solidFill>
                <a:latin typeface="맑은 고딕"/>
                <a:ea typeface="맑은 고딕"/>
              </a:rPr>
              <a:t>안전보건나침반  </a:t>
            </a:r>
            <a:r>
              <a:rPr lang="en-US" altLang="ko-KR" sz="2000" spc="-133" dirty="0" smtClean="0">
                <a:solidFill>
                  <a:schemeClr val="bg1"/>
                </a:solidFill>
                <a:latin typeface="맑은 고딕"/>
                <a:ea typeface="맑은 고딕"/>
              </a:rPr>
              <a:t>_ </a:t>
            </a:r>
            <a:r>
              <a:rPr lang="ko-KR" altLang="en-US" sz="2000" spc="-133" dirty="0" smtClean="0">
                <a:solidFill>
                  <a:schemeClr val="bg1"/>
                </a:solidFill>
                <a:latin typeface="맑은 고딕"/>
                <a:ea typeface="맑은 고딕"/>
              </a:rPr>
              <a:t>목 차②</a:t>
            </a:r>
            <a:endParaRPr lang="ko-KR" altLang="en-US" sz="2000" spc="-133" dirty="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84228" y="824989"/>
            <a:ext cx="257176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 algn="ctr">
              <a:lnSpc>
                <a:spcPct val="150000"/>
              </a:lnSpc>
            </a:pPr>
            <a:r>
              <a:rPr lang="ko-KR" altLang="en-US" sz="2000" b="1" spc="-133" dirty="0" smtClean="0">
                <a:latin typeface="+mj-ea"/>
                <a:ea typeface="+mj-ea"/>
              </a:rPr>
              <a:t>예비산업인력을 위한</a:t>
            </a:r>
            <a:endParaRPr lang="ko-KR" altLang="en-US" sz="2000" b="1" spc="-133" dirty="0">
              <a:latin typeface="+mj-ea"/>
              <a:ea typeface="+mj-e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69913" y="1786720"/>
            <a:ext cx="2714644" cy="4021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ct val="150000"/>
              </a:lnSpc>
            </a:pPr>
            <a:r>
              <a:rPr lang="en-US" altLang="ko-KR" sz="2000" b="1" spc="-133" dirty="0" smtClean="0">
                <a:solidFill>
                  <a:srgbClr val="33CCCC"/>
                </a:solidFill>
                <a:latin typeface="+mj-ea"/>
                <a:ea typeface="+mj-ea"/>
              </a:rPr>
              <a:t>3. </a:t>
            </a:r>
            <a:r>
              <a:rPr lang="ko-KR" altLang="en-US" sz="1600" b="1" spc="-133" dirty="0" smtClean="0">
                <a:latin typeface="+mj-ea"/>
                <a:ea typeface="+mj-ea"/>
              </a:rPr>
              <a:t>근로자의 건강증진 활동</a:t>
            </a:r>
            <a:endParaRPr lang="ko-KR" altLang="en-US" sz="1600" b="1" spc="-133" dirty="0">
              <a:latin typeface="+mj-ea"/>
              <a:ea typeface="+mj-e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69913" y="5509695"/>
            <a:ext cx="2714644" cy="2963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ko-KR" sz="2000" b="1" spc="-133" dirty="0" smtClean="0">
                <a:solidFill>
                  <a:srgbClr val="33CCCC"/>
                </a:solidFill>
                <a:latin typeface="+mj-ea"/>
                <a:ea typeface="+mj-ea"/>
              </a:rPr>
              <a:t>8. </a:t>
            </a:r>
            <a:r>
              <a:rPr lang="ko-KR" altLang="en-US" sz="1600" b="1" spc="-133" dirty="0" smtClean="0">
                <a:latin typeface="+mj-ea"/>
                <a:ea typeface="+mj-ea"/>
              </a:rPr>
              <a:t>미디어 활용 가이드</a:t>
            </a:r>
            <a:endParaRPr lang="ko-KR" altLang="en-US" sz="1600" b="1" spc="-133" dirty="0">
              <a:latin typeface="+mj-ea"/>
              <a:ea typeface="+mj-e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84623" y="1858158"/>
            <a:ext cx="192825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  <a:buClr>
                <a:srgbClr val="33CCCC"/>
              </a:buClr>
            </a:pPr>
            <a:r>
              <a:rPr lang="en-US" altLang="ko-KR" sz="1300" b="1" spc="-133" dirty="0" smtClean="0">
                <a:latin typeface="+mn-ea"/>
              </a:rPr>
              <a:t>1. </a:t>
            </a:r>
            <a:r>
              <a:rPr lang="ko-KR" altLang="en-US" sz="1300" b="1" spc="-133" dirty="0" smtClean="0">
                <a:latin typeface="+mn-ea"/>
              </a:rPr>
              <a:t>스트레스</a:t>
            </a:r>
            <a:endParaRPr lang="en-US" altLang="ko-KR" sz="1300" b="1" spc="-133" dirty="0" smtClean="0">
              <a:latin typeface="+mn-ea"/>
            </a:endParaRPr>
          </a:p>
          <a:p>
            <a:pPr>
              <a:lnSpc>
                <a:spcPts val="2000"/>
              </a:lnSpc>
              <a:buClr>
                <a:srgbClr val="33CCCC"/>
              </a:buClr>
            </a:pPr>
            <a:r>
              <a:rPr lang="en-US" altLang="ko-KR" sz="1300" b="1" spc="-133" dirty="0" smtClean="0">
                <a:latin typeface="+mn-ea"/>
              </a:rPr>
              <a:t>2. </a:t>
            </a:r>
            <a:r>
              <a:rPr lang="ko-KR" altLang="en-US" sz="1300" b="1" spc="-133" dirty="0" smtClean="0">
                <a:latin typeface="+mn-ea"/>
              </a:rPr>
              <a:t>금연</a:t>
            </a:r>
          </a:p>
          <a:p>
            <a:pPr>
              <a:lnSpc>
                <a:spcPts val="2000"/>
              </a:lnSpc>
              <a:buClr>
                <a:srgbClr val="33CCCC"/>
              </a:buClr>
            </a:pPr>
            <a:r>
              <a:rPr lang="en-US" altLang="ko-KR" sz="1300" b="1" spc="-133" dirty="0" smtClean="0">
                <a:latin typeface="+mn-ea"/>
              </a:rPr>
              <a:t>3. </a:t>
            </a:r>
            <a:r>
              <a:rPr lang="ko-KR" altLang="en-US" sz="1300" b="1" spc="-133" dirty="0" smtClean="0">
                <a:latin typeface="+mn-ea"/>
              </a:rPr>
              <a:t>골고루 먹기 </a:t>
            </a:r>
            <a:endParaRPr lang="en-US" altLang="ko-KR" sz="1300" b="1" spc="-133" dirty="0" smtClean="0">
              <a:latin typeface="+mn-ea"/>
            </a:endParaRPr>
          </a:p>
        </p:txBody>
      </p:sp>
      <p:cxnSp>
        <p:nvCxnSpPr>
          <p:cNvPr id="12" name="직선 연결선 11"/>
          <p:cNvCxnSpPr/>
          <p:nvPr/>
        </p:nvCxnSpPr>
        <p:spPr>
          <a:xfrm rot="5400000">
            <a:off x="1870442" y="3858025"/>
            <a:ext cx="3857652" cy="794"/>
          </a:xfrm>
          <a:prstGeom prst="line">
            <a:avLst/>
          </a:prstGeom>
          <a:ln w="44450">
            <a:solidFill>
              <a:srgbClr val="33CC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8117071" y="1845618"/>
            <a:ext cx="192825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000"/>
              </a:lnSpc>
              <a:buClr>
                <a:srgbClr val="33CCCC"/>
              </a:buClr>
            </a:pPr>
            <a:r>
              <a:rPr lang="en-US" altLang="ko-KR" sz="1300" b="1" spc="-133" dirty="0" smtClean="0">
                <a:latin typeface="+mn-ea"/>
              </a:rPr>
              <a:t>4. </a:t>
            </a:r>
            <a:r>
              <a:rPr lang="ko-KR" altLang="en-US" sz="1300" b="1" spc="-133" dirty="0" err="1" smtClean="0">
                <a:latin typeface="+mn-ea"/>
              </a:rPr>
              <a:t>절주</a:t>
            </a:r>
            <a:endParaRPr lang="en-US" altLang="ko-KR" sz="1300" b="1" spc="-133" dirty="0" smtClean="0">
              <a:latin typeface="+mn-ea"/>
            </a:endParaRPr>
          </a:p>
          <a:p>
            <a:pPr>
              <a:lnSpc>
                <a:spcPts val="2000"/>
              </a:lnSpc>
              <a:buClr>
                <a:srgbClr val="33CCCC"/>
              </a:buClr>
            </a:pPr>
            <a:r>
              <a:rPr lang="en-US" altLang="ko-KR" sz="1300" b="1" spc="-133" dirty="0" smtClean="0">
                <a:latin typeface="+mn-ea"/>
              </a:rPr>
              <a:t>5. </a:t>
            </a:r>
            <a:r>
              <a:rPr lang="ko-KR" altLang="en-US" sz="1300" b="1" spc="-133" dirty="0" err="1" smtClean="0">
                <a:latin typeface="+mn-ea"/>
              </a:rPr>
              <a:t>고지혈증</a:t>
            </a:r>
            <a:endParaRPr lang="ko-KR" altLang="en-US" sz="1300" b="1" spc="-133" dirty="0" smtClean="0">
              <a:latin typeface="+mn-ea"/>
            </a:endParaRPr>
          </a:p>
          <a:p>
            <a:pPr>
              <a:lnSpc>
                <a:spcPts val="2000"/>
              </a:lnSpc>
              <a:buClr>
                <a:srgbClr val="33CCCC"/>
              </a:buClr>
            </a:pPr>
            <a:r>
              <a:rPr lang="en-US" altLang="ko-KR" sz="1300" b="1" spc="-133" dirty="0" smtClean="0">
                <a:latin typeface="+mn-ea"/>
              </a:rPr>
              <a:t>6. </a:t>
            </a:r>
            <a:r>
              <a:rPr lang="ko-KR" altLang="en-US" sz="1300" b="1" spc="-133" dirty="0" smtClean="0">
                <a:latin typeface="+mn-ea"/>
              </a:rPr>
              <a:t>당뇨병 </a:t>
            </a:r>
            <a:endParaRPr lang="en-US" altLang="ko-KR" sz="1300" b="1" spc="-133" dirty="0" smtClean="0">
              <a:latin typeface="+mn-ea"/>
            </a:endParaRPr>
          </a:p>
        </p:txBody>
      </p:sp>
      <p:grpSp>
        <p:nvGrpSpPr>
          <p:cNvPr id="38" name="그룹 37"/>
          <p:cNvGrpSpPr/>
          <p:nvPr/>
        </p:nvGrpSpPr>
        <p:grpSpPr>
          <a:xfrm>
            <a:off x="869913" y="2781722"/>
            <a:ext cx="9175414" cy="1010533"/>
            <a:chOff x="869913" y="2853730"/>
            <a:chExt cx="9175414" cy="1010533"/>
          </a:xfrm>
        </p:grpSpPr>
        <p:sp>
          <p:nvSpPr>
            <p:cNvPr id="8" name="TextBox 7"/>
            <p:cNvSpPr txBox="1"/>
            <p:nvPr/>
          </p:nvSpPr>
          <p:spPr>
            <a:xfrm>
              <a:off x="869913" y="2853730"/>
              <a:ext cx="2982726" cy="101053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ko-KR" sz="2000" b="1" spc="-133" dirty="0" smtClean="0">
                  <a:solidFill>
                    <a:srgbClr val="33CCCC"/>
                  </a:solidFill>
                  <a:latin typeface="+mj-ea"/>
                  <a:ea typeface="+mj-ea"/>
                </a:rPr>
                <a:t>4. </a:t>
              </a:r>
              <a:r>
                <a:rPr lang="ko-KR" altLang="en-US" sz="1600" b="1" spc="-133" dirty="0" smtClean="0">
                  <a:latin typeface="+mj-ea"/>
                  <a:ea typeface="+mj-ea"/>
                </a:rPr>
                <a:t>사무직 근로자의 유해</a:t>
              </a:r>
              <a:r>
                <a:rPr lang="en-US" altLang="ko-KR" sz="1600" b="1" spc="-133" dirty="0" smtClean="0">
                  <a:latin typeface="맑은 고딕"/>
                  <a:ea typeface="맑은 고딕"/>
                </a:rPr>
                <a:t>·</a:t>
              </a:r>
              <a:r>
                <a:rPr lang="ko-KR" altLang="en-US" sz="1600" b="1" spc="-133" dirty="0" smtClean="0">
                  <a:latin typeface="맑은 고딕"/>
                  <a:ea typeface="맑은 고딕"/>
                </a:rPr>
                <a:t>위험요인</a:t>
              </a:r>
              <a:endParaRPr lang="en-US" altLang="ko-KR" sz="1600" b="1" spc="-133" dirty="0" smtClean="0">
                <a:latin typeface="맑은 고딕"/>
                <a:ea typeface="맑은 고딕"/>
              </a:endParaRPr>
            </a:p>
            <a:p>
              <a:pPr>
                <a:lnSpc>
                  <a:spcPts val="2500"/>
                </a:lnSpc>
              </a:pPr>
              <a:r>
                <a:rPr lang="en-US" altLang="ko-KR" sz="1600" b="1" spc="-133" dirty="0" smtClean="0">
                  <a:latin typeface="맑은 고딕"/>
                  <a:ea typeface="맑은 고딕"/>
                </a:rPr>
                <a:t>     </a:t>
              </a:r>
              <a:r>
                <a:rPr lang="ko-KR" altLang="en-US" sz="1600" b="1" spc="-133" dirty="0" smtClean="0">
                  <a:latin typeface="맑은 고딕"/>
                  <a:ea typeface="맑은 고딕"/>
                </a:rPr>
                <a:t>및 안전대책 </a:t>
              </a:r>
              <a:endParaRPr lang="ko-KR" altLang="en-US" sz="1600" b="1" spc="-133" dirty="0" smtClean="0">
                <a:latin typeface="+mj-ea"/>
                <a:ea typeface="+mj-ea"/>
              </a:endParaRPr>
            </a:p>
            <a:p>
              <a:pPr marL="383558" indent="-383558">
                <a:lnSpc>
                  <a:spcPct val="150000"/>
                </a:lnSpc>
              </a:pPr>
              <a:endParaRPr lang="ko-KR" altLang="en-US" sz="1600" b="1" spc="-133" dirty="0">
                <a:latin typeface="+mj-ea"/>
                <a:ea typeface="+mj-ea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084623" y="2864131"/>
              <a:ext cx="3429024" cy="4914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1300" b="1" spc="-133" dirty="0" smtClean="0">
                  <a:latin typeface="+mn-ea"/>
                </a:rPr>
                <a:t>1.  </a:t>
              </a:r>
              <a:r>
                <a:rPr lang="ko-KR" altLang="en-US" sz="1300" b="1" spc="-133" dirty="0" smtClean="0">
                  <a:latin typeface="+mn-ea"/>
                </a:rPr>
                <a:t>앉아서 일하는 작업</a:t>
              </a:r>
              <a:endParaRPr lang="en-US" altLang="ko-KR" sz="1300" b="1" spc="-133" dirty="0" smtClean="0">
                <a:latin typeface="+mn-ea"/>
              </a:endParaRPr>
            </a:p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1300" b="1" spc="-133" dirty="0" smtClean="0">
                  <a:latin typeface="+mn-ea"/>
                </a:rPr>
                <a:t>2.  </a:t>
              </a:r>
              <a:r>
                <a:rPr lang="ko-KR" altLang="en-US" sz="1300" b="1" spc="-133" dirty="0" err="1" smtClean="0">
                  <a:latin typeface="+mn-ea"/>
                </a:rPr>
                <a:t>근골격계질환</a:t>
              </a:r>
              <a:r>
                <a:rPr lang="ko-KR" altLang="en-US" sz="1300" b="1" spc="-133" dirty="0" smtClean="0">
                  <a:latin typeface="+mn-ea"/>
                </a:rPr>
                <a:t> 예방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117071" y="2854744"/>
              <a:ext cx="1928256" cy="2314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1300" b="1" spc="-133" dirty="0" smtClean="0">
                  <a:latin typeface="+mn-ea"/>
                </a:rPr>
                <a:t>3.  </a:t>
              </a:r>
              <a:r>
                <a:rPr lang="ko-KR" altLang="en-US" sz="1300" b="1" spc="-133" dirty="0" smtClean="0">
                  <a:latin typeface="+mn-ea"/>
                </a:rPr>
                <a:t>직무스트레스 예방</a:t>
              </a:r>
              <a:endParaRPr lang="en-US" altLang="ko-KR" sz="1300" b="1" spc="-133" dirty="0" smtClean="0">
                <a:latin typeface="+mn-ea"/>
              </a:endParaRPr>
            </a:p>
          </p:txBody>
        </p:sp>
      </p:grpSp>
      <p:grpSp>
        <p:nvGrpSpPr>
          <p:cNvPr id="39" name="그룹 38"/>
          <p:cNvGrpSpPr/>
          <p:nvPr/>
        </p:nvGrpSpPr>
        <p:grpSpPr>
          <a:xfrm>
            <a:off x="869913" y="3573810"/>
            <a:ext cx="9967502" cy="761953"/>
            <a:chOff x="869913" y="3643397"/>
            <a:chExt cx="9967502" cy="761953"/>
          </a:xfrm>
        </p:grpSpPr>
        <p:sp>
          <p:nvSpPr>
            <p:cNvPr id="28" name="TextBox 27"/>
            <p:cNvSpPr txBox="1"/>
            <p:nvPr/>
          </p:nvSpPr>
          <p:spPr>
            <a:xfrm>
              <a:off x="869913" y="3643397"/>
              <a:ext cx="2982726" cy="6899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500"/>
                </a:lnSpc>
              </a:pPr>
              <a:r>
                <a:rPr lang="en-US" altLang="ko-KR" sz="2000" b="1" spc="-133" dirty="0" smtClean="0">
                  <a:solidFill>
                    <a:srgbClr val="33CCCC"/>
                  </a:solidFill>
                  <a:latin typeface="+mj-ea"/>
                  <a:ea typeface="+mj-ea"/>
                </a:rPr>
                <a:t>5. </a:t>
              </a:r>
              <a:r>
                <a:rPr lang="ko-KR" altLang="en-US" sz="1600" b="1" spc="-133" dirty="0" smtClean="0">
                  <a:latin typeface="+mj-ea"/>
                  <a:ea typeface="+mj-ea"/>
                </a:rPr>
                <a:t>미용작업 유해</a:t>
              </a:r>
              <a:r>
                <a:rPr lang="en-US" altLang="ko-KR" sz="1600" b="1" spc="-133" dirty="0" smtClean="0">
                  <a:latin typeface="맑은 고딕"/>
                  <a:ea typeface="맑은 고딕"/>
                </a:rPr>
                <a:t>·</a:t>
              </a:r>
              <a:r>
                <a:rPr lang="ko-KR" altLang="en-US" sz="1600" b="1" spc="-133" dirty="0" smtClean="0">
                  <a:latin typeface="맑은 고딕"/>
                  <a:ea typeface="맑은 고딕"/>
                </a:rPr>
                <a:t>위험 요인</a:t>
              </a:r>
              <a:endParaRPr lang="ko-KR" altLang="en-US" sz="1600" b="1" spc="-133" dirty="0" smtClean="0">
                <a:latin typeface="+mj-ea"/>
                <a:ea typeface="+mj-ea"/>
              </a:endParaRPr>
            </a:p>
            <a:p>
              <a:pPr marL="383558" indent="-383558">
                <a:lnSpc>
                  <a:spcPct val="150000"/>
                </a:lnSpc>
              </a:pPr>
              <a:endParaRPr lang="ko-KR" altLang="en-US" sz="1600" b="1" spc="-133" dirty="0">
                <a:latin typeface="+mj-ea"/>
                <a:ea typeface="+mj-ea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84623" y="3653798"/>
              <a:ext cx="3429024" cy="75155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1300" b="1" spc="-133" dirty="0" smtClean="0">
                  <a:latin typeface="+mn-ea"/>
                </a:rPr>
                <a:t>1.  </a:t>
              </a:r>
              <a:r>
                <a:rPr lang="ko-KR" altLang="en-US" sz="1300" b="1" spc="-133" dirty="0" smtClean="0">
                  <a:latin typeface="+mn-ea"/>
                </a:rPr>
                <a:t>화학물질 취급</a:t>
              </a:r>
              <a:endParaRPr lang="en-US" altLang="ko-KR" sz="1300" b="1" spc="-133" dirty="0" smtClean="0">
                <a:latin typeface="+mn-ea"/>
              </a:endParaRPr>
            </a:p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1300" b="1" spc="-133" dirty="0" smtClean="0">
                  <a:latin typeface="+mn-ea"/>
                </a:rPr>
                <a:t>2.  </a:t>
              </a:r>
              <a:r>
                <a:rPr lang="ko-KR" altLang="en-US" sz="1300" b="1" spc="-133" dirty="0" smtClean="0">
                  <a:latin typeface="+mn-ea"/>
                </a:rPr>
                <a:t>베임</a:t>
              </a:r>
              <a:r>
                <a:rPr lang="en-US" altLang="ko-KR" sz="1300" b="1" spc="-133" dirty="0" smtClean="0">
                  <a:latin typeface="+mn-ea"/>
                </a:rPr>
                <a:t>, </a:t>
              </a:r>
              <a:r>
                <a:rPr lang="ko-KR" altLang="en-US" sz="1300" b="1" spc="-133" dirty="0" smtClean="0">
                  <a:latin typeface="+mn-ea"/>
                </a:rPr>
                <a:t>찔림</a:t>
              </a:r>
              <a:r>
                <a:rPr lang="en-US" altLang="ko-KR" sz="1300" b="1" spc="-133" dirty="0" smtClean="0">
                  <a:latin typeface="+mn-ea"/>
                </a:rPr>
                <a:t>, </a:t>
              </a:r>
              <a:r>
                <a:rPr lang="ko-KR" altLang="en-US" sz="1300" b="1" spc="-133" dirty="0" smtClean="0">
                  <a:latin typeface="+mn-ea"/>
                </a:rPr>
                <a:t>화상</a:t>
              </a:r>
            </a:p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1300" b="1" spc="-133" dirty="0" smtClean="0">
                  <a:latin typeface="+mn-ea"/>
                </a:rPr>
                <a:t>3.  </a:t>
              </a:r>
              <a:r>
                <a:rPr lang="ko-KR" altLang="en-US" sz="1300" b="1" spc="-133" dirty="0" smtClean="0">
                  <a:latin typeface="+mn-ea"/>
                </a:rPr>
                <a:t>넘어짐</a:t>
              </a:r>
              <a:r>
                <a:rPr lang="en-US" altLang="ko-KR" sz="1300" b="1" spc="-133" dirty="0" smtClean="0">
                  <a:latin typeface="+mn-ea"/>
                </a:rPr>
                <a:t>, </a:t>
              </a:r>
              <a:r>
                <a:rPr lang="ko-KR" altLang="en-US" sz="1300" b="1" spc="-133" dirty="0" smtClean="0">
                  <a:latin typeface="+mn-ea"/>
                </a:rPr>
                <a:t>미끄러짐</a:t>
              </a:r>
              <a:endParaRPr lang="en-US" altLang="ko-KR" sz="1300" b="1" spc="-133" dirty="0" smtClean="0">
                <a:latin typeface="+mn-ea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117071" y="3644411"/>
              <a:ext cx="2720344" cy="52014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1300" b="1" spc="-133" dirty="0" smtClean="0">
                  <a:latin typeface="+mn-ea"/>
                </a:rPr>
                <a:t>4.  </a:t>
              </a:r>
              <a:r>
                <a:rPr lang="ko-KR" altLang="en-US" sz="1300" b="1" spc="-133" dirty="0" smtClean="0">
                  <a:latin typeface="+mn-ea"/>
                </a:rPr>
                <a:t>전기기구 사용에 따른 감전사고</a:t>
              </a:r>
              <a:endParaRPr lang="en-US" altLang="ko-KR" sz="1300" b="1" spc="-133" dirty="0" smtClean="0">
                <a:latin typeface="+mn-ea"/>
              </a:endParaRPr>
            </a:p>
            <a:p>
              <a:pPr>
                <a:lnSpc>
                  <a:spcPct val="130000"/>
                </a:lnSpc>
                <a:buClr>
                  <a:srgbClr val="33CCCC"/>
                </a:buClr>
              </a:pPr>
              <a:r>
                <a:rPr lang="en-US" altLang="ko-KR" sz="1300" b="1" spc="-133" dirty="0" smtClean="0">
                  <a:latin typeface="+mn-ea"/>
                </a:rPr>
                <a:t>5.  </a:t>
              </a:r>
              <a:r>
                <a:rPr lang="ko-KR" altLang="en-US" sz="1300" b="1" spc="-133" dirty="0" smtClean="0">
                  <a:latin typeface="+mn-ea"/>
                </a:rPr>
                <a:t>반복작업으로 인한 </a:t>
              </a:r>
              <a:r>
                <a:rPr lang="ko-KR" altLang="en-US" sz="1300" b="1" spc="-133" dirty="0" err="1" smtClean="0">
                  <a:latin typeface="+mn-ea"/>
                </a:rPr>
                <a:t>근골격계질환</a:t>
              </a:r>
              <a:endParaRPr lang="en-US" altLang="ko-KR" sz="1300" b="1" spc="-133" dirty="0" smtClean="0">
                <a:latin typeface="+mn-ea"/>
              </a:endParaRPr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869913" y="4396033"/>
            <a:ext cx="2982726" cy="2963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ko-KR" sz="2000" b="1" spc="-133" dirty="0" smtClean="0">
                <a:solidFill>
                  <a:srgbClr val="33CCCC"/>
                </a:solidFill>
                <a:latin typeface="+mj-ea"/>
                <a:ea typeface="+mj-ea"/>
              </a:rPr>
              <a:t>6. </a:t>
            </a:r>
            <a:r>
              <a:rPr lang="ko-KR" altLang="en-US" sz="1600" b="1" spc="-133" dirty="0" smtClean="0">
                <a:latin typeface="+mj-ea"/>
                <a:ea typeface="+mj-ea"/>
              </a:rPr>
              <a:t>농업종사자의 안전대책</a:t>
            </a:r>
            <a:endParaRPr lang="ko-KR" altLang="en-US" sz="1600" b="1" spc="-133" dirty="0">
              <a:latin typeface="+mj-ea"/>
              <a:ea typeface="+mj-ea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69913" y="4941962"/>
            <a:ext cx="2982726" cy="3206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</a:pPr>
            <a:r>
              <a:rPr lang="en-US" altLang="ko-KR" sz="2000" b="1" spc="-133" dirty="0" smtClean="0">
                <a:solidFill>
                  <a:srgbClr val="33CCCC"/>
                </a:solidFill>
                <a:latin typeface="+mj-ea"/>
                <a:ea typeface="+mj-ea"/>
              </a:rPr>
              <a:t>7. </a:t>
            </a:r>
            <a:r>
              <a:rPr lang="ko-KR" altLang="en-US" sz="1600" b="1" spc="-133" dirty="0" smtClean="0">
                <a:latin typeface="+mj-ea"/>
                <a:ea typeface="+mj-ea"/>
              </a:rPr>
              <a:t>수산업의 안전대책</a:t>
            </a:r>
            <a:endParaRPr lang="ko-KR" altLang="en-US" sz="1600" b="1" spc="-133" dirty="0"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그룹 20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22" name="직사각형 21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그룹 26"/>
          <p:cNvGrpSpPr/>
          <p:nvPr/>
        </p:nvGrpSpPr>
        <p:grpSpPr>
          <a:xfrm>
            <a:off x="730597" y="1506544"/>
            <a:ext cx="2041849" cy="379215"/>
            <a:chOff x="869913" y="3907835"/>
            <a:chExt cx="2041849" cy="379215"/>
          </a:xfrm>
        </p:grpSpPr>
        <p:pic>
          <p:nvPicPr>
            <p:cNvPr id="28" name="그림 27" descr="디자인 타이틀 박스_연보라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9913" y="3929860"/>
              <a:ext cx="2041849" cy="357190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084227" y="3907835"/>
              <a:ext cx="178595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2400"/>
                </a:lnSpc>
                <a:buClr>
                  <a:srgbClr val="33CCCC"/>
                </a:buClr>
              </a:pPr>
              <a:r>
                <a:rPr lang="ko-KR" altLang="en-US" sz="1400" b="1" spc="-133" dirty="0" smtClean="0">
                  <a:solidFill>
                    <a:prstClr val="white"/>
                  </a:solidFill>
                </a:rPr>
                <a:t>올바른 소화기 사용법</a:t>
              </a:r>
              <a:endParaRPr lang="en-US" altLang="ko-KR" sz="1400" b="1" spc="-133" dirty="0" smtClean="0">
                <a:solidFill>
                  <a:prstClr val="white"/>
                </a:solidFill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4687" y="1413570"/>
            <a:ext cx="6300699" cy="4824536"/>
          </a:xfrm>
          <a:prstGeom prst="rect">
            <a:avLst/>
          </a:prstGeom>
          <a:ln>
            <a:solidFill>
              <a:schemeClr val="accent6">
                <a:lumMod val="75000"/>
              </a:schemeClr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612279" y="2061642"/>
            <a:ext cx="3005526" cy="20774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700"/>
              </a:lnSpc>
              <a:buClr>
                <a:srgbClr val="0070C0"/>
              </a:buClr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① 소화기를 불이 난 곳으로 옮김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</a:pPr>
            <a:r>
              <a:rPr lang="en-US" altLang="ko-KR" sz="1500" b="1" spc="-133" dirty="0" smtClean="0">
                <a:solidFill>
                  <a:prstClr val="black"/>
                </a:solidFill>
              </a:rPr>
              <a:t>②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손잡이 부분의 안전핀을 뽑음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</a:pPr>
            <a:r>
              <a:rPr lang="en-US" altLang="ko-KR" sz="1500" b="1" spc="-133" dirty="0" smtClean="0">
                <a:solidFill>
                  <a:prstClr val="black"/>
                </a:solidFill>
              </a:rPr>
              <a:t>③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바람을 등지고 서서 호스가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</a:pPr>
            <a:r>
              <a:rPr lang="en-US" altLang="ko-KR" sz="1500" b="1" spc="-133" dirty="0">
                <a:solidFill>
                  <a:prstClr val="black"/>
                </a:solidFill>
              </a:rPr>
              <a:t>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불꽃을 향하게 함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</a:pPr>
            <a:r>
              <a:rPr lang="en-US" altLang="ko-KR" sz="1500" b="1" spc="-133" dirty="0" smtClean="0">
                <a:solidFill>
                  <a:prstClr val="black"/>
                </a:solidFill>
              </a:rPr>
              <a:t>④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손잡이를 힘껏 움켜쥐고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700"/>
              </a:lnSpc>
              <a:buClr>
                <a:srgbClr val="0070C0"/>
              </a:buClr>
            </a:pPr>
            <a:r>
              <a:rPr lang="en-US" altLang="ko-KR" sz="1500" b="1" spc="-133" dirty="0">
                <a:solidFill>
                  <a:prstClr val="black"/>
                </a:solidFill>
              </a:rPr>
              <a:t>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빗자루로 쓸 듯이 뿌림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</a:t>
            </a:r>
            <a:endParaRPr lang="en-US" altLang="ko-KR" sz="1500" b="1" spc="-133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2775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그룹 7"/>
          <p:cNvGrpSpPr/>
          <p:nvPr/>
        </p:nvGrpSpPr>
        <p:grpSpPr>
          <a:xfrm>
            <a:off x="869913" y="1560436"/>
            <a:ext cx="2104380" cy="357190"/>
            <a:chOff x="869913" y="1665869"/>
            <a:chExt cx="2104380" cy="357190"/>
          </a:xfrm>
        </p:grpSpPr>
        <p:pic>
          <p:nvPicPr>
            <p:cNvPr id="4" name="그림 3" descr="디자인 타이틀 박스_연보라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9913" y="1665869"/>
              <a:ext cx="2041849" cy="35719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88343" y="1665869"/>
              <a:ext cx="1785950" cy="2700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2400"/>
                </a:lnSpc>
                <a:buClr>
                  <a:srgbClr val="33CCCC"/>
                </a:buClr>
              </a:pPr>
              <a:r>
                <a:rPr lang="ko-KR" altLang="en-US" sz="1400" b="1" spc="-133" dirty="0" smtClean="0">
                  <a:solidFill>
                    <a:prstClr val="white"/>
                  </a:solidFill>
                </a:rPr>
                <a:t>옥내 소화전 사용법</a:t>
              </a:r>
              <a:endParaRPr lang="en-US" altLang="ko-KR" sz="1400" b="1" spc="-133" dirty="0" smtClean="0">
                <a:solidFill>
                  <a:prstClr val="white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3749863" y="1695441"/>
            <a:ext cx="2859230" cy="28725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8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소화전함을 열어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관창을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잡고 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  <a:buClr>
                <a:srgbClr val="33CCCC"/>
              </a:buClr>
            </a:pPr>
            <a:r>
              <a:rPr lang="en-US" altLang="ko-KR" sz="1500" b="1" spc="-133" dirty="0">
                <a:solidFill>
                  <a:prstClr val="black"/>
                </a:solidFill>
              </a:rPr>
              <a:t>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적재된 호스를 밖으로 끄집어 낸다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.</a:t>
            </a:r>
          </a:p>
          <a:p>
            <a:pPr>
              <a:lnSpc>
                <a:spcPts val="2800"/>
              </a:lnSpc>
              <a:buClr>
                <a:srgbClr val="33CCCC"/>
              </a:buClr>
              <a:buFont typeface="Arial" pitchFamily="34" charset="0"/>
              <a:buChar char="•"/>
            </a:pP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소화전밸브를 시계 반대 방향으로 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  <a:buClr>
                <a:srgbClr val="33CCCC"/>
              </a:buClr>
            </a:pPr>
            <a:r>
              <a:rPr lang="en-US" altLang="ko-KR" sz="1500" b="1" spc="-133" dirty="0" smtClean="0">
                <a:solidFill>
                  <a:prstClr val="black"/>
                </a:solidFill>
              </a:rPr>
              <a:t> 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돌려서 개방한다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.</a:t>
            </a:r>
          </a:p>
          <a:p>
            <a:pPr>
              <a:lnSpc>
                <a:spcPts val="2800"/>
              </a:lnSpc>
              <a:buClr>
                <a:srgbClr val="33CCCC"/>
              </a:buClr>
              <a:buFont typeface="Arial" pitchFamily="34" charset="0"/>
              <a:buChar char="•"/>
            </a:pP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두 손으로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관창을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잡고 불이 난 곳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  <a:buClr>
                <a:srgbClr val="33CCCC"/>
              </a:buClr>
            </a:pPr>
            <a:r>
              <a:rPr lang="en-US" altLang="ko-KR" sz="1500" b="1" spc="-133" dirty="0">
                <a:solidFill>
                  <a:prstClr val="black"/>
                </a:solidFill>
              </a:rPr>
              <a:t>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까지 호스를 전개하여 불을 끈다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15" name="그룹 14"/>
          <p:cNvGrpSpPr/>
          <p:nvPr/>
        </p:nvGrpSpPr>
        <p:grpSpPr>
          <a:xfrm>
            <a:off x="7309023" y="1701602"/>
            <a:ext cx="4357718" cy="3101185"/>
            <a:chOff x="4156061" y="3001166"/>
            <a:chExt cx="4357718" cy="3101185"/>
          </a:xfrm>
        </p:grpSpPr>
        <p:pic>
          <p:nvPicPr>
            <p:cNvPr id="7" name="그림 6" descr="29 삽화 옥내소화전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27499" y="3001166"/>
              <a:ext cx="3858449" cy="305384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4156061" y="3715546"/>
              <a:ext cx="1357322" cy="1923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108000">
                <a:lnSpc>
                  <a:spcPts val="1500"/>
                </a:lnSpc>
                <a:buClr>
                  <a:prstClr val="white"/>
                </a:buClr>
              </a:pPr>
              <a:r>
                <a:rPr lang="ko-KR" altLang="en-US" sz="1000" b="1" spc="-133" dirty="0" smtClean="0">
                  <a:solidFill>
                    <a:prstClr val="black"/>
                  </a:solidFill>
                </a:rPr>
                <a:t>개폐밸브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000" b="1" spc="-133" dirty="0" smtClean="0">
                  <a:solidFill>
                    <a:prstClr val="black"/>
                  </a:solidFill>
                </a:rPr>
                <a:t>앵글밸브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799003" y="3144042"/>
              <a:ext cx="1143008" cy="1722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108000">
                <a:lnSpc>
                  <a:spcPts val="1500"/>
                </a:lnSpc>
                <a:buClr>
                  <a:prstClr val="white"/>
                </a:buClr>
              </a:pPr>
              <a:r>
                <a:rPr lang="ko-KR" altLang="en-US" sz="1000" b="1" spc="-133" dirty="0" smtClean="0">
                  <a:solidFill>
                    <a:prstClr val="black"/>
                  </a:solidFill>
                </a:rPr>
                <a:t>표시등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000" b="1" spc="-133" dirty="0" smtClean="0">
                  <a:solidFill>
                    <a:prstClr val="black"/>
                  </a:solidFill>
                </a:rPr>
                <a:t>적색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870573" y="3001167"/>
              <a:ext cx="785818" cy="1923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108000">
                <a:lnSpc>
                  <a:spcPts val="1500"/>
                </a:lnSpc>
                <a:buClr>
                  <a:prstClr val="white"/>
                </a:buClr>
              </a:pP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P</a:t>
              </a:r>
              <a:r>
                <a:rPr lang="ko-KR" altLang="en-US" sz="1000" b="1" spc="-133" dirty="0" smtClean="0">
                  <a:solidFill>
                    <a:prstClr val="black"/>
                  </a:solidFill>
                </a:rPr>
                <a:t>형 발신기</a:t>
              </a:r>
              <a:endParaRPr lang="en-US" altLang="ko-KR" sz="1000" b="1" spc="-133" dirty="0" smtClean="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584953" y="3144043"/>
              <a:ext cx="1000132" cy="19236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108000">
                <a:lnSpc>
                  <a:spcPts val="1500"/>
                </a:lnSpc>
                <a:buClr>
                  <a:prstClr val="white"/>
                </a:buClr>
              </a:pPr>
              <a:r>
                <a:rPr lang="ko-KR" altLang="en-US" sz="1000" b="1" spc="-133" dirty="0" smtClean="0">
                  <a:solidFill>
                    <a:prstClr val="black"/>
                  </a:solidFill>
                </a:rPr>
                <a:t>음향장치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000" b="1" spc="-133" dirty="0" smtClean="0">
                  <a:solidFill>
                    <a:prstClr val="black"/>
                  </a:solidFill>
                </a:rPr>
                <a:t>내장</a:t>
              </a:r>
              <a:r>
                <a:rPr lang="en-US" altLang="ko-KR" sz="1000" b="1" spc="-133" dirty="0" smtClean="0">
                  <a:solidFill>
                    <a:prstClr val="black"/>
                  </a:solidFill>
                </a:rPr>
                <a:t>)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70771" y="4251824"/>
              <a:ext cx="1000132" cy="1722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108000">
                <a:lnSpc>
                  <a:spcPts val="1500"/>
                </a:lnSpc>
                <a:buClr>
                  <a:prstClr val="white"/>
                </a:buClr>
              </a:pPr>
              <a:r>
                <a:rPr lang="ko-KR" altLang="en-US" sz="1000" b="1" spc="-133" dirty="0" smtClean="0">
                  <a:solidFill>
                    <a:prstClr val="black"/>
                  </a:solidFill>
                </a:rPr>
                <a:t>노즐</a:t>
              </a:r>
              <a:endParaRPr lang="en-US" altLang="ko-KR" sz="1000" b="1" dirty="0" smtClean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584953" y="5930124"/>
              <a:ext cx="1928826" cy="17222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marL="108000">
                <a:lnSpc>
                  <a:spcPts val="1500"/>
                </a:lnSpc>
                <a:buClr>
                  <a:prstClr val="white"/>
                </a:buClr>
              </a:pPr>
              <a:r>
                <a:rPr lang="ko-KR" altLang="en-US" sz="1000" b="1" spc="-133" dirty="0" smtClean="0">
                  <a:solidFill>
                    <a:prstClr val="black"/>
                  </a:solidFill>
                </a:rPr>
                <a:t>호스</a:t>
              </a:r>
              <a:endParaRPr lang="en-US" altLang="ko-KR" sz="1000" b="1" dirty="0" smtClean="0">
                <a:solidFill>
                  <a:prstClr val="black"/>
                </a:solidFill>
              </a:endParaRPr>
            </a:p>
          </p:txBody>
        </p:sp>
      </p:grpSp>
      <p:grpSp>
        <p:nvGrpSpPr>
          <p:cNvPr id="16" name="그룹 15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17" name="직사각형 16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78996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599" y="1358092"/>
            <a:ext cx="2643206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100" b="1" spc="-133" dirty="0" smtClean="0">
                <a:solidFill>
                  <a:srgbClr val="33CCCC"/>
                </a:solidFill>
              </a:rPr>
              <a:t>13.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화학물질 안전보건</a:t>
            </a:r>
            <a:endParaRPr lang="ko-KR" altLang="en-US" sz="2100" b="1" spc="-133" dirty="0">
              <a:solidFill>
                <a:srgbClr val="33CCCC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70243" y="1482802"/>
            <a:ext cx="8072493" cy="2344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</a:pPr>
            <a:r>
              <a:rPr lang="ko-KR" altLang="en-US" sz="1600" b="1" spc="-133" dirty="0" smtClean="0">
                <a:solidFill>
                  <a:srgbClr val="666699"/>
                </a:solidFill>
              </a:rPr>
              <a:t> 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물질안전보건자료</a:t>
            </a:r>
            <a:r>
              <a:rPr lang="en-US" altLang="ko-KR" sz="1500" dirty="0" smtClean="0">
                <a:solidFill>
                  <a:srgbClr val="666699"/>
                </a:solidFill>
              </a:rPr>
              <a:t>(MSDS, Material Safety Data Sheet)</a:t>
            </a:r>
            <a:r>
              <a:rPr lang="ko-KR" altLang="en-US" sz="1500" b="1" spc="-133" dirty="0" smtClean="0">
                <a:solidFill>
                  <a:srgbClr val="666699"/>
                </a:solidFill>
              </a:rPr>
              <a:t>란</a:t>
            </a:r>
            <a:r>
              <a:rPr lang="en-US" altLang="ko-KR" sz="1500" b="1" spc="-133" dirty="0" smtClean="0">
                <a:solidFill>
                  <a:srgbClr val="666699"/>
                </a:solidFill>
              </a:rPr>
              <a:t>?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 marL="442913" indent="-192088" latinLnBrk="0">
              <a:lnSpc>
                <a:spcPct val="150000"/>
              </a:lnSpc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의약품을 구입하면 그 성분 및 함량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효능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부작용 등을 알려주는 설명서처럼 화학제품의 안전한</a:t>
            </a:r>
            <a:r>
              <a:rPr lang="en-US" altLang="ko-KR" sz="1500" b="1" spc="-133" dirty="0">
                <a:solidFill>
                  <a:prstClr val="black"/>
                </a:solidFill>
              </a:rPr>
              <a:t>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취급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·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사용을 위한 정보자료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 marL="144000" indent="-144000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</a:pPr>
            <a:r>
              <a:rPr lang="en-US" altLang="ko-KR" sz="1800" b="1" spc="-133" dirty="0" smtClean="0">
                <a:solidFill>
                  <a:srgbClr val="666699"/>
                </a:solidFill>
              </a:rPr>
              <a:t>     MSDS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목적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  <a:p>
            <a:pPr marL="442913" indent="-192088" latinLnBrk="0">
              <a:lnSpc>
                <a:spcPct val="150000"/>
              </a:lnSpc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화학물질 사용자는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MSDS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를 통해 화학물질의 유해위험 정보를 바로 알고 화학물질로 인한 중독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  </a:t>
            </a:r>
          </a:p>
          <a:p>
            <a:pPr marL="252000" latinLnBrk="0">
              <a:lnSpc>
                <a:spcPct val="150000"/>
              </a:lnSpc>
              <a:buClr>
                <a:srgbClr val="33CCCC"/>
              </a:buClr>
            </a:pPr>
            <a:r>
              <a:rPr lang="en-US" altLang="ko-KR" sz="1500" b="1" spc="-133" dirty="0" smtClean="0">
                <a:solidFill>
                  <a:prstClr val="black"/>
                </a:solidFill>
              </a:rPr>
              <a:t>  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화재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·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폭발 등 산업재해를 사전에 예방할 수 있음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pic>
        <p:nvPicPr>
          <p:cNvPr id="7" name="그림 6" descr="아이콘 화살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1681" y="1643844"/>
            <a:ext cx="142876" cy="142876"/>
          </a:xfrm>
          <a:prstGeom prst="rect">
            <a:avLst/>
          </a:prstGeom>
        </p:spPr>
      </p:pic>
      <p:pic>
        <p:nvPicPr>
          <p:cNvPr id="8" name="그림 7" descr="아이콘 화살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1681" y="2808881"/>
            <a:ext cx="142876" cy="142876"/>
          </a:xfrm>
          <a:prstGeom prst="rect">
            <a:avLst/>
          </a:prstGeom>
        </p:spPr>
      </p:pic>
      <p:pic>
        <p:nvPicPr>
          <p:cNvPr id="9" name="그림 8" descr="아이콘 화살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59125" y="4108739"/>
            <a:ext cx="142876" cy="142876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11" name="직사각형 10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4557" y="4478071"/>
            <a:ext cx="7562887" cy="18024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02001" y="4003209"/>
            <a:ext cx="1834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800" b="1" spc="-133" dirty="0">
                <a:solidFill>
                  <a:srgbClr val="666699"/>
                </a:solidFill>
              </a:rPr>
              <a:t>MSDS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경고표지</a:t>
            </a:r>
            <a:endParaRPr lang="ko-KR" altLang="en-US" sz="1800" dirty="0"/>
          </a:p>
        </p:txBody>
      </p:sp>
    </p:spTree>
    <p:extLst>
      <p:ext uri="{BB962C8B-B14F-4D97-AF65-F5344CB8AC3E}">
        <p14:creationId xmlns:p14="http://schemas.microsoft.com/office/powerpoint/2010/main" val="2641695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아이콘 화살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1681" y="3751196"/>
            <a:ext cx="142876" cy="1428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85527" y="3573810"/>
            <a:ext cx="8072493" cy="30572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</a:pPr>
            <a:r>
              <a:rPr lang="ko-KR" altLang="en-US" sz="1600" b="1" spc="-133" dirty="0" smtClean="0">
                <a:solidFill>
                  <a:srgbClr val="666699"/>
                </a:solidFill>
              </a:rPr>
              <a:t> 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근로자 준수사항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  <a:p>
            <a:pPr marL="442913" indent="-192088"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화학물질 취급 전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MSDS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교육 이수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 marL="442913" indent="-192088"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err="1" smtClean="0">
                <a:solidFill>
                  <a:prstClr val="black"/>
                </a:solidFill>
              </a:rPr>
              <a:t>작업공정별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관리요령을 준수해 작업</a:t>
            </a:r>
            <a:endParaRPr lang="ko-KR" altLang="en-US" sz="1400" spc="-133" dirty="0" smtClean="0">
              <a:solidFill>
                <a:prstClr val="black"/>
              </a:solidFill>
            </a:endParaRPr>
          </a:p>
          <a:p>
            <a:pPr marL="442913" indent="-192088"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화학물질을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소분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용기에 덜어 사용 시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소분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용기에 경고표지 부착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 marL="252000"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</a:pPr>
            <a:r>
              <a:rPr lang="en-US" altLang="ko-KR" sz="1500" b="1" spc="-133" dirty="0" smtClean="0">
                <a:solidFill>
                  <a:prstClr val="black"/>
                </a:solidFill>
              </a:rPr>
              <a:t>  - </a:t>
            </a:r>
            <a:r>
              <a:rPr lang="ko-KR" altLang="en-US" sz="1500" spc="-133" dirty="0" smtClean="0">
                <a:solidFill>
                  <a:prstClr val="black"/>
                </a:solidFill>
              </a:rPr>
              <a:t>경고표지</a:t>
            </a:r>
            <a:r>
              <a:rPr lang="en-US" altLang="ko-KR" sz="1500" spc="-133" dirty="0" smtClean="0">
                <a:solidFill>
                  <a:prstClr val="black"/>
                </a:solidFill>
              </a:rPr>
              <a:t>(</a:t>
            </a:r>
            <a:r>
              <a:rPr lang="ko-KR" altLang="en-US" sz="1500" spc="-133" dirty="0" smtClean="0">
                <a:solidFill>
                  <a:prstClr val="black"/>
                </a:solidFill>
              </a:rPr>
              <a:t>표시</a:t>
            </a:r>
            <a:r>
              <a:rPr lang="en-US" altLang="ko-KR" sz="1500" spc="-133" dirty="0" smtClean="0">
                <a:solidFill>
                  <a:prstClr val="black"/>
                </a:solidFill>
              </a:rPr>
              <a:t>)</a:t>
            </a:r>
            <a:r>
              <a:rPr lang="ko-KR" altLang="en-US" sz="1500" spc="-133" dirty="0" smtClean="0">
                <a:solidFill>
                  <a:prstClr val="black"/>
                </a:solidFill>
              </a:rPr>
              <a:t>가 되어 있는 용기에서 물질안전보건자료대상물질을 옮겨 담기 위해 일시적으로 </a:t>
            </a:r>
            <a:endParaRPr lang="en-US" altLang="ko-KR" sz="1500" spc="-133" dirty="0" smtClean="0">
              <a:solidFill>
                <a:prstClr val="black"/>
              </a:solidFill>
            </a:endParaRPr>
          </a:p>
          <a:p>
            <a:pPr marL="252000"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</a:pPr>
            <a:r>
              <a:rPr lang="en-US" altLang="ko-KR" sz="1500" spc="-133" dirty="0">
                <a:solidFill>
                  <a:prstClr val="black"/>
                </a:solidFill>
              </a:rPr>
              <a:t> </a:t>
            </a:r>
            <a:r>
              <a:rPr lang="en-US" altLang="ko-KR" sz="1500" spc="-133" dirty="0" smtClean="0">
                <a:solidFill>
                  <a:prstClr val="black"/>
                </a:solidFill>
              </a:rPr>
              <a:t>   </a:t>
            </a:r>
            <a:r>
              <a:rPr lang="ko-KR" altLang="en-US" sz="1500" spc="-133" dirty="0" smtClean="0">
                <a:solidFill>
                  <a:prstClr val="black"/>
                </a:solidFill>
              </a:rPr>
              <a:t>용기 사용 시 경고표지 부착</a:t>
            </a:r>
            <a:endParaRPr lang="en-US" altLang="ko-KR" sz="1500" spc="-133" dirty="0" smtClean="0">
              <a:solidFill>
                <a:prstClr val="black"/>
              </a:solidFill>
            </a:endParaRPr>
          </a:p>
          <a:p>
            <a:pPr marL="442913" indent="-192088"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지급 받은 보호구 착용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 marL="442913" indent="-192088"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화학물질 취급으로 인한 건강이상 발생 시 사업주에게 즉시 보고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grpSp>
        <p:nvGrpSpPr>
          <p:cNvPr id="25" name="그룹 24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34" name="직사각형 33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  <p:sp>
        <p:nvSpPr>
          <p:cNvPr id="37" name="TextBox 36"/>
          <p:cNvSpPr txBox="1"/>
          <p:nvPr/>
        </p:nvSpPr>
        <p:spPr>
          <a:xfrm>
            <a:off x="3366689" y="1208737"/>
            <a:ext cx="8072493" cy="23134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</a:pPr>
            <a:r>
              <a:rPr lang="ko-KR" altLang="en-US" sz="1600" b="1" spc="-133" dirty="0" smtClean="0">
                <a:solidFill>
                  <a:srgbClr val="666699"/>
                </a:solidFill>
              </a:rPr>
              <a:t> 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사업주 준수사항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  <a:p>
            <a:pPr marL="442913" indent="-192088"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화학물질 취급 전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MSDS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교육 실시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 marL="252000"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</a:pPr>
            <a:r>
              <a:rPr lang="en-US" altLang="ko-KR" sz="1500" b="1" spc="-133" dirty="0" smtClean="0">
                <a:solidFill>
                  <a:prstClr val="black"/>
                </a:solidFill>
              </a:rPr>
              <a:t>  -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교육내용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: </a:t>
            </a:r>
            <a:r>
              <a:rPr lang="ko-KR" altLang="en-US" sz="1400" spc="-133" dirty="0" smtClean="0">
                <a:solidFill>
                  <a:prstClr val="black"/>
                </a:solidFill>
              </a:rPr>
              <a:t>해당 화학물질의 </a:t>
            </a:r>
            <a:r>
              <a:rPr lang="ko-KR" altLang="en-US" sz="1400" spc="-133" dirty="0" err="1" smtClean="0">
                <a:solidFill>
                  <a:prstClr val="black"/>
                </a:solidFill>
              </a:rPr>
              <a:t>유해성ㆍ위험성</a:t>
            </a:r>
            <a:r>
              <a:rPr lang="en-US" altLang="ko-KR" sz="1400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400" spc="-133" dirty="0" smtClean="0">
                <a:solidFill>
                  <a:prstClr val="black"/>
                </a:solidFill>
              </a:rPr>
              <a:t>취급상의 주의사항</a:t>
            </a:r>
            <a:r>
              <a:rPr lang="en-US" altLang="ko-KR" sz="1400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400" spc="-133" dirty="0" smtClean="0">
                <a:solidFill>
                  <a:prstClr val="black"/>
                </a:solidFill>
              </a:rPr>
              <a:t>적절한 보호구</a:t>
            </a:r>
            <a:r>
              <a:rPr lang="en-US" altLang="ko-KR" sz="1400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400" spc="-133" dirty="0" smtClean="0">
                <a:solidFill>
                  <a:prstClr val="black"/>
                </a:solidFill>
              </a:rPr>
              <a:t>사고 시 대처방법 등</a:t>
            </a:r>
          </a:p>
          <a:p>
            <a:pPr marL="442913" indent="-192088"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화학물질 취급에 따른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MSDS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비치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·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게시</a:t>
            </a:r>
            <a:endParaRPr lang="en-US" altLang="ko-KR" sz="1500" spc="-133" dirty="0" smtClean="0">
              <a:solidFill>
                <a:prstClr val="black"/>
              </a:solidFill>
            </a:endParaRPr>
          </a:p>
          <a:p>
            <a:pPr marL="442913" indent="-192088"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화학물질 경고표지 부착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(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사업장 내 취급 장소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용기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소분용기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등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)</a:t>
            </a:r>
          </a:p>
          <a:p>
            <a:pPr marL="442913" indent="-192088" latinLnBrk="0">
              <a:lnSpc>
                <a:spcPct val="150000"/>
              </a:lnSpc>
              <a:spcAft>
                <a:spcPts val="2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보호구 지급 등 화학물질 취급에 따른 각종 건강보호 조치 및 작업 관리 실시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pic>
        <p:nvPicPr>
          <p:cNvPr id="38" name="그림 37" descr="아이콘 화살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20591" y="1369445"/>
            <a:ext cx="142876" cy="14287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5599" y="1358092"/>
            <a:ext cx="2643206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100" b="1" spc="-133" dirty="0" smtClean="0">
                <a:solidFill>
                  <a:srgbClr val="33CCCC"/>
                </a:solidFill>
              </a:rPr>
              <a:t>13.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화학물질 안전보건</a:t>
            </a:r>
            <a:endParaRPr lang="ko-KR" altLang="en-US" sz="2100" b="1" spc="-133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356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599" y="1358092"/>
            <a:ext cx="2643206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100" b="1" spc="-133" dirty="0" smtClean="0">
                <a:solidFill>
                  <a:srgbClr val="33CCCC"/>
                </a:solidFill>
              </a:rPr>
              <a:t>14.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위험물질</a:t>
            </a:r>
            <a:r>
              <a:rPr lang="en-US" altLang="ko-KR" sz="2100" b="1" spc="-133" dirty="0" smtClean="0">
                <a:solidFill>
                  <a:srgbClr val="33CCCC"/>
                </a:solidFill>
              </a:rPr>
              <a:t>, </a:t>
            </a:r>
            <a:r>
              <a:rPr lang="ko-KR" altLang="en-US" sz="2100" b="1" spc="-133" dirty="0" smtClean="0">
                <a:solidFill>
                  <a:srgbClr val="33CCCC"/>
                </a:solidFill>
              </a:rPr>
              <a:t>안전한 취급</a:t>
            </a:r>
            <a:endParaRPr lang="ko-KR" altLang="en-US" sz="2100" b="1" spc="-133" dirty="0">
              <a:solidFill>
                <a:srgbClr val="33CC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70243" y="1482802"/>
            <a:ext cx="8072493" cy="7551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물질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중에서 화재</a:t>
            </a:r>
            <a:r>
              <a:rPr lang="en-US" altLang="ko-KR" sz="1600" b="1" spc="-133" dirty="0">
                <a:solidFill>
                  <a:prstClr val="black"/>
                </a:solidFill>
              </a:rPr>
              <a:t>·</a:t>
            </a:r>
            <a:r>
              <a:rPr lang="ko-KR" altLang="en-US" sz="1600" b="1" spc="-133" dirty="0">
                <a:solidFill>
                  <a:prstClr val="black"/>
                </a:solidFill>
              </a:rPr>
              <a:t>폭발 등의 원인이 되는 위험성을 가진 물질을 위험물이라고 함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.</a:t>
            </a:r>
          </a:p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이러한 </a:t>
            </a:r>
            <a:r>
              <a:rPr lang="ko-KR" altLang="en-US" sz="1600" b="1" spc="-133" dirty="0">
                <a:solidFill>
                  <a:prstClr val="black"/>
                </a:solidFill>
              </a:rPr>
              <a:t>물질들은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취급 부주의 </a:t>
            </a:r>
            <a:r>
              <a:rPr lang="ko-KR" altLang="en-US" sz="1600" b="1" spc="-133" dirty="0">
                <a:solidFill>
                  <a:prstClr val="black"/>
                </a:solidFill>
              </a:rPr>
              <a:t>등에 따라 대형사고가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발생할 수 있어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안전수칙을 반드시 준수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sp>
        <p:nvSpPr>
          <p:cNvPr id="9" name="대각선 방향의 모서리가 잘린 사각형 8"/>
          <p:cNvSpPr/>
          <p:nvPr/>
        </p:nvSpPr>
        <p:spPr>
          <a:xfrm>
            <a:off x="3441681" y="2975272"/>
            <a:ext cx="5643602" cy="1246610"/>
          </a:xfrm>
          <a:prstGeom prst="snip2DiagRect">
            <a:avLst/>
          </a:prstGeom>
          <a:solidFill>
            <a:srgbClr val="DB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6" name="그림 5" descr="아이콘 화살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1681" y="2689520"/>
            <a:ext cx="142876" cy="1428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70244" y="2507370"/>
            <a:ext cx="3429024" cy="160300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</a:pPr>
            <a:r>
              <a:rPr lang="en-US" altLang="ko-KR" sz="20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위험물질의 종류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  <a:p>
            <a:pPr marL="360000" latinLnBrk="0">
              <a:lnSpc>
                <a:spcPts val="2100"/>
              </a:lnSpc>
              <a:buClr>
                <a:srgbClr val="33CCCC"/>
              </a:buClr>
            </a:pPr>
            <a:r>
              <a:rPr lang="en-US" altLang="ko-KR" sz="1500" b="1" spc="-133" dirty="0" smtClean="0">
                <a:solidFill>
                  <a:srgbClr val="33CCCC"/>
                </a:solidFill>
              </a:rPr>
              <a:t>• 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폭발성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물질 및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유기과산화물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</a:t>
            </a:r>
          </a:p>
          <a:p>
            <a:pPr marL="360000" latinLnBrk="0">
              <a:lnSpc>
                <a:spcPts val="2100"/>
              </a:lnSpc>
              <a:buClr>
                <a:srgbClr val="33CCCC"/>
              </a:buClr>
            </a:pPr>
            <a:r>
              <a:rPr lang="en-US" altLang="ko-KR" sz="1500" b="1" spc="-133" dirty="0" smtClean="0">
                <a:solidFill>
                  <a:srgbClr val="33CCCC"/>
                </a:solidFill>
              </a:rPr>
              <a:t>• 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물반응성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물질 및 인화성 고체 </a:t>
            </a:r>
          </a:p>
          <a:p>
            <a:pPr marL="360000" latinLnBrk="0">
              <a:lnSpc>
                <a:spcPts val="2100"/>
              </a:lnSpc>
              <a:buClr>
                <a:srgbClr val="33CCCC"/>
              </a:buClr>
            </a:pPr>
            <a:r>
              <a:rPr lang="en-US" altLang="ko-KR" sz="1500" b="1" spc="-133" dirty="0" smtClean="0">
                <a:solidFill>
                  <a:srgbClr val="33CCCC"/>
                </a:solidFill>
              </a:rPr>
              <a:t>•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산화성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액체 및 고체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  <a:p>
            <a:pPr marL="360000" latinLnBrk="0">
              <a:lnSpc>
                <a:spcPts val="2100"/>
              </a:lnSpc>
              <a:buClr>
                <a:srgbClr val="33CCCC"/>
              </a:buClr>
            </a:pPr>
            <a:r>
              <a:rPr lang="en-US" altLang="ko-KR" sz="1500" b="1" spc="-133" dirty="0" smtClean="0">
                <a:solidFill>
                  <a:srgbClr val="33CCCC"/>
                </a:solidFill>
              </a:rPr>
              <a:t>•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급성 독성 물질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85019" y="3007436"/>
            <a:ext cx="1928826" cy="8079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ts val="2100"/>
              </a:lnSpc>
              <a:buClr>
                <a:srgbClr val="33CCCC"/>
              </a:buClr>
            </a:pPr>
            <a:r>
              <a:rPr lang="en-US" altLang="ko-KR" sz="1500" b="1" spc="-133" dirty="0" smtClean="0">
                <a:solidFill>
                  <a:srgbClr val="33CCCC"/>
                </a:solidFill>
              </a:rPr>
              <a:t>•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인화성 액체 </a:t>
            </a:r>
          </a:p>
          <a:p>
            <a:pPr latinLnBrk="0">
              <a:lnSpc>
                <a:spcPts val="2100"/>
              </a:lnSpc>
              <a:buClr>
                <a:srgbClr val="33CCCC"/>
              </a:buClr>
            </a:pPr>
            <a:r>
              <a:rPr lang="en-US" altLang="ko-KR" sz="1500" b="1" spc="-133" dirty="0" smtClean="0">
                <a:solidFill>
                  <a:srgbClr val="33CCCC"/>
                </a:solidFill>
              </a:rPr>
              <a:t>•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인화성 가스 </a:t>
            </a:r>
          </a:p>
          <a:p>
            <a:pPr latinLnBrk="0">
              <a:lnSpc>
                <a:spcPts val="2100"/>
              </a:lnSpc>
              <a:buClr>
                <a:srgbClr val="33CCCC"/>
              </a:buClr>
            </a:pPr>
            <a:r>
              <a:rPr lang="en-US" altLang="ko-KR" sz="1500" b="1" spc="-133" dirty="0" smtClean="0">
                <a:solidFill>
                  <a:srgbClr val="33CCCC"/>
                </a:solidFill>
              </a:rPr>
              <a:t>• 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부식성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물질</a:t>
            </a:r>
          </a:p>
        </p:txBody>
      </p:sp>
      <p:grpSp>
        <p:nvGrpSpPr>
          <p:cNvPr id="13" name="그룹 12"/>
          <p:cNvGrpSpPr/>
          <p:nvPr/>
        </p:nvGrpSpPr>
        <p:grpSpPr>
          <a:xfrm>
            <a:off x="3441680" y="4509914"/>
            <a:ext cx="7929618" cy="1326004"/>
            <a:chOff x="3441681" y="4501364"/>
            <a:chExt cx="7929618" cy="1326004"/>
          </a:xfrm>
        </p:grpSpPr>
        <p:sp>
          <p:nvSpPr>
            <p:cNvPr id="11" name="TextBox 10"/>
            <p:cNvSpPr txBox="1"/>
            <p:nvPr/>
          </p:nvSpPr>
          <p:spPr>
            <a:xfrm>
              <a:off x="3441681" y="4501364"/>
              <a:ext cx="7929618" cy="13260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indent="-144000" latinLnBrk="0">
                <a:lnSpc>
                  <a:spcPct val="15000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800" b="1" spc="-133" dirty="0" smtClean="0">
                  <a:solidFill>
                    <a:srgbClr val="666699"/>
                  </a:solidFill>
                </a:rPr>
                <a:t>    위험물질관련 재해사례</a:t>
              </a:r>
              <a:endParaRPr lang="en-US" altLang="ko-KR" sz="1800" b="1" spc="-133" dirty="0" smtClean="0">
                <a:solidFill>
                  <a:prstClr val="black"/>
                </a:solidFill>
              </a:endParaRPr>
            </a:p>
            <a:p>
              <a:pPr marL="361950" indent="-146050" latinLnBrk="0">
                <a:lnSpc>
                  <a:spcPts val="2200"/>
                </a:lnSpc>
                <a:buClr>
                  <a:srgbClr val="33CCCC"/>
                </a:buClr>
                <a:buFont typeface="Arial" panose="020B0604020202020204" pitchFamily="34" charset="0"/>
                <a:buChar char="•"/>
              </a:pP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유류가 들어 있던 빈 드럼통에 불을 가까이 해 폭발</a:t>
              </a:r>
            </a:p>
            <a:p>
              <a:pPr marL="361950" indent="-146050" latinLnBrk="0">
                <a:lnSpc>
                  <a:spcPts val="2200"/>
                </a:lnSpc>
                <a:buClr>
                  <a:srgbClr val="33CCCC"/>
                </a:buClr>
                <a:buFont typeface="Arial" panose="020B0604020202020204" pitchFamily="34" charset="0"/>
                <a:buChar char="•"/>
              </a:pP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스토브에 기름을 붓다가 폭발</a:t>
              </a:r>
            </a:p>
            <a:p>
              <a:pPr marL="361950" indent="-146050" latinLnBrk="0">
                <a:lnSpc>
                  <a:spcPts val="2200"/>
                </a:lnSpc>
                <a:buClr>
                  <a:srgbClr val="33CCCC"/>
                </a:buClr>
                <a:buFont typeface="Arial" panose="020B0604020202020204" pitchFamily="34" charset="0"/>
                <a:buChar char="•"/>
              </a:pP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도장 작업 후 작업장에 화기를 가까이 해 폭발 등</a:t>
              </a:r>
            </a:p>
          </p:txBody>
        </p:sp>
        <p:pic>
          <p:nvPicPr>
            <p:cNvPr id="12" name="그림 11" descr="아이콘 화살표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1681" y="4644240"/>
              <a:ext cx="142876" cy="142876"/>
            </a:xfrm>
            <a:prstGeom prst="rect">
              <a:avLst/>
            </a:prstGeom>
          </p:spPr>
        </p:pic>
      </p:grpSp>
      <p:pic>
        <p:nvPicPr>
          <p:cNvPr id="14" name="그림 13" descr="32 삽화 위험물질관련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181231" y="4781207"/>
            <a:ext cx="2571768" cy="1374707"/>
          </a:xfrm>
          <a:prstGeom prst="rect">
            <a:avLst/>
          </a:prstGeom>
        </p:spPr>
      </p:pic>
      <p:grpSp>
        <p:nvGrpSpPr>
          <p:cNvPr id="15" name="그룹 14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16" name="직사각형 15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280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599" y="1358092"/>
            <a:ext cx="2643206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100" b="1" spc="-133" dirty="0" smtClean="0">
                <a:solidFill>
                  <a:srgbClr val="33CCCC"/>
                </a:solidFill>
              </a:rPr>
              <a:t>15.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유해물질</a:t>
            </a:r>
            <a:r>
              <a:rPr lang="en-US" altLang="ko-KR" sz="2100" b="1" spc="-133" dirty="0" smtClean="0">
                <a:solidFill>
                  <a:srgbClr val="33CCCC"/>
                </a:solidFill>
              </a:rPr>
              <a:t>, </a:t>
            </a:r>
            <a:r>
              <a:rPr lang="ko-KR" altLang="en-US" sz="2100" b="1" spc="-133" dirty="0" smtClean="0">
                <a:solidFill>
                  <a:srgbClr val="33CCCC"/>
                </a:solidFill>
              </a:rPr>
              <a:t>안전한 취급</a:t>
            </a:r>
            <a:endParaRPr lang="ko-KR" altLang="en-US" sz="2100" b="1" spc="-133" dirty="0">
              <a:solidFill>
                <a:srgbClr val="33CC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84557" y="3044150"/>
            <a:ext cx="8260970" cy="36445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>
                <a:solidFill>
                  <a:prstClr val="black"/>
                </a:solidFill>
              </a:rPr>
              <a:t>유해물질 취급 전 반드시 물질안전보건자료</a:t>
            </a:r>
            <a:r>
              <a:rPr lang="en-US" altLang="ko-KR" sz="1600" b="1" spc="-133" dirty="0">
                <a:solidFill>
                  <a:prstClr val="black"/>
                </a:solidFill>
              </a:rPr>
              <a:t>(MSDS)</a:t>
            </a:r>
            <a:r>
              <a:rPr lang="ko-KR" altLang="en-US" sz="1600" b="1" spc="-133" dirty="0">
                <a:solidFill>
                  <a:prstClr val="black"/>
                </a:solidFill>
              </a:rPr>
              <a:t>를 참고하여                                                 해당물질의 유해위험성 및 적정한 보호구</a:t>
            </a:r>
            <a:r>
              <a:rPr lang="en-US" altLang="ko-KR" sz="1600" b="1" spc="-133" dirty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>
                <a:solidFill>
                  <a:prstClr val="black"/>
                </a:solidFill>
              </a:rPr>
              <a:t>비상시 대응요령을 숙지한다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.</a:t>
            </a:r>
          </a:p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유해물질이 들어 있는 용기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(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들어 있던 빈 용기도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)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는 밀폐해 유해물질이 공기 중에 날린다거나 가스가 발생되지 않도록 할 것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유해물질을 마음대로 갖고 다니거나 다른 작업장으로 옮기지 말 것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손으로 직접 만지지 말고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작업한 손으로 담배 등을 피우지 말 것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유해물질을 사용하는 장소에서 흡연을 하거나 음식물을 먹지 않도록 한다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.</a:t>
            </a:r>
          </a:p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유해물질에서 발생하는 분진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가스 및 증기가 국소배기장치의 후드와 공기정화장치를 거쳐 외부배기가 되도록 한다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sp>
        <p:nvSpPr>
          <p:cNvPr id="6" name="대각선 방향의 모서리가 잘린 사각형 5"/>
          <p:cNvSpPr/>
          <p:nvPr/>
        </p:nvSpPr>
        <p:spPr>
          <a:xfrm>
            <a:off x="3441681" y="1901142"/>
            <a:ext cx="6572296" cy="428628"/>
          </a:xfrm>
          <a:prstGeom prst="snip2DiagRect">
            <a:avLst/>
          </a:prstGeom>
          <a:solidFill>
            <a:srgbClr val="DB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0243" y="1455853"/>
            <a:ext cx="6286543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</a:pPr>
            <a:r>
              <a:rPr lang="en-US" altLang="ko-KR" sz="20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유해물질 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>(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관리대상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>)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의 종류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  <a:p>
            <a:pPr marL="360000" latinLnBrk="0">
              <a:lnSpc>
                <a:spcPts val="2300"/>
              </a:lnSpc>
              <a:buClr>
                <a:srgbClr val="33CCCC"/>
              </a:buClr>
            </a:pPr>
            <a:r>
              <a:rPr lang="en-US" altLang="ko-KR" sz="1600" b="1" spc="-133" dirty="0" smtClean="0">
                <a:solidFill>
                  <a:srgbClr val="33CCCC"/>
                </a:solidFill>
              </a:rPr>
              <a:t>•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유기화합물        </a:t>
            </a:r>
            <a:r>
              <a:rPr lang="en-US" altLang="ko-KR" sz="1600" b="1" spc="-133" dirty="0" smtClean="0">
                <a:solidFill>
                  <a:srgbClr val="33CCCC"/>
                </a:solidFill>
              </a:rPr>
              <a:t>•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금속류       </a:t>
            </a:r>
            <a:r>
              <a:rPr lang="en-US" altLang="ko-KR" sz="1600" b="1" spc="-133" dirty="0" smtClean="0">
                <a:solidFill>
                  <a:srgbClr val="33CCCC"/>
                </a:solidFill>
              </a:rPr>
              <a:t>• </a:t>
            </a:r>
            <a:r>
              <a:rPr lang="ko-KR" altLang="en-US" sz="1600" b="1" spc="-133" dirty="0" err="1" smtClean="0">
                <a:solidFill>
                  <a:prstClr val="black"/>
                </a:solidFill>
              </a:rPr>
              <a:t>산ㆍ알칼리류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      </a:t>
            </a:r>
            <a:r>
              <a:rPr lang="en-US" altLang="ko-KR" sz="1600" b="1" spc="-133" dirty="0" smtClean="0">
                <a:solidFill>
                  <a:srgbClr val="33CCCC"/>
                </a:solidFill>
              </a:rPr>
              <a:t>•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가스상태 </a:t>
            </a:r>
            <a:r>
              <a:rPr lang="ko-KR" altLang="en-US" sz="1600" b="1" spc="-133" dirty="0" err="1" smtClean="0">
                <a:solidFill>
                  <a:prstClr val="black"/>
                </a:solidFill>
              </a:rPr>
              <a:t>물질류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pic>
        <p:nvPicPr>
          <p:cNvPr id="8" name="그림 7" descr="아이콘 화살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1681" y="1615390"/>
            <a:ext cx="142876" cy="1428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78899" y="2491047"/>
            <a:ext cx="628654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</a:pPr>
            <a:r>
              <a:rPr lang="en-US" altLang="ko-KR" sz="20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유해물질 취급 시 주의사항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  <p:pic>
        <p:nvPicPr>
          <p:cNvPr id="10" name="그림 9" descr="아이콘 화살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1681" y="2705361"/>
            <a:ext cx="142876" cy="142876"/>
          </a:xfrm>
          <a:prstGeom prst="rect">
            <a:avLst/>
          </a:prstGeom>
        </p:spPr>
      </p:pic>
      <p:grpSp>
        <p:nvGrpSpPr>
          <p:cNvPr id="11" name="그룹 10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12" name="직사각형 11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40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/>
          <p:cNvSpPr/>
          <p:nvPr/>
        </p:nvSpPr>
        <p:spPr>
          <a:xfrm>
            <a:off x="3513119" y="1786720"/>
            <a:ext cx="7429552" cy="3214710"/>
          </a:xfrm>
          <a:prstGeom prst="rect">
            <a:avLst/>
          </a:prstGeom>
          <a:solidFill>
            <a:srgbClr val="33CCC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4584689" y="1500968"/>
            <a:ext cx="5143536" cy="642942"/>
            <a:chOff x="4799003" y="1572406"/>
            <a:chExt cx="5143536" cy="642942"/>
          </a:xfrm>
        </p:grpSpPr>
        <p:pic>
          <p:nvPicPr>
            <p:cNvPr id="8" name="그림 7" descr="안전팁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799003" y="1572406"/>
              <a:ext cx="1815074" cy="642942"/>
            </a:xfrm>
            <a:prstGeom prst="rect">
              <a:avLst/>
            </a:prstGeom>
          </p:spPr>
        </p:pic>
        <p:sp>
          <p:nvSpPr>
            <p:cNvPr id="9" name="모서리가 둥근 직사각형 8"/>
            <p:cNvSpPr/>
            <p:nvPr/>
          </p:nvSpPr>
          <p:spPr>
            <a:xfrm>
              <a:off x="6084887" y="1715282"/>
              <a:ext cx="3643338" cy="35719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4F8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6370639" y="1703140"/>
              <a:ext cx="3571900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>
                <a:lnSpc>
                  <a:spcPct val="150000"/>
                </a:lnSpc>
              </a:pP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화학물질 취급자 </a:t>
              </a:r>
              <a:r>
                <a:rPr lang="en-US" altLang="ko-KR" sz="1600" b="1" spc="-133" dirty="0" smtClean="0">
                  <a:solidFill>
                    <a:prstClr val="black"/>
                  </a:solidFill>
                </a:rPr>
                <a:t>5</a:t>
              </a: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대 안전보건수칙</a:t>
              </a:r>
              <a:endParaRPr lang="ko-KR" altLang="en-US" sz="1600" b="1" spc="-133" dirty="0">
                <a:solidFill>
                  <a:prstClr val="black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941747" y="2429662"/>
            <a:ext cx="7215238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800"/>
              </a:lnSpc>
              <a:spcAft>
                <a:spcPts val="1000"/>
              </a:spcAft>
              <a:buClr>
                <a:srgbClr val="666699"/>
              </a:buClr>
            </a:pPr>
            <a:r>
              <a:rPr lang="ko-KR" altLang="en-US" sz="1600" b="1" spc="-133" dirty="0" smtClean="0">
                <a:solidFill>
                  <a:srgbClr val="33CCCC"/>
                </a:solidFill>
              </a:rPr>
              <a:t>➊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  내가 사용하는 물질이 무엇이고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어떤 독성이 있는지 제대로 알 것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  <a:spcAft>
                <a:spcPts val="1000"/>
              </a:spcAft>
              <a:buClr>
                <a:srgbClr val="666699"/>
              </a:buClr>
            </a:pPr>
            <a:r>
              <a:rPr lang="en-US" altLang="ko-KR" sz="1600" b="1" spc="-133" dirty="0" smtClean="0">
                <a:solidFill>
                  <a:srgbClr val="33CCCC"/>
                </a:solidFill>
              </a:rPr>
              <a:t>➋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 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공기 중에 화학물질이 섞이지 않도록 용기뚜껑을 잘 닫을 것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  <a:spcAft>
                <a:spcPts val="1000"/>
              </a:spcAft>
              <a:buClr>
                <a:srgbClr val="666699"/>
              </a:buClr>
            </a:pPr>
            <a:r>
              <a:rPr lang="en-US" altLang="ko-KR" sz="1600" b="1" spc="-133" dirty="0" smtClean="0">
                <a:solidFill>
                  <a:srgbClr val="33CCCC"/>
                </a:solidFill>
              </a:rPr>
              <a:t>➌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 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환기시설을 잘 가동하여 작업장의 공기가 깨끗하도록 해야 함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  <a:spcAft>
                <a:spcPts val="1000"/>
              </a:spcAft>
              <a:buClr>
                <a:srgbClr val="666699"/>
              </a:buClr>
            </a:pPr>
            <a:r>
              <a:rPr lang="en-US" altLang="ko-KR" sz="1600" b="1" spc="-133" dirty="0" smtClean="0">
                <a:solidFill>
                  <a:srgbClr val="33CCCC"/>
                </a:solidFill>
              </a:rPr>
              <a:t>➍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적합한 개인용 보호구를 잘 착용할 것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>
              <a:lnSpc>
                <a:spcPts val="2800"/>
              </a:lnSpc>
              <a:spcAft>
                <a:spcPts val="1000"/>
              </a:spcAft>
              <a:buClr>
                <a:srgbClr val="666699"/>
              </a:buClr>
            </a:pPr>
            <a:r>
              <a:rPr lang="en-US" altLang="ko-KR" sz="1600" b="1" spc="-133" dirty="0" smtClean="0">
                <a:solidFill>
                  <a:srgbClr val="33CCCC"/>
                </a:solidFill>
              </a:rPr>
              <a:t>➎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정기적으로 건강진단을 받아야 함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grpSp>
        <p:nvGrpSpPr>
          <p:cNvPr id="13" name="그룹 12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14" name="직사각형 13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655599" y="1358092"/>
            <a:ext cx="2643206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100" b="1" spc="-133" dirty="0" smtClean="0">
                <a:solidFill>
                  <a:srgbClr val="33CCCC"/>
                </a:solidFill>
              </a:rPr>
              <a:t>15.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유해물질</a:t>
            </a:r>
            <a:r>
              <a:rPr lang="en-US" altLang="ko-KR" sz="2100" b="1" spc="-133" dirty="0" smtClean="0">
                <a:solidFill>
                  <a:srgbClr val="33CCCC"/>
                </a:solidFill>
              </a:rPr>
              <a:t>, </a:t>
            </a:r>
            <a:r>
              <a:rPr lang="ko-KR" altLang="en-US" sz="2100" b="1" spc="-133" dirty="0" smtClean="0">
                <a:solidFill>
                  <a:srgbClr val="33CCCC"/>
                </a:solidFill>
              </a:rPr>
              <a:t>안전한 취급</a:t>
            </a:r>
            <a:endParaRPr lang="ko-KR" altLang="en-US" sz="2100" b="1" spc="-133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60327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599" y="1358092"/>
            <a:ext cx="2643206" cy="1282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100" b="1" spc="-133" dirty="0" smtClean="0">
                <a:solidFill>
                  <a:srgbClr val="33CCCC"/>
                </a:solidFill>
              </a:rPr>
              <a:t>16.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유해위험장소에</a:t>
            </a:r>
            <a:endParaRPr lang="en-US" altLang="ko-KR" sz="2100" b="1" spc="-133" dirty="0" smtClean="0">
              <a:solidFill>
                <a:srgbClr val="33CCCC"/>
              </a:solidFill>
            </a:endParaRP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출입제한 </a:t>
            </a:r>
            <a:endParaRPr lang="ko-KR" altLang="en-US" sz="2100" b="1" spc="-133" dirty="0">
              <a:solidFill>
                <a:srgbClr val="33CCCC"/>
              </a:solidFill>
            </a:endParaRPr>
          </a:p>
        </p:txBody>
      </p:sp>
      <p:pic>
        <p:nvPicPr>
          <p:cNvPr id="9" name="그림 8" descr="아이콘 화살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95066" y="1482580"/>
            <a:ext cx="142876" cy="142876"/>
          </a:xfrm>
          <a:prstGeom prst="rect">
            <a:avLst/>
          </a:prstGeom>
        </p:spPr>
      </p:pic>
      <p:grpSp>
        <p:nvGrpSpPr>
          <p:cNvPr id="16" name="그룹 15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17" name="직사각형 16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  <p:sp>
        <p:nvSpPr>
          <p:cNvPr id="14" name="대각선 방향의 모서리가 잘린 사각형 13"/>
          <p:cNvSpPr/>
          <p:nvPr/>
        </p:nvSpPr>
        <p:spPr>
          <a:xfrm>
            <a:off x="3620275" y="1806911"/>
            <a:ext cx="5786478" cy="1143008"/>
          </a:xfrm>
          <a:prstGeom prst="snip2DiagRect">
            <a:avLst/>
          </a:prstGeom>
          <a:solidFill>
            <a:srgbClr val="DB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392860" y="1314556"/>
            <a:ext cx="6286543" cy="15260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</a:pPr>
            <a:r>
              <a:rPr lang="en-US" altLang="ko-KR" sz="20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산소결핍의 위험성이 있는 장소의 예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  <a:p>
            <a:pPr marL="360000" latinLnBrk="0">
              <a:lnSpc>
                <a:spcPts val="2600"/>
              </a:lnSpc>
              <a:buClr>
                <a:srgbClr val="33CCCC"/>
              </a:buClr>
            </a:pPr>
            <a:r>
              <a:rPr lang="en-US" altLang="ko-KR" sz="1600" b="1" spc="-133" dirty="0" smtClean="0">
                <a:solidFill>
                  <a:srgbClr val="33CCCC"/>
                </a:solidFill>
              </a:rPr>
              <a:t>•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분뇨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폐수 등의 부패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/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분해가 이루어지는 장소 내부</a:t>
            </a:r>
          </a:p>
          <a:p>
            <a:pPr marL="360000" latinLnBrk="0">
              <a:lnSpc>
                <a:spcPts val="2600"/>
              </a:lnSpc>
              <a:buClr>
                <a:srgbClr val="33CCCC"/>
              </a:buClr>
            </a:pPr>
            <a:r>
              <a:rPr lang="en-US" altLang="ko-KR" sz="1600" b="1" spc="-133" dirty="0" smtClean="0">
                <a:solidFill>
                  <a:srgbClr val="33CCCC"/>
                </a:solidFill>
              </a:rPr>
              <a:t>• 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장기간 밀폐된 산화가 쉬운 금속재의 탱크나 반응기 등 내부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360000" latinLnBrk="0">
              <a:lnSpc>
                <a:spcPts val="2600"/>
              </a:lnSpc>
              <a:buClr>
                <a:srgbClr val="33CCCC"/>
              </a:buClr>
            </a:pPr>
            <a:r>
              <a:rPr lang="en-US" altLang="ko-KR" sz="1600" b="1" spc="-133" dirty="0" smtClean="0">
                <a:solidFill>
                  <a:srgbClr val="33CCCC"/>
                </a:solidFill>
              </a:rPr>
              <a:t>• 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곡물 또는 사료를 저장고나 발효를 위한 장소 등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grpSp>
        <p:nvGrpSpPr>
          <p:cNvPr id="21" name="그룹 20"/>
          <p:cNvGrpSpPr/>
          <p:nvPr/>
        </p:nvGrpSpPr>
        <p:grpSpPr>
          <a:xfrm>
            <a:off x="3420591" y="3349570"/>
            <a:ext cx="7858180" cy="802784"/>
            <a:chOff x="3441681" y="3358356"/>
            <a:chExt cx="7858180" cy="802784"/>
          </a:xfrm>
        </p:grpSpPr>
        <p:sp>
          <p:nvSpPr>
            <p:cNvPr id="22" name="TextBox 21"/>
            <p:cNvSpPr txBox="1"/>
            <p:nvPr/>
          </p:nvSpPr>
          <p:spPr>
            <a:xfrm>
              <a:off x="3655995" y="3358356"/>
              <a:ext cx="7643866" cy="80278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ct val="15000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>
                  <a:solidFill>
                    <a:prstClr val="black"/>
                  </a:solidFill>
                </a:rPr>
                <a:t>이들 장소에서는  산소가 부족할 위험이</a:t>
              </a:r>
              <a:r>
                <a:rPr lang="en-US" altLang="ko-KR" sz="1600" b="1" spc="-133" dirty="0">
                  <a:solidFill>
                    <a:prstClr val="black"/>
                  </a:solidFill>
                </a:rPr>
                <a:t>(</a:t>
              </a:r>
              <a:r>
                <a:rPr lang="ko-KR" altLang="en-US" sz="1600" b="1" spc="-133" dirty="0">
                  <a:solidFill>
                    <a:prstClr val="black"/>
                  </a:solidFill>
                </a:rPr>
                <a:t>해당 물질이 산소를 </a:t>
              </a: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소모함</a:t>
              </a:r>
              <a:r>
                <a:rPr lang="en-US" altLang="ko-KR" sz="1600" b="1" spc="-133" dirty="0" smtClean="0">
                  <a:solidFill>
                    <a:prstClr val="black"/>
                  </a:solidFill>
                </a:rPr>
                <a:t>)</a:t>
              </a:r>
              <a:r>
                <a:rPr lang="ko-KR" altLang="en-US" sz="1600" b="1" spc="-133" dirty="0">
                  <a:solidFill>
                    <a:prstClr val="black"/>
                  </a:solidFill>
                </a:rPr>
                <a:t>있기 </a:t>
              </a: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때문에 </a:t>
              </a:r>
              <a:endParaRPr lang="en-US" altLang="ko-KR" sz="1600" b="1" spc="-133" dirty="0" smtClean="0">
                <a:solidFill>
                  <a:prstClr val="black"/>
                </a:solidFill>
              </a:endParaRPr>
            </a:p>
            <a:p>
              <a:pPr latinLnBrk="0">
                <a:lnSpc>
                  <a:spcPct val="15000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어디에서나 산소 결핍에 의한 사고가 일어날 위험이 있다</a:t>
              </a:r>
              <a:r>
                <a:rPr lang="en-US" altLang="ko-KR" sz="1600" b="1" spc="-133" dirty="0" smtClean="0">
                  <a:solidFill>
                    <a:prstClr val="black"/>
                  </a:solidFill>
                </a:rPr>
                <a:t>.</a:t>
              </a:r>
            </a:p>
          </p:txBody>
        </p:sp>
        <p:pic>
          <p:nvPicPr>
            <p:cNvPr id="23" name="그림 22" descr="아이콘 화살표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1681" y="3501232"/>
              <a:ext cx="142876" cy="142876"/>
            </a:xfrm>
            <a:prstGeom prst="rect">
              <a:avLst/>
            </a:prstGeom>
          </p:spPr>
        </p:pic>
      </p:grpSp>
      <p:grpSp>
        <p:nvGrpSpPr>
          <p:cNvPr id="24" name="그룹 23"/>
          <p:cNvGrpSpPr/>
          <p:nvPr/>
        </p:nvGrpSpPr>
        <p:grpSpPr>
          <a:xfrm>
            <a:off x="3370243" y="4358488"/>
            <a:ext cx="6286543" cy="887744"/>
            <a:chOff x="3370243" y="4287050"/>
            <a:chExt cx="6286543" cy="887744"/>
          </a:xfrm>
        </p:grpSpPr>
        <p:sp>
          <p:nvSpPr>
            <p:cNvPr id="25" name="TextBox 24"/>
            <p:cNvSpPr txBox="1"/>
            <p:nvPr/>
          </p:nvSpPr>
          <p:spPr>
            <a:xfrm>
              <a:off x="3370243" y="4287050"/>
              <a:ext cx="6286543" cy="8877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indent="-144000" latinLnBrk="0">
                <a:lnSpc>
                  <a:spcPct val="15000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en-US" altLang="ko-KR" sz="2000" b="1" spc="-133" dirty="0" smtClean="0">
                  <a:solidFill>
                    <a:srgbClr val="666699"/>
                  </a:solidFill>
                </a:rPr>
                <a:t>    </a:t>
              </a:r>
              <a:r>
                <a:rPr lang="ko-KR" altLang="en-US" sz="1800" b="1" spc="-133" dirty="0" smtClean="0">
                  <a:solidFill>
                    <a:srgbClr val="666699"/>
                  </a:solidFill>
                </a:rPr>
                <a:t>화재폭발의 위험성이 있는 장소의 예 </a:t>
              </a:r>
            </a:p>
            <a:p>
              <a:pPr marL="144000" indent="-144000" latinLnBrk="0">
                <a:lnSpc>
                  <a:spcPct val="150000"/>
                </a:lnSpc>
                <a:spcAft>
                  <a:spcPts val="500"/>
                </a:spcAft>
                <a:buClr>
                  <a:srgbClr val="33CCCC"/>
                </a:buClr>
              </a:pPr>
              <a:endParaRPr lang="en-US" altLang="ko-KR" sz="1800" b="1" spc="-133" dirty="0" smtClean="0">
                <a:solidFill>
                  <a:prstClr val="black"/>
                </a:solidFill>
              </a:endParaRPr>
            </a:p>
          </p:txBody>
        </p:sp>
        <p:pic>
          <p:nvPicPr>
            <p:cNvPr id="26" name="그림 25" descr="아이콘 화살표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441681" y="4438276"/>
              <a:ext cx="142876" cy="142876"/>
            </a:xfrm>
            <a:prstGeom prst="rect">
              <a:avLst/>
            </a:prstGeom>
          </p:spPr>
        </p:pic>
      </p:grpSp>
      <p:sp>
        <p:nvSpPr>
          <p:cNvPr id="27" name="대각선 방향의 모서리가 잘린 사각형 26"/>
          <p:cNvSpPr/>
          <p:nvPr/>
        </p:nvSpPr>
        <p:spPr>
          <a:xfrm>
            <a:off x="3560021" y="4854639"/>
            <a:ext cx="5786478" cy="1143008"/>
          </a:xfrm>
          <a:prstGeom prst="snip2DiagRect">
            <a:avLst/>
          </a:prstGeom>
          <a:solidFill>
            <a:srgbClr val="DBFAF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798871" y="4945242"/>
            <a:ext cx="5094328" cy="9618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500"/>
              </a:lnSpc>
              <a:buClr>
                <a:srgbClr val="666699"/>
              </a:buClr>
              <a:buFont typeface="Arial" pitchFamily="34" charset="0"/>
              <a:buChar char="•"/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  인화성 액체의 증기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인화성 가스 또는 인화성 고체가 존재하여 </a:t>
            </a:r>
            <a:r>
              <a:rPr lang="en-US" altLang="ko-KR" sz="1500" b="1" spc="-133" dirty="0">
                <a:solidFill>
                  <a:prstClr val="black"/>
                </a:solidFill>
              </a:rPr>
              <a:t> 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        </a:t>
            </a:r>
          </a:p>
          <a:p>
            <a:pPr>
              <a:lnSpc>
                <a:spcPts val="2500"/>
              </a:lnSpc>
              <a:buClr>
                <a:srgbClr val="666699"/>
              </a:buClr>
            </a:pPr>
            <a:r>
              <a:rPr lang="en-US" altLang="ko-KR" sz="1500" b="1" spc="-133" dirty="0" smtClean="0">
                <a:solidFill>
                  <a:prstClr val="black"/>
                </a:solidFill>
              </a:rPr>
              <a:t>  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폭발이나 화재가 발생할 우려가 있는 장소</a:t>
            </a:r>
          </a:p>
          <a:p>
            <a:pPr>
              <a:lnSpc>
                <a:spcPts val="2500"/>
              </a:lnSpc>
              <a:buClr>
                <a:srgbClr val="666699"/>
              </a:buClr>
              <a:buFont typeface="Arial" pitchFamily="34" charset="0"/>
              <a:buChar char="•"/>
            </a:pPr>
            <a:r>
              <a:rPr lang="en-US" altLang="ko-KR" sz="1500" b="1" spc="-133" dirty="0" smtClean="0">
                <a:solidFill>
                  <a:prstClr val="black"/>
                </a:solidFill>
              </a:rPr>
              <a:t>  </a:t>
            </a:r>
            <a:r>
              <a:rPr lang="ko-KR" altLang="en-US" sz="1500" b="1" spc="-133" dirty="0" err="1" smtClean="0">
                <a:solidFill>
                  <a:prstClr val="black"/>
                </a:solidFill>
              </a:rPr>
              <a:t>화재ㆍ폭발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 등 유해위험물질 보관 취급 장소 등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8524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 descr="36 삽화 사고발생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656655" y="3572670"/>
            <a:ext cx="2700528" cy="272491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5599" y="1358092"/>
            <a:ext cx="2643206" cy="1282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100" b="1" spc="-133" dirty="0" smtClean="0">
                <a:solidFill>
                  <a:srgbClr val="33CCCC"/>
                </a:solidFill>
              </a:rPr>
              <a:t>17.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사고 발생시 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대처 사항</a:t>
            </a:r>
            <a:endParaRPr lang="ko-KR" altLang="en-US" sz="2100" b="1" spc="-133" dirty="0">
              <a:solidFill>
                <a:srgbClr val="33CC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41681" y="1429530"/>
            <a:ext cx="8001056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 당황하지 말고 심호흡을 한번 하기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>
              <a:lnSpc>
                <a:spcPts val="3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 경솔한 행동을 하지 말고 마음을 단단히 먹을 것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>
              <a:lnSpc>
                <a:spcPts val="3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 어떠한 조치를 할 때는 그 조치로 일어날 수 있는 것을 예상해보기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>
              <a:lnSpc>
                <a:spcPts val="3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 다른 사람에게 연락을 신속하게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오해가 생기지 않도록 정확하게 하기</a:t>
            </a:r>
            <a:endParaRPr lang="en-US" altLang="ko-KR" sz="1600" b="1" spc="-133" dirty="0">
              <a:solidFill>
                <a:prstClr val="black"/>
              </a:solidFill>
            </a:endParaRPr>
          </a:p>
          <a:p>
            <a:pPr>
              <a:lnSpc>
                <a:spcPts val="3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en-US" altLang="ko-KR" sz="1600" b="1" spc="-133" dirty="0" smtClean="0">
                <a:solidFill>
                  <a:prstClr val="black"/>
                </a:solidFill>
              </a:rPr>
              <a:t> 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절차 등을 임의로 바꾸지 않고 행동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>
              <a:lnSpc>
                <a:spcPts val="3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 부상을 입지 않은 사고나 작은 부상이라도 결코 숨기지 말 것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grpSp>
        <p:nvGrpSpPr>
          <p:cNvPr id="7" name="그룹 6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8" name="직사각형 7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7899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599" y="1500968"/>
            <a:ext cx="2643206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100" b="1" spc="-133" dirty="0" smtClean="0">
                <a:solidFill>
                  <a:srgbClr val="33CCCC"/>
                </a:solidFill>
              </a:rPr>
              <a:t>18.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응급조치</a:t>
            </a:r>
            <a:endParaRPr lang="ko-KR" altLang="en-US" sz="2100" b="1" spc="-133" dirty="0">
              <a:solidFill>
                <a:srgbClr val="33CC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05629" y="2188881"/>
            <a:ext cx="8001056" cy="34624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 환자와 자신의 안전성 등 현장 현황 파악</a:t>
            </a:r>
          </a:p>
          <a:p>
            <a:pPr>
              <a:lnSpc>
                <a:spcPts val="3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 호흡정지 등 우선순위를 파악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후 알맞은 처치 실시</a:t>
            </a:r>
          </a:p>
          <a:p>
            <a:pPr>
              <a:lnSpc>
                <a:spcPts val="3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 무의식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상태 위급 시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119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에 도움 요청</a:t>
            </a:r>
          </a:p>
          <a:p>
            <a:pPr>
              <a:lnSpc>
                <a:spcPts val="3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 주위의 도움을 요청하며 필요사항을 구체적으로 지시</a:t>
            </a:r>
          </a:p>
          <a:p>
            <a:pPr>
              <a:lnSpc>
                <a:spcPts val="3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 불안해 하지 않도록 조용한 대화로 환자의 안정 유지</a:t>
            </a:r>
          </a:p>
          <a:p>
            <a:pPr>
              <a:lnSpc>
                <a:spcPts val="3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 모포나 옷으로 체온 유지와 의식이 있는 경우 음료 준비</a:t>
            </a:r>
          </a:p>
          <a:p>
            <a:pPr>
              <a:lnSpc>
                <a:spcPts val="3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 현장에 대한 관찰과 증거물 파악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소지품 보존</a:t>
            </a:r>
          </a:p>
          <a:p>
            <a:pPr>
              <a:lnSpc>
                <a:spcPts val="3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 모든 처치를 기록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병원 이송 후 제시 </a:t>
            </a:r>
          </a:p>
          <a:p>
            <a:pPr>
              <a:lnSpc>
                <a:spcPts val="3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 환부 고정 등의 조치 후 주의하며 운반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grpSp>
        <p:nvGrpSpPr>
          <p:cNvPr id="6" name="그룹 5"/>
          <p:cNvGrpSpPr/>
          <p:nvPr/>
        </p:nvGrpSpPr>
        <p:grpSpPr>
          <a:xfrm>
            <a:off x="3513119" y="1606790"/>
            <a:ext cx="6286543" cy="402161"/>
            <a:chOff x="3370243" y="4287050"/>
            <a:chExt cx="6286543" cy="402161"/>
          </a:xfrm>
        </p:grpSpPr>
        <p:sp>
          <p:nvSpPr>
            <p:cNvPr id="7" name="TextBox 6"/>
            <p:cNvSpPr txBox="1"/>
            <p:nvPr/>
          </p:nvSpPr>
          <p:spPr>
            <a:xfrm>
              <a:off x="3370243" y="4287050"/>
              <a:ext cx="6286543" cy="4021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144000" indent="-144000" latinLnBrk="0">
                <a:lnSpc>
                  <a:spcPct val="150000"/>
                </a:lnSpc>
                <a:spcAft>
                  <a:spcPts val="500"/>
                </a:spcAft>
                <a:buClr>
                  <a:srgbClr val="33CCCC"/>
                </a:buClr>
              </a:pPr>
              <a:r>
                <a:rPr lang="en-US" altLang="ko-KR" sz="2000" b="1" spc="-133" dirty="0" smtClean="0">
                  <a:solidFill>
                    <a:srgbClr val="666699"/>
                  </a:solidFill>
                </a:rPr>
                <a:t>    </a:t>
              </a:r>
              <a:r>
                <a:rPr lang="ko-KR" altLang="en-US" sz="1800" b="1" spc="-133" dirty="0" smtClean="0">
                  <a:solidFill>
                    <a:srgbClr val="666699"/>
                  </a:solidFill>
                </a:rPr>
                <a:t>구급조치의 일반적 주의사항</a:t>
              </a:r>
            </a:p>
          </p:txBody>
        </p:sp>
        <p:pic>
          <p:nvPicPr>
            <p:cNvPr id="8" name="그림 7" descr="아이콘 화살표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441681" y="4460414"/>
              <a:ext cx="142876" cy="142876"/>
            </a:xfrm>
            <a:prstGeom prst="rect">
              <a:avLst/>
            </a:prstGeom>
          </p:spPr>
        </p:pic>
      </p:grpSp>
      <p:pic>
        <p:nvPicPr>
          <p:cNvPr id="10" name="그림 9" descr="37 삽화 응급조치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2040" y="1851592"/>
            <a:ext cx="2428892" cy="2362347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9253239" y="4536745"/>
            <a:ext cx="2000264" cy="1431767"/>
            <a:chOff x="727037" y="4144174"/>
            <a:chExt cx="2000264" cy="1431767"/>
          </a:xfrm>
        </p:grpSpPr>
        <p:pic>
          <p:nvPicPr>
            <p:cNvPr id="9" name="그림 8" descr="37 구급조치 체크박스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27037" y="4144174"/>
              <a:ext cx="2000264" cy="1431767"/>
            </a:xfrm>
            <a:prstGeom prst="rect">
              <a:avLst/>
            </a:prstGeom>
          </p:spPr>
        </p:pic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8475" y="4358488"/>
              <a:ext cx="1857388" cy="1214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3" name="TextBox 12"/>
            <p:cNvSpPr txBox="1"/>
            <p:nvPr/>
          </p:nvSpPr>
          <p:spPr>
            <a:xfrm>
              <a:off x="869913" y="4475574"/>
              <a:ext cx="1714512" cy="102592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2000"/>
                </a:lnSpc>
              </a:pPr>
              <a:r>
                <a:rPr lang="ko-KR" altLang="en-US" sz="1200" b="1" kern="0" spc="-133" dirty="0" smtClean="0">
                  <a:solidFill>
                    <a:prstClr val="black"/>
                  </a:solidFill>
                </a:rPr>
                <a:t>자세한 응급조치에 대한 </a:t>
              </a:r>
              <a:endParaRPr lang="en-US" altLang="ko-KR" sz="1200" b="1" kern="0" spc="-133" dirty="0" smtClean="0">
                <a:solidFill>
                  <a:prstClr val="black"/>
                </a:solidFill>
              </a:endParaRPr>
            </a:p>
            <a:p>
              <a:pPr algn="ctr">
                <a:lnSpc>
                  <a:spcPts val="2000"/>
                </a:lnSpc>
              </a:pPr>
              <a:r>
                <a:rPr lang="ko-KR" altLang="en-US" sz="1200" b="1" kern="0" spc="-133" dirty="0" smtClean="0">
                  <a:solidFill>
                    <a:prstClr val="black"/>
                  </a:solidFill>
                </a:rPr>
                <a:t>궁금한 사항은</a:t>
              </a:r>
              <a:endParaRPr lang="en-US" altLang="ko-KR" sz="1200" b="1" kern="0" spc="-133" dirty="0" smtClean="0">
                <a:solidFill>
                  <a:prstClr val="black"/>
                </a:solidFill>
              </a:endParaRPr>
            </a:p>
            <a:p>
              <a:pPr algn="ctr">
                <a:lnSpc>
                  <a:spcPts val="2000"/>
                </a:lnSpc>
              </a:pPr>
              <a:r>
                <a:rPr lang="ko-KR" altLang="en-US" sz="1200" b="1" kern="0" spc="-133" dirty="0" smtClean="0">
                  <a:solidFill>
                    <a:srgbClr val="33CCCC"/>
                  </a:solidFill>
                </a:rPr>
                <a:t> “위기탈출 안전보건 </a:t>
              </a:r>
              <a:r>
                <a:rPr lang="ko-KR" altLang="en-US" sz="1200" b="1" kern="0" spc="-133" dirty="0" err="1" smtClean="0">
                  <a:solidFill>
                    <a:srgbClr val="33CCCC"/>
                  </a:solidFill>
                </a:rPr>
                <a:t>앱</a:t>
              </a:r>
              <a:r>
                <a:rPr lang="ko-KR" altLang="en-US" sz="1200" b="1" kern="0" spc="-133" dirty="0" smtClean="0">
                  <a:solidFill>
                    <a:srgbClr val="33CCCC"/>
                  </a:solidFill>
                </a:rPr>
                <a:t>”</a:t>
              </a:r>
              <a:r>
                <a:rPr lang="ko-KR" altLang="en-US" sz="1200" b="1" kern="0" spc="-133" dirty="0" smtClean="0">
                  <a:solidFill>
                    <a:prstClr val="black"/>
                  </a:solidFill>
                </a:rPr>
                <a:t>을 </a:t>
              </a:r>
              <a:endParaRPr lang="en-US" altLang="ko-KR" sz="1200" b="1" kern="0" spc="-133" dirty="0" smtClean="0">
                <a:solidFill>
                  <a:prstClr val="black"/>
                </a:solidFill>
              </a:endParaRPr>
            </a:p>
            <a:p>
              <a:pPr algn="ctr">
                <a:lnSpc>
                  <a:spcPts val="2000"/>
                </a:lnSpc>
              </a:pPr>
              <a:r>
                <a:rPr lang="ko-KR" altLang="en-US" sz="1200" b="1" kern="0" spc="-133" dirty="0" smtClean="0">
                  <a:solidFill>
                    <a:prstClr val="black"/>
                  </a:solidFill>
                </a:rPr>
                <a:t>설치하여 사용해보세요</a:t>
              </a:r>
              <a:r>
                <a:rPr lang="en-US" altLang="ko-KR" sz="1200" b="1" kern="0" spc="-133" dirty="0" smtClean="0">
                  <a:solidFill>
                    <a:prstClr val="black"/>
                  </a:solidFill>
                </a:rPr>
                <a:t>! </a:t>
              </a:r>
              <a:endParaRPr lang="ko-KR" altLang="en-US" sz="1100" b="1" kern="0" spc="-133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16" name="직사각형 15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69083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69775" cy="6859588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0" tIns="60890" rIns="121780" bIns="60890" rtlCol="0" anchor="ctr"/>
          <a:lstStyle/>
          <a:p>
            <a:pPr algn="ctr"/>
            <a:endParaRPr lang="ko-KR" altLang="en-US"/>
          </a:p>
        </p:txBody>
      </p:sp>
      <p:sp>
        <p:nvSpPr>
          <p:cNvPr id="7" name="TextBox 6"/>
          <p:cNvSpPr txBox="1"/>
          <p:nvPr/>
        </p:nvSpPr>
        <p:spPr>
          <a:xfrm>
            <a:off x="3370243" y="2572538"/>
            <a:ext cx="6929486" cy="212782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20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latin typeface="+mn-ea"/>
              </a:rPr>
              <a:t>1.  </a:t>
            </a:r>
            <a:r>
              <a:rPr lang="ko-KR" altLang="en-US" sz="1800" b="1" spc="-133" dirty="0" smtClean="0">
                <a:latin typeface="+mn-ea"/>
              </a:rPr>
              <a:t>직장에 들어가면</a:t>
            </a:r>
            <a:r>
              <a:rPr lang="en-US" altLang="ko-KR" sz="1800" b="1" spc="-133" dirty="0" smtClean="0">
                <a:latin typeface="+mn-ea"/>
              </a:rPr>
              <a:t>…</a:t>
            </a:r>
          </a:p>
          <a:p>
            <a:pPr>
              <a:lnSpc>
                <a:spcPct val="20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latin typeface="+mn-ea"/>
              </a:rPr>
              <a:t>2.  </a:t>
            </a:r>
            <a:r>
              <a:rPr lang="ko-KR" altLang="en-US" sz="1800" b="1" spc="-133" dirty="0" smtClean="0">
                <a:latin typeface="+mn-ea"/>
              </a:rPr>
              <a:t>신규입사자 재해발생현황</a:t>
            </a:r>
          </a:p>
          <a:p>
            <a:pPr>
              <a:lnSpc>
                <a:spcPct val="20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latin typeface="+mn-ea"/>
              </a:rPr>
              <a:t>3.  </a:t>
            </a:r>
            <a:r>
              <a:rPr lang="ko-KR" altLang="en-US" sz="1800" b="1" spc="-133" dirty="0" smtClean="0">
                <a:latin typeface="+mn-ea"/>
              </a:rPr>
              <a:t>안전보건 활동의 첫걸음</a:t>
            </a:r>
            <a:r>
              <a:rPr lang="en-US" altLang="ko-KR" sz="1800" b="1" spc="-133" dirty="0" smtClean="0">
                <a:latin typeface="+mn-ea"/>
              </a:rPr>
              <a:t>, </a:t>
            </a:r>
            <a:r>
              <a:rPr lang="ko-KR" altLang="en-US" sz="1800" b="1" spc="-133" dirty="0" smtClean="0">
                <a:latin typeface="+mn-ea"/>
              </a:rPr>
              <a:t>안전보건교육</a:t>
            </a:r>
          </a:p>
          <a:p>
            <a:pPr>
              <a:lnSpc>
                <a:spcPct val="200000"/>
              </a:lnSpc>
              <a:buClr>
                <a:srgbClr val="33CCCC"/>
              </a:buClr>
            </a:pPr>
            <a:r>
              <a:rPr lang="en-US" altLang="ko-KR" sz="1800" b="1" spc="-133" dirty="0" smtClean="0">
                <a:latin typeface="+mn-ea"/>
              </a:rPr>
              <a:t>4.  </a:t>
            </a:r>
            <a:r>
              <a:rPr lang="ko-KR" altLang="en-US" sz="1800" b="1" spc="-133" dirty="0" smtClean="0">
                <a:latin typeface="+mn-ea"/>
              </a:rPr>
              <a:t>작업 전 안전점검 등 안전의 </a:t>
            </a:r>
            <a:r>
              <a:rPr lang="ko-KR" altLang="en-US" sz="1800" b="1" spc="-133" dirty="0" err="1" smtClean="0">
                <a:latin typeface="+mn-ea"/>
              </a:rPr>
              <a:t>습관화ㆍ생활화</a:t>
            </a:r>
            <a:r>
              <a:rPr lang="ko-KR" altLang="en-US" sz="1800" b="1" spc="-133" dirty="0" smtClean="0">
                <a:latin typeface="+mn-ea"/>
              </a:rPr>
              <a:t> </a:t>
            </a:r>
            <a:endParaRPr lang="en-US" altLang="ko-KR" sz="1800" b="1" spc="-133" dirty="0" smtClean="0">
              <a:latin typeface="+mn-ea"/>
            </a:endParaRPr>
          </a:p>
        </p:txBody>
      </p:sp>
      <p:grpSp>
        <p:nvGrpSpPr>
          <p:cNvPr id="10" name="그룹 9"/>
          <p:cNvGrpSpPr/>
          <p:nvPr/>
        </p:nvGrpSpPr>
        <p:grpSpPr>
          <a:xfrm>
            <a:off x="2370111" y="1016149"/>
            <a:ext cx="9787006" cy="984885"/>
            <a:chOff x="2370111" y="658959"/>
            <a:chExt cx="9787006" cy="984885"/>
          </a:xfrm>
        </p:grpSpPr>
        <p:sp>
          <p:nvSpPr>
            <p:cNvPr id="5" name="TextBox 4"/>
            <p:cNvSpPr txBox="1"/>
            <p:nvPr/>
          </p:nvSpPr>
          <p:spPr>
            <a:xfrm>
              <a:off x="3298805" y="726865"/>
              <a:ext cx="8858312" cy="80438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ko-KR" altLang="en-US" sz="4000" b="1" spc="-133" dirty="0" smtClean="0">
                  <a:solidFill>
                    <a:schemeClr val="bg1"/>
                  </a:solidFill>
                  <a:latin typeface="+mj-ea"/>
                  <a:ea typeface="+mj-ea"/>
                </a:rPr>
                <a:t>신규 입사자의 직장생활</a:t>
              </a:r>
              <a:endParaRPr lang="ko-KR" altLang="en-US" sz="4000" b="1" spc="-133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grpSp>
          <p:nvGrpSpPr>
            <p:cNvPr id="9" name="그룹 8"/>
            <p:cNvGrpSpPr/>
            <p:nvPr/>
          </p:nvGrpSpPr>
          <p:grpSpPr>
            <a:xfrm>
              <a:off x="2370111" y="658959"/>
              <a:ext cx="928694" cy="984885"/>
              <a:chOff x="2370111" y="658959"/>
              <a:chExt cx="928694" cy="984885"/>
            </a:xfrm>
          </p:grpSpPr>
          <p:sp>
            <p:nvSpPr>
              <p:cNvPr id="6" name="직사각형 5"/>
              <p:cNvSpPr/>
              <p:nvPr/>
            </p:nvSpPr>
            <p:spPr>
              <a:xfrm>
                <a:off x="2370111" y="929464"/>
                <a:ext cx="642942" cy="642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84425" y="658959"/>
                <a:ext cx="714380" cy="98488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200000"/>
                  </a:lnSpc>
                  <a:buClr>
                    <a:srgbClr val="33CCCC"/>
                  </a:buClr>
                </a:pPr>
                <a:r>
                  <a:rPr lang="en-US" altLang="ko-KR" sz="3200" b="1" spc="-133" dirty="0" smtClean="0">
                    <a:solidFill>
                      <a:srgbClr val="33CCCC"/>
                    </a:solidFill>
                    <a:latin typeface="+mn-ea"/>
                  </a:rPr>
                  <a:t>1</a:t>
                </a:r>
                <a:r>
                  <a:rPr lang="en-US" altLang="ko-KR" sz="2800" b="1" spc="-133" dirty="0" smtClean="0">
                    <a:latin typeface="+mn-ea"/>
                  </a:rPr>
                  <a:t> 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그룹 24"/>
          <p:cNvGrpSpPr/>
          <p:nvPr/>
        </p:nvGrpSpPr>
        <p:grpSpPr>
          <a:xfrm>
            <a:off x="4227499" y="1341562"/>
            <a:ext cx="7215238" cy="4806512"/>
            <a:chOff x="4227499" y="1358092"/>
            <a:chExt cx="7215238" cy="4806512"/>
          </a:xfrm>
        </p:grpSpPr>
        <p:pic>
          <p:nvPicPr>
            <p:cNvPr id="13" name="그림 12" descr="38 요양신청절차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27499" y="1500968"/>
              <a:ext cx="7140240" cy="4663636"/>
            </a:xfrm>
            <a:prstGeom prst="rect">
              <a:avLst/>
            </a:prstGeom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513647" y="5215743"/>
              <a:ext cx="1500198" cy="6485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942539" y="4358488"/>
              <a:ext cx="1428760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7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27499" y="5215744"/>
              <a:ext cx="1428760" cy="5715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942539" y="2929728"/>
              <a:ext cx="1500198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942539" y="1929596"/>
              <a:ext cx="1500198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9" name="TextBox 8"/>
            <p:cNvSpPr txBox="1"/>
            <p:nvPr/>
          </p:nvSpPr>
          <p:spPr>
            <a:xfrm>
              <a:off x="10371167" y="2037542"/>
              <a:ext cx="642942" cy="1778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500"/>
                </a:lnSpc>
                <a:buClr>
                  <a:prstClr val="white"/>
                </a:buClr>
              </a:pPr>
              <a:r>
                <a:rPr lang="ko-KR" altLang="en-US" sz="1200" b="1" spc="-100" dirty="0" smtClean="0">
                  <a:solidFill>
                    <a:prstClr val="white"/>
                  </a:solidFill>
                </a:rPr>
                <a:t>응급조치</a:t>
              </a:r>
              <a:endParaRPr lang="en-US" altLang="ko-KR" sz="1200" b="1" spc="-10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0013977" y="3358356"/>
              <a:ext cx="1357322" cy="33342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300"/>
                </a:lnSpc>
                <a:buClr>
                  <a:prstClr val="white"/>
                </a:buClr>
              </a:pPr>
              <a:r>
                <a:rPr lang="ko-KR" altLang="en-US" sz="1100" b="1" spc="-100" dirty="0" smtClean="0">
                  <a:solidFill>
                    <a:prstClr val="black"/>
                  </a:solidFill>
                </a:rPr>
                <a:t>산재지정 의료기관 </a:t>
              </a:r>
            </a:p>
            <a:p>
              <a:pPr algn="ctr">
                <a:lnSpc>
                  <a:spcPts val="1300"/>
                </a:lnSpc>
                <a:buClr>
                  <a:prstClr val="white"/>
                </a:buClr>
              </a:pPr>
              <a:r>
                <a:rPr lang="ko-KR" altLang="en-US" sz="1100" b="1" spc="-100" dirty="0" smtClean="0">
                  <a:solidFill>
                    <a:prstClr val="black"/>
                  </a:solidFill>
                </a:rPr>
                <a:t>여부 확인</a:t>
              </a:r>
              <a:endParaRPr lang="en-US" altLang="ko-KR" sz="1100" b="1" spc="-100" dirty="0" smtClean="0">
                <a:solidFill>
                  <a:prstClr val="black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942539" y="4416950"/>
              <a:ext cx="1500198" cy="3701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500"/>
                </a:lnSpc>
                <a:buClr>
                  <a:prstClr val="white"/>
                </a:buClr>
              </a:pPr>
              <a:r>
                <a:rPr lang="ko-KR" altLang="en-US" sz="1200" b="1" spc="-100" dirty="0" smtClean="0">
                  <a:solidFill>
                    <a:prstClr val="white"/>
                  </a:solidFill>
                </a:rPr>
                <a:t>요양급여 신청서 </a:t>
              </a:r>
              <a:endParaRPr lang="en-US" altLang="ko-KR" sz="1200" b="1" spc="-100" dirty="0" smtClean="0">
                <a:solidFill>
                  <a:prstClr val="white"/>
                </a:solidFill>
              </a:endParaRPr>
            </a:p>
            <a:p>
              <a:pPr algn="ctr">
                <a:lnSpc>
                  <a:spcPts val="1500"/>
                </a:lnSpc>
                <a:buClr>
                  <a:prstClr val="white"/>
                </a:buClr>
              </a:pPr>
              <a:r>
                <a:rPr lang="ko-KR" altLang="en-US" sz="1200" b="1" spc="-100" dirty="0" smtClean="0">
                  <a:solidFill>
                    <a:prstClr val="white"/>
                  </a:solidFill>
                </a:rPr>
                <a:t>작성</a:t>
              </a:r>
              <a:endParaRPr lang="en-US" altLang="ko-KR" sz="1200" b="1" spc="-10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585085" y="5287182"/>
              <a:ext cx="1357322" cy="57708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500"/>
                </a:lnSpc>
                <a:buClr>
                  <a:prstClr val="white"/>
                </a:buClr>
              </a:pPr>
              <a:r>
                <a:rPr lang="ko-KR" altLang="en-US" sz="1200" b="1" spc="-100" dirty="0" smtClean="0">
                  <a:solidFill>
                    <a:prstClr val="white"/>
                  </a:solidFill>
                </a:rPr>
                <a:t>제출</a:t>
              </a:r>
              <a:r>
                <a:rPr lang="en-US" altLang="ko-KR" sz="1200" b="1" spc="-100" dirty="0" smtClean="0">
                  <a:solidFill>
                    <a:prstClr val="white"/>
                  </a:solidFill>
                </a:rPr>
                <a:t>(</a:t>
              </a:r>
              <a:r>
                <a:rPr lang="ko-KR" altLang="en-US" sz="1200" b="1" spc="-100" dirty="0" smtClean="0">
                  <a:solidFill>
                    <a:prstClr val="white"/>
                  </a:solidFill>
                </a:rPr>
                <a:t>근로복지공단</a:t>
              </a:r>
              <a:r>
                <a:rPr lang="en-US" altLang="ko-KR" sz="1200" b="1" spc="-100" dirty="0" smtClean="0">
                  <a:solidFill>
                    <a:prstClr val="white"/>
                  </a:solidFill>
                </a:rPr>
                <a:t>)</a:t>
              </a:r>
            </a:p>
            <a:p>
              <a:pPr algn="ctr">
                <a:lnSpc>
                  <a:spcPts val="1500"/>
                </a:lnSpc>
                <a:buClr>
                  <a:prstClr val="white"/>
                </a:buClr>
              </a:pPr>
              <a:r>
                <a:rPr lang="ko-KR" altLang="en-US" sz="1000" b="1" spc="-100" dirty="0" smtClean="0">
                  <a:solidFill>
                    <a:prstClr val="white"/>
                  </a:solidFill>
                </a:rPr>
                <a:t>산재보험의료기관에서</a:t>
              </a:r>
              <a:endParaRPr lang="en-US" altLang="ko-KR" sz="1000" b="1" spc="-100" dirty="0" smtClean="0">
                <a:solidFill>
                  <a:prstClr val="white"/>
                </a:solidFill>
              </a:endParaRPr>
            </a:p>
            <a:p>
              <a:pPr algn="ctr">
                <a:lnSpc>
                  <a:spcPts val="1500"/>
                </a:lnSpc>
                <a:buClr>
                  <a:prstClr val="white"/>
                </a:buClr>
              </a:pPr>
              <a:r>
                <a:rPr lang="ko-KR" altLang="en-US" sz="1000" b="1" spc="-100" dirty="0" smtClean="0">
                  <a:solidFill>
                    <a:prstClr val="white"/>
                  </a:solidFill>
                </a:rPr>
                <a:t>대행제출 가능</a:t>
              </a:r>
              <a:endParaRPr lang="en-US" altLang="ko-KR" sz="1000" b="1" spc="-10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42011" y="5572934"/>
              <a:ext cx="1357322" cy="5000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noAutofit/>
            </a:bodyPr>
            <a:lstStyle/>
            <a:p>
              <a:pPr algn="ctr">
                <a:lnSpc>
                  <a:spcPts val="1300"/>
                </a:lnSpc>
                <a:buClr>
                  <a:prstClr val="white"/>
                </a:buClr>
              </a:pPr>
              <a:r>
                <a:rPr lang="ko-KR" altLang="en-US" sz="1100" b="1" spc="-100" dirty="0" smtClean="0">
                  <a:solidFill>
                    <a:prstClr val="black"/>
                  </a:solidFill>
                </a:rPr>
                <a:t>업무상 재해여부 </a:t>
              </a:r>
            </a:p>
            <a:p>
              <a:pPr algn="ctr">
                <a:lnSpc>
                  <a:spcPts val="1300"/>
                </a:lnSpc>
                <a:buClr>
                  <a:prstClr val="white"/>
                </a:buClr>
              </a:pPr>
              <a:r>
                <a:rPr lang="ko-KR" altLang="en-US" sz="1100" b="1" spc="-100" dirty="0" smtClean="0">
                  <a:solidFill>
                    <a:prstClr val="black"/>
                  </a:solidFill>
                </a:rPr>
                <a:t>확인 후 </a:t>
              </a:r>
              <a:r>
                <a:rPr lang="en-US" altLang="ko-KR" sz="1100" b="1" spc="-100" dirty="0" smtClean="0">
                  <a:solidFill>
                    <a:prstClr val="black"/>
                  </a:solidFill>
                </a:rPr>
                <a:t>7</a:t>
              </a:r>
              <a:r>
                <a:rPr lang="ko-KR" altLang="en-US" sz="1100" b="1" spc="-100" dirty="0" smtClean="0">
                  <a:solidFill>
                    <a:prstClr val="black"/>
                  </a:solidFill>
                </a:rPr>
                <a:t>일 이내</a:t>
              </a:r>
              <a:endParaRPr lang="en-US" altLang="ko-KR" sz="1100" b="1" spc="-100" dirty="0" smtClean="0">
                <a:solidFill>
                  <a:prstClr val="black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227499" y="5345644"/>
              <a:ext cx="1357322" cy="3701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500"/>
                </a:lnSpc>
                <a:buClr>
                  <a:prstClr val="white"/>
                </a:buClr>
              </a:pPr>
              <a:r>
                <a:rPr lang="ko-KR" altLang="en-US" sz="1200" b="1" spc="-100" dirty="0" smtClean="0">
                  <a:solidFill>
                    <a:prstClr val="white"/>
                  </a:solidFill>
                </a:rPr>
                <a:t>요양 승인여부</a:t>
              </a:r>
            </a:p>
            <a:p>
              <a:pPr algn="ctr">
                <a:lnSpc>
                  <a:spcPts val="1500"/>
                </a:lnSpc>
                <a:buClr>
                  <a:prstClr val="white"/>
                </a:buClr>
              </a:pPr>
              <a:r>
                <a:rPr lang="ko-KR" altLang="en-US" sz="1200" b="1" spc="-100" dirty="0" smtClean="0">
                  <a:solidFill>
                    <a:prstClr val="white"/>
                  </a:solidFill>
                </a:rPr>
                <a:t>    통지</a:t>
              </a:r>
              <a:endParaRPr lang="en-US" altLang="ko-KR" sz="1200" b="1" spc="-100" dirty="0" smtClean="0">
                <a:solidFill>
                  <a:prstClr val="white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0228291" y="3072604"/>
              <a:ext cx="928694" cy="19236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>
                <a:lnSpc>
                  <a:spcPts val="1500"/>
                </a:lnSpc>
                <a:buClr>
                  <a:prstClr val="white"/>
                </a:buClr>
              </a:pPr>
              <a:r>
                <a:rPr lang="ko-KR" altLang="en-US" sz="1200" b="1" spc="-100" dirty="0" smtClean="0">
                  <a:solidFill>
                    <a:prstClr val="white"/>
                  </a:solidFill>
                </a:rPr>
                <a:t>병원 후송</a:t>
              </a:r>
              <a:endParaRPr lang="en-US" altLang="ko-KR" sz="1200" b="1" spc="-100" dirty="0" smtClean="0">
                <a:solidFill>
                  <a:prstClr val="white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871101" y="1358092"/>
              <a:ext cx="1500198" cy="35719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>
                <a:lnSpc>
                  <a:spcPts val="1500"/>
                </a:lnSpc>
                <a:buClr>
                  <a:prstClr val="white"/>
                </a:buClr>
              </a:pPr>
              <a:r>
                <a:rPr lang="ko-KR" altLang="en-US" sz="1400" b="1" spc="-100" dirty="0" smtClean="0">
                  <a:solidFill>
                    <a:srgbClr val="33CCCC"/>
                  </a:solidFill>
                </a:rPr>
                <a:t>요양 신청절차</a:t>
              </a:r>
              <a:endParaRPr lang="en-US" altLang="ko-KR" sz="1400" b="1" spc="-100" dirty="0" smtClean="0">
                <a:solidFill>
                  <a:srgbClr val="33CCCC"/>
                </a:solidFill>
              </a:endParaRPr>
            </a:p>
          </p:txBody>
        </p:sp>
      </p:grpSp>
      <p:sp>
        <p:nvSpPr>
          <p:cNvPr id="4" name="직사각형 3"/>
          <p:cNvSpPr/>
          <p:nvPr/>
        </p:nvSpPr>
        <p:spPr>
          <a:xfrm>
            <a:off x="3513119" y="1929596"/>
            <a:ext cx="6000792" cy="2500330"/>
          </a:xfrm>
          <a:prstGeom prst="rect">
            <a:avLst/>
          </a:prstGeom>
          <a:solidFill>
            <a:srgbClr val="33CCC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370243" y="1643844"/>
            <a:ext cx="5000660" cy="642942"/>
            <a:chOff x="3584557" y="1572406"/>
            <a:chExt cx="5000660" cy="642942"/>
          </a:xfrm>
        </p:grpSpPr>
        <p:pic>
          <p:nvPicPr>
            <p:cNvPr id="6" name="그림 5" descr="안전팁.pn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3584557" y="1572406"/>
              <a:ext cx="1815074" cy="642942"/>
            </a:xfrm>
            <a:prstGeom prst="rect">
              <a:avLst/>
            </a:prstGeom>
          </p:spPr>
        </p:pic>
        <p:sp>
          <p:nvSpPr>
            <p:cNvPr id="7" name="모서리가 둥근 직사각형 6"/>
            <p:cNvSpPr/>
            <p:nvPr/>
          </p:nvSpPr>
          <p:spPr>
            <a:xfrm>
              <a:off x="4727565" y="1727424"/>
              <a:ext cx="3286148" cy="35719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>
              <a:solidFill>
                <a:srgbClr val="4F874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013317" y="1715282"/>
              <a:ext cx="3571900" cy="32169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>
                <a:lnSpc>
                  <a:spcPct val="150000"/>
                </a:lnSpc>
              </a:pPr>
              <a:r>
                <a:rPr lang="ko-KR" altLang="en-US" sz="1600" b="1" spc="-133" dirty="0" smtClean="0">
                  <a:solidFill>
                    <a:prstClr val="black"/>
                  </a:solidFill>
                </a:rPr>
                <a:t>산업재해 발생 시 요양신청 절차</a:t>
              </a:r>
              <a:endParaRPr lang="ko-KR" altLang="en-US" sz="1600" b="1" spc="-133" dirty="0">
                <a:solidFill>
                  <a:prstClr val="black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727433" y="2317274"/>
            <a:ext cx="5500726" cy="192360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ts val="3000"/>
              </a:lnSpc>
              <a:buClr>
                <a:srgbClr val="33CCCC"/>
              </a:buClr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산업재해 발생 시 </a:t>
            </a:r>
            <a:r>
              <a:rPr lang="ko-KR" altLang="en-US" sz="1500" b="1" spc="-133" dirty="0" smtClean="0">
                <a:solidFill>
                  <a:srgbClr val="1F497D"/>
                </a:solidFill>
              </a:rPr>
              <a:t>근로복지공단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에 요양신청 절차를 알아 둘 필요가 있다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. </a:t>
            </a:r>
          </a:p>
          <a:p>
            <a:pPr latinLnBrk="0">
              <a:lnSpc>
                <a:spcPts val="3000"/>
              </a:lnSpc>
              <a:buClr>
                <a:srgbClr val="33CCCC"/>
              </a:buClr>
            </a:pPr>
            <a:r>
              <a:rPr lang="ko-KR" altLang="en-US" sz="1500" b="1" spc="-133" dirty="0" smtClean="0">
                <a:solidFill>
                  <a:prstClr val="black"/>
                </a:solidFill>
              </a:rPr>
              <a:t>사업장 내에서 근로자가 업무상의 사유로 부상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질병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500" b="1" spc="-133" dirty="0" smtClean="0">
                <a:solidFill>
                  <a:prstClr val="black"/>
                </a:solidFill>
              </a:rPr>
              <a:t>장해 또는 사망이 발생하면 산재지정병원에서 치료중인 상태에서 요양급여 신청서를 관할 근로복지공단에 신청 후 공단에서 승인여부를 결정 받아 요양급여를 받을 수 있다</a:t>
            </a:r>
            <a:r>
              <a:rPr lang="en-US" altLang="ko-KR" sz="1500" b="1" spc="-133" dirty="0" smtClean="0">
                <a:solidFill>
                  <a:prstClr val="black"/>
                </a:solidFill>
              </a:rPr>
              <a:t>.</a:t>
            </a:r>
          </a:p>
        </p:txBody>
      </p:sp>
      <p:grpSp>
        <p:nvGrpSpPr>
          <p:cNvPr id="26" name="그룹 25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27" name="직사각형 26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655599" y="1500968"/>
            <a:ext cx="2643206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100" b="1" spc="-133" dirty="0" smtClean="0">
                <a:solidFill>
                  <a:srgbClr val="33CCCC"/>
                </a:solidFill>
              </a:rPr>
              <a:t>18.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100" b="1" spc="-133" dirty="0" smtClean="0">
                <a:solidFill>
                  <a:srgbClr val="33CCCC"/>
                </a:solidFill>
              </a:rPr>
              <a:t>응급조치</a:t>
            </a:r>
            <a:endParaRPr lang="ko-KR" altLang="en-US" sz="2100" b="1" spc="-133"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1080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/>
          <p:cNvGrpSpPr/>
          <p:nvPr/>
        </p:nvGrpSpPr>
        <p:grpSpPr>
          <a:xfrm>
            <a:off x="727037" y="1643844"/>
            <a:ext cx="2041849" cy="379215"/>
            <a:chOff x="869913" y="1643844"/>
            <a:chExt cx="2041849" cy="379215"/>
          </a:xfrm>
        </p:grpSpPr>
        <p:pic>
          <p:nvPicPr>
            <p:cNvPr id="5" name="그림 4" descr="디자인 타이틀 박스_연보라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69913" y="1665869"/>
              <a:ext cx="2041849" cy="35719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1084227" y="1643844"/>
              <a:ext cx="1785950" cy="27001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2400"/>
                </a:lnSpc>
                <a:buClr>
                  <a:srgbClr val="33CCCC"/>
                </a:buClr>
              </a:pPr>
              <a:r>
                <a:rPr lang="ko-KR" altLang="en-US" sz="1400" b="1" spc="-133" dirty="0" smtClean="0">
                  <a:solidFill>
                    <a:prstClr val="white"/>
                  </a:solidFill>
                </a:rPr>
                <a:t>근로자의 권리</a:t>
              </a:r>
              <a:endParaRPr lang="en-US" altLang="ko-KR" sz="1400" b="1" spc="-133" dirty="0" smtClean="0">
                <a:solidFill>
                  <a:prstClr val="white"/>
                </a:solidFill>
              </a:endParaRPr>
            </a:p>
          </p:txBody>
        </p:sp>
      </p:grpSp>
      <p:pic>
        <p:nvPicPr>
          <p:cNvPr id="9" name="그림 8" descr="39 근로자 권리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27368" y="1715282"/>
            <a:ext cx="8286807" cy="4357718"/>
          </a:xfrm>
          <a:prstGeom prst="rect">
            <a:avLst/>
          </a:prstGeom>
        </p:spPr>
      </p:pic>
      <p:graphicFrame>
        <p:nvGraphicFramePr>
          <p:cNvPr id="7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9374377"/>
              </p:ext>
            </p:extLst>
          </p:nvPr>
        </p:nvGraphicFramePr>
        <p:xfrm>
          <a:off x="3870309" y="1572406"/>
          <a:ext cx="7759194" cy="45235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257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334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3716"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급박한 위험시 </a:t>
                      </a: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작업중지 및 대피</a:t>
                      </a:r>
                      <a:r>
                        <a:rPr lang="en-US" altLang="ko-KR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제</a:t>
                      </a:r>
                      <a:r>
                        <a:rPr lang="en-US" altLang="ko-KR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52</a:t>
                      </a: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조</a:t>
                      </a:r>
                      <a:r>
                        <a:rPr lang="en-US" altLang="ko-KR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)</a:t>
                      </a:r>
                      <a:r>
                        <a:rPr lang="ko-KR" altLang="en-US" sz="1200" b="1" kern="1200" spc="-100" baseline="0" dirty="0" smtClean="0">
                          <a:solidFill>
                            <a:srgbClr val="0070C0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endParaRPr lang="ko-KR" altLang="en-US" sz="1200" b="1" spc="-100" baseline="0" dirty="0" smtClean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endParaRPr lang="ko-KR" altLang="en-US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000" lvl="0" indent="0" algn="l" latinLnBrk="1">
                        <a:lnSpc>
                          <a:spcPts val="20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근로자는 산업재해가 발생할 급박한 위험이 있을 때에는 작업을 중지하고 대피할 수 있음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. </a:t>
                      </a:r>
                    </a:p>
                    <a:p>
                      <a:pPr marL="180000" lvl="0" indent="0" algn="l" latinLnBrk="1">
                        <a:lnSpc>
                          <a:spcPts val="20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이 경우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지체 없이 그 사실을 관리감독자 또는 부서의 장에게 보고하여야 함</a:t>
                      </a:r>
                      <a:endParaRPr lang="ko-KR" altLang="en-US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6351"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물질안전보건자료</a:t>
                      </a: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정보를 요구할 수 있음</a:t>
                      </a: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제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110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조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000" lvl="0" indent="0" algn="l" latinLnBrk="1">
                        <a:lnSpc>
                          <a:spcPts val="20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근로자의 안전 및 보건을 유지하거나 직업성 질환 발생 원인을 규명하기 위하여 물질안전보건자료대상물질을 제조하거나 수입한 자에게 대체자료로 적힌 화학물질의 명칭 및 함유량 정보를 제공할 것을 요구할 수 있음</a:t>
                      </a:r>
                      <a:endParaRPr lang="ko-KR" altLang="en-US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0263"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사업장  작업환경측정 시 </a:t>
                      </a: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결과에 대한 설명을 </a:t>
                      </a: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요구할 수 있음</a:t>
                      </a: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제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125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조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000" lvl="0" indent="0" algn="l" latinLnBrk="1">
                        <a:lnSpc>
                          <a:spcPts val="2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산업안전보건위원회 또는 근로자대표는 등은 화학물질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유기용제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금속류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산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·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알칼리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가스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금속가공유 등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)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을 취급하거나 작업 과정에서 소음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분진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고열 등이 발생하는 작업에 종사할 경우 </a:t>
                      </a:r>
                      <a:endParaRPr lang="en-US" altLang="ko-KR" sz="1200" b="1" spc="-100" baseline="0" dirty="0" smtClean="0">
                        <a:latin typeface="+mj-ea"/>
                        <a:ea typeface="+mj-ea"/>
                      </a:endParaRPr>
                    </a:p>
                    <a:p>
                      <a:pPr marL="180000" lvl="0" indent="0" algn="l" latinLnBrk="1">
                        <a:lnSpc>
                          <a:spcPts val="2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사업주에게 작업환경측정에 대한 설명회 개최를 요구할 수 있음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.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근로자 대표 등은 직업병 등 건강장해 발생 시 취급하는 화학물질의 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MSDS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에 적지 아니한 정보를 제공할 것을 요구할 수 있음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357322"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안전보건활동 </a:t>
                      </a: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참여권</a:t>
                      </a: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근로자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근로자 단체 </a:t>
                      </a: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또는 노조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000" lvl="0" indent="0" algn="l" latinLnBrk="1">
                        <a:lnSpc>
                          <a:spcPts val="2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• </a:t>
                      </a: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산업안전보건위원회 심의</a:t>
                      </a:r>
                      <a:r>
                        <a:rPr lang="en-US" altLang="ko-KR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·</a:t>
                      </a: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의결 또는 결정에 참여</a:t>
                      </a:r>
                    </a:p>
                    <a:p>
                      <a:pPr marL="180000" lvl="0" indent="0" algn="l" latinLnBrk="1">
                        <a:lnSpc>
                          <a:spcPts val="2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• </a:t>
                      </a: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안전보건관리규정 작성</a:t>
                      </a:r>
                      <a:r>
                        <a:rPr lang="en-US" altLang="ko-KR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·</a:t>
                      </a: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변경 시 동의</a:t>
                      </a:r>
                    </a:p>
                    <a:p>
                      <a:pPr marL="180000" lvl="0" indent="0" algn="l" latinLnBrk="1">
                        <a:lnSpc>
                          <a:spcPts val="2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• </a:t>
                      </a: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자율검사프로그램에 따른 안전검사 시 협의</a:t>
                      </a:r>
                    </a:p>
                    <a:p>
                      <a:pPr marL="180000" lvl="0" indent="0" algn="l" latinLnBrk="1">
                        <a:lnSpc>
                          <a:spcPts val="2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• </a:t>
                      </a: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작업환경측정 및 건강진단 시 입회</a:t>
                      </a:r>
                    </a:p>
                    <a:p>
                      <a:pPr marL="180000" lvl="0" indent="0" algn="l" latinLnBrk="1">
                        <a:lnSpc>
                          <a:spcPts val="2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• </a:t>
                      </a: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공정안전보고서 작성 및 안전보건개선계획 수립 시 의견제시</a:t>
                      </a:r>
                      <a:endParaRPr lang="ko-KR" altLang="en-US" sz="1200" b="1" spc="-100" baseline="0" dirty="0" smtClean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0243"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사업주의 법 위반사실을 </a:t>
                      </a: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신고할 권리</a:t>
                      </a:r>
                      <a:endParaRPr lang="ko-KR" altLang="en-US" sz="1200" b="1" spc="-100" baseline="0" dirty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000" lvl="0" indent="0" algn="l" latinLnBrk="1">
                        <a:lnSpc>
                          <a:spcPts val="2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감독기관에 사업주의 법 위반사항을 신고할 수 있음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pSp>
        <p:nvGrpSpPr>
          <p:cNvPr id="8" name="그룹 7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10" name="직사각형 9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091899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 descr="40 근로자 의무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98805" y="1929596"/>
            <a:ext cx="8201432" cy="4319027"/>
          </a:xfrm>
          <a:prstGeom prst="rect">
            <a:avLst/>
          </a:prstGeom>
        </p:spPr>
      </p:pic>
      <p:grpSp>
        <p:nvGrpSpPr>
          <p:cNvPr id="8" name="그룹 7"/>
          <p:cNvGrpSpPr/>
          <p:nvPr/>
        </p:nvGrpSpPr>
        <p:grpSpPr>
          <a:xfrm>
            <a:off x="727037" y="1643844"/>
            <a:ext cx="2041845" cy="379215"/>
            <a:chOff x="727037" y="2121885"/>
            <a:chExt cx="2041845" cy="379215"/>
          </a:xfrm>
        </p:grpSpPr>
        <p:pic>
          <p:nvPicPr>
            <p:cNvPr id="7" name="그림 6" descr="디자인 타이틀 박스-짙보라.pn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27037" y="2143910"/>
              <a:ext cx="2041845" cy="35719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941351" y="2121885"/>
              <a:ext cx="1785950" cy="3077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atinLnBrk="0">
                <a:lnSpc>
                  <a:spcPts val="2400"/>
                </a:lnSpc>
                <a:buClr>
                  <a:srgbClr val="33CCCC"/>
                </a:buClr>
              </a:pPr>
              <a:r>
                <a:rPr lang="ko-KR" altLang="en-US" sz="1400" b="1" spc="-133" dirty="0" smtClean="0">
                  <a:solidFill>
                    <a:prstClr val="white"/>
                  </a:solidFill>
                </a:rPr>
                <a:t>근로자의 의무</a:t>
              </a:r>
              <a:endParaRPr lang="en-US" altLang="ko-KR" sz="1400" b="1" spc="-133" dirty="0" smtClean="0">
                <a:solidFill>
                  <a:prstClr val="white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3441681" y="1429530"/>
            <a:ext cx="8001056" cy="51046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1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400" b="1" spc="-133" dirty="0" smtClean="0">
                <a:solidFill>
                  <a:prstClr val="black"/>
                </a:solidFill>
              </a:rPr>
              <a:t>  근로자는 산업재해예방 기준을 준수하고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사업주가 실시하는 산업재해 방지에 관한 조치에 따라야 함 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/>
            </a:r>
            <a:br>
              <a:rPr lang="en-US" altLang="ko-KR" sz="1400" b="1" spc="-133" dirty="0" smtClean="0">
                <a:solidFill>
                  <a:prstClr val="black"/>
                </a:solidFill>
              </a:rPr>
            </a:br>
            <a:r>
              <a:rPr lang="en-US" altLang="ko-KR" sz="1400" b="1" spc="-133" dirty="0" smtClean="0">
                <a:solidFill>
                  <a:prstClr val="black"/>
                </a:solidFill>
              </a:rPr>
              <a:t>   (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산업안전보건법 제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6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조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)</a:t>
            </a:r>
            <a:endParaRPr lang="en-US" altLang="ko-KR" sz="1500" b="1" spc="-133" dirty="0" smtClean="0">
              <a:solidFill>
                <a:prstClr val="black"/>
              </a:solidFill>
            </a:endParaRPr>
          </a:p>
        </p:txBody>
      </p:sp>
      <p:graphicFrame>
        <p:nvGraphicFramePr>
          <p:cNvPr id="10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9179916"/>
              </p:ext>
            </p:extLst>
          </p:nvPr>
        </p:nvGraphicFramePr>
        <p:xfrm>
          <a:off x="3941747" y="1929596"/>
          <a:ext cx="7643866" cy="435771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1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422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28760"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안전보건교육 이수</a:t>
                      </a:r>
                      <a:endParaRPr lang="en-US" altLang="ko-KR" sz="1200" b="1" spc="-100" baseline="0" dirty="0" smtClean="0">
                        <a:solidFill>
                          <a:srgbClr val="0070C0"/>
                        </a:solidFill>
                        <a:latin typeface="+mj-ea"/>
                        <a:ea typeface="+mj-ea"/>
                      </a:endParaRP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제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29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조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31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조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제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110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조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000" lvl="0" indent="0" algn="l" latinLnBrk="1">
                        <a:lnSpc>
                          <a:spcPts val="20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근로자는 정기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채용 시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작업내용 변경 시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특별작업 시 사업주가 실시하는 안전보건교육을 </a:t>
                      </a:r>
                      <a:endParaRPr lang="en-US" altLang="ko-KR" sz="1200" b="1" spc="-100" baseline="0" dirty="0" smtClean="0">
                        <a:latin typeface="+mj-ea"/>
                        <a:ea typeface="+mj-ea"/>
                      </a:endParaRPr>
                    </a:p>
                    <a:p>
                      <a:pPr marL="180000" lvl="0" indent="0" algn="l" latinLnBrk="1">
                        <a:lnSpc>
                          <a:spcPts val="20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이수하여야 하고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특히 건설 일용근로자의 경우 건설사업주가 교육기관을 통해 실시하는 </a:t>
                      </a:r>
                      <a:endParaRPr lang="en-US" altLang="ko-KR" sz="1200" b="1" spc="-100" baseline="0" dirty="0" smtClean="0">
                        <a:latin typeface="+mj-ea"/>
                        <a:ea typeface="+mj-ea"/>
                      </a:endParaRPr>
                    </a:p>
                    <a:p>
                      <a:pPr marL="180000" lvl="0" indent="0" algn="l" latinLnBrk="1">
                        <a:lnSpc>
                          <a:spcPts val="20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건설업 기초안전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·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보건교육을 이수하여야 함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.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 또한 화학물질을 제조 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·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사용  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·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운반 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·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저장작업에 </a:t>
                      </a:r>
                      <a:endParaRPr lang="en-US" altLang="ko-KR" sz="1200" b="1" spc="-100" baseline="0" dirty="0" smtClean="0">
                        <a:latin typeface="+mj-ea"/>
                        <a:ea typeface="+mj-ea"/>
                      </a:endParaRPr>
                    </a:p>
                    <a:p>
                      <a:pPr marL="180000" lvl="0" indent="0" algn="l" latinLnBrk="1">
                        <a:lnSpc>
                          <a:spcPts val="20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근로자 배치 시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새로운 화학물질을 도입한 경우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유해성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·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위험성 정보 변경 시 사업주가 </a:t>
                      </a:r>
                      <a:endParaRPr lang="en-US" altLang="ko-KR" sz="1200" b="1" spc="-100" baseline="0" dirty="0" smtClean="0">
                        <a:latin typeface="+mj-ea"/>
                        <a:ea typeface="+mj-ea"/>
                      </a:endParaRPr>
                    </a:p>
                    <a:p>
                      <a:pPr marL="180000" lvl="0" indent="0" algn="l" latinLnBrk="1">
                        <a:lnSpc>
                          <a:spcPts val="20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실시하는 물질안전보건자료에 관한 교육을 이수하여야 함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시행규칙 제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92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조의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6)</a:t>
                      </a:r>
                      <a:endParaRPr lang="ko-KR" altLang="en-US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28694"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건강진단 이행</a:t>
                      </a: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en-US" altLang="ko-KR" sz="1200" b="1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b="1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제</a:t>
                      </a:r>
                      <a:r>
                        <a:rPr lang="en-US" altLang="ko-KR" sz="1200" b="1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133</a:t>
                      </a:r>
                      <a:r>
                        <a:rPr lang="ko-KR" altLang="en-US" sz="1200" b="1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조</a:t>
                      </a:r>
                      <a:r>
                        <a:rPr lang="en-US" altLang="ko-KR" sz="1200" b="1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b="1" spc="-1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000" lvl="0" indent="0" algn="l" latinLnBrk="1">
                        <a:lnSpc>
                          <a:spcPts val="2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근로자는 사업주가 실시하는 건강진단을 받아야 하며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사업주가 지정한 건강진단 </a:t>
                      </a:r>
                    </a:p>
                    <a:p>
                      <a:pPr marL="180000" lvl="0" indent="0" algn="l" latinLnBrk="1">
                        <a:lnSpc>
                          <a:spcPts val="2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기관에 진단받기를 희망하지 아니한 경우에는 다른 건강진단 기관으로부터 이에 </a:t>
                      </a:r>
                    </a:p>
                    <a:p>
                      <a:pPr marL="180000" lvl="0" indent="0" algn="l" latinLnBrk="1">
                        <a:lnSpc>
                          <a:spcPts val="2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상응하는 건강진단을 받아 그 결과를 증명하는 서류를 사업주에게 제출하여야 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43008"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방호조치에 대한 </a:t>
                      </a: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준수사항</a:t>
                      </a: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en-US" altLang="ko-KR" sz="1200" b="1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b="1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시행규칙 제</a:t>
                      </a:r>
                      <a:r>
                        <a:rPr lang="en-US" altLang="ko-KR" sz="1200" b="1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99</a:t>
                      </a:r>
                      <a:r>
                        <a:rPr lang="ko-KR" altLang="en-US" sz="1200" b="1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조</a:t>
                      </a:r>
                      <a:r>
                        <a:rPr lang="en-US" altLang="ko-KR" sz="1200" b="1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b="1" spc="-1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000" lvl="0" indent="0" algn="l" latinLnBrk="1">
                        <a:lnSpc>
                          <a:spcPts val="2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위험기계 </a:t>
                      </a:r>
                      <a:r>
                        <a:rPr lang="en-US" altLang="ko-KR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· </a:t>
                      </a: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기구에 설치된 방호조치에 대한 준수사항 </a:t>
                      </a:r>
                    </a:p>
                    <a:p>
                      <a:pPr marL="180000" lvl="0" indent="0" algn="l" latinLnBrk="1">
                        <a:lnSpc>
                          <a:spcPts val="2000"/>
                        </a:lnSpc>
                        <a:buFontTx/>
                        <a:buNone/>
                      </a:pP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-</a:t>
                      </a: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방호조치를 해체하려는 경우 </a:t>
                      </a:r>
                      <a:r>
                        <a:rPr lang="en-US" altLang="ko-KR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사업주의 허가를 받아 해체 </a:t>
                      </a:r>
                    </a:p>
                    <a:p>
                      <a:pPr marL="180000" lvl="0" indent="0" algn="l" latinLnBrk="1">
                        <a:lnSpc>
                          <a:spcPts val="2000"/>
                        </a:lnSpc>
                        <a:buFontTx/>
                        <a:buNone/>
                      </a:pPr>
                      <a:r>
                        <a:rPr lang="en-US" altLang="ko-KR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 -</a:t>
                      </a: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방호조치 해체 사유가 소멸된 경우 </a:t>
                      </a:r>
                      <a:r>
                        <a:rPr lang="en-US" altLang="ko-KR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지체 없이 원상으로 회복 </a:t>
                      </a:r>
                    </a:p>
                    <a:p>
                      <a:pPr marL="180000" lvl="0" indent="0" algn="l" latinLnBrk="1">
                        <a:lnSpc>
                          <a:spcPts val="20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 -</a:t>
                      </a: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 방호조치 기능이 상실된 것을 발견한 경우 </a:t>
                      </a:r>
                      <a:r>
                        <a:rPr lang="en-US" altLang="ko-KR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: </a:t>
                      </a:r>
                      <a:r>
                        <a:rPr lang="ko-KR" altLang="en-US" sz="1200" b="1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지체 없이 사업주에게 신고</a:t>
                      </a:r>
                      <a:endParaRPr lang="ko-KR" altLang="en-US" sz="1200" b="1" spc="-100" baseline="0" dirty="0" smtClean="0"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E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57256"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solidFill>
                            <a:srgbClr val="0070C0"/>
                          </a:solidFill>
                          <a:latin typeface="+mj-ea"/>
                          <a:ea typeface="+mj-ea"/>
                        </a:rPr>
                        <a:t>지급하는 보호구 착용</a:t>
                      </a: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en-US" altLang="ko-KR" sz="1200" b="1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(</a:t>
                      </a:r>
                      <a:r>
                        <a:rPr lang="ko-KR" altLang="en-US" sz="1200" b="1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산업안전보건기준에 </a:t>
                      </a:r>
                      <a:endParaRPr lang="en-US" altLang="ko-KR" sz="1200" b="1" spc="-100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marL="0" lvl="0" indent="0" algn="l" latinLnBrk="1">
                        <a:lnSpc>
                          <a:spcPts val="15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관한 규칙 제</a:t>
                      </a:r>
                      <a:r>
                        <a:rPr lang="en-US" altLang="ko-KR" sz="1200" b="1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32</a:t>
                      </a:r>
                      <a:r>
                        <a:rPr lang="ko-KR" altLang="en-US" sz="1200" b="1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조</a:t>
                      </a:r>
                      <a:r>
                        <a:rPr lang="en-US" altLang="ko-KR" sz="1200" b="1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)</a:t>
                      </a:r>
                      <a:endParaRPr lang="ko-KR" altLang="en-US" sz="1200" b="1" spc="-100" baseline="0" dirty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0000" lvl="0" indent="0" algn="l" latinLnBrk="1">
                        <a:lnSpc>
                          <a:spcPts val="2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유해 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·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위험작업으로부터 보호를 받을 수 있도록 사업주가 제공한 안전모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err="1" smtClean="0">
                          <a:latin typeface="+mj-ea"/>
                          <a:ea typeface="+mj-ea"/>
                        </a:rPr>
                        <a:t>안전대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안전화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</a:p>
                    <a:p>
                      <a:pPr marL="180000" lvl="0" indent="0" algn="l" latinLnBrk="1">
                        <a:lnSpc>
                          <a:spcPts val="20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보안경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err="1" smtClean="0">
                          <a:latin typeface="+mj-ea"/>
                          <a:ea typeface="+mj-ea"/>
                        </a:rPr>
                        <a:t>보안면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절연용 보호구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방열복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방진마스크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방한모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방한복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방한화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방한장갑</a:t>
                      </a:r>
                      <a:r>
                        <a:rPr lang="en-US" altLang="ko-KR" sz="1200" b="1" spc="-100" baseline="0" dirty="0" smtClean="0">
                          <a:latin typeface="+mj-ea"/>
                          <a:ea typeface="+mj-ea"/>
                        </a:rPr>
                        <a:t>, </a:t>
                      </a: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승차용 안전모 등을 착용하여야 함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2" name="그룹 11"/>
          <p:cNvGrpSpPr/>
          <p:nvPr/>
        </p:nvGrpSpPr>
        <p:grpSpPr>
          <a:xfrm>
            <a:off x="941351" y="402698"/>
            <a:ext cx="10501386" cy="677108"/>
            <a:chOff x="941351" y="385349"/>
            <a:chExt cx="10501386" cy="677108"/>
          </a:xfrm>
        </p:grpSpPr>
        <p:sp>
          <p:nvSpPr>
            <p:cNvPr id="13" name="직사각형 12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2</a:t>
              </a:r>
              <a:endParaRPr lang="ko-KR" altLang="en-US" sz="3800" dirty="0">
                <a:solidFill>
                  <a:prstClr val="black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안전하고 건강한 직장생활을 위한 가이드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5665295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/>
          <p:cNvSpPr/>
          <p:nvPr/>
        </p:nvSpPr>
        <p:spPr>
          <a:xfrm>
            <a:off x="0" y="0"/>
            <a:ext cx="12169775" cy="6859588"/>
          </a:xfrm>
          <a:prstGeom prst="rect">
            <a:avLst/>
          </a:prstGeom>
          <a:solidFill>
            <a:srgbClr val="33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80" tIns="60890" rIns="121780" bIns="60890" rtlCol="0" anchor="ctr"/>
          <a:lstStyle/>
          <a:p>
            <a:pPr algn="ctr"/>
            <a:endParaRPr lang="ko-KR" altLang="en-US"/>
          </a:p>
        </p:txBody>
      </p:sp>
      <p:grpSp>
        <p:nvGrpSpPr>
          <p:cNvPr id="4" name="그룹 3"/>
          <p:cNvGrpSpPr/>
          <p:nvPr/>
        </p:nvGrpSpPr>
        <p:grpSpPr>
          <a:xfrm>
            <a:off x="2052439" y="1773610"/>
            <a:ext cx="8640960" cy="1484381"/>
            <a:chOff x="2370111" y="658959"/>
            <a:chExt cx="8640960" cy="1484381"/>
          </a:xfrm>
        </p:grpSpPr>
        <p:sp>
          <p:nvSpPr>
            <p:cNvPr id="5" name="TextBox 4"/>
            <p:cNvSpPr txBox="1"/>
            <p:nvPr/>
          </p:nvSpPr>
          <p:spPr>
            <a:xfrm>
              <a:off x="3298805" y="912234"/>
              <a:ext cx="7712266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4000" b="1" spc="-150" dirty="0" smtClean="0">
                  <a:solidFill>
                    <a:schemeClr val="bg1"/>
                  </a:solidFill>
                </a:rPr>
                <a:t>(</a:t>
              </a:r>
              <a:r>
                <a:rPr lang="ko-KR" altLang="en-US" sz="4000" b="1" spc="-150" dirty="0" smtClean="0">
                  <a:solidFill>
                    <a:schemeClr val="bg1"/>
                  </a:solidFill>
                </a:rPr>
                <a:t>참고</a:t>
              </a:r>
              <a:r>
                <a:rPr lang="en-US" altLang="ko-KR" sz="4000" b="1" spc="-150" dirty="0" smtClean="0">
                  <a:solidFill>
                    <a:schemeClr val="bg1"/>
                  </a:solidFill>
                </a:rPr>
                <a:t>) </a:t>
              </a:r>
              <a:r>
                <a:rPr lang="ko-KR" altLang="en-US" sz="4000" b="1" spc="-150" dirty="0" smtClean="0">
                  <a:solidFill>
                    <a:schemeClr val="bg1"/>
                  </a:solidFill>
                </a:rPr>
                <a:t>사무직 근로자의</a:t>
              </a:r>
              <a:endParaRPr lang="en-US" altLang="ko-KR" sz="4000" b="1" spc="-150" dirty="0" smtClean="0">
                <a:solidFill>
                  <a:schemeClr val="bg1"/>
                </a:solidFill>
              </a:endParaRPr>
            </a:p>
            <a:p>
              <a:r>
                <a:rPr lang="ko-KR" altLang="en-US" sz="4000" b="1" spc="-150" dirty="0" smtClean="0">
                  <a:solidFill>
                    <a:schemeClr val="bg1"/>
                  </a:solidFill>
                </a:rPr>
                <a:t>유해위험요인 및 안전대책 </a:t>
              </a:r>
              <a:endParaRPr lang="en-US" altLang="ko-KR" sz="4000" b="1" spc="-150" dirty="0" smtClean="0">
                <a:solidFill>
                  <a:schemeClr val="bg1"/>
                </a:solidFill>
              </a:endParaRPr>
            </a:p>
          </p:txBody>
        </p:sp>
        <p:grpSp>
          <p:nvGrpSpPr>
            <p:cNvPr id="6" name="그룹 8"/>
            <p:cNvGrpSpPr/>
            <p:nvPr/>
          </p:nvGrpSpPr>
          <p:grpSpPr>
            <a:xfrm>
              <a:off x="2370111" y="658959"/>
              <a:ext cx="928694" cy="913447"/>
              <a:chOff x="2370111" y="658959"/>
              <a:chExt cx="928694" cy="913447"/>
            </a:xfrm>
          </p:grpSpPr>
          <p:sp>
            <p:nvSpPr>
              <p:cNvPr id="7" name="직사각형 5"/>
              <p:cNvSpPr/>
              <p:nvPr/>
            </p:nvSpPr>
            <p:spPr>
              <a:xfrm>
                <a:off x="2370111" y="929464"/>
                <a:ext cx="642942" cy="64294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2584425" y="658959"/>
                <a:ext cx="714380" cy="82817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>
                  <a:lnSpc>
                    <a:spcPct val="200000"/>
                  </a:lnSpc>
                  <a:buClr>
                    <a:srgbClr val="33CCCC"/>
                  </a:buClr>
                </a:pPr>
                <a:r>
                  <a:rPr lang="en-US" altLang="ko-KR" sz="3200" b="1" spc="-133" dirty="0" smtClean="0">
                    <a:solidFill>
                      <a:srgbClr val="33CCCC"/>
                    </a:solidFill>
                    <a:latin typeface="+mn-ea"/>
                  </a:rPr>
                  <a:t>4</a:t>
                </a:r>
                <a:r>
                  <a:rPr lang="en-US" altLang="ko-KR" sz="2800" b="1" spc="-133" dirty="0" smtClean="0">
                    <a:latin typeface="+mn-ea"/>
                  </a:rPr>
                  <a:t> </a:t>
                </a:r>
              </a:p>
            </p:txBody>
          </p:sp>
        </p:grpSp>
      </p:grp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5599" y="1572406"/>
            <a:ext cx="2757234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01.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앉아서 일하는 작업</a:t>
            </a:r>
          </a:p>
        </p:txBody>
      </p:sp>
      <p:grpSp>
        <p:nvGrpSpPr>
          <p:cNvPr id="4" name="그룹 3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5" name="직사각형 4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  <a:latin typeface="+mn-ea"/>
                </a:rPr>
                <a:t>4</a:t>
              </a:r>
              <a:endParaRPr lang="ko-KR" altLang="en-US" sz="38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사무직 근로자의</a:t>
              </a:r>
              <a:r>
                <a:rPr lang="en-US" altLang="ko-KR" sz="2800" b="1" spc="-15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유해위험요인 및 안전대책 </a:t>
              </a:r>
              <a:endParaRPr lang="en-US" altLang="ko-KR" sz="2800" b="1" spc="-150" dirty="0" smtClean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안전보건나침반</a:t>
              </a:r>
              <a:endParaRPr lang="ko-KR" altLang="en-US" sz="1100" b="1" kern="0" spc="-133" baseline="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839" y="1657078"/>
            <a:ext cx="5745558" cy="4482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3564607" y="1629594"/>
            <a:ext cx="2428892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atinLnBrk="0">
              <a:lnSpc>
                <a:spcPts val="2400"/>
              </a:lnSpc>
              <a:buClr>
                <a:srgbClr val="666699"/>
              </a:buClr>
            </a:pPr>
            <a:r>
              <a:rPr lang="ko-KR" altLang="en-US" sz="1500" b="1" spc="-133" dirty="0" smtClean="0">
                <a:latin typeface="+mn-ea"/>
              </a:rPr>
              <a:t>부적절한 작업대의 높이</a:t>
            </a:r>
            <a:r>
              <a:rPr lang="en-US" altLang="ko-KR" sz="1500" b="1" spc="-133" dirty="0" smtClean="0">
                <a:latin typeface="+mn-ea"/>
              </a:rPr>
              <a:t>,</a:t>
            </a:r>
          </a:p>
          <a:p>
            <a:pPr latinLnBrk="0">
              <a:lnSpc>
                <a:spcPts val="2400"/>
              </a:lnSpc>
              <a:buClr>
                <a:srgbClr val="666699"/>
              </a:buClr>
            </a:pPr>
            <a:r>
              <a:rPr lang="ko-KR" altLang="en-US" sz="1500" b="1" spc="-133" dirty="0" smtClean="0">
                <a:latin typeface="+mn-ea"/>
              </a:rPr>
              <a:t>의자의 사용에서 오는</a:t>
            </a:r>
            <a:endParaRPr lang="en-US" altLang="ko-KR" sz="1500" b="1" spc="-133" dirty="0" smtClean="0">
              <a:latin typeface="+mn-ea"/>
            </a:endParaRPr>
          </a:p>
          <a:p>
            <a:pPr latinLnBrk="0">
              <a:lnSpc>
                <a:spcPts val="2400"/>
              </a:lnSpc>
              <a:buClr>
                <a:srgbClr val="666699"/>
              </a:buClr>
            </a:pPr>
            <a:r>
              <a:rPr lang="ko-KR" altLang="en-US" sz="1500" b="1" spc="-133" dirty="0" smtClean="0">
                <a:latin typeface="+mn-ea"/>
              </a:rPr>
              <a:t>신체적 이상</a:t>
            </a:r>
            <a:endParaRPr lang="en-US" altLang="ko-KR" sz="1500" b="1" spc="-133" dirty="0" smtClean="0">
              <a:latin typeface="+mn-e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599" y="1572406"/>
            <a:ext cx="2757234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01.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앉아서 일하는 작업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4" name="직사각형 3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  <a:latin typeface="+mn-ea"/>
                </a:rPr>
                <a:t>4</a:t>
              </a:r>
              <a:endParaRPr lang="ko-KR" altLang="en-US" sz="3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사무직 근로자의</a:t>
              </a:r>
              <a:r>
                <a:rPr lang="en-US" altLang="ko-KR" sz="2800" b="1" spc="-15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유해위험요인 및 안전대책 </a:t>
              </a:r>
              <a:endParaRPr lang="en-US" altLang="ko-KR" sz="2800" b="1" spc="-150" dirty="0" smtClean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안전보건나침반</a:t>
              </a:r>
              <a:endParaRPr lang="ko-KR" altLang="en-US" sz="1100" b="1" kern="0" spc="-133" baseline="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3584557" y="1732532"/>
            <a:ext cx="8260970" cy="17338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 latinLnBrk="0"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근무 중에 주기적인 휴식을  취함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휴식시간에 자주 걷고 몸을 움직임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올바른 작업자세 유지를 위해 의자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모니터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책상 등 워크 스테이션의 모든 요소가 잘 조화되도록 세심하게 배치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책상 아래 공간이 다리를 자유롭게 움직일 수 있을 정도로 충분한지 확인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앉고 일어서기 편리하게 충분한 공간 확보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370243" y="1197546"/>
            <a:ext cx="628654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</a:pPr>
            <a:r>
              <a:rPr lang="en-US" altLang="ko-KR" sz="20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적절한 작업자세 유지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  <p:pic>
        <p:nvPicPr>
          <p:cNvPr id="14" name="그림 13" descr="아이콘 화살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1681" y="1393743"/>
            <a:ext cx="142876" cy="14287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581003" y="4149874"/>
            <a:ext cx="8480548" cy="17338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 latinLnBrk="0"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작업하는데 편안하고 튼튼한 의자 사용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등받이가 있고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허벅지 압박방지를 위한 끝이 푹신한 모양의 의자 사용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높낮이 조절이 가능한 의자 사용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작업이 원활하도록 팔꿈치 높이가 적절한 의자 사용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자세를 쉽게 바꿀 수 있도록 제작된 의자 사용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. </a:t>
            </a:r>
            <a:r>
              <a:rPr lang="en-US" altLang="ko-KR" sz="1600" b="1" spc="-133" dirty="0">
                <a:solidFill>
                  <a:prstClr val="black"/>
                </a:solidFill>
              </a:rPr>
              <a:t>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(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자세를 바꾸면 신체의 국소압박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척추 부담을  피할 수 있음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)</a:t>
            </a:r>
          </a:p>
          <a:p>
            <a:pPr latinLnBrk="0">
              <a:spcAft>
                <a:spcPts val="500"/>
              </a:spcAft>
              <a:buClr>
                <a:srgbClr val="33CCCC"/>
              </a:buClr>
            </a:pPr>
            <a:r>
              <a:rPr lang="en-US" altLang="ko-KR" sz="1600" b="1" spc="-133" dirty="0" smtClean="0">
                <a:solidFill>
                  <a:prstClr val="black"/>
                </a:solidFill>
              </a:rPr>
              <a:t>  ※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앉아서 일하는 작업의 건강장해 예방에 관한 기술지침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(KOSHA GUIDE 2011-G-30)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366689" y="3688209"/>
            <a:ext cx="628654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</a:pPr>
            <a:r>
              <a:rPr lang="en-US" altLang="ko-KR" sz="20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편안한 의자 사용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  <p:pic>
        <p:nvPicPr>
          <p:cNvPr id="17" name="그림 16" descr="아이콘 화살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38127" y="3862982"/>
            <a:ext cx="142876" cy="142876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599" y="1572406"/>
            <a:ext cx="2757234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02.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err="1" smtClean="0">
                <a:solidFill>
                  <a:srgbClr val="33CCCC"/>
                </a:solidFill>
                <a:latin typeface="+mj-ea"/>
                <a:ea typeface="+mj-ea"/>
              </a:rPr>
              <a:t>근골격계질환</a:t>
            </a:r>
            <a:r>
              <a:rPr lang="ko-KR" altLang="en-US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 예방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4" name="직사각형 3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  <a:latin typeface="+mn-ea"/>
                </a:rPr>
                <a:t>4</a:t>
              </a:r>
              <a:endParaRPr lang="ko-KR" altLang="en-US" sz="3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사무직 근로자의</a:t>
              </a:r>
              <a:r>
                <a:rPr lang="en-US" altLang="ko-KR" sz="2800" b="1" spc="-15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유해위험요인 및 안전대책 </a:t>
              </a:r>
              <a:endParaRPr lang="en-US" altLang="ko-KR" sz="2800" b="1" spc="-150" dirty="0" smtClean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안전보건나침반</a:t>
              </a:r>
              <a:endParaRPr lang="ko-KR" altLang="en-US" sz="1100" b="1" kern="0" spc="-133" baseline="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80515" y="2949692"/>
            <a:ext cx="7560956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3584557" y="1732532"/>
            <a:ext cx="785818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반복 </a:t>
            </a:r>
            <a:r>
              <a:rPr lang="ko-KR" altLang="en-US" sz="1600" b="1" spc="-133" dirty="0">
                <a:solidFill>
                  <a:prstClr val="black"/>
                </a:solidFill>
              </a:rPr>
              <a:t>동작</a:t>
            </a:r>
            <a:r>
              <a:rPr lang="en-US" altLang="ko-KR" sz="1600" b="1" spc="-133" dirty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>
                <a:solidFill>
                  <a:prstClr val="black"/>
                </a:solidFill>
              </a:rPr>
              <a:t>부적절한 작업 자세</a:t>
            </a:r>
            <a:r>
              <a:rPr lang="en-US" altLang="ko-KR" sz="1600" b="1" spc="-133" dirty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>
                <a:solidFill>
                  <a:prstClr val="black"/>
                </a:solidFill>
              </a:rPr>
              <a:t>무리한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힘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사용</a:t>
            </a:r>
            <a:r>
              <a:rPr lang="en-US" altLang="ko-KR" sz="1600" b="1" spc="-133" dirty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>
                <a:solidFill>
                  <a:prstClr val="black"/>
                </a:solidFill>
              </a:rPr>
              <a:t>날카로운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면과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신체 접촉</a:t>
            </a:r>
            <a:r>
              <a:rPr lang="en-US" altLang="ko-KR" sz="1600" b="1" spc="-133" dirty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진동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및 온도</a:t>
            </a:r>
            <a:r>
              <a:rPr lang="en-US" altLang="ko-KR" sz="1600" b="1" spc="-133" dirty="0">
                <a:solidFill>
                  <a:prstClr val="black"/>
                </a:solidFill>
              </a:rPr>
              <a:t>(</a:t>
            </a:r>
            <a:r>
              <a:rPr lang="ko-KR" altLang="en-US" sz="1600" b="1" spc="-133" dirty="0">
                <a:solidFill>
                  <a:prstClr val="black"/>
                </a:solidFill>
              </a:rPr>
              <a:t>저온</a:t>
            </a:r>
            <a:r>
              <a:rPr lang="en-US" altLang="ko-KR" sz="1600" b="1" spc="-133" dirty="0">
                <a:solidFill>
                  <a:prstClr val="black"/>
                </a:solidFill>
              </a:rPr>
              <a:t>) </a:t>
            </a:r>
            <a:r>
              <a:rPr lang="ko-KR" altLang="en-US" sz="1600" b="1" spc="-133" dirty="0">
                <a:solidFill>
                  <a:prstClr val="black"/>
                </a:solidFill>
              </a:rPr>
              <a:t>등의 요인에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의해 </a:t>
            </a:r>
            <a:r>
              <a:rPr lang="ko-KR" altLang="en-US" sz="1600" b="1" spc="-133" dirty="0">
                <a:solidFill>
                  <a:prstClr val="black"/>
                </a:solidFill>
              </a:rPr>
              <a:t>발생하는 건강장해로서 목</a:t>
            </a:r>
            <a:r>
              <a:rPr lang="en-US" altLang="ko-KR" sz="1600" b="1" spc="-133" dirty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어깨</a:t>
            </a:r>
            <a:r>
              <a:rPr lang="en-US" altLang="ko-KR" sz="1600" b="1" spc="-133" dirty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>
                <a:solidFill>
                  <a:prstClr val="black"/>
                </a:solidFill>
              </a:rPr>
              <a:t>허리</a:t>
            </a:r>
            <a:r>
              <a:rPr lang="en-US" altLang="ko-KR" sz="1600" b="1" spc="-133" dirty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err="1">
                <a:solidFill>
                  <a:prstClr val="black"/>
                </a:solidFill>
              </a:rPr>
              <a:t>상하지의</a:t>
            </a:r>
            <a:r>
              <a:rPr lang="ko-KR" altLang="en-US" sz="1600" b="1" spc="-133" dirty="0">
                <a:solidFill>
                  <a:prstClr val="black"/>
                </a:solidFill>
              </a:rPr>
              <a:t> 신경근육 및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그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주변 신체조직 등에 나타나는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질환</a:t>
            </a:r>
            <a:endParaRPr lang="en-US" altLang="ko-KR" sz="1600" b="1" spc="-133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70243" y="1197546"/>
            <a:ext cx="628654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</a:pPr>
            <a:r>
              <a:rPr lang="en-US" altLang="ko-KR" sz="20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err="1" smtClean="0">
                <a:solidFill>
                  <a:srgbClr val="666699"/>
                </a:solidFill>
              </a:rPr>
              <a:t>근골격계질환이란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>?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  <p:pic>
        <p:nvPicPr>
          <p:cNvPr id="12" name="그림 11" descr="아이콘 화살표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1681" y="1393743"/>
            <a:ext cx="142876" cy="14287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599" y="1572406"/>
            <a:ext cx="2757234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02.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err="1" smtClean="0">
                <a:solidFill>
                  <a:srgbClr val="33CCCC"/>
                </a:solidFill>
                <a:latin typeface="+mj-ea"/>
                <a:ea typeface="+mj-ea"/>
              </a:rPr>
              <a:t>근골격계질환</a:t>
            </a:r>
            <a:r>
              <a:rPr lang="ko-KR" altLang="en-US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 예방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4" name="직사각형 3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  <a:latin typeface="+mn-ea"/>
                </a:rPr>
                <a:t>4</a:t>
              </a:r>
              <a:endParaRPr lang="ko-KR" altLang="en-US" sz="3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사무직 근로자의</a:t>
              </a:r>
              <a:r>
                <a:rPr lang="en-US" altLang="ko-KR" sz="2800" b="1" spc="-15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유해위험요인 및 안전대책 </a:t>
              </a:r>
              <a:endParaRPr lang="en-US" altLang="ko-KR" sz="2800" b="1" spc="-150" dirty="0" smtClean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안전보건나침반</a:t>
              </a:r>
              <a:endParaRPr lang="ko-KR" altLang="en-US" sz="1100" b="1" kern="0" spc="-133" baseline="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807" y="2997746"/>
            <a:ext cx="3888432" cy="3330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584557" y="1732532"/>
            <a:ext cx="8188962" cy="11721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고객응대 과정에서 발생하는 팔 뻗침과 허리 숙임</a:t>
            </a:r>
            <a:r>
              <a:rPr lang="en-US" altLang="ko-KR" sz="1600" b="1" spc="-133" dirty="0">
                <a:solidFill>
                  <a:prstClr val="black"/>
                </a:solidFill>
              </a:rPr>
              <a:t>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등을 최소화하기 위해 고객과의 응대 거리를 가깝게 유지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정상적인 영역 내에서 고객응대가 이뤄지고 최대작업영역을 벗어나지 않게 개선</a:t>
            </a:r>
            <a:endParaRPr lang="en-US" altLang="ko-KR" sz="1600" b="1" spc="-133" dirty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70243" y="1197546"/>
            <a:ext cx="628654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</a:pPr>
            <a:r>
              <a:rPr lang="en-US" altLang="ko-KR" sz="20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부적절한 작업 자세의 인간공학적 대책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  <p:pic>
        <p:nvPicPr>
          <p:cNvPr id="12" name="그림 11" descr="아이콘 화살표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1681" y="1393743"/>
            <a:ext cx="142876" cy="142876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599" y="1572406"/>
            <a:ext cx="2757234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02.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err="1" smtClean="0">
                <a:solidFill>
                  <a:srgbClr val="33CCCC"/>
                </a:solidFill>
                <a:latin typeface="+mj-ea"/>
                <a:ea typeface="+mj-ea"/>
              </a:rPr>
              <a:t>근골격계질환</a:t>
            </a:r>
            <a:r>
              <a:rPr lang="ko-KR" altLang="en-US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 예방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4" name="직사각형 3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  <a:latin typeface="+mn-ea"/>
                </a:rPr>
                <a:t>4</a:t>
              </a:r>
              <a:endParaRPr lang="ko-KR" altLang="en-US" sz="3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사무직 근로자의</a:t>
              </a:r>
              <a:r>
                <a:rPr lang="en-US" altLang="ko-KR" sz="2800" b="1" spc="-15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유해위험요인 및 안전대책 </a:t>
              </a:r>
              <a:endParaRPr lang="en-US" altLang="ko-KR" sz="2800" b="1" spc="-150" dirty="0" smtClean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안전보건나침반</a:t>
              </a:r>
              <a:endParaRPr lang="ko-KR" altLang="en-US" sz="1100" b="1" kern="0" spc="-133" baseline="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684287" y="4509914"/>
            <a:ext cx="2357454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ko-KR" altLang="en-US" sz="1600" b="1" dirty="0" smtClean="0">
                <a:latin typeface="+mj-ea"/>
                <a:ea typeface="+mj-ea"/>
              </a:rPr>
              <a:t>앉은 자세 권장기준 </a:t>
            </a:r>
            <a:r>
              <a:rPr lang="en-US" altLang="ko-KR" sz="1600" b="1" dirty="0" smtClean="0">
                <a:latin typeface="+mj-ea"/>
                <a:ea typeface="+mj-ea"/>
              </a:rPr>
              <a:t>(CCOHS) </a:t>
            </a:r>
            <a:endParaRPr lang="ko-KR" altLang="en-US" sz="1600" b="1" spc="-178" dirty="0" smtClean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8623" y="4077866"/>
            <a:ext cx="7411701" cy="2139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584557" y="1732532"/>
            <a:ext cx="8116954" cy="2162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 latinLnBrk="0"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의자 높이는 조절 </a:t>
            </a:r>
            <a:r>
              <a:rPr lang="ko-KR" altLang="en-US" sz="1600" b="1" spc="-133" dirty="0">
                <a:solidFill>
                  <a:prstClr val="black"/>
                </a:solidFill>
              </a:rPr>
              <a:t>가능하고 등받이가 허리를 지지하며</a:t>
            </a:r>
            <a:r>
              <a:rPr lang="en-US" altLang="ko-KR" sz="1600" b="1" spc="-133" dirty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>
                <a:solidFill>
                  <a:prstClr val="black"/>
                </a:solidFill>
              </a:rPr>
              <a:t>높이 </a:t>
            </a:r>
            <a:r>
              <a:rPr lang="ko-KR" altLang="en-US" sz="1600" b="1" spc="-133" dirty="0" err="1">
                <a:solidFill>
                  <a:prstClr val="black"/>
                </a:solidFill>
              </a:rPr>
              <a:t>조절식</a:t>
            </a:r>
            <a:r>
              <a:rPr lang="ko-KR" altLang="en-US" sz="1600" b="1" spc="-133" dirty="0">
                <a:solidFill>
                  <a:prstClr val="black"/>
                </a:solidFill>
              </a:rPr>
              <a:t> 팔걸이가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있고 좌면 </a:t>
            </a:r>
            <a:r>
              <a:rPr lang="ko-KR" altLang="en-US" sz="1600" b="1" spc="-133" dirty="0">
                <a:solidFill>
                  <a:prstClr val="black"/>
                </a:solidFill>
              </a:rPr>
              <a:t>깊이가 작은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것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(</a:t>
            </a:r>
            <a:r>
              <a:rPr lang="en-US" altLang="ko-KR" sz="1600" b="1" spc="-133" dirty="0">
                <a:solidFill>
                  <a:prstClr val="black"/>
                </a:solidFill>
              </a:rPr>
              <a:t>5</a:t>
            </a:r>
            <a:r>
              <a:rPr lang="ko-KR" altLang="en-US" sz="1600" b="1" spc="-133" dirty="0" err="1">
                <a:solidFill>
                  <a:prstClr val="black"/>
                </a:solidFill>
              </a:rPr>
              <a:t>퍼센타일</a:t>
            </a:r>
            <a:r>
              <a:rPr lang="en-US" altLang="ko-KR" sz="1600" b="1" spc="-133" dirty="0">
                <a:solidFill>
                  <a:prstClr val="black"/>
                </a:solidFill>
              </a:rPr>
              <a:t>(%</a:t>
            </a:r>
            <a:r>
              <a:rPr lang="en-US" altLang="ko-KR" sz="1600" b="1" spc="-133" dirty="0" err="1">
                <a:solidFill>
                  <a:prstClr val="black"/>
                </a:solidFill>
              </a:rPr>
              <a:t>ile</a:t>
            </a:r>
            <a:r>
              <a:rPr lang="en-US" altLang="ko-KR" sz="1600" b="1" spc="-133" dirty="0">
                <a:solidFill>
                  <a:prstClr val="black"/>
                </a:solidFill>
              </a:rPr>
              <a:t>)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적용</a:t>
            </a:r>
            <a:r>
              <a:rPr lang="en-US" altLang="ko-KR" sz="1600" b="1" spc="-133" dirty="0">
                <a:solidFill>
                  <a:prstClr val="black"/>
                </a:solidFill>
              </a:rPr>
              <a:t>)</a:t>
            </a:r>
            <a:r>
              <a:rPr lang="ko-KR" altLang="en-US" sz="1600" b="1" spc="-133" dirty="0">
                <a:solidFill>
                  <a:prstClr val="black"/>
                </a:solidFill>
              </a:rPr>
              <a:t>을 선택 </a:t>
            </a:r>
          </a:p>
          <a:p>
            <a:pPr marL="180975" indent="-180975" latinLnBrk="0"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작업자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정면에 모니터를 위치하여 목과 허리의 비틀림이 발생하지 않도록 하며</a:t>
            </a:r>
            <a:r>
              <a:rPr lang="en-US" altLang="ko-KR" sz="1600" b="1" spc="-133" dirty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>
                <a:solidFill>
                  <a:prstClr val="black"/>
                </a:solidFill>
              </a:rPr>
              <a:t>높이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각도가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조절되는 모니터와 의자와 팔걸이가 조절되는 의자 이용 </a:t>
            </a:r>
          </a:p>
          <a:p>
            <a:pPr marL="180975" indent="-180975" latinLnBrk="0"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다리가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자유롭게 움직일 수 있는 공간을 확보하여 작업 시 발생되는 부적절한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작업 자세를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최소화 </a:t>
            </a:r>
          </a:p>
          <a:p>
            <a:pPr marL="180975" indent="-180975" latinLnBrk="0"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허리 </a:t>
            </a:r>
            <a:r>
              <a:rPr lang="ko-KR" altLang="en-US" sz="1600" b="1" spc="-133" dirty="0">
                <a:solidFill>
                  <a:prstClr val="black"/>
                </a:solidFill>
              </a:rPr>
              <a:t>받침대를 사용하여 허리를 곧게 유지하여 앉고</a:t>
            </a:r>
            <a:r>
              <a:rPr lang="en-US" altLang="ko-KR" sz="1600" b="1" spc="-133" dirty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>
                <a:solidFill>
                  <a:prstClr val="black"/>
                </a:solidFill>
              </a:rPr>
              <a:t>대퇴후면부위에 지나친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압박을 피하기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위해 발 받침대를 사용해 다리를 편안하게 지지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370243" y="1197546"/>
            <a:ext cx="628654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</a:pPr>
            <a:r>
              <a:rPr lang="en-US" altLang="ko-KR" sz="20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부적절한 작업 자세의 인간공학적 대책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  <p:pic>
        <p:nvPicPr>
          <p:cNvPr id="14" name="그림 13" descr="아이콘 화살표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41681" y="1393743"/>
            <a:ext cx="142876" cy="142876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599" y="1572406"/>
            <a:ext cx="2757234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02.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err="1" smtClean="0">
                <a:solidFill>
                  <a:srgbClr val="33CCCC"/>
                </a:solidFill>
                <a:latin typeface="+mj-ea"/>
                <a:ea typeface="+mj-ea"/>
              </a:rPr>
              <a:t>근골격계질환</a:t>
            </a:r>
            <a:r>
              <a:rPr lang="ko-KR" altLang="en-US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 예방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4" name="직사각형 3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  <a:latin typeface="+mn-ea"/>
                </a:rPr>
                <a:t>4</a:t>
              </a:r>
              <a:endParaRPr lang="ko-KR" altLang="en-US" sz="3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사무직 근로자의</a:t>
              </a:r>
              <a:r>
                <a:rPr lang="en-US" altLang="ko-KR" sz="2800" b="1" spc="-15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유해위험요인 및 안전대책 </a:t>
              </a:r>
              <a:endParaRPr lang="en-US" altLang="ko-KR" sz="2800" b="1" spc="-150" dirty="0" smtClean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안전보건나침반</a:t>
              </a:r>
              <a:endParaRPr lang="ko-KR" altLang="en-US" sz="1100" b="1" kern="0" spc="-133" baseline="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584557" y="1732532"/>
            <a:ext cx="7858180" cy="123623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부드러운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재질의 손목받침대를 사용하여 접촉스트레스를 감소</a:t>
            </a:r>
          </a:p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마우스를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움직일 때는 전체 팔을 사용하며</a:t>
            </a:r>
            <a:r>
              <a:rPr lang="en-US" altLang="ko-KR" sz="1600" b="1" spc="-133" dirty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손바닥 전체로 마우스를 잡도록 습관화</a:t>
            </a:r>
          </a:p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무릎이 </a:t>
            </a:r>
            <a:r>
              <a:rPr lang="ko-KR" altLang="en-US" sz="1600" b="1" spc="-133" dirty="0">
                <a:solidFill>
                  <a:prstClr val="black"/>
                </a:solidFill>
              </a:rPr>
              <a:t>책상에 닿는 부분이 없도록 책상 아래 공간을 확보할 수 있도록 제작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70243" y="1197546"/>
            <a:ext cx="628654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44000" indent="-144000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</a:pPr>
            <a:r>
              <a:rPr lang="en-US" altLang="ko-KR" sz="2000" b="1" spc="-133" dirty="0" smtClean="0">
                <a:solidFill>
                  <a:srgbClr val="666699"/>
                </a:solidFill>
              </a:rPr>
              <a:t>    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부적절한 작업 자세의 인간공학적 대책</a:t>
            </a:r>
            <a:endParaRPr lang="en-US" altLang="ko-KR" sz="1800" b="1" spc="-133" dirty="0" smtClean="0">
              <a:solidFill>
                <a:prstClr val="black"/>
              </a:solidFill>
            </a:endParaRPr>
          </a:p>
        </p:txBody>
      </p:sp>
      <p:pic>
        <p:nvPicPr>
          <p:cNvPr id="12" name="그림 11" descr="아이콘 화살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41681" y="1393743"/>
            <a:ext cx="142876" cy="1428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441681" y="1572406"/>
            <a:ext cx="820085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91779">
              <a:lnSpc>
                <a:spcPct val="150000"/>
              </a:lnSpc>
              <a:buClr>
                <a:srgbClr val="33CCCC"/>
              </a:buClr>
              <a:buFont typeface="Wingdings" pitchFamily="2" charset="2"/>
              <a:buChar char="§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 회사 또는 직장이라는 곳은 다양한 사람이 모인 장소로 하나의 목적을 가지고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/>
            </a:r>
            <a:br>
              <a:rPr lang="en-US" altLang="ko-KR" sz="1600" b="1" spc="-133" dirty="0" smtClean="0">
                <a:solidFill>
                  <a:prstClr val="black"/>
                </a:solidFill>
              </a:rPr>
            </a:br>
            <a:r>
              <a:rPr lang="en-US" altLang="ko-KR" sz="1600" b="1" spc="-133" dirty="0" smtClean="0">
                <a:solidFill>
                  <a:prstClr val="black"/>
                </a:solidFill>
              </a:rPr>
              <a:t>   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활동하는 장소임을 인식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6775" y="1572406"/>
            <a:ext cx="2757234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</a:rPr>
              <a:t>01.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직장에 들어가면</a:t>
            </a:r>
            <a:endParaRPr lang="ko-KR" altLang="en-US" sz="2200" b="1" spc="-133" dirty="0">
              <a:solidFill>
                <a:srgbClr val="33CCCC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770618" y="2384483"/>
            <a:ext cx="75724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50000"/>
              </a:lnSpc>
              <a:buClr>
                <a:srgbClr val="92D050"/>
              </a:buClr>
              <a:buFont typeface="Arial" pitchFamily="34" charset="0"/>
              <a:buChar char="•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 입사 초기에는 직장의 조직체계와 역할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공동 목적 등을 인식하지 못하는 경우가 있음</a:t>
            </a:r>
            <a:endParaRPr lang="en-US" altLang="ko-KR" sz="1600" b="1" spc="-133" dirty="0" smtClean="0">
              <a:solidFill>
                <a:srgbClr val="7030A0"/>
              </a:solidFill>
            </a:endParaRPr>
          </a:p>
        </p:txBody>
      </p:sp>
      <p:sp>
        <p:nvSpPr>
          <p:cNvPr id="6" name="대각선 방향의 모서리가 잘린 사각형 5"/>
          <p:cNvSpPr/>
          <p:nvPr/>
        </p:nvSpPr>
        <p:spPr>
          <a:xfrm>
            <a:off x="3584556" y="3429794"/>
            <a:ext cx="8001056" cy="1285884"/>
          </a:xfrm>
          <a:prstGeom prst="snip2DiagRect">
            <a:avLst/>
          </a:prstGeom>
          <a:solidFill>
            <a:srgbClr val="33CCCC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41747" y="3501232"/>
            <a:ext cx="764386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조직 운영에 따라 본인이 원하지 않는 업무가 부여되기도 하나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일의 경중 및 선호를 따지기 보다 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분업의 의의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개인 업무의 가치에 대해서 충분히 인식 할 필요가 있음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037" y="4869954"/>
            <a:ext cx="2428892" cy="69102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ct val="150000"/>
              </a:lnSpc>
            </a:pPr>
            <a:r>
              <a:rPr lang="ko-KR" altLang="en-US" sz="1600" b="1" spc="-133" dirty="0" smtClean="0">
                <a:solidFill>
                  <a:srgbClr val="666699"/>
                </a:solidFill>
              </a:rPr>
              <a:t>신입사원이 조직적응에</a:t>
            </a:r>
          </a:p>
          <a:p>
            <a:pPr marL="383558" indent="-383558">
              <a:lnSpc>
                <a:spcPct val="150000"/>
              </a:lnSpc>
            </a:pPr>
            <a:r>
              <a:rPr lang="ko-KR" altLang="en-US" sz="1600" b="1" spc="-133" dirty="0" smtClean="0">
                <a:solidFill>
                  <a:srgbClr val="666699"/>
                </a:solidFill>
              </a:rPr>
              <a:t>어려움을 겪는 이유</a:t>
            </a:r>
            <a:endParaRPr lang="ko-KR" altLang="en-US" sz="1600" b="1" spc="-133" dirty="0">
              <a:solidFill>
                <a:srgbClr val="666699"/>
              </a:solidFill>
            </a:endParaRPr>
          </a:p>
        </p:txBody>
      </p:sp>
      <p:sp>
        <p:nvSpPr>
          <p:cNvPr id="13" name="대각선 방향의 모서리가 잘린 사각형 12"/>
          <p:cNvSpPr/>
          <p:nvPr/>
        </p:nvSpPr>
        <p:spPr>
          <a:xfrm>
            <a:off x="3584557" y="4858554"/>
            <a:ext cx="8001056" cy="1285884"/>
          </a:xfrm>
          <a:prstGeom prst="snip2DiagRect">
            <a:avLst/>
          </a:prstGeom>
          <a:solidFill>
            <a:srgbClr val="33CCCC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941747" y="4929992"/>
            <a:ext cx="364333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600" b="1" spc="-133" dirty="0" smtClean="0">
                <a:solidFill>
                  <a:srgbClr val="666699"/>
                </a:solidFill>
              </a:rPr>
              <a:t>• </a:t>
            </a:r>
            <a:r>
              <a:rPr lang="en-US" altLang="ko-KR" sz="1600" b="1" spc="-133" dirty="0" smtClean="0">
                <a:solidFill>
                  <a:prstClr val="white"/>
                </a:solidFill>
              </a:rPr>
              <a:t>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회사의 조직문화에 공감하기 어려워서 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600" b="1" spc="-133" dirty="0" smtClean="0">
                <a:solidFill>
                  <a:srgbClr val="666699"/>
                </a:solidFill>
              </a:rPr>
              <a:t>• 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누가 가르쳐 주는 것이 아니라서 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600" b="1" spc="-133" dirty="0" smtClean="0">
                <a:solidFill>
                  <a:srgbClr val="666699"/>
                </a:solidFill>
              </a:rPr>
              <a:t>• 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기존 직원들간의 심한 텃세 때문에</a:t>
            </a:r>
          </a:p>
        </p:txBody>
      </p:sp>
      <p:grpSp>
        <p:nvGrpSpPr>
          <p:cNvPr id="16" name="그룹 15"/>
          <p:cNvGrpSpPr/>
          <p:nvPr/>
        </p:nvGrpSpPr>
        <p:grpSpPr>
          <a:xfrm>
            <a:off x="869913" y="286522"/>
            <a:ext cx="8143932" cy="877163"/>
            <a:chOff x="869913" y="286522"/>
            <a:chExt cx="8143932" cy="877163"/>
          </a:xfrm>
        </p:grpSpPr>
        <p:sp>
          <p:nvSpPr>
            <p:cNvPr id="17" name="TextBox 16"/>
            <p:cNvSpPr txBox="1"/>
            <p:nvPr/>
          </p:nvSpPr>
          <p:spPr>
            <a:xfrm>
              <a:off x="2798739" y="286522"/>
              <a:ext cx="714380" cy="8771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ct val="150000"/>
                </a:lnSpc>
              </a:pPr>
              <a:r>
                <a:rPr lang="en-US" altLang="ko-KR" sz="3800" b="1" spc="-133" dirty="0" smtClean="0">
                  <a:solidFill>
                    <a:prstClr val="white"/>
                  </a:solidFill>
                </a:rPr>
                <a:t>1</a:t>
              </a:r>
              <a:endParaRPr lang="ko-KR" altLang="en-US" sz="3800" b="1" spc="-133" dirty="0">
                <a:solidFill>
                  <a:prstClr val="white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98871" y="429398"/>
              <a:ext cx="5214974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신규 입사자의 직장생활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69913" y="429398"/>
              <a:ext cx="1428760" cy="4873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7763680" y="4929992"/>
            <a:ext cx="3643337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600" b="1" spc="-133" dirty="0" smtClean="0">
                <a:solidFill>
                  <a:srgbClr val="666699"/>
                </a:solidFill>
              </a:rPr>
              <a:t>• </a:t>
            </a:r>
            <a:r>
              <a:rPr lang="en-US" altLang="ko-KR" sz="1600" b="1" spc="-133" dirty="0" smtClean="0">
                <a:solidFill>
                  <a:prstClr val="white"/>
                </a:solidFill>
              </a:rPr>
              <a:t>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직책 등에 의한 서열 문화 등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1100" y="3573810"/>
            <a:ext cx="24288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ct val="150000"/>
              </a:lnSpc>
            </a:pPr>
            <a:r>
              <a:rPr lang="ko-KR" altLang="en-US" sz="1600" b="1" spc="-133" dirty="0" smtClean="0">
                <a:solidFill>
                  <a:srgbClr val="666699"/>
                </a:solidFill>
              </a:rPr>
              <a:t>신입사원의 마음가짐</a:t>
            </a:r>
            <a:endParaRPr lang="ko-KR" altLang="en-US" sz="1600" b="1" spc="-133" dirty="0">
              <a:solidFill>
                <a:srgbClr val="6666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2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0871" y="1828642"/>
            <a:ext cx="3168352" cy="2105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그룹 3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5" name="직사각형 4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  <a:latin typeface="+mn-ea"/>
                </a:rPr>
                <a:t>4</a:t>
              </a:r>
              <a:endParaRPr lang="ko-KR" altLang="en-US" sz="3800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사무직 근로자의</a:t>
              </a:r>
              <a:r>
                <a:rPr lang="en-US" altLang="ko-KR" sz="2800" b="1" spc="-15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유해위험요인 및 안전대책 </a:t>
              </a:r>
              <a:endParaRPr lang="en-US" altLang="ko-KR" sz="2800" b="1" spc="-150" dirty="0" smtClean="0">
                <a:solidFill>
                  <a:schemeClr val="bg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안전보건나침반</a:t>
              </a:r>
              <a:endParaRPr lang="ko-KR" altLang="en-US" sz="1100" b="1" kern="0" spc="-133" baseline="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3584557" y="1425750"/>
            <a:ext cx="78581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dirty="0" smtClean="0">
                <a:solidFill>
                  <a:prstClr val="black"/>
                </a:solidFill>
              </a:rPr>
              <a:t>근무환경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직장문화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감정노동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(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고객응대업무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)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등으로 인해 직무스트레스 발생</a:t>
            </a:r>
            <a:endParaRPr lang="ko-KR" altLang="en-US" sz="1600" b="1" dirty="0">
              <a:solidFill>
                <a:prstClr val="black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599" y="1572406"/>
            <a:ext cx="2757234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03.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직무스트레스 예방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1259" y="3861842"/>
            <a:ext cx="6984776" cy="262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599" y="1572406"/>
            <a:ext cx="2757234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03.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직무스트레스 예방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4" name="직사각형 3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  <a:latin typeface="+mn-ea"/>
                </a:rPr>
                <a:t>4</a:t>
              </a:r>
              <a:endParaRPr lang="ko-KR" altLang="en-US" sz="3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사무직 근로자의</a:t>
              </a:r>
              <a:r>
                <a:rPr lang="en-US" altLang="ko-KR" sz="2800" b="1" spc="-15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유해위험요인 및 안전대책 </a:t>
              </a:r>
              <a:endParaRPr lang="en-US" altLang="ko-KR" sz="2800" b="1" spc="-150" dirty="0" smtClean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안전보건나침반</a:t>
              </a:r>
              <a:endParaRPr lang="ko-KR" altLang="en-US" sz="1100" b="1" kern="0" spc="-133" baseline="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13119" y="1815048"/>
            <a:ext cx="1368152" cy="211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164444" y="2012907"/>
            <a:ext cx="627829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dirty="0">
                <a:solidFill>
                  <a:prstClr val="black"/>
                </a:solidFill>
              </a:rPr>
              <a:t>고객과 분리된 휴게공간과 정기적인 휴식시간 제공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163297" y="2872904"/>
            <a:ext cx="6278293" cy="23442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dirty="0">
                <a:solidFill>
                  <a:prstClr val="black"/>
                </a:solidFill>
              </a:rPr>
              <a:t>업무부담을 모든 직원들에게 고르게 배분하고</a:t>
            </a:r>
            <a:r>
              <a:rPr lang="en-US" altLang="ko-KR" sz="1600" b="1" dirty="0">
                <a:solidFill>
                  <a:prstClr val="black"/>
                </a:solidFill>
              </a:rPr>
              <a:t>,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직원들과 </a:t>
            </a:r>
            <a:r>
              <a:rPr lang="ko-KR" altLang="en-US" sz="1600" b="1" dirty="0">
                <a:solidFill>
                  <a:prstClr val="black"/>
                </a:solidFill>
              </a:rPr>
              <a:t>다양하고 자유로운 의사소통의 채널과 기회 제공</a:t>
            </a:r>
          </a:p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dirty="0" smtClean="0">
                <a:solidFill>
                  <a:prstClr val="black"/>
                </a:solidFill>
              </a:rPr>
              <a:t>직원들에게 </a:t>
            </a:r>
            <a:r>
              <a:rPr lang="ko-KR" altLang="en-US" sz="1600" b="1" dirty="0">
                <a:solidFill>
                  <a:prstClr val="black"/>
                </a:solidFill>
              </a:rPr>
              <a:t>직무와 업무수행에 대해 각자의 의견을 제시할 수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있는  </a:t>
            </a:r>
            <a:r>
              <a:rPr lang="ko-KR" altLang="en-US" sz="1600" b="1" dirty="0">
                <a:solidFill>
                  <a:prstClr val="black"/>
                </a:solidFill>
              </a:rPr>
              <a:t>기회 제공</a:t>
            </a:r>
          </a:p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dirty="0" smtClean="0">
                <a:solidFill>
                  <a:prstClr val="black"/>
                </a:solidFill>
              </a:rPr>
              <a:t>업무를 </a:t>
            </a:r>
            <a:r>
              <a:rPr lang="ko-KR" altLang="en-US" sz="1600" b="1" dirty="0">
                <a:solidFill>
                  <a:prstClr val="black"/>
                </a:solidFill>
              </a:rPr>
              <a:t>통해 자기발전을 도모하고</a:t>
            </a:r>
            <a:r>
              <a:rPr lang="en-US" altLang="ko-KR" sz="1600" b="1" dirty="0">
                <a:solidFill>
                  <a:prstClr val="black"/>
                </a:solidFill>
              </a:rPr>
              <a:t>, </a:t>
            </a:r>
            <a:r>
              <a:rPr lang="ko-KR" altLang="en-US" sz="1600" b="1" dirty="0">
                <a:solidFill>
                  <a:prstClr val="black"/>
                </a:solidFill>
              </a:rPr>
              <a:t>새로운 업무에 적응할 수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있는 기회 </a:t>
            </a:r>
            <a:r>
              <a:rPr lang="ko-KR" altLang="en-US" sz="1600" b="1" dirty="0">
                <a:solidFill>
                  <a:prstClr val="black"/>
                </a:solidFill>
              </a:rPr>
              <a:t>제공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55599" y="1572406"/>
            <a:ext cx="2757234" cy="82073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03.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  <a:latin typeface="+mj-ea"/>
                <a:ea typeface="+mj-ea"/>
              </a:rPr>
              <a:t>직무스트레스 예방</a:t>
            </a:r>
          </a:p>
        </p:txBody>
      </p:sp>
      <p:grpSp>
        <p:nvGrpSpPr>
          <p:cNvPr id="3" name="그룹 2"/>
          <p:cNvGrpSpPr/>
          <p:nvPr/>
        </p:nvGrpSpPr>
        <p:grpSpPr>
          <a:xfrm>
            <a:off x="941351" y="385349"/>
            <a:ext cx="10501386" cy="677108"/>
            <a:chOff x="941351" y="385349"/>
            <a:chExt cx="10501386" cy="677108"/>
          </a:xfrm>
        </p:grpSpPr>
        <p:sp>
          <p:nvSpPr>
            <p:cNvPr id="4" name="직사각형 3"/>
            <p:cNvSpPr/>
            <p:nvPr/>
          </p:nvSpPr>
          <p:spPr>
            <a:xfrm>
              <a:off x="2798739" y="385349"/>
              <a:ext cx="71438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3800" b="1" spc="-133" dirty="0" smtClean="0">
                  <a:solidFill>
                    <a:schemeClr val="bg1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  <a:latin typeface="+mn-ea"/>
                </a:rPr>
                <a:t>4</a:t>
              </a:r>
              <a:endParaRPr lang="ko-KR" altLang="en-US" sz="3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98871" y="429398"/>
              <a:ext cx="7643866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사무직 근로자의</a:t>
              </a:r>
              <a:r>
                <a:rPr lang="en-US" altLang="ko-KR" sz="2800" b="1" spc="-150" dirty="0" smtClean="0">
                  <a:solidFill>
                    <a:schemeClr val="bg1"/>
                  </a:solidFill>
                </a:rPr>
                <a:t> </a:t>
              </a:r>
              <a:r>
                <a:rPr lang="ko-KR" altLang="en-US" sz="2800" b="1" spc="-150" dirty="0" smtClean="0">
                  <a:solidFill>
                    <a:schemeClr val="bg1"/>
                  </a:solidFill>
                </a:rPr>
                <a:t>유해위험요인 및 안전대책 </a:t>
              </a:r>
              <a:endParaRPr lang="en-US" altLang="ko-KR" sz="2800" b="1" spc="-150" dirty="0" smtClean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941351" y="429398"/>
              <a:ext cx="1428760" cy="45717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baseline="0" dirty="0" smtClean="0">
                  <a:solidFill>
                    <a:schemeClr val="bg1"/>
                  </a:solidFill>
                  <a:latin typeface="+mj-ea"/>
                  <a:ea typeface="+mj-ea"/>
                </a:rPr>
                <a:t>안전보건나침반</a:t>
              </a:r>
              <a:endParaRPr lang="ko-KR" altLang="en-US" sz="1100" b="1" kern="0" spc="-133" baseline="0" dirty="0"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4607" y="4725938"/>
            <a:ext cx="1402737" cy="79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4607" y="1701602"/>
            <a:ext cx="1412802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163297" y="1773610"/>
            <a:ext cx="6278293" cy="21031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dirty="0" smtClean="0">
                <a:solidFill>
                  <a:prstClr val="black"/>
                </a:solidFill>
              </a:rPr>
              <a:t>고객응대 업무 매뉴얼 마련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(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대응부서 지정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)</a:t>
            </a:r>
          </a:p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dirty="0" smtClean="0">
                <a:solidFill>
                  <a:prstClr val="black"/>
                </a:solidFill>
              </a:rPr>
              <a:t>폭언 등을 하지 않도록 요청하는 문구</a:t>
            </a:r>
            <a:r>
              <a:rPr lang="en-US" altLang="ko-KR" sz="1600" b="1" dirty="0">
                <a:solidFill>
                  <a:prstClr val="black"/>
                </a:solidFill>
              </a:rPr>
              <a:t>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게시 및 </a:t>
            </a:r>
            <a:r>
              <a:rPr lang="ko-KR" altLang="en-US" sz="1600" b="1" dirty="0" err="1" smtClean="0">
                <a:solidFill>
                  <a:prstClr val="black"/>
                </a:solidFill>
              </a:rPr>
              <a:t>통화연결음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 송출</a:t>
            </a:r>
            <a:endParaRPr lang="en-US" altLang="ko-KR" sz="1600" b="1" dirty="0" smtClean="0">
              <a:solidFill>
                <a:prstClr val="black"/>
              </a:solidFill>
            </a:endParaRPr>
          </a:p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dirty="0" smtClean="0">
                <a:solidFill>
                  <a:prstClr val="black"/>
                </a:solidFill>
              </a:rPr>
              <a:t>건강장해 예방 교육 실시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건강증진 프로그램 등 관리적 대책 추진</a:t>
            </a:r>
            <a:endParaRPr lang="en-US" altLang="ko-KR" sz="1600" b="1" dirty="0" smtClean="0">
              <a:solidFill>
                <a:prstClr val="black"/>
              </a:solidFill>
            </a:endParaRPr>
          </a:p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dirty="0" smtClean="0">
                <a:solidFill>
                  <a:prstClr val="black"/>
                </a:solidFill>
              </a:rPr>
              <a:t>폭언 등 발생 시 즉시 업무 중단 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(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휴식부여</a:t>
            </a:r>
            <a:r>
              <a:rPr lang="en-US" altLang="ko-KR" sz="1600" b="1" dirty="0" smtClean="0">
                <a:solidFill>
                  <a:prstClr val="black"/>
                </a:solidFill>
              </a:rPr>
              <a:t>)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 및 가해자와 분리 조치</a:t>
            </a:r>
            <a:endParaRPr lang="en-US" altLang="ko-KR" sz="1600" b="1" dirty="0" smtClean="0">
              <a:solidFill>
                <a:prstClr val="black"/>
              </a:solidFill>
            </a:endParaRPr>
          </a:p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dirty="0" smtClean="0">
                <a:solidFill>
                  <a:prstClr val="black"/>
                </a:solidFill>
              </a:rPr>
              <a:t>피해 근로자의 치료 및 상담 등 지원</a:t>
            </a:r>
            <a:endParaRPr lang="en-US" altLang="ko-KR" sz="1600" b="1" dirty="0" smtClean="0">
              <a:solidFill>
                <a:prstClr val="black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63296" y="4797946"/>
            <a:ext cx="6278293" cy="11721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dirty="0" smtClean="0">
                <a:solidFill>
                  <a:prstClr val="black"/>
                </a:solidFill>
              </a:rPr>
              <a:t>성과에 </a:t>
            </a:r>
            <a:r>
              <a:rPr lang="ko-KR" altLang="en-US" sz="1600" b="1" dirty="0">
                <a:solidFill>
                  <a:prstClr val="black"/>
                </a:solidFill>
              </a:rPr>
              <a:t>대한 지나친 독려를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삼가 함으로써 </a:t>
            </a:r>
            <a:r>
              <a:rPr lang="ko-KR" altLang="en-US" sz="1600" b="1" dirty="0">
                <a:solidFill>
                  <a:prstClr val="black"/>
                </a:solidFill>
              </a:rPr>
              <a:t>경쟁적이고 긴장된 </a:t>
            </a:r>
            <a:r>
              <a:rPr lang="ko-KR" altLang="en-US" sz="1600" b="1" dirty="0" smtClean="0">
                <a:solidFill>
                  <a:prstClr val="black"/>
                </a:solidFill>
              </a:rPr>
              <a:t>조직  </a:t>
            </a:r>
            <a:r>
              <a:rPr lang="ko-KR" altLang="en-US" sz="1600" b="1" dirty="0">
                <a:solidFill>
                  <a:prstClr val="black"/>
                </a:solidFill>
              </a:rPr>
              <a:t>문화를 개선</a:t>
            </a:r>
          </a:p>
          <a:p>
            <a:pPr marL="180975" indent="-180975" latinLnBrk="0">
              <a:lnSpc>
                <a:spcPct val="150000"/>
              </a:lnSpc>
              <a:spcAft>
                <a:spcPts val="500"/>
              </a:spcAft>
              <a:buClr>
                <a:srgbClr val="33CCCC"/>
              </a:buClr>
              <a:buFont typeface="Arial" panose="020B0604020202020204" pitchFamily="34" charset="0"/>
              <a:buChar char="•"/>
            </a:pPr>
            <a:r>
              <a:rPr lang="ko-KR" altLang="en-US" sz="1600" b="1" dirty="0" smtClean="0">
                <a:solidFill>
                  <a:prstClr val="black"/>
                </a:solidFill>
              </a:rPr>
              <a:t>실질적인 </a:t>
            </a:r>
            <a:r>
              <a:rPr lang="ko-KR" altLang="en-US" sz="1600" b="1" dirty="0">
                <a:solidFill>
                  <a:prstClr val="black"/>
                </a:solidFill>
              </a:rPr>
              <a:t>도움과 감정적인 지원을 해 줄 수 있는 체계 마련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2921" y="2061642"/>
            <a:ext cx="8286808" cy="242889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latinLnBrk="0">
              <a:lnSpc>
                <a:spcPct val="200000"/>
              </a:lnSpc>
              <a:buClr>
                <a:srgbClr val="33CCCC"/>
              </a:buClr>
            </a:pPr>
            <a:r>
              <a:rPr lang="ko-KR" altLang="en-US" sz="7000" b="1" dirty="0" smtClean="0">
                <a:solidFill>
                  <a:schemeClr val="bg1"/>
                </a:solidFill>
                <a:latin typeface="+mn-ea"/>
              </a:rPr>
              <a:t>감사합니다</a:t>
            </a:r>
            <a:r>
              <a:rPr lang="en-US" altLang="ko-KR" sz="7000" b="1" dirty="0" smtClean="0">
                <a:solidFill>
                  <a:schemeClr val="bg1"/>
                </a:solidFill>
                <a:latin typeface="+mn-ea"/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7763680" y="1601211"/>
            <a:ext cx="3857652" cy="4954302"/>
          </a:xfrm>
          <a:prstGeom prst="rect">
            <a:avLst/>
          </a:prstGeom>
          <a:solidFill>
            <a:srgbClr val="33CCCC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41682" y="1572406"/>
            <a:ext cx="378621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91779">
              <a:lnSpc>
                <a:spcPct val="150000"/>
              </a:lnSpc>
              <a:buClr>
                <a:srgbClr val="33CCCC"/>
              </a:buClr>
              <a:buFont typeface="Wingdings" pitchFamily="2" charset="2"/>
              <a:buChar char="§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산업현장의 입사근속 기간이 짧은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/>
            </a:r>
            <a:br>
              <a:rPr lang="en-US" altLang="ko-KR" sz="1600" b="1" spc="-133" dirty="0" smtClean="0">
                <a:solidFill>
                  <a:prstClr val="black"/>
                </a:solidFill>
              </a:rPr>
            </a:br>
            <a:r>
              <a:rPr lang="en-US" altLang="ko-KR" sz="1600" b="1" spc="-133" dirty="0" smtClean="0">
                <a:solidFill>
                  <a:prstClr val="black"/>
                </a:solidFill>
              </a:rPr>
              <a:t>   </a:t>
            </a:r>
            <a:r>
              <a:rPr lang="ko-KR" altLang="en-US" sz="1600" b="1" spc="-133" dirty="0" err="1" smtClean="0">
                <a:solidFill>
                  <a:prstClr val="black"/>
                </a:solidFill>
              </a:rPr>
              <a:t>입사자에게서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 산업재해가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많이 발생 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599" y="1572406"/>
            <a:ext cx="2428892" cy="128240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sz="2200" b="1" spc="-133" dirty="0" smtClean="0">
                <a:solidFill>
                  <a:srgbClr val="33CCCC"/>
                </a:solidFill>
              </a:rPr>
              <a:t>02.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신규입사자 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재해발생 현황</a:t>
            </a:r>
            <a:endParaRPr lang="ko-KR" altLang="en-US" sz="2200" b="1" spc="-133" dirty="0">
              <a:solidFill>
                <a:srgbClr val="33CCCC"/>
              </a:solidFill>
            </a:endParaRPr>
          </a:p>
        </p:txBody>
      </p:sp>
      <p:grpSp>
        <p:nvGrpSpPr>
          <p:cNvPr id="17" name="그룹 16"/>
          <p:cNvGrpSpPr/>
          <p:nvPr/>
        </p:nvGrpSpPr>
        <p:grpSpPr>
          <a:xfrm>
            <a:off x="3441681" y="2643978"/>
            <a:ext cx="4071966" cy="247953"/>
            <a:chOff x="727037" y="1718909"/>
            <a:chExt cx="5199028" cy="282551"/>
          </a:xfrm>
        </p:grpSpPr>
        <p:pic>
          <p:nvPicPr>
            <p:cNvPr id="18" name="그림 17" descr="아이콘 화살표.pn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7037" y="1786720"/>
              <a:ext cx="182871" cy="18287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058713" y="1718909"/>
              <a:ext cx="4867352" cy="28255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R" altLang="en-US" sz="1300" b="1" spc="-133" dirty="0" smtClean="0">
                  <a:solidFill>
                    <a:srgbClr val="666699"/>
                  </a:solidFill>
                </a:rPr>
                <a:t>최근 </a:t>
              </a:r>
              <a:r>
                <a:rPr lang="en-US" altLang="ko-KR" sz="1300" b="1" spc="-133" dirty="0" smtClean="0">
                  <a:solidFill>
                    <a:srgbClr val="666699"/>
                  </a:solidFill>
                </a:rPr>
                <a:t>10</a:t>
              </a:r>
              <a:r>
                <a:rPr lang="ko-KR" altLang="en-US" sz="1300" b="1" spc="-133" dirty="0" smtClean="0">
                  <a:solidFill>
                    <a:srgbClr val="666699"/>
                  </a:solidFill>
                </a:rPr>
                <a:t>년간 연도별 사고사망자수</a:t>
              </a:r>
              <a:r>
                <a:rPr lang="en-US" altLang="ko-KR" sz="1300" b="1" spc="-133" dirty="0" smtClean="0">
                  <a:solidFill>
                    <a:srgbClr val="666699"/>
                  </a:solidFill>
                </a:rPr>
                <a:t>/</a:t>
              </a:r>
              <a:r>
                <a:rPr lang="ko-KR" altLang="en-US" sz="1300" b="1" spc="-133" dirty="0" err="1" smtClean="0">
                  <a:solidFill>
                    <a:srgbClr val="666699"/>
                  </a:solidFill>
                </a:rPr>
                <a:t>사고사망만인율</a:t>
              </a:r>
              <a:r>
                <a:rPr lang="en-US" altLang="ko-KR" sz="1300" b="1" spc="-133" dirty="0" smtClean="0">
                  <a:solidFill>
                    <a:srgbClr val="666699"/>
                  </a:solidFill>
                </a:rPr>
                <a:t>/</a:t>
              </a:r>
              <a:r>
                <a:rPr lang="ko-KR" altLang="en-US" sz="1300" b="1" spc="-133" dirty="0" smtClean="0">
                  <a:solidFill>
                    <a:srgbClr val="666699"/>
                  </a:solidFill>
                </a:rPr>
                <a:t>재해율</a:t>
              </a:r>
              <a:endParaRPr lang="en-US" altLang="ko-KR" sz="1300" b="1" spc="-133" dirty="0" smtClean="0">
                <a:solidFill>
                  <a:srgbClr val="666699"/>
                </a:solidFill>
              </a:endParaRPr>
            </a:p>
          </p:txBody>
        </p:sp>
      </p:grpSp>
      <p:pic>
        <p:nvPicPr>
          <p:cNvPr id="10" name="그림 9" descr="안전팁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42209" y="1358092"/>
            <a:ext cx="1815074" cy="642942"/>
          </a:xfrm>
          <a:prstGeom prst="rect">
            <a:avLst/>
          </a:prstGeom>
        </p:spPr>
      </p:pic>
      <p:sp>
        <p:nvSpPr>
          <p:cNvPr id="12" name="모서리가 둥근 직사각형 11"/>
          <p:cNvSpPr/>
          <p:nvPr/>
        </p:nvSpPr>
        <p:spPr>
          <a:xfrm>
            <a:off x="8728093" y="1500968"/>
            <a:ext cx="2286016" cy="35719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rgbClr val="4F874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942275" y="1929596"/>
            <a:ext cx="3643338" cy="12926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08000" indent="-108000">
              <a:lnSpc>
                <a:spcPct val="150000"/>
              </a:lnSpc>
              <a:buClr>
                <a:srgbClr val="33CCCC"/>
              </a:buClr>
              <a:buFont typeface="Arial" pitchFamily="34" charset="0"/>
              <a:buChar char="•"/>
            </a:pPr>
            <a:r>
              <a:rPr lang="ko-KR" altLang="en-US" sz="1400" b="1" spc="-133" dirty="0" smtClean="0">
                <a:solidFill>
                  <a:prstClr val="black"/>
                </a:solidFill>
              </a:rPr>
              <a:t>근로자가 업무에 관계되는 건설물 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· 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설비 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· 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원재료 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· 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가스 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· 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증기 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· 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분진 등에 의하거나 작업 또는 기타 업무에 기인하여 사망 또는 부상하거나 질병에 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/>
            </a:r>
            <a:br>
              <a:rPr lang="en-US" altLang="ko-KR" sz="1400" b="1" spc="-133" dirty="0" smtClean="0">
                <a:solidFill>
                  <a:prstClr val="black"/>
                </a:solidFill>
              </a:rPr>
            </a:br>
            <a:r>
              <a:rPr lang="ko-KR" altLang="en-US" sz="1400" b="1" spc="-133" dirty="0" smtClean="0">
                <a:solidFill>
                  <a:prstClr val="black"/>
                </a:solidFill>
              </a:rPr>
              <a:t>걸리는 것</a:t>
            </a:r>
            <a:endParaRPr lang="en-US" altLang="ko-KR" sz="1400" b="1" spc="-133" dirty="0" smtClean="0">
              <a:solidFill>
                <a:prstClr val="black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56721" y="1465029"/>
            <a:ext cx="1643074" cy="3216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ct val="150000"/>
              </a:lnSpc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산업재해의 정의</a:t>
            </a:r>
            <a:endParaRPr lang="ko-KR" altLang="en-US" sz="1600" b="1" spc="-133" dirty="0">
              <a:solidFill>
                <a:prstClr val="black"/>
              </a:solidFill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869913" y="286522"/>
            <a:ext cx="8143932" cy="877163"/>
            <a:chOff x="869913" y="286522"/>
            <a:chExt cx="8143932" cy="877163"/>
          </a:xfrm>
        </p:grpSpPr>
        <p:sp>
          <p:nvSpPr>
            <p:cNvPr id="24" name="TextBox 23"/>
            <p:cNvSpPr txBox="1"/>
            <p:nvPr/>
          </p:nvSpPr>
          <p:spPr>
            <a:xfrm>
              <a:off x="2798739" y="286522"/>
              <a:ext cx="714380" cy="8771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ct val="150000"/>
                </a:lnSpc>
              </a:pPr>
              <a:r>
                <a:rPr lang="en-US" altLang="ko-KR" sz="3800" b="1" spc="-133" dirty="0" smtClean="0">
                  <a:solidFill>
                    <a:prstClr val="white"/>
                  </a:solidFill>
                </a:rPr>
                <a:t>1</a:t>
              </a:r>
              <a:endParaRPr lang="ko-KR" altLang="en-US" sz="3800" b="1" spc="-133" dirty="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798871" y="429398"/>
              <a:ext cx="5214974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신규 입사자의 직장생활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869913" y="429398"/>
              <a:ext cx="1428760" cy="4873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  <p:graphicFrame>
        <p:nvGraphicFramePr>
          <p:cNvPr id="35" name="차트 3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76520977"/>
              </p:ext>
            </p:extLst>
          </p:nvPr>
        </p:nvGraphicFramePr>
        <p:xfrm>
          <a:off x="8775021" y="3141762"/>
          <a:ext cx="3167782" cy="16830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내용 개체 틀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34748290"/>
              </p:ext>
            </p:extLst>
          </p:nvPr>
        </p:nvGraphicFramePr>
        <p:xfrm>
          <a:off x="3284867" y="2493690"/>
          <a:ext cx="4248472" cy="3812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7" name="내용 개체 틀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8850315"/>
              </p:ext>
            </p:extLst>
          </p:nvPr>
        </p:nvGraphicFramePr>
        <p:xfrm>
          <a:off x="7885087" y="4149874"/>
          <a:ext cx="3700526" cy="24770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2184662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대각선 방향의 모서리가 잘린 사각형 4"/>
          <p:cNvSpPr/>
          <p:nvPr/>
        </p:nvSpPr>
        <p:spPr>
          <a:xfrm>
            <a:off x="3513118" y="1572406"/>
            <a:ext cx="8001056" cy="1928826"/>
          </a:xfrm>
          <a:prstGeom prst="snip2DiagRect">
            <a:avLst/>
          </a:prstGeom>
          <a:solidFill>
            <a:srgbClr val="33CCCC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70309" y="1655253"/>
            <a:ext cx="7643866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3300"/>
              </a:lnSpc>
              <a:buClr>
                <a:srgbClr val="33CCCC"/>
              </a:buClr>
            </a:pPr>
            <a:r>
              <a:rPr lang="en-US" altLang="ko-KR" sz="1600" b="1" spc="-133" dirty="0" smtClean="0">
                <a:solidFill>
                  <a:srgbClr val="666699"/>
                </a:solidFill>
              </a:rPr>
              <a:t>• 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새로운 작업장 또는 산업현장에서의 경험부족 때문 </a:t>
            </a:r>
          </a:p>
          <a:p>
            <a:pPr>
              <a:lnSpc>
                <a:spcPts val="3300"/>
              </a:lnSpc>
              <a:buClr>
                <a:srgbClr val="33CCCC"/>
              </a:buClr>
            </a:pPr>
            <a:r>
              <a:rPr lang="en-US" altLang="ko-KR" sz="1600" b="1" spc="-133" dirty="0" smtClean="0">
                <a:solidFill>
                  <a:srgbClr val="666699"/>
                </a:solidFill>
              </a:rPr>
              <a:t>•</a:t>
            </a:r>
            <a:r>
              <a:rPr lang="en-US" altLang="ko-KR" sz="1600" b="1" spc="-133" dirty="0" smtClean="0">
                <a:solidFill>
                  <a:prstClr val="white"/>
                </a:solidFill>
              </a:rPr>
              <a:t> 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작업환경과 일에 대해 낯설기 때문 </a:t>
            </a:r>
          </a:p>
          <a:p>
            <a:pPr>
              <a:lnSpc>
                <a:spcPts val="3300"/>
              </a:lnSpc>
              <a:buClr>
                <a:srgbClr val="33CCCC"/>
              </a:buClr>
            </a:pPr>
            <a:r>
              <a:rPr lang="en-US" altLang="ko-KR" sz="1600" b="1" spc="-133" dirty="0" smtClean="0">
                <a:solidFill>
                  <a:srgbClr val="666699"/>
                </a:solidFill>
              </a:rPr>
              <a:t>•</a:t>
            </a:r>
            <a:r>
              <a:rPr lang="en-US" altLang="ko-KR" sz="1600" b="1" spc="-133" dirty="0" smtClean="0">
                <a:solidFill>
                  <a:prstClr val="white"/>
                </a:solidFill>
              </a:rPr>
              <a:t> 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작업을 안전하게 수행하는 방법과 내용을 잘 모르기 때문 </a:t>
            </a:r>
          </a:p>
          <a:p>
            <a:pPr>
              <a:lnSpc>
                <a:spcPts val="3300"/>
              </a:lnSpc>
              <a:buClr>
                <a:srgbClr val="33CCCC"/>
              </a:buClr>
            </a:pPr>
            <a:r>
              <a:rPr lang="en-US" altLang="ko-KR" sz="1600" b="1" spc="-133" dirty="0" smtClean="0">
                <a:solidFill>
                  <a:srgbClr val="666699"/>
                </a:solidFill>
              </a:rPr>
              <a:t>• </a:t>
            </a:r>
            <a:r>
              <a:rPr lang="en-US" altLang="ko-KR" sz="1600" b="1" spc="-133" dirty="0" smtClean="0">
                <a:solidFill>
                  <a:prstClr val="white"/>
                </a:solidFill>
              </a:rPr>
              <a:t>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강한 인상을 남기려는 열망으로 무리하게 작업을 수행하기 때문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5599" y="1572406"/>
            <a:ext cx="2428892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ct val="150000"/>
              </a:lnSpc>
            </a:pPr>
            <a:r>
              <a:rPr lang="ko-KR" altLang="en-US" sz="1600" b="1" spc="-133" dirty="0" smtClean="0">
                <a:solidFill>
                  <a:srgbClr val="666699"/>
                </a:solidFill>
              </a:rPr>
              <a:t>신규 입사자가 산업재해에 </a:t>
            </a:r>
          </a:p>
          <a:p>
            <a:pPr marL="383558" indent="-383558">
              <a:lnSpc>
                <a:spcPct val="150000"/>
              </a:lnSpc>
            </a:pPr>
            <a:r>
              <a:rPr lang="ko-KR" altLang="en-US" sz="1600" b="1" spc="-133" dirty="0" smtClean="0">
                <a:solidFill>
                  <a:srgbClr val="666699"/>
                </a:solidFill>
              </a:rPr>
              <a:t>취약한 이유</a:t>
            </a:r>
            <a:endParaRPr lang="ko-KR" altLang="en-US" sz="1600" b="1" spc="-133" dirty="0">
              <a:solidFill>
                <a:srgbClr val="6666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27433" y="4072736"/>
            <a:ext cx="4429156" cy="2619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2200"/>
              </a:lnSpc>
              <a:buClr>
                <a:srgbClr val="33CCCC"/>
              </a:buClr>
            </a:pPr>
            <a:r>
              <a:rPr lang="ko-KR" altLang="en-US" sz="1800" b="1" spc="-133" dirty="0" smtClean="0">
                <a:solidFill>
                  <a:srgbClr val="666699"/>
                </a:solidFill>
              </a:rPr>
              <a:t>■ </a:t>
            </a:r>
            <a:r>
              <a:rPr lang="ko-KR" altLang="en-US" sz="1800" b="1" spc="-133" dirty="0" err="1" smtClean="0">
                <a:solidFill>
                  <a:srgbClr val="666699"/>
                </a:solidFill>
              </a:rPr>
              <a:t>하인리히의</a:t>
            </a:r>
            <a:r>
              <a:rPr lang="ko-KR" altLang="en-US" sz="1800" b="1" spc="-133" dirty="0" smtClean="0">
                <a:solidFill>
                  <a:srgbClr val="666699"/>
                </a:solidFill>
              </a:rPr>
              <a:t> 법칙 </a:t>
            </a:r>
            <a:r>
              <a:rPr lang="en-US" altLang="ko-KR" sz="1800" b="1" spc="-133" dirty="0" smtClean="0">
                <a:solidFill>
                  <a:srgbClr val="666699"/>
                </a:solidFill>
              </a:rPr>
              <a:t>( 1 : 29 : 300 )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655996" y="5144306"/>
            <a:ext cx="48051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lnSpc>
                <a:spcPct val="150000"/>
              </a:lnSpc>
              <a:buClr>
                <a:srgbClr val="92D050"/>
              </a:buClr>
            </a:pPr>
            <a:r>
              <a:rPr lang="en-US" altLang="ko-KR" sz="1600" b="1" spc="-133" dirty="0" smtClean="0">
                <a:solidFill>
                  <a:prstClr val="black"/>
                </a:solidFill>
              </a:rPr>
              <a:t>※  330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회의 사고 가운데 중상 또는 사망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1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회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경상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29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회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    </a:t>
            </a:r>
          </a:p>
          <a:p>
            <a:pPr marL="0" lvl="1">
              <a:lnSpc>
                <a:spcPct val="150000"/>
              </a:lnSpc>
              <a:buClr>
                <a:srgbClr val="92D050"/>
              </a:buClr>
            </a:pPr>
            <a:r>
              <a:rPr lang="en-US" altLang="ko-KR" sz="1600" b="1" spc="-133" dirty="0">
                <a:solidFill>
                  <a:prstClr val="black"/>
                </a:solidFill>
              </a:rPr>
              <a:t>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  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무상해사고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300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회의 비율로 사고 발생</a:t>
            </a:r>
            <a:endParaRPr lang="en-US" altLang="ko-KR" sz="1600" b="1" spc="-133" dirty="0" smtClean="0">
              <a:solidFill>
                <a:srgbClr val="7030A0"/>
              </a:solidFill>
            </a:endParaRPr>
          </a:p>
        </p:txBody>
      </p:sp>
      <p:pic>
        <p:nvPicPr>
          <p:cNvPr id="8" name="그림 7" descr="06 체크박스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186878" y="4072736"/>
            <a:ext cx="2082826" cy="2033351"/>
          </a:xfrm>
          <a:prstGeom prst="rect">
            <a:avLst/>
          </a:prstGeom>
        </p:spPr>
      </p:pic>
      <p:grpSp>
        <p:nvGrpSpPr>
          <p:cNvPr id="14" name="그룹 13"/>
          <p:cNvGrpSpPr/>
          <p:nvPr/>
        </p:nvGrpSpPr>
        <p:grpSpPr>
          <a:xfrm>
            <a:off x="9292167" y="4287849"/>
            <a:ext cx="1862207" cy="1645134"/>
            <a:chOff x="718107" y="4144174"/>
            <a:chExt cx="1723442" cy="1645134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8107" y="4144174"/>
              <a:ext cx="1723442" cy="15716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" name="TextBox 10"/>
            <p:cNvSpPr txBox="1"/>
            <p:nvPr/>
          </p:nvSpPr>
          <p:spPr>
            <a:xfrm>
              <a:off x="722572" y="4211953"/>
              <a:ext cx="1714512" cy="157735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  <a:spcAft>
                  <a:spcPts val="800"/>
                </a:spcAft>
              </a:pPr>
              <a:r>
                <a:rPr lang="ko-KR" altLang="en-US" sz="1200" b="1" kern="0" spc="-133" dirty="0" smtClean="0">
                  <a:solidFill>
                    <a:prstClr val="black"/>
                  </a:solidFill>
                </a:rPr>
                <a:t>산업재해 현황을 살펴보려면  </a:t>
              </a:r>
            </a:p>
            <a:p>
              <a:pPr marL="383558" indent="-383558" algn="ctr">
                <a:lnSpc>
                  <a:spcPts val="1400"/>
                </a:lnSpc>
              </a:pPr>
              <a:r>
                <a:rPr lang="ko-KR" altLang="en-US" sz="1100" b="1" kern="0" spc="-133" dirty="0" smtClean="0">
                  <a:solidFill>
                    <a:prstClr val="black"/>
                  </a:solidFill>
                </a:rPr>
                <a:t>안전보건공단 홈페이지</a:t>
              </a:r>
            </a:p>
            <a:p>
              <a:pPr marL="383558" indent="-383558" algn="ctr">
                <a:lnSpc>
                  <a:spcPts val="1400"/>
                </a:lnSpc>
              </a:pPr>
              <a:r>
                <a:rPr lang="en-US" altLang="ko-KR" sz="1100" b="1" kern="0" dirty="0" smtClean="0">
                  <a:solidFill>
                    <a:prstClr val="black"/>
                  </a:solidFill>
                </a:rPr>
                <a:t>(www.kosha.or.kr) </a:t>
              </a:r>
            </a:p>
            <a:p>
              <a:pPr marL="383558" indent="-383558" algn="ctr">
                <a:lnSpc>
                  <a:spcPts val="1700"/>
                </a:lnSpc>
              </a:pPr>
              <a:r>
                <a:rPr lang="ko-KR" altLang="en-US" sz="1100" kern="0" spc="-133" dirty="0" smtClean="0">
                  <a:solidFill>
                    <a:srgbClr val="FF0000"/>
                  </a:solidFill>
                </a:rPr>
                <a:t>↓</a:t>
              </a:r>
            </a:p>
            <a:p>
              <a:pPr marL="383558" indent="-383558" algn="ctr">
                <a:lnSpc>
                  <a:spcPts val="1700"/>
                </a:lnSpc>
              </a:pPr>
              <a:r>
                <a:rPr lang="ko-KR" altLang="en-US" sz="1100" b="1" kern="0" spc="-133" dirty="0" smtClean="0">
                  <a:solidFill>
                    <a:prstClr val="black"/>
                  </a:solidFill>
                </a:rPr>
                <a:t>자료마당</a:t>
              </a:r>
            </a:p>
            <a:p>
              <a:pPr marL="383558" indent="-383558" algn="ctr">
                <a:lnSpc>
                  <a:spcPts val="1700"/>
                </a:lnSpc>
              </a:pPr>
              <a:r>
                <a:rPr lang="ko-KR" altLang="en-US" sz="1100" kern="0" spc="-133" dirty="0" smtClean="0">
                  <a:solidFill>
                    <a:srgbClr val="FF0000"/>
                  </a:solidFill>
                </a:rPr>
                <a:t>↓</a:t>
              </a:r>
            </a:p>
            <a:p>
              <a:pPr marL="383558" indent="-383558" algn="ctr">
                <a:lnSpc>
                  <a:spcPts val="1700"/>
                </a:lnSpc>
              </a:pPr>
              <a:r>
                <a:rPr lang="ko-KR" altLang="en-US" sz="1100" b="1" kern="0" spc="-133" dirty="0" smtClean="0">
                  <a:solidFill>
                    <a:prstClr val="black"/>
                  </a:solidFill>
                </a:rPr>
                <a:t>산업재해 통계</a:t>
              </a:r>
              <a:endParaRPr lang="ko-KR" altLang="en-US" sz="1100" b="1" kern="0" spc="-133" dirty="0">
                <a:solidFill>
                  <a:prstClr val="black"/>
                </a:solidFill>
              </a:endParaRPr>
            </a:p>
          </p:txBody>
        </p:sp>
      </p:grpSp>
      <p:sp>
        <p:nvSpPr>
          <p:cNvPr id="15" name="직사각형 14"/>
          <p:cNvSpPr/>
          <p:nvPr/>
        </p:nvSpPr>
        <p:spPr>
          <a:xfrm>
            <a:off x="6299201" y="4501364"/>
            <a:ext cx="2357454" cy="5000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3941747" y="4501364"/>
            <a:ext cx="2357454" cy="50006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4" name="평행 사변형 23"/>
          <p:cNvSpPr/>
          <p:nvPr/>
        </p:nvSpPr>
        <p:spPr>
          <a:xfrm>
            <a:off x="5727697" y="4501364"/>
            <a:ext cx="1285884" cy="500066"/>
          </a:xfrm>
          <a:prstGeom prst="parallelogram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84623" y="4572802"/>
            <a:ext cx="6143668" cy="3216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ct val="150000"/>
              </a:lnSpc>
            </a:pPr>
            <a:r>
              <a:rPr lang="ko-KR" altLang="en-US" sz="1400" b="1" spc="-133" dirty="0" smtClean="0">
                <a:solidFill>
                  <a:prstClr val="black"/>
                </a:solidFill>
              </a:rPr>
              <a:t>① </a:t>
            </a:r>
            <a:r>
              <a:rPr lang="en-US" altLang="ko-KR" sz="1400" b="1" spc="-133" dirty="0" smtClean="0">
                <a:solidFill>
                  <a:srgbClr val="FF0000"/>
                </a:solidFill>
              </a:rPr>
              <a:t>1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：중상 또는 사망       ② </a:t>
            </a:r>
            <a:r>
              <a:rPr lang="en-US" altLang="ko-KR" sz="1400" b="1" spc="-133" dirty="0" smtClean="0">
                <a:solidFill>
                  <a:srgbClr val="FF0000"/>
                </a:solidFill>
              </a:rPr>
              <a:t>29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：경상       ③ </a:t>
            </a:r>
            <a:r>
              <a:rPr lang="en-US" altLang="ko-KR" sz="1400" b="1" spc="-133" dirty="0" smtClean="0">
                <a:solidFill>
                  <a:srgbClr val="FF0000"/>
                </a:solidFill>
              </a:rPr>
              <a:t>300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：무상해사고</a:t>
            </a:r>
            <a:endParaRPr lang="ko-KR" altLang="en-US" sz="1400" b="1" spc="-133" dirty="0">
              <a:solidFill>
                <a:prstClr val="black"/>
              </a:solidFill>
            </a:endParaRPr>
          </a:p>
        </p:txBody>
      </p:sp>
      <p:grpSp>
        <p:nvGrpSpPr>
          <p:cNvPr id="16" name="그룹 15"/>
          <p:cNvGrpSpPr/>
          <p:nvPr/>
        </p:nvGrpSpPr>
        <p:grpSpPr>
          <a:xfrm>
            <a:off x="869913" y="286522"/>
            <a:ext cx="8143932" cy="877163"/>
            <a:chOff x="869913" y="286522"/>
            <a:chExt cx="8143932" cy="877163"/>
          </a:xfrm>
        </p:grpSpPr>
        <p:sp>
          <p:nvSpPr>
            <p:cNvPr id="19" name="TextBox 18"/>
            <p:cNvSpPr txBox="1"/>
            <p:nvPr/>
          </p:nvSpPr>
          <p:spPr>
            <a:xfrm>
              <a:off x="2798739" y="286522"/>
              <a:ext cx="714380" cy="8771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ct val="150000"/>
                </a:lnSpc>
              </a:pPr>
              <a:r>
                <a:rPr lang="en-US" altLang="ko-KR" sz="3800" b="1" spc="-133" dirty="0" smtClean="0">
                  <a:solidFill>
                    <a:prstClr val="white"/>
                  </a:solidFill>
                </a:rPr>
                <a:t>1</a:t>
              </a:r>
              <a:endParaRPr lang="ko-KR" altLang="en-US" sz="3800" b="1" spc="-133" dirty="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98871" y="429398"/>
              <a:ext cx="5214974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신규 입사자의 직장생활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9913" y="429398"/>
              <a:ext cx="1428760" cy="4873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9668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441682" y="1572406"/>
            <a:ext cx="764386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80000" indent="-180000">
              <a:lnSpc>
                <a:spcPct val="150000"/>
              </a:lnSpc>
              <a:buClr>
                <a:srgbClr val="33CCCC"/>
              </a:buClr>
              <a:buFont typeface="Wingdings" pitchFamily="2" charset="2"/>
              <a:buChar char="§"/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안전하고 건강하게 작업하기 위한 작업순서 즉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작업표준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안전작업 절차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매뉴얼 등을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/>
            </a:r>
            <a:br>
              <a:rPr lang="en-US" altLang="ko-KR" sz="1600" b="1" spc="-133" dirty="0" smtClean="0">
                <a:solidFill>
                  <a:prstClr val="black"/>
                </a:solidFill>
              </a:rPr>
            </a:br>
            <a:r>
              <a:rPr lang="en-US" altLang="ko-KR" sz="16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기반으로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현장에 적응하기 위해 교육하고 훈련하는 것</a:t>
            </a:r>
            <a:endParaRPr lang="en-US" altLang="ko-KR" sz="1600" b="1" spc="-133" dirty="0" smtClean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5599" y="1572406"/>
            <a:ext cx="2500330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b="1" spc="-133" dirty="0" smtClean="0">
                <a:solidFill>
                  <a:srgbClr val="33CCCC"/>
                </a:solidFill>
              </a:rPr>
              <a:t>03.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안전보건 활동의 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첫걸음</a:t>
            </a:r>
            <a:r>
              <a:rPr lang="en-US" altLang="ko-KR" sz="2200" b="1" spc="-133" dirty="0" smtClean="0">
                <a:solidFill>
                  <a:srgbClr val="33CCCC"/>
                </a:solidFill>
              </a:rPr>
              <a:t>, 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안전보건교육</a:t>
            </a:r>
            <a:endParaRPr lang="ko-KR" altLang="en-US" sz="2200" b="1" spc="-133" dirty="0">
              <a:solidFill>
                <a:srgbClr val="33CCCC"/>
              </a:solidFill>
            </a:endParaRPr>
          </a:p>
        </p:txBody>
      </p:sp>
      <p:grpSp>
        <p:nvGrpSpPr>
          <p:cNvPr id="20" name="그룹 19"/>
          <p:cNvGrpSpPr/>
          <p:nvPr/>
        </p:nvGrpSpPr>
        <p:grpSpPr>
          <a:xfrm>
            <a:off x="3441682" y="2493690"/>
            <a:ext cx="7786741" cy="3848483"/>
            <a:chOff x="5244168" y="2501100"/>
            <a:chExt cx="5984255" cy="3848483"/>
          </a:xfrm>
        </p:grpSpPr>
        <p:sp>
          <p:nvSpPr>
            <p:cNvPr id="13" name="TextBox 12"/>
            <p:cNvSpPr txBox="1"/>
            <p:nvPr/>
          </p:nvSpPr>
          <p:spPr>
            <a:xfrm>
              <a:off x="5244168" y="2501100"/>
              <a:ext cx="4429156" cy="26193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2200"/>
                </a:lnSpc>
                <a:buClr>
                  <a:srgbClr val="33CCCC"/>
                </a:buClr>
              </a:pPr>
              <a:r>
                <a:rPr lang="ko-KR" altLang="en-US" sz="1800" b="1" spc="-133" dirty="0" smtClean="0">
                  <a:solidFill>
                    <a:srgbClr val="666699"/>
                  </a:solidFill>
                </a:rPr>
                <a:t>■ 법에서 정하고 있는 안전보건교육</a:t>
              </a:r>
              <a:endParaRPr lang="en-US" altLang="ko-KR" sz="1800" b="1" spc="-133" dirty="0" smtClean="0">
                <a:solidFill>
                  <a:srgbClr val="666699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299069" y="2858290"/>
              <a:ext cx="5929354" cy="4616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820"/>
                </a:lnSpc>
                <a:buClr>
                  <a:srgbClr val="33CCCC"/>
                </a:buClr>
              </a:pPr>
              <a:r>
                <a:rPr lang="en-US" altLang="ko-KR" sz="1200" spc="-133" dirty="0" smtClean="0">
                  <a:solidFill>
                    <a:prstClr val="black"/>
                  </a:solidFill>
                </a:rPr>
                <a:t>• </a:t>
              </a:r>
              <a:r>
                <a:rPr lang="ko-KR" altLang="en-US" sz="1200" spc="-133" dirty="0" smtClean="0">
                  <a:solidFill>
                    <a:prstClr val="black"/>
                  </a:solidFill>
                </a:rPr>
                <a:t>산업안전보건법 제</a:t>
              </a:r>
              <a:r>
                <a:rPr lang="en-US" altLang="ko-KR" sz="1200" spc="-133" dirty="0" smtClean="0">
                  <a:solidFill>
                    <a:prstClr val="black"/>
                  </a:solidFill>
                </a:rPr>
                <a:t>29</a:t>
              </a:r>
              <a:r>
                <a:rPr lang="ko-KR" altLang="en-US" sz="1200" spc="-133" dirty="0" smtClean="0">
                  <a:solidFill>
                    <a:prstClr val="black"/>
                  </a:solidFill>
                </a:rPr>
                <a:t>조</a:t>
              </a:r>
              <a:r>
                <a:rPr lang="en-US" altLang="ko-KR" sz="1200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200" spc="-133" dirty="0" smtClean="0">
                  <a:solidFill>
                    <a:prstClr val="black"/>
                  </a:solidFill>
                </a:rPr>
                <a:t>안전보건교육</a:t>
              </a:r>
              <a:r>
                <a:rPr lang="en-US" altLang="ko-KR" sz="1200" spc="-133" dirty="0" smtClean="0">
                  <a:solidFill>
                    <a:prstClr val="black"/>
                  </a:solidFill>
                </a:rPr>
                <a:t>) </a:t>
              </a:r>
              <a:r>
                <a:rPr lang="ko-KR" altLang="en-US" sz="1200" spc="-133" dirty="0" smtClean="0">
                  <a:solidFill>
                    <a:prstClr val="black"/>
                  </a:solidFill>
                </a:rPr>
                <a:t>제</a:t>
              </a:r>
              <a:r>
                <a:rPr lang="en-US" altLang="ko-KR" sz="1200" spc="-133" dirty="0" smtClean="0">
                  <a:solidFill>
                    <a:prstClr val="black"/>
                  </a:solidFill>
                </a:rPr>
                <a:t>2</a:t>
              </a:r>
              <a:r>
                <a:rPr lang="ko-KR" altLang="en-US" sz="1200" spc="-133" dirty="0" smtClean="0">
                  <a:solidFill>
                    <a:prstClr val="black"/>
                  </a:solidFill>
                </a:rPr>
                <a:t>항 및 제</a:t>
              </a:r>
              <a:r>
                <a:rPr lang="en-US" altLang="ko-KR" sz="1200" spc="-133" dirty="0" smtClean="0">
                  <a:solidFill>
                    <a:prstClr val="black"/>
                  </a:solidFill>
                </a:rPr>
                <a:t>31</a:t>
              </a:r>
              <a:r>
                <a:rPr lang="ko-KR" altLang="en-US" sz="1200" spc="-133" dirty="0" smtClean="0">
                  <a:solidFill>
                    <a:prstClr val="black"/>
                  </a:solidFill>
                </a:rPr>
                <a:t>조</a:t>
              </a:r>
              <a:r>
                <a:rPr lang="en-US" altLang="ko-KR" sz="1200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200" spc="-133" dirty="0" smtClean="0">
                  <a:solidFill>
                    <a:prstClr val="black"/>
                  </a:solidFill>
                </a:rPr>
                <a:t>건설업 기초안전보건교육</a:t>
              </a:r>
              <a:r>
                <a:rPr lang="en-US" altLang="ko-KR" sz="1200" spc="-133" dirty="0" smtClean="0">
                  <a:solidFill>
                    <a:prstClr val="black"/>
                  </a:solidFill>
                </a:rPr>
                <a:t>)</a:t>
              </a:r>
            </a:p>
            <a:p>
              <a:pPr>
                <a:lnSpc>
                  <a:spcPts val="1820"/>
                </a:lnSpc>
                <a:buClr>
                  <a:srgbClr val="33CCCC"/>
                </a:buClr>
              </a:pPr>
              <a:r>
                <a:rPr lang="en-US" altLang="ko-KR" sz="1200" spc="-133" dirty="0" smtClean="0">
                  <a:solidFill>
                    <a:srgbClr val="666699"/>
                  </a:solidFill>
                </a:rPr>
                <a:t>• </a:t>
              </a:r>
              <a:r>
                <a:rPr lang="ko-KR" altLang="en-US" sz="1200" spc="-133" dirty="0" smtClean="0">
                  <a:solidFill>
                    <a:srgbClr val="666699"/>
                  </a:solidFill>
                </a:rPr>
                <a:t>산업안전보건법 시행규칙 제</a:t>
              </a:r>
              <a:r>
                <a:rPr lang="en-US" altLang="ko-KR" sz="1200" spc="-133" dirty="0" smtClean="0">
                  <a:solidFill>
                    <a:srgbClr val="666699"/>
                  </a:solidFill>
                </a:rPr>
                <a:t>26</a:t>
              </a:r>
              <a:r>
                <a:rPr lang="ko-KR" altLang="en-US" sz="1200" spc="-133" dirty="0" smtClean="0">
                  <a:solidFill>
                    <a:srgbClr val="666699"/>
                  </a:solidFill>
                </a:rPr>
                <a:t>조</a:t>
              </a:r>
              <a:r>
                <a:rPr lang="en-US" altLang="ko-KR" sz="1200" spc="-133" dirty="0" smtClean="0">
                  <a:solidFill>
                    <a:srgbClr val="666699"/>
                  </a:solidFill>
                </a:rPr>
                <a:t>(</a:t>
              </a:r>
              <a:r>
                <a:rPr lang="ko-KR" altLang="en-US" sz="1200" spc="-133" dirty="0" smtClean="0">
                  <a:solidFill>
                    <a:srgbClr val="666699"/>
                  </a:solidFill>
                </a:rPr>
                <a:t>교육시간 및 교육내용</a:t>
              </a:r>
              <a:r>
                <a:rPr lang="en-US" altLang="ko-KR" sz="1200" spc="-133" dirty="0" smtClean="0">
                  <a:solidFill>
                    <a:srgbClr val="666699"/>
                  </a:solidFill>
                </a:rPr>
                <a:t>) </a:t>
              </a:r>
              <a:r>
                <a:rPr lang="ko-KR" altLang="en-US" sz="1200" spc="-133" dirty="0" smtClean="0">
                  <a:solidFill>
                    <a:srgbClr val="666699"/>
                  </a:solidFill>
                </a:rPr>
                <a:t>및 제</a:t>
              </a:r>
              <a:r>
                <a:rPr lang="en-US" altLang="ko-KR" sz="1200" spc="-133" dirty="0" smtClean="0">
                  <a:solidFill>
                    <a:srgbClr val="666699"/>
                  </a:solidFill>
                </a:rPr>
                <a:t>28</a:t>
              </a:r>
              <a:r>
                <a:rPr lang="ko-KR" altLang="en-US" sz="1200" spc="-133" dirty="0" smtClean="0">
                  <a:solidFill>
                    <a:srgbClr val="666699"/>
                  </a:solidFill>
                </a:rPr>
                <a:t>조</a:t>
              </a:r>
              <a:r>
                <a:rPr lang="en-US" altLang="ko-KR" sz="1200" spc="-133" dirty="0" smtClean="0">
                  <a:solidFill>
                    <a:srgbClr val="666699"/>
                  </a:solidFill>
                </a:rPr>
                <a:t>(</a:t>
              </a:r>
              <a:r>
                <a:rPr lang="ko-KR" altLang="en-US" sz="1200" spc="-133" dirty="0" smtClean="0">
                  <a:solidFill>
                    <a:srgbClr val="666699"/>
                  </a:solidFill>
                </a:rPr>
                <a:t>건설업 기초안전보건교육의 시간∙내용 및 방법 등</a:t>
              </a:r>
              <a:r>
                <a:rPr lang="en-US" altLang="ko-KR" sz="1200" spc="-133" dirty="0" smtClean="0">
                  <a:solidFill>
                    <a:srgbClr val="666699"/>
                  </a:solidFill>
                </a:rPr>
                <a:t>)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55853" y="5914849"/>
              <a:ext cx="5929354" cy="43473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ts val="1820"/>
                </a:lnSpc>
                <a:buClr>
                  <a:srgbClr val="33CCCC"/>
                </a:buClr>
              </a:pPr>
              <a:r>
                <a:rPr lang="en-US" altLang="ko-KR" sz="1100" spc="-133" dirty="0" smtClean="0">
                  <a:solidFill>
                    <a:prstClr val="black"/>
                  </a:solidFill>
                </a:rPr>
                <a:t>※  </a:t>
              </a:r>
              <a:r>
                <a:rPr lang="ko-KR" altLang="en-US" sz="1100" spc="-133" dirty="0" smtClean="0">
                  <a:solidFill>
                    <a:prstClr val="black"/>
                  </a:solidFill>
                </a:rPr>
                <a:t>상기 외 정기교육</a:t>
              </a:r>
              <a:r>
                <a:rPr lang="en-US" altLang="ko-KR" sz="1100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100" spc="-133" dirty="0" smtClean="0">
                  <a:solidFill>
                    <a:prstClr val="black"/>
                  </a:solidFill>
                </a:rPr>
                <a:t>작업내용 변경시의 교육</a:t>
              </a:r>
              <a:r>
                <a:rPr lang="en-US" altLang="ko-KR" sz="1100" spc="-133" dirty="0" smtClean="0">
                  <a:solidFill>
                    <a:prstClr val="black"/>
                  </a:solidFill>
                </a:rPr>
                <a:t>, </a:t>
              </a:r>
              <a:r>
                <a:rPr lang="ko-KR" altLang="en-US" sz="1100" spc="-133" dirty="0" smtClean="0">
                  <a:solidFill>
                    <a:prstClr val="black"/>
                  </a:solidFill>
                </a:rPr>
                <a:t>특별교육 등이 있으니 산업안전보건법 시행규칙 별표 </a:t>
              </a:r>
              <a:r>
                <a:rPr lang="en-US" altLang="ko-KR" sz="1100" spc="-133" dirty="0">
                  <a:solidFill>
                    <a:prstClr val="black"/>
                  </a:solidFill>
                </a:rPr>
                <a:t>4</a:t>
              </a:r>
              <a:r>
                <a:rPr lang="en-US" altLang="ko-KR" sz="1100" spc="-133" dirty="0" smtClean="0">
                  <a:solidFill>
                    <a:prstClr val="black"/>
                  </a:solidFill>
                </a:rPr>
                <a:t>(</a:t>
              </a:r>
              <a:r>
                <a:rPr lang="ko-KR" altLang="en-US" sz="1100" spc="-133" dirty="0" smtClean="0">
                  <a:solidFill>
                    <a:prstClr val="black"/>
                  </a:solidFill>
                </a:rPr>
                <a:t>안전보건교육 교육과정별 교육시간</a:t>
              </a:r>
              <a:r>
                <a:rPr lang="en-US" altLang="ko-KR" sz="1100" spc="-133" dirty="0" smtClean="0">
                  <a:solidFill>
                    <a:prstClr val="black"/>
                  </a:solidFill>
                </a:rPr>
                <a:t>), </a:t>
              </a:r>
              <a:br>
                <a:rPr lang="en-US" altLang="ko-KR" sz="1100" spc="-133" dirty="0" smtClean="0">
                  <a:solidFill>
                    <a:prstClr val="black"/>
                  </a:solidFill>
                </a:rPr>
              </a:br>
              <a:r>
                <a:rPr lang="en-US" altLang="ko-KR" sz="1100" spc="-133" dirty="0" smtClean="0">
                  <a:solidFill>
                    <a:prstClr val="black"/>
                  </a:solidFill>
                </a:rPr>
                <a:t>     </a:t>
              </a:r>
              <a:r>
                <a:rPr lang="ko-KR" altLang="en-US" sz="1100" spc="-133" dirty="0" smtClean="0">
                  <a:solidFill>
                    <a:prstClr val="black"/>
                  </a:solidFill>
                </a:rPr>
                <a:t>별표 </a:t>
              </a:r>
              <a:r>
                <a:rPr lang="en-US" altLang="ko-KR" sz="1100" spc="-133" dirty="0">
                  <a:solidFill>
                    <a:prstClr val="black"/>
                  </a:solidFill>
                </a:rPr>
                <a:t>5</a:t>
              </a:r>
              <a:r>
                <a:rPr lang="en-US" altLang="ko-KR" sz="1100" spc="-133" dirty="0" smtClean="0">
                  <a:solidFill>
                    <a:prstClr val="black"/>
                  </a:solidFill>
                </a:rPr>
                <a:t> (</a:t>
              </a:r>
              <a:r>
                <a:rPr lang="ko-KR" altLang="en-US" sz="1100" spc="-133" dirty="0" smtClean="0">
                  <a:solidFill>
                    <a:prstClr val="black"/>
                  </a:solidFill>
                </a:rPr>
                <a:t>안전보건교육 </a:t>
              </a:r>
              <a:r>
                <a:rPr lang="ko-KR" altLang="en-US" sz="1100" spc="-133" dirty="0" err="1" smtClean="0">
                  <a:solidFill>
                    <a:prstClr val="black"/>
                  </a:solidFill>
                </a:rPr>
                <a:t>교육대상별</a:t>
              </a:r>
              <a:r>
                <a:rPr lang="ko-KR" altLang="en-US" sz="1100" spc="-133" dirty="0" smtClean="0">
                  <a:solidFill>
                    <a:prstClr val="black"/>
                  </a:solidFill>
                </a:rPr>
                <a:t>  교육내용</a:t>
              </a:r>
              <a:r>
                <a:rPr lang="en-US" altLang="ko-KR" sz="1100" spc="-133" dirty="0" smtClean="0">
                  <a:solidFill>
                    <a:prstClr val="black"/>
                  </a:solidFill>
                </a:rPr>
                <a:t>)</a:t>
              </a:r>
              <a:r>
                <a:rPr lang="ko-KR" altLang="en-US" sz="1100" spc="-133" dirty="0" smtClean="0">
                  <a:solidFill>
                    <a:prstClr val="black"/>
                  </a:solidFill>
                </a:rPr>
                <a:t>를 참조</a:t>
              </a:r>
              <a:endParaRPr lang="en-US" altLang="ko-KR" sz="1100" spc="-133" dirty="0" smtClean="0">
                <a:solidFill>
                  <a:prstClr val="black"/>
                </a:solidFill>
              </a:endParaRPr>
            </a:p>
          </p:txBody>
        </p:sp>
      </p:grpSp>
      <p:graphicFrame>
        <p:nvGraphicFramePr>
          <p:cNvPr id="9" name="표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703276"/>
              </p:ext>
            </p:extLst>
          </p:nvPr>
        </p:nvGraphicFramePr>
        <p:xfrm>
          <a:off x="3441682" y="3407804"/>
          <a:ext cx="8043806" cy="23959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99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1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4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4588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b="1" spc="-100" baseline="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교육과정</a:t>
                      </a:r>
                    </a:p>
                  </a:txBody>
                  <a:tcPr marL="108000" marR="108000" marT="36000" marB="5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00" baseline="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교육대상</a:t>
                      </a:r>
                      <a:endParaRPr lang="ko-KR" altLang="en-US" sz="1200" b="1" spc="-100" baseline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108000" marR="108000" marT="36000" marB="5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00" baseline="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교육시간</a:t>
                      </a:r>
                      <a:endParaRPr lang="ko-KR" altLang="en-US" sz="1200" b="1" spc="-100" baseline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108000" marR="108000" marT="36000" marB="5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99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200" b="1" spc="-100" baseline="0" dirty="0" smtClean="0">
                          <a:solidFill>
                            <a:schemeClr val="bg1"/>
                          </a:solidFill>
                          <a:latin typeface="+mj-ea"/>
                          <a:ea typeface="+mj-ea"/>
                        </a:rPr>
                        <a:t>교육내용</a:t>
                      </a:r>
                      <a:endParaRPr lang="ko-KR" altLang="en-US" sz="1200" b="1" spc="-100" baseline="0" dirty="0">
                        <a:solidFill>
                          <a:schemeClr val="bg1"/>
                        </a:solidFill>
                        <a:latin typeface="+mj-ea"/>
                        <a:ea typeface="+mj-ea"/>
                      </a:endParaRPr>
                    </a:p>
                  </a:txBody>
                  <a:tcPr marL="108000" marR="108000" marT="36000" marB="5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666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2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채용시의 </a:t>
                      </a:r>
                      <a:endParaRPr lang="en-US" altLang="ko-KR" sz="1200" b="1" spc="-100" baseline="0" dirty="0" smtClean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교육</a:t>
                      </a:r>
                      <a:endParaRPr lang="ko-KR" altLang="en-US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BEFE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 smtClean="0">
                          <a:solidFill>
                            <a:prstClr val="black"/>
                          </a:solidFill>
                          <a:latin typeface="+mj-ea"/>
                          <a:ea typeface="+mj-ea"/>
                        </a:rPr>
                        <a:t>일용근로자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</a:rPr>
                        <a:t>1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</a:rPr>
                        <a:t>시간</a:t>
                      </a:r>
                      <a:endParaRPr lang="en-US" altLang="ko-KR" sz="1200" spc="-100" baseline="0" dirty="0" smtClean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</a:rPr>
                        <a:t>이상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</a:rPr>
                        <a:t>• 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</a:rPr>
                        <a:t>기계기구의 위험성과 작업의 순서 및 동선에 관한 사항</a:t>
                      </a: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</a:rPr>
                        <a:t>• 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</a:rPr>
                        <a:t>작업 개시 전 점검에 관한 사항     </a:t>
                      </a: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</a:rPr>
                        <a:t>• 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</a:rPr>
                        <a:t>정리정돈 및 청소에 관한 사항</a:t>
                      </a: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</a:rPr>
                        <a:t>• 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</a:rPr>
                        <a:t>사고 발생 시 긴급조치에 관한 사항 </a:t>
                      </a: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</a:rPr>
                        <a:t>• 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</a:rPr>
                        <a:t>산업보건 및 직업병 예방에 관한 사항</a:t>
                      </a: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•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물질안전보건자료에 관한 사항     </a:t>
                      </a: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• 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</a:rPr>
                        <a:t>직무스트레스 예방 및 관리에 관한 사항</a:t>
                      </a:r>
                      <a:endParaRPr lang="en-US" altLang="ko-KR" sz="1200" spc="-100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  <a:p>
                      <a:pPr marL="0" marR="0" lvl="0" indent="0" algn="l" defTabSz="1217798" rtl="0" eaLnBrk="1" fontAlgn="auto" latinLnBrk="1" hangingPunct="1">
                        <a:lnSpc>
                          <a:spcPts val="17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200" kern="1200" spc="-10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• </a:t>
                      </a:r>
                      <a:r>
                        <a:rPr lang="ko-KR" altLang="en-US" sz="1200" kern="1200" spc="-150" baseline="0" dirty="0" smtClean="0">
                          <a:solidFill>
                            <a:schemeClr val="dk1"/>
                          </a:solidFill>
                          <a:latin typeface="+mj-ea"/>
                          <a:ea typeface="+mn-ea"/>
                          <a:cs typeface="+mn-cs"/>
                        </a:rPr>
                        <a:t>「산업안전보건법」 및 일반관리에 관한 사항 </a:t>
                      </a:r>
                      <a:r>
                        <a:rPr lang="ko-KR" altLang="en-US" sz="1200" kern="1200" spc="-150" baseline="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ko-KR" sz="1200" kern="1200" spc="-150" baseline="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• </a:t>
                      </a:r>
                      <a:r>
                        <a:rPr lang="ko-KR" altLang="en-US" sz="1200" kern="1200" spc="-150" baseline="0" dirty="0" smtClean="0">
                          <a:solidFill>
                            <a:schemeClr val="tx1"/>
                          </a:solidFill>
                          <a:latin typeface="+mj-ea"/>
                          <a:ea typeface="+mn-ea"/>
                          <a:cs typeface="+mn-cs"/>
                        </a:rPr>
                        <a:t>산업안전 및 사고 예방에 관한 사항 등</a:t>
                      </a:r>
                      <a:endParaRPr lang="ko-KR" altLang="en-US" sz="1200" kern="1200" spc="-150" baseline="0" dirty="0" smtClean="0">
                        <a:solidFill>
                          <a:schemeClr val="dk1"/>
                        </a:solidFill>
                        <a:latin typeface="+mj-ea"/>
                        <a:ea typeface="+mn-ea"/>
                        <a:cs typeface="+mn-cs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 smtClean="0">
                          <a:solidFill>
                            <a:prstClr val="black"/>
                          </a:solidFill>
                          <a:latin typeface="+mj-ea"/>
                          <a:ea typeface="+mj-ea"/>
                        </a:rPr>
                        <a:t>일용근로자 </a:t>
                      </a: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 smtClean="0">
                          <a:solidFill>
                            <a:prstClr val="black"/>
                          </a:solidFill>
                          <a:latin typeface="+mj-ea"/>
                          <a:ea typeface="+mj-ea"/>
                        </a:rPr>
                        <a:t>제외 근로자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</a:rPr>
                        <a:t>8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</a:rPr>
                        <a:t>시간</a:t>
                      </a:r>
                      <a:endParaRPr lang="en-US" altLang="ko-KR" sz="1200" spc="-100" baseline="0" dirty="0" smtClean="0">
                        <a:latin typeface="+mj-ea"/>
                        <a:ea typeface="+mj-ea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</a:rPr>
                        <a:t>이상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건설업 </a:t>
                      </a: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기초안전</a:t>
                      </a: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Tx/>
                        <a:buNone/>
                      </a:pPr>
                      <a:r>
                        <a:rPr lang="ko-KR" altLang="en-US" sz="1200" b="1" spc="-100" baseline="0" dirty="0" smtClean="0">
                          <a:latin typeface="+mj-ea"/>
                          <a:ea typeface="+mj-ea"/>
                        </a:rPr>
                        <a:t>보건교육</a:t>
                      </a:r>
                      <a:endParaRPr lang="ko-KR" altLang="en-US" sz="1200" b="1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3BEFE">
                        <a:alpha val="47843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건설 </a:t>
                      </a: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일용근로자</a:t>
                      </a:r>
                      <a:endParaRPr lang="ko-KR" altLang="en-US" sz="1200" spc="-100" baseline="0" dirty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4</a:t>
                      </a: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시간</a:t>
                      </a:r>
                      <a:endParaRPr lang="en-US" altLang="ko-KR" sz="1200" spc="-100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  <a:cs typeface="Mangal"/>
                      </a:endParaRPr>
                    </a:p>
                    <a:p>
                      <a:pPr marL="0" lvl="0" indent="0" algn="ctr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ko-KR" altLang="en-US" sz="1200" spc="-100" baseline="0" dirty="0" smtClean="0">
                          <a:solidFill>
                            <a:schemeClr val="tx1"/>
                          </a:solidFill>
                          <a:latin typeface="+mj-ea"/>
                          <a:ea typeface="+mj-ea"/>
                          <a:cs typeface="Mangal"/>
                        </a:rPr>
                        <a:t>이상</a:t>
                      </a:r>
                      <a:endParaRPr lang="ko-KR" altLang="en-US" sz="1200" spc="-100" baseline="0" dirty="0" smtClean="0">
                        <a:solidFill>
                          <a:schemeClr val="tx1"/>
                        </a:solidFill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• 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산업안전보건법 주요내용</a:t>
                      </a: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(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건설 일용근로자 관련부분</a:t>
                      </a: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)</a:t>
                      </a: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• 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안전의식 제고에 관한 사항</a:t>
                      </a: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• </a:t>
                      </a:r>
                      <a:r>
                        <a:rPr lang="ko-KR" altLang="en-US" sz="1200" spc="-100" baseline="0" dirty="0" err="1" smtClean="0">
                          <a:latin typeface="+mj-ea"/>
                          <a:ea typeface="+mj-ea"/>
                          <a:cs typeface="Mangal"/>
                        </a:rPr>
                        <a:t>작업별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 위험요인과 안전작업방법 </a:t>
                      </a: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(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재해사례 및 예방대책</a:t>
                      </a: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)</a:t>
                      </a:r>
                    </a:p>
                    <a:p>
                      <a:pPr marL="0" lvl="0" indent="0" algn="l" latinLnBrk="1">
                        <a:lnSpc>
                          <a:spcPts val="1700"/>
                        </a:lnSpc>
                        <a:buFont typeface="Arial" pitchFamily="34" charset="0"/>
                        <a:buNone/>
                      </a:pPr>
                      <a:r>
                        <a:rPr lang="en-US" altLang="ko-KR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• </a:t>
                      </a:r>
                      <a:r>
                        <a:rPr lang="ko-KR" altLang="en-US" sz="1200" spc="-100" baseline="0" dirty="0" smtClean="0">
                          <a:latin typeface="+mj-ea"/>
                          <a:ea typeface="+mj-ea"/>
                          <a:cs typeface="Mangal"/>
                        </a:rPr>
                        <a:t>건설 직종별 건강장해 위험 요인과 건강관리</a:t>
                      </a:r>
                      <a:endParaRPr lang="ko-KR" altLang="en-US" sz="1200" spc="-100" baseline="0" dirty="0" smtClean="0">
                        <a:latin typeface="+mj-ea"/>
                        <a:ea typeface="+mj-ea"/>
                      </a:endParaRPr>
                    </a:p>
                  </a:txBody>
                  <a:tcPr marL="108000" marR="108000" marT="36000" marB="54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pSp>
        <p:nvGrpSpPr>
          <p:cNvPr id="11" name="그룹 10"/>
          <p:cNvGrpSpPr/>
          <p:nvPr/>
        </p:nvGrpSpPr>
        <p:grpSpPr>
          <a:xfrm>
            <a:off x="869913" y="286522"/>
            <a:ext cx="8143932" cy="877163"/>
            <a:chOff x="869913" y="286522"/>
            <a:chExt cx="8143932" cy="877163"/>
          </a:xfrm>
        </p:grpSpPr>
        <p:sp>
          <p:nvSpPr>
            <p:cNvPr id="12" name="TextBox 11"/>
            <p:cNvSpPr txBox="1"/>
            <p:nvPr/>
          </p:nvSpPr>
          <p:spPr>
            <a:xfrm>
              <a:off x="2798739" y="286522"/>
              <a:ext cx="714380" cy="8771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ct val="150000"/>
                </a:lnSpc>
              </a:pPr>
              <a:r>
                <a:rPr lang="en-US" altLang="ko-KR" sz="3800" b="1" spc="-133" dirty="0" smtClean="0">
                  <a:solidFill>
                    <a:prstClr val="white"/>
                  </a:solidFill>
                </a:rPr>
                <a:t>1</a:t>
              </a:r>
              <a:endParaRPr lang="ko-KR" altLang="en-US" sz="3800" b="1" spc="-133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98871" y="429398"/>
              <a:ext cx="5214974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신규 입사자의 직장생활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69913" y="429398"/>
              <a:ext cx="1428760" cy="4873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540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55599" y="1572406"/>
            <a:ext cx="2500330" cy="174406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en-US" altLang="ko-KR" b="1" spc="-133" dirty="0" smtClean="0">
                <a:solidFill>
                  <a:srgbClr val="33CCCC"/>
                </a:solidFill>
              </a:rPr>
              <a:t>04.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작업 전 안전점검 등 </a:t>
            </a: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smtClean="0">
                <a:solidFill>
                  <a:srgbClr val="33CCCC"/>
                </a:solidFill>
              </a:rPr>
              <a:t>안전의</a:t>
            </a:r>
            <a:endParaRPr lang="en-US" altLang="ko-KR" sz="2200" b="1" spc="-133" dirty="0" smtClean="0">
              <a:solidFill>
                <a:srgbClr val="33CCCC"/>
              </a:solidFill>
            </a:endParaRPr>
          </a:p>
          <a:p>
            <a:pPr marL="383558" indent="-383558">
              <a:lnSpc>
                <a:spcPts val="2800"/>
              </a:lnSpc>
              <a:spcAft>
                <a:spcPts val="799"/>
              </a:spcAft>
            </a:pPr>
            <a:r>
              <a:rPr lang="ko-KR" altLang="en-US" sz="2200" b="1" spc="-133" dirty="0" err="1" smtClean="0">
                <a:solidFill>
                  <a:srgbClr val="33CCCC"/>
                </a:solidFill>
              </a:rPr>
              <a:t>습관화ㆍ생활화</a:t>
            </a:r>
            <a:endParaRPr lang="ko-KR" altLang="en-US" sz="2200" b="1" spc="-133" dirty="0">
              <a:solidFill>
                <a:srgbClr val="33CCCC"/>
              </a:solidFill>
            </a:endParaRPr>
          </a:p>
        </p:txBody>
      </p:sp>
      <p:sp>
        <p:nvSpPr>
          <p:cNvPr id="4" name="대각선 방향의 모서리가 잘린 사각형 3"/>
          <p:cNvSpPr/>
          <p:nvPr/>
        </p:nvSpPr>
        <p:spPr>
          <a:xfrm>
            <a:off x="3584556" y="2072472"/>
            <a:ext cx="7215239" cy="2071702"/>
          </a:xfrm>
          <a:prstGeom prst="snip2DiagRect">
            <a:avLst/>
          </a:prstGeom>
          <a:solidFill>
            <a:srgbClr val="33CCCC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41747" y="2286786"/>
            <a:ext cx="7643866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ko-KR" altLang="en-US" sz="16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600" b="1" spc="-133" dirty="0" err="1" smtClean="0">
                <a:solidFill>
                  <a:prstClr val="black"/>
                </a:solidFill>
              </a:rPr>
              <a:t>작업별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 점검 포인트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(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예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: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화학설비 정비보수작업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)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400" b="1" spc="-133" dirty="0" smtClean="0">
                <a:solidFill>
                  <a:srgbClr val="666699"/>
                </a:solidFill>
              </a:rPr>
              <a:t>•</a:t>
            </a:r>
            <a:r>
              <a:rPr lang="en-US" altLang="ko-KR" sz="1400" b="1" spc="-133" dirty="0" smtClean="0">
                <a:solidFill>
                  <a:prstClr val="white"/>
                </a:solidFill>
              </a:rPr>
              <a:t> 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작업계획서에 따라 작업을 수행하고 작업책임자를 </a:t>
            </a:r>
            <a:r>
              <a:rPr lang="ko-KR" altLang="en-US" sz="1400" b="1" spc="-133" dirty="0" err="1" smtClean="0">
                <a:solidFill>
                  <a:prstClr val="black"/>
                </a:solidFill>
              </a:rPr>
              <a:t>지정ㆍ운영하고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 있는가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400" b="1" spc="-133" dirty="0" smtClean="0">
                <a:solidFill>
                  <a:srgbClr val="666699"/>
                </a:solidFill>
              </a:rPr>
              <a:t>•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400" b="1" spc="-133" dirty="0" err="1" smtClean="0">
                <a:solidFill>
                  <a:prstClr val="black"/>
                </a:solidFill>
              </a:rPr>
              <a:t>유해ㆍ위험물질이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 누출되지 않도록 해당 설비를 안전하게 격리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개방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불활성가스 치환작업 후 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/>
            </a:r>
            <a:br>
              <a:rPr lang="en-US" altLang="ko-KR" sz="1400" b="1" spc="-133" dirty="0" smtClean="0">
                <a:solidFill>
                  <a:prstClr val="black"/>
                </a:solidFill>
              </a:rPr>
            </a:br>
            <a:r>
              <a:rPr lang="en-US" altLang="ko-KR" sz="1400" b="1" spc="-133" dirty="0" smtClean="0">
                <a:solidFill>
                  <a:prstClr val="black"/>
                </a:solidFill>
              </a:rPr>
              <a:t>  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작업하고 있는가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400" b="1" spc="-133" dirty="0" smtClean="0">
                <a:solidFill>
                  <a:srgbClr val="666699"/>
                </a:solidFill>
              </a:rPr>
              <a:t>•</a:t>
            </a:r>
            <a:r>
              <a:rPr lang="en-US" altLang="ko-KR" sz="1400" b="1" spc="-133" dirty="0" smtClean="0">
                <a:solidFill>
                  <a:prstClr val="white"/>
                </a:solidFill>
              </a:rPr>
              <a:t> 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작업장 및 그 주변의 </a:t>
            </a:r>
            <a:r>
              <a:rPr lang="ko-KR" altLang="en-US" sz="1400" b="1" spc="-133" dirty="0" err="1" smtClean="0">
                <a:solidFill>
                  <a:prstClr val="black"/>
                </a:solidFill>
              </a:rPr>
              <a:t>유해ㆍ위험물질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 가스 농도를 측정 후 작업하고 있는가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84557" y="1572406"/>
            <a:ext cx="242889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83558" indent="-383558">
              <a:lnSpc>
                <a:spcPct val="150000"/>
              </a:lnSpc>
            </a:pPr>
            <a:r>
              <a:rPr lang="ko-KR" altLang="en-US" sz="1600" b="1" spc="-133" dirty="0" smtClean="0">
                <a:solidFill>
                  <a:srgbClr val="666699"/>
                </a:solidFill>
              </a:rPr>
              <a:t>■ 작업 전 안전점검의 예</a:t>
            </a:r>
            <a:endParaRPr lang="ko-KR" altLang="en-US" sz="1600" b="1" spc="-133" dirty="0">
              <a:solidFill>
                <a:srgbClr val="666699"/>
              </a:solidFill>
            </a:endParaRPr>
          </a:p>
        </p:txBody>
      </p:sp>
      <p:pic>
        <p:nvPicPr>
          <p:cNvPr id="12" name="그림 11" descr="아이콘 화살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798871" y="2429662"/>
            <a:ext cx="142876" cy="142876"/>
          </a:xfrm>
          <a:prstGeom prst="rect">
            <a:avLst/>
          </a:prstGeom>
        </p:spPr>
      </p:pic>
      <p:sp>
        <p:nvSpPr>
          <p:cNvPr id="13" name="대각선 방향의 모서리가 잘린 사각형 12"/>
          <p:cNvSpPr/>
          <p:nvPr/>
        </p:nvSpPr>
        <p:spPr>
          <a:xfrm>
            <a:off x="3584557" y="4358488"/>
            <a:ext cx="7215239" cy="1643074"/>
          </a:xfrm>
          <a:prstGeom prst="snip2DiagRect">
            <a:avLst/>
          </a:prstGeom>
          <a:solidFill>
            <a:srgbClr val="33CCCC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13185" y="4501364"/>
            <a:ext cx="7643866" cy="13388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600" b="1" spc="-133" dirty="0" smtClean="0">
                <a:solidFill>
                  <a:prstClr val="black"/>
                </a:solidFill>
              </a:rPr>
              <a:t> </a:t>
            </a:r>
            <a:r>
              <a:rPr lang="ko-KR" altLang="en-US" sz="1600" b="1" spc="-133" dirty="0" err="1" smtClean="0">
                <a:solidFill>
                  <a:prstClr val="black"/>
                </a:solidFill>
              </a:rPr>
              <a:t>설비별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 점검 포인트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(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예 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: </a:t>
            </a:r>
            <a:r>
              <a:rPr lang="ko-KR" altLang="en-US" sz="1600" b="1" spc="-133" dirty="0" smtClean="0">
                <a:solidFill>
                  <a:prstClr val="black"/>
                </a:solidFill>
              </a:rPr>
              <a:t>지게차</a:t>
            </a:r>
            <a:r>
              <a:rPr lang="en-US" altLang="ko-KR" sz="1600" b="1" spc="-133" dirty="0" smtClean="0">
                <a:solidFill>
                  <a:prstClr val="black"/>
                </a:solidFill>
              </a:rPr>
              <a:t>) 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400" b="1" spc="-133" dirty="0" smtClean="0">
                <a:solidFill>
                  <a:srgbClr val="666699"/>
                </a:solidFill>
              </a:rPr>
              <a:t>• 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지게차 작업장소 주변에 다른 근로자의 접근을 통제하고 있는가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400" b="1" spc="-133" dirty="0" smtClean="0">
                <a:solidFill>
                  <a:srgbClr val="666699"/>
                </a:solidFill>
              </a:rPr>
              <a:t>•</a:t>
            </a:r>
            <a:r>
              <a:rPr lang="en-US" altLang="ko-KR" sz="1400" b="1" spc="-133" dirty="0" smtClean="0">
                <a:solidFill>
                  <a:prstClr val="white"/>
                </a:solidFill>
              </a:rPr>
              <a:t> 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지게차의 </a:t>
            </a:r>
            <a:r>
              <a:rPr lang="ko-KR" altLang="en-US" sz="1400" b="1" spc="-133" dirty="0" err="1" smtClean="0">
                <a:solidFill>
                  <a:prstClr val="black"/>
                </a:solidFill>
              </a:rPr>
              <a:t>후사경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, 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좌석안전띠 등 안전장치가 정상적으로 설치되어 있는가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?</a:t>
            </a:r>
          </a:p>
          <a:p>
            <a:pPr>
              <a:lnSpc>
                <a:spcPct val="150000"/>
              </a:lnSpc>
              <a:buClr>
                <a:srgbClr val="33CCCC"/>
              </a:buClr>
            </a:pPr>
            <a:r>
              <a:rPr lang="en-US" altLang="ko-KR" sz="1400" b="1" spc="-133" dirty="0" smtClean="0">
                <a:solidFill>
                  <a:srgbClr val="666699"/>
                </a:solidFill>
              </a:rPr>
              <a:t>•</a:t>
            </a:r>
            <a:r>
              <a:rPr lang="en-US" altLang="ko-KR" sz="1400" b="1" spc="-133" dirty="0" smtClean="0">
                <a:solidFill>
                  <a:prstClr val="white"/>
                </a:solidFill>
              </a:rPr>
              <a:t> </a:t>
            </a:r>
            <a:r>
              <a:rPr lang="ko-KR" altLang="en-US" sz="1400" b="1" spc="-133" dirty="0" smtClean="0">
                <a:solidFill>
                  <a:prstClr val="black"/>
                </a:solidFill>
              </a:rPr>
              <a:t>지게차 운전자는 유자격자인가</a:t>
            </a:r>
            <a:r>
              <a:rPr lang="en-US" altLang="ko-KR" sz="1400" b="1" spc="-133" dirty="0" smtClean="0">
                <a:solidFill>
                  <a:prstClr val="black"/>
                </a:solidFill>
              </a:rPr>
              <a:t>?</a:t>
            </a:r>
          </a:p>
        </p:txBody>
      </p:sp>
      <p:pic>
        <p:nvPicPr>
          <p:cNvPr id="16" name="그림 15" descr="아이콘 화살표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870309" y="4644240"/>
            <a:ext cx="142876" cy="142876"/>
          </a:xfrm>
          <a:prstGeom prst="rect">
            <a:avLst/>
          </a:prstGeom>
        </p:spPr>
      </p:pic>
      <p:grpSp>
        <p:nvGrpSpPr>
          <p:cNvPr id="10" name="그룹 9"/>
          <p:cNvGrpSpPr/>
          <p:nvPr/>
        </p:nvGrpSpPr>
        <p:grpSpPr>
          <a:xfrm>
            <a:off x="869913" y="286522"/>
            <a:ext cx="8143932" cy="877163"/>
            <a:chOff x="869913" y="286522"/>
            <a:chExt cx="8143932" cy="877163"/>
          </a:xfrm>
        </p:grpSpPr>
        <p:sp>
          <p:nvSpPr>
            <p:cNvPr id="11" name="TextBox 10"/>
            <p:cNvSpPr txBox="1"/>
            <p:nvPr/>
          </p:nvSpPr>
          <p:spPr>
            <a:xfrm>
              <a:off x="2798739" y="286522"/>
              <a:ext cx="714380" cy="8771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ct val="150000"/>
                </a:lnSpc>
              </a:pPr>
              <a:r>
                <a:rPr lang="en-US" altLang="ko-KR" sz="3800" b="1" spc="-133" dirty="0" smtClean="0">
                  <a:solidFill>
                    <a:prstClr val="white"/>
                  </a:solidFill>
                </a:rPr>
                <a:t>1</a:t>
              </a:r>
              <a:endParaRPr lang="ko-KR" altLang="en-US" sz="3800" b="1" spc="-133" dirty="0">
                <a:solidFill>
                  <a:prstClr val="white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798871" y="429398"/>
              <a:ext cx="5214974" cy="553856"/>
            </a:xfrm>
            <a:prstGeom prst="rect">
              <a:avLst/>
            </a:prstGeom>
            <a:noFill/>
          </p:spPr>
          <p:txBody>
            <a:bodyPr wrap="square" lIns="121780" tIns="60890" rIns="121780" bIns="60890" rtlCol="0" anchor="ctr">
              <a:spAutoFit/>
            </a:bodyPr>
            <a:lstStyle/>
            <a:p>
              <a:r>
                <a:rPr lang="ko-KR" altLang="en-US" sz="2800" b="1" spc="-133" dirty="0" smtClean="0">
                  <a:solidFill>
                    <a:prstClr val="white"/>
                  </a:solidFill>
                  <a:effectLst>
                    <a:outerShdw blurRad="50800" dist="38100" dir="2700000" algn="tl" rotWithShape="0">
                      <a:srgbClr val="000000">
                        <a:alpha val="10000"/>
                      </a:srgbClr>
                    </a:outerShdw>
                  </a:effectLst>
                </a:rPr>
                <a:t>신규 입사자의 직장생활</a:t>
              </a:r>
              <a:endParaRPr lang="en-US" sz="2800" b="1" spc="-133" dirty="0">
                <a:solidFill>
                  <a:prstClr val="white"/>
                </a:solidFill>
                <a:effectLst>
                  <a:outerShdw blurRad="50800" dist="38100" dir="2700000" algn="tl" rotWithShape="0">
                    <a:srgbClr val="000000">
                      <a:alpha val="10000"/>
                    </a:srgbClr>
                  </a:outerShdw>
                </a:effectLst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69913" y="429398"/>
              <a:ext cx="1428760" cy="4873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383558" indent="-383558" algn="ctr">
                <a:lnSpc>
                  <a:spcPts val="1900"/>
                </a:lnSpc>
              </a:pPr>
              <a:r>
                <a:rPr lang="ko-KR" altLang="en-US" sz="900" b="1" kern="0" spc="-133" dirty="0" smtClean="0">
                  <a:solidFill>
                    <a:prstClr val="white"/>
                  </a:solidFill>
                </a:rPr>
                <a:t>예비산업인력을 위한</a:t>
              </a:r>
            </a:p>
            <a:p>
              <a:pPr marL="383558" indent="-383558" algn="ctr">
                <a:lnSpc>
                  <a:spcPts val="1900"/>
                </a:lnSpc>
              </a:pPr>
              <a:r>
                <a:rPr lang="ko-KR" altLang="en-US" sz="1100" b="1" kern="0" spc="-133" dirty="0" smtClean="0">
                  <a:solidFill>
                    <a:prstClr val="white"/>
                  </a:solidFill>
                </a:rPr>
                <a:t>안전보건나침반</a:t>
              </a:r>
              <a:endParaRPr lang="ko-KR" altLang="en-US" sz="1100" b="1" kern="0" spc="-133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2857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3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7399</TotalTime>
  <Words>4831</Words>
  <Application>Microsoft Office PowerPoint</Application>
  <PresentationFormat>사용자 지정</PresentationFormat>
  <Paragraphs>878</Paragraphs>
  <Slides>53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7</vt:i4>
      </vt:variant>
      <vt:variant>
        <vt:lpstr>슬라이드 제목</vt:lpstr>
      </vt:variant>
      <vt:variant>
        <vt:i4>53</vt:i4>
      </vt:variant>
    </vt:vector>
  </HeadingPairs>
  <TitlesOfParts>
    <vt:vector size="65" baseType="lpstr">
      <vt:lpstr>Mangal</vt:lpstr>
      <vt:lpstr>맑은 고딕</vt:lpstr>
      <vt:lpstr>Arial</vt:lpstr>
      <vt:lpstr>HY견고딕</vt:lpstr>
      <vt:lpstr>Wingdings</vt:lpstr>
      <vt:lpstr>Office 테마</vt:lpstr>
      <vt:lpstr>디자인 사용자 지정</vt:lpstr>
      <vt:lpstr>1_디자인 사용자 지정</vt:lpstr>
      <vt:lpstr>5_디자인 사용자 지정</vt:lpstr>
      <vt:lpstr>2_디자인 사용자 지정</vt:lpstr>
      <vt:lpstr>3_디자인 사용자 지정</vt:lpstr>
      <vt:lpstr>4_디자인 사용자 지정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Imac</dc:creator>
  <cp:lastModifiedBy>user</cp:lastModifiedBy>
  <cp:revision>509</cp:revision>
  <dcterms:created xsi:type="dcterms:W3CDTF">2018-09-06T09:47:18Z</dcterms:created>
  <dcterms:modified xsi:type="dcterms:W3CDTF">2021-10-29T02:30:39Z</dcterms:modified>
</cp:coreProperties>
</file>