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4" r:id="rId4"/>
    <p:sldId id="263" r:id="rId5"/>
    <p:sldId id="271" r:id="rId6"/>
    <p:sldId id="272" r:id="rId7"/>
    <p:sldId id="273" r:id="rId8"/>
    <p:sldId id="262" r:id="rId9"/>
  </p:sldIdLst>
  <p:sldSz cx="12192000" cy="16256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98" y="72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08BCFC9-331A-4854-B2FA-F60A5073F55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B872E23-E164-448F-A5C2-64102905E0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193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11F5FF6-78B7-41E4-A868-A3F42155B03F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68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772276D-403F-494E-8A29-3994DBFA5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212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6463" y="1252538"/>
            <a:ext cx="2536825" cy="33829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276D-403F-494E-8A29-3994DBFA5F2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08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12192000" cy="16256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87084" y="165346"/>
            <a:ext cx="12017829" cy="1586299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727200" y="7586133"/>
            <a:ext cx="8534400" cy="3793067"/>
          </a:xfrm>
        </p:spPr>
        <p:txBody>
          <a:bodyPr/>
          <a:lstStyle>
            <a:lvl1pPr marL="0" indent="0" algn="ctr">
              <a:buNone/>
              <a:defRPr sz="4600">
                <a:solidFill>
                  <a:schemeClr val="tx2"/>
                </a:solidFill>
              </a:defRPr>
            </a:lvl1pPr>
            <a:lvl2pPr marL="812764" indent="0" algn="ctr">
              <a:buNone/>
            </a:lvl2pPr>
            <a:lvl3pPr marL="1625529" indent="0" algn="ctr">
              <a:buNone/>
            </a:lvl3pPr>
            <a:lvl4pPr marL="2438293" indent="0" algn="ctr">
              <a:buNone/>
            </a:lvl4pPr>
            <a:lvl5pPr marL="3251058" indent="0" algn="ctr">
              <a:buNone/>
            </a:lvl5pPr>
            <a:lvl6pPr marL="4063822" indent="0" algn="ctr">
              <a:buNone/>
            </a:lvl6pPr>
            <a:lvl7pPr marL="4876587" indent="0" algn="ctr">
              <a:buNone/>
            </a:lvl7pPr>
            <a:lvl8pPr marL="5689351" indent="0" algn="ctr">
              <a:buNone/>
            </a:lvl8pPr>
            <a:lvl9pPr marL="6502116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41CE-0CE4-48C5-A609-1B601B860EA7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3909" y="3435386"/>
            <a:ext cx="12028716" cy="362038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83909" y="3310744"/>
            <a:ext cx="12028716" cy="2858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83909" y="7055760"/>
            <a:ext cx="12028716" cy="26200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09600" y="3569613"/>
            <a:ext cx="10972800" cy="3484504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5DBB-2DF3-470E-A2B9-DCDE00321D23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651002"/>
            <a:ext cx="2682240" cy="13870281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651000"/>
            <a:ext cx="7416800" cy="13870281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014-78AA-4870-87B9-A8E44DA7CB65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68D4-F0DC-467A-865B-7775783B2C8B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1219200" y="3431822"/>
            <a:ext cx="10363200" cy="10837333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12192000" cy="16256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87084" y="165346"/>
            <a:ext cx="12017829" cy="1586299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2257779"/>
            <a:ext cx="10363200" cy="3228622"/>
          </a:xfrm>
        </p:spPr>
        <p:txBody>
          <a:bodyPr anchor="b" anchorCtr="0"/>
          <a:lstStyle>
            <a:lvl1pPr algn="l">
              <a:buNone/>
              <a:defRPr sz="71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6039557"/>
            <a:ext cx="10363200" cy="3172177"/>
          </a:xfrm>
        </p:spPr>
        <p:txBody>
          <a:bodyPr anchor="t" anchorCtr="0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C667-792E-4A50-8A10-78AB377D7CD2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066800" y="14630400"/>
            <a:ext cx="5334000" cy="10837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 flipV="1">
            <a:off x="92550" y="5633967"/>
            <a:ext cx="12018020" cy="21674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2195" y="5550164"/>
            <a:ext cx="12018375" cy="10837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91075" y="5852160"/>
            <a:ext cx="12019495" cy="1083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95072" y="14717099"/>
            <a:ext cx="609600" cy="108373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837A-82E4-4FC9-ABC4-BB48B07F654D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1219200" y="3431822"/>
            <a:ext cx="4998720" cy="10837333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578600" y="3431822"/>
            <a:ext cx="4998720" cy="10837333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647230"/>
            <a:ext cx="10363200" cy="270933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431822"/>
            <a:ext cx="4978400" cy="1806222"/>
          </a:xfrm>
          <a:noFill/>
          <a:ln w="12700" cap="sq" cmpd="sng" algn="ctr">
            <a:noFill/>
            <a:prstDash val="solid"/>
          </a:ln>
        </p:spPr>
        <p:txBody>
          <a:bodyPr lIns="162553" anchor="b" anchorCtr="0">
            <a:noAutofit/>
          </a:bodyPr>
          <a:lstStyle>
            <a:lvl1pPr marL="0" indent="0">
              <a:buNone/>
              <a:defRPr sz="4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800" b="1"/>
            </a:lvl4pPr>
            <a:lvl5pPr>
              <a:buNone/>
              <a:defRPr sz="28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604000" y="3431822"/>
            <a:ext cx="4978400" cy="1806222"/>
          </a:xfrm>
          <a:noFill/>
          <a:ln w="12700" cap="sq" cmpd="sng" algn="ctr">
            <a:noFill/>
            <a:prstDash val="solid"/>
          </a:ln>
        </p:spPr>
        <p:txBody>
          <a:bodyPr lIns="162553" anchor="b" anchorCtr="0">
            <a:noAutofit/>
          </a:bodyPr>
          <a:lstStyle>
            <a:lvl1pPr marL="0" indent="0">
              <a:buNone/>
              <a:defRPr sz="4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800" b="1"/>
            </a:lvl4pPr>
            <a:lvl5pPr>
              <a:buNone/>
              <a:defRPr sz="28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EB97-C1BC-42FD-9991-04EA50187F65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1219200" y="5328356"/>
            <a:ext cx="4978400" cy="9211733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6604000" y="5328356"/>
            <a:ext cx="4978400" cy="9211733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F6DE-6865-4E77-8ACC-74F2A8D2B197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E535-103E-4EB6-B509-4E9FC98CFFB5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2192000" cy="16256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85344" y="165345"/>
            <a:ext cx="12017829" cy="158658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647230"/>
            <a:ext cx="10363200" cy="2709333"/>
          </a:xfrm>
        </p:spPr>
        <p:txBody>
          <a:bodyPr anchor="b" anchorCtr="0"/>
          <a:lstStyle>
            <a:lvl1pPr algn="l">
              <a:buNone/>
              <a:defRPr sz="71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1219200" y="3793067"/>
            <a:ext cx="2540000" cy="10656711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5F85-2E0E-4A05-AEB5-305E85A3D6B6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3962400" y="3793067"/>
            <a:ext cx="7620000" cy="10656711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11616119"/>
            <a:ext cx="9753600" cy="1238016"/>
          </a:xfrm>
        </p:spPr>
        <p:txBody>
          <a:bodyPr anchor="ctr">
            <a:noAutofit/>
          </a:bodyPr>
          <a:lstStyle>
            <a:lvl1pPr algn="l">
              <a:buNone/>
              <a:defRPr sz="5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12908622"/>
            <a:ext cx="9753600" cy="16256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8E9-D5C5-4A09-8144-683F98C5D589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219200" y="14630400"/>
            <a:ext cx="5181600" cy="10837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95072" y="14717099"/>
            <a:ext cx="609600" cy="108373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직사각형 10"/>
          <p:cNvSpPr/>
          <p:nvPr/>
        </p:nvSpPr>
        <p:spPr>
          <a:xfrm flipV="1">
            <a:off x="91076" y="11101760"/>
            <a:ext cx="12009120" cy="21674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91345" y="11023347"/>
            <a:ext cx="12008852" cy="10837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91348" y="11314310"/>
            <a:ext cx="12008849" cy="11569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91078" y="158046"/>
            <a:ext cx="12002497" cy="10859911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57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256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85344" y="165345"/>
            <a:ext cx="12017829" cy="158658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1219200" y="650994"/>
            <a:ext cx="10363200" cy="2709333"/>
          </a:xfrm>
          <a:prstGeom prst="rect">
            <a:avLst/>
          </a:prstGeom>
        </p:spPr>
        <p:txBody>
          <a:bodyPr lIns="162553" tIns="81276" rIns="162553" bIns="162553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1219200" y="3431822"/>
            <a:ext cx="10363200" cy="10837333"/>
          </a:xfrm>
          <a:prstGeom prst="rect">
            <a:avLst/>
          </a:prstGeom>
        </p:spPr>
        <p:txBody>
          <a:bodyPr lIns="162553" tIns="81276" rIns="162553" bIns="81276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8229600" y="14675556"/>
            <a:ext cx="3302000" cy="1128889"/>
          </a:xfrm>
          <a:prstGeom prst="rect">
            <a:avLst/>
          </a:prstGeom>
        </p:spPr>
        <p:txBody>
          <a:bodyPr lIns="162553" tIns="81276" rIns="162553" bIns="81276" anchor="ctr" anchorCtr="0"/>
          <a:lstStyle>
            <a:lvl1pPr algn="r" eaLnBrk="1" latinLnBrk="0" hangingPunct="1">
              <a:defRPr kumimoji="0" sz="2500">
                <a:solidFill>
                  <a:schemeClr val="tx2"/>
                </a:solidFill>
              </a:defRPr>
            </a:lvl1pPr>
          </a:lstStyle>
          <a:p>
            <a:fld id="{952005AA-1740-411F-B6B2-3EDB96B77C83}" type="datetime1">
              <a:rPr lang="en-US" altLang="ko-KR" smtClean="0"/>
              <a:t>6/8/2026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219200" y="14630400"/>
            <a:ext cx="5283200" cy="1083733"/>
          </a:xfrm>
          <a:prstGeom prst="rect">
            <a:avLst/>
          </a:prstGeom>
        </p:spPr>
        <p:txBody>
          <a:bodyPr lIns="162553" tIns="81276" rIns="162553" bIns="81276" anchor="ctr" anchorCtr="0"/>
          <a:lstStyle>
            <a:lvl1pPr eaLnBrk="1" latinLnBrk="0" hangingPunct="1">
              <a:defRPr kumimoji="0" sz="25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95072" y="14720711"/>
            <a:ext cx="609600" cy="1083733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7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87659" indent="-487659" algn="l" rtl="0" eaLnBrk="1" latinLnBrk="1" hangingPunct="1">
        <a:spcBef>
          <a:spcPts val="1031"/>
        </a:spcBef>
        <a:buClr>
          <a:schemeClr val="accent1"/>
        </a:buClr>
        <a:buSzPct val="85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75317" indent="-406382" algn="l" rtl="0" eaLnBrk="1" latinLnBrk="1" hangingPunct="1">
        <a:spcBef>
          <a:spcPts val="658"/>
        </a:spcBef>
        <a:buClr>
          <a:schemeClr val="accent2"/>
        </a:buClr>
        <a:buSzPct val="85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76" indent="-406382" algn="l" rtl="0" eaLnBrk="1" latinLnBrk="1" hangingPunct="1">
        <a:spcBef>
          <a:spcPts val="65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35" indent="-406382" algn="l" rtl="0" eaLnBrk="1" latinLnBrk="1" hangingPunct="1">
        <a:spcBef>
          <a:spcPts val="658"/>
        </a:spcBef>
        <a:buClr>
          <a:schemeClr val="accent3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93" indent="-406382" algn="l" rtl="0" eaLnBrk="1" latinLnBrk="1" hangingPunct="1">
        <a:spcBef>
          <a:spcPts val="658"/>
        </a:spcBef>
        <a:buClr>
          <a:schemeClr val="accent3"/>
        </a:buClr>
        <a:buFontTx/>
        <a:buChar char="o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25952" indent="-406382" algn="l" rtl="0" eaLnBrk="1" latinLnBrk="1" hangingPunct="1">
        <a:spcBef>
          <a:spcPts val="658"/>
        </a:spcBef>
        <a:buClr>
          <a:schemeClr val="accent3"/>
        </a:buClr>
        <a:buChar char="•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413611" indent="-406382" algn="l" rtl="0" eaLnBrk="1" latinLnBrk="1" hangingPunct="1">
        <a:spcBef>
          <a:spcPts val="658"/>
        </a:spcBef>
        <a:buClr>
          <a:schemeClr val="accent2"/>
        </a:buClr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69" indent="-406382" algn="l" rtl="0" eaLnBrk="1" latinLnBrk="1" hangingPunct="1">
        <a:spcBef>
          <a:spcPts val="658"/>
        </a:spcBef>
        <a:buClr>
          <a:schemeClr val="accent1">
            <a:tint val="60000"/>
          </a:schemeClr>
        </a:buClr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28" indent="-406382" algn="l" rtl="0" eaLnBrk="1" latinLnBrk="1" hangingPunct="1">
        <a:spcBef>
          <a:spcPts val="658"/>
        </a:spcBef>
        <a:buClr>
          <a:schemeClr val="accent2">
            <a:tint val="60000"/>
          </a:schemeClr>
        </a:buClr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13599" y="14016204"/>
            <a:ext cx="5753459" cy="1016505"/>
          </a:xfrm>
        </p:spPr>
        <p:txBody>
          <a:bodyPr>
            <a:noAutofit/>
          </a:bodyPr>
          <a:lstStyle/>
          <a:p>
            <a:r>
              <a:rPr lang="ko-KR" altLang="en-US" sz="4400" b="1" dirty="0" smtClean="0">
                <a:latin typeface="+mj-ea"/>
                <a:ea typeface="+mj-ea"/>
              </a:rPr>
              <a:t> </a:t>
            </a:r>
            <a:r>
              <a:rPr lang="ko-KR" altLang="en-US" sz="4400" b="1" dirty="0" smtClean="0">
                <a:solidFill>
                  <a:schemeClr val="tx1"/>
                </a:solidFill>
                <a:latin typeface="+mj-ea"/>
                <a:ea typeface="+mj-ea"/>
              </a:rPr>
              <a:t>다은         </a:t>
            </a:r>
            <a:r>
              <a:rPr lang="ko-KR" altLang="en-US" sz="4400" b="1" dirty="0" err="1" smtClean="0">
                <a:solidFill>
                  <a:schemeClr val="tx1"/>
                </a:solidFill>
                <a:latin typeface="+mj-ea"/>
                <a:ea typeface="+mj-ea"/>
              </a:rPr>
              <a:t>어린이집</a:t>
            </a:r>
            <a:r>
              <a:rPr lang="ko-KR" altLang="en-US" sz="4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ko-KR" altLang="en-US" sz="4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52701" y="3830520"/>
            <a:ext cx="11145659" cy="48598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b="1" dirty="0" smtClean="0">
                <a:latin typeface="+mj-ea"/>
              </a:rPr>
              <a:t>2026</a:t>
            </a:r>
            <a:r>
              <a:rPr lang="ko-KR" altLang="en-US" sz="6000" b="1" dirty="0" smtClean="0">
                <a:latin typeface="+mj-ea"/>
              </a:rPr>
              <a:t>년도 </a:t>
            </a:r>
            <a:r>
              <a:rPr lang="en-US" altLang="ko-KR" sz="6000" b="1" dirty="0" smtClean="0">
                <a:latin typeface="+mj-ea"/>
              </a:rPr>
              <a:t>2</a:t>
            </a:r>
            <a:r>
              <a:rPr lang="ko-KR" altLang="en-US" sz="6000" b="1" dirty="0" smtClean="0">
                <a:latin typeface="+mj-ea"/>
              </a:rPr>
              <a:t>분기</a:t>
            </a:r>
            <a:r>
              <a:rPr lang="en-US" altLang="ko-KR" sz="6000" b="1" dirty="0" smtClean="0">
                <a:latin typeface="+mj-ea"/>
              </a:rPr>
              <a:t> </a:t>
            </a:r>
            <a:br>
              <a:rPr lang="en-US" altLang="ko-KR" sz="6000" b="1" dirty="0" smtClean="0">
                <a:latin typeface="+mj-ea"/>
              </a:rPr>
            </a:br>
            <a:r>
              <a:rPr lang="ko-KR" altLang="en-US" sz="6000" b="1" dirty="0" smtClean="0">
                <a:latin typeface="+mj-ea"/>
              </a:rPr>
              <a:t>운영위원회 회의</a:t>
            </a:r>
            <a:r>
              <a:rPr lang="en-US" altLang="ko-KR" sz="6000" dirty="0" smtClean="0"/>
              <a:t/>
            </a:r>
            <a:br>
              <a:rPr lang="en-US" altLang="ko-KR" sz="6000" dirty="0" smtClean="0"/>
            </a:br>
            <a:r>
              <a:rPr lang="en-US" altLang="ko-KR" sz="6000" dirty="0" smtClean="0"/>
              <a:t> </a:t>
            </a:r>
            <a:r>
              <a:rPr lang="en-US" altLang="ko-KR" sz="5400" dirty="0"/>
              <a:t/>
            </a:r>
            <a:br>
              <a:rPr lang="en-US" altLang="ko-KR" sz="5400" dirty="0"/>
            </a:br>
            <a:endParaRPr lang="ko-KR" altLang="en-US" sz="5400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3458847" y="10778081"/>
            <a:ext cx="6439811" cy="2338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09585" rtl="0" eaLnBrk="1" latinLnBrk="1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1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1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1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1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1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1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1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1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일자</a:t>
            </a:r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: 06</a:t>
            </a:r>
            <a:r>
              <a:rPr lang="ko-KR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09</a:t>
            </a:r>
            <a:r>
              <a:rPr lang="ko-KR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일</a:t>
            </a:r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화</a:t>
            </a:r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시간</a:t>
            </a:r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오후 </a:t>
            </a:r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ko-KR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시</a:t>
            </a:r>
            <a:endParaRPr lang="en-US" altLang="ko-KR" sz="4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장소</a:t>
            </a:r>
            <a:r>
              <a:rPr lang="en-US" altLang="ko-KR" sz="40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다은어린이집</a:t>
            </a:r>
            <a:endParaRPr lang="ko-KR" altLang="en-US" sz="4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30" y="13824016"/>
            <a:ext cx="1129594" cy="120869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430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688596392" descr="EMB0000295818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34" y="8690383"/>
            <a:ext cx="1393387" cy="180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9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92811" y="13762747"/>
            <a:ext cx="10606365" cy="1776487"/>
          </a:xfrm>
        </p:spPr>
        <p:txBody>
          <a:bodyPr>
            <a:normAutofit fontScale="90000"/>
          </a:bodyPr>
          <a:lstStyle/>
          <a:p>
            <a:pPr fontAlgn="base" latinLnBrk="0"/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                       </a:t>
            </a:r>
            <a:r>
              <a:rPr lang="ko-KR" altLang="en-US" b="1" dirty="0" smtClean="0">
                <a:solidFill>
                  <a:schemeClr val="tx1"/>
                </a:solidFill>
              </a:rPr>
              <a:t>목 차</a:t>
            </a:r>
            <a:r>
              <a:rPr lang="en-US" altLang="ko-KR" b="1" dirty="0" smtClean="0">
                <a:solidFill>
                  <a:schemeClr val="tx1"/>
                </a:solidFill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</a:rPr>
            </a:br>
            <a:r>
              <a:rPr lang="en-US" altLang="ko-KR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  <a:latin typeface="+mj-ea"/>
              </a:rPr>
            </a:br>
            <a:r>
              <a:rPr lang="ko-KR" altLang="en-US" sz="53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ko-KR" altLang="en-US" sz="53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53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>  1. 26</a:t>
            </a:r>
            <a:r>
              <a:rPr lang="ko-KR" altLang="en-US" sz="5300" b="1" dirty="0" smtClean="0">
                <a:solidFill>
                  <a:schemeClr val="tx1"/>
                </a:solidFill>
                <a:latin typeface="+mj-ea"/>
              </a:rPr>
              <a:t>년 </a:t>
            </a: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>1</a:t>
            </a:r>
            <a:r>
              <a:rPr lang="ko-KR" altLang="en-US" sz="5300" b="1" dirty="0" smtClean="0">
                <a:solidFill>
                  <a:schemeClr val="tx1"/>
                </a:solidFill>
                <a:latin typeface="+mj-ea"/>
              </a:rPr>
              <a:t>분기</a:t>
            </a:r>
            <a:r>
              <a:rPr lang="en-US" altLang="ko-KR" sz="5300" b="1" dirty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5300" b="1" dirty="0" smtClean="0">
                <a:solidFill>
                  <a:schemeClr val="tx1"/>
                </a:solidFill>
                <a:latin typeface="+mj-ea"/>
              </a:rPr>
              <a:t>부모교육</a:t>
            </a: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>.</a:t>
            </a:r>
            <a:br>
              <a:rPr lang="en-US" altLang="ko-KR" sz="53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5300" b="1" dirty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>    </a:t>
            </a:r>
            <a:r>
              <a:rPr lang="ko-KR" altLang="en-US" sz="5300" b="1" dirty="0" smtClean="0">
                <a:solidFill>
                  <a:schemeClr val="tx1"/>
                </a:solidFill>
                <a:latin typeface="+mj-ea"/>
              </a:rPr>
              <a:t>부모참여</a:t>
            </a: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5300" b="1" dirty="0">
                <a:solidFill>
                  <a:schemeClr val="tx1"/>
                </a:solidFill>
                <a:latin typeface="+mj-ea"/>
              </a:rPr>
              <a:t>프로그램 결과 보고</a:t>
            </a: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>                                                       </a:t>
            </a:r>
            <a:br>
              <a:rPr lang="en-US" altLang="ko-KR" sz="53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53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53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>  2.</a:t>
            </a:r>
            <a:r>
              <a:rPr lang="ko-KR" altLang="en-US" sz="5300" b="1" dirty="0" smtClean="0">
                <a:solidFill>
                  <a:schemeClr val="tx1"/>
                </a:solidFill>
                <a:latin typeface="+mj-ea"/>
              </a:rPr>
              <a:t>춘천시 </a:t>
            </a:r>
            <a:r>
              <a:rPr lang="ko-KR" altLang="en-US" sz="5300" b="1" dirty="0" err="1" smtClean="0">
                <a:solidFill>
                  <a:schemeClr val="tx1"/>
                </a:solidFill>
                <a:latin typeface="+mj-ea"/>
              </a:rPr>
              <a:t>기능보강비</a:t>
            </a:r>
            <a:r>
              <a:rPr lang="ko-KR" altLang="en-US" sz="5300" b="1" dirty="0" smtClean="0">
                <a:solidFill>
                  <a:schemeClr val="tx1"/>
                </a:solidFill>
                <a:latin typeface="+mj-ea"/>
              </a:rPr>
              <a:t> 지원사업</a:t>
            </a: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53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>     </a:t>
            </a:r>
            <a:r>
              <a:rPr lang="ko-KR" altLang="en-US" sz="5300" b="1" dirty="0" smtClean="0">
                <a:solidFill>
                  <a:schemeClr val="tx1"/>
                </a:solidFill>
                <a:latin typeface="+mj-ea"/>
              </a:rPr>
              <a:t>보고</a:t>
            </a:r>
            <a:r>
              <a:rPr lang="en-US" altLang="ko-KR" sz="53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53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53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53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53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sz="53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5300" b="1" dirty="0" smtClean="0">
                <a:solidFill>
                  <a:schemeClr val="tx1"/>
                </a:solidFill>
                <a:latin typeface="+mj-ea"/>
              </a:rPr>
            </a:br>
            <a:r>
              <a:rPr lang="ko-KR" altLang="en-US" sz="5300" dirty="0">
                <a:solidFill>
                  <a:schemeClr val="tx1"/>
                </a:solidFill>
                <a:latin typeface="+mj-ea"/>
              </a:rPr>
              <a:t/>
            </a:r>
            <a:br>
              <a:rPr lang="ko-KR" altLang="en-US" sz="5300" dirty="0">
                <a:solidFill>
                  <a:schemeClr val="tx1"/>
                </a:solidFill>
                <a:latin typeface="+mj-ea"/>
              </a:rPr>
            </a:br>
            <a:r>
              <a:rPr lang="ko-KR" altLang="en-US" sz="5300" dirty="0">
                <a:solidFill>
                  <a:schemeClr val="tx1"/>
                </a:solidFill>
                <a:latin typeface="+mj-ea"/>
              </a:rPr>
              <a:t/>
            </a:r>
            <a:br>
              <a:rPr lang="ko-KR" altLang="en-US" sz="5300" dirty="0">
                <a:solidFill>
                  <a:schemeClr val="tx1"/>
                </a:solidFill>
                <a:latin typeface="+mj-ea"/>
              </a:rPr>
            </a:br>
            <a:endParaRPr lang="ko-KR" altLang="en-US" sz="53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95072" y="15031453"/>
            <a:ext cx="609600" cy="77299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36968" y="958787"/>
            <a:ext cx="46522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  <a:latin typeface="+mj-ea"/>
              </a:rPr>
              <a:t>목 </a:t>
            </a:r>
            <a:r>
              <a:rPr lang="ko-KR" altLang="en-US" sz="4400" b="1" dirty="0" smtClean="0">
                <a:solidFill>
                  <a:schemeClr val="bg1"/>
                </a:solidFill>
                <a:latin typeface="+mj-ea"/>
              </a:rPr>
              <a:t> 차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pic>
        <p:nvPicPr>
          <p:cNvPr id="2049" name="_x377380272" descr="EMB0000295818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78" y="3820627"/>
            <a:ext cx="1600201" cy="13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7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5447" y="523718"/>
            <a:ext cx="902215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3600" b="1" dirty="0">
                <a:latin typeface="+mj-ea"/>
                <a:ea typeface="+mj-ea"/>
              </a:rPr>
              <a:t>&lt;</a:t>
            </a:r>
            <a:r>
              <a:rPr lang="en-US" altLang="ko-KR" sz="3600" b="1" dirty="0" smtClean="0">
                <a:latin typeface="+mj-ea"/>
                <a:ea typeface="+mj-ea"/>
              </a:rPr>
              <a:t>2026</a:t>
            </a:r>
            <a:r>
              <a:rPr lang="ko-KR" altLang="en-US" sz="3600" b="1" dirty="0" smtClean="0">
                <a:latin typeface="+mj-ea"/>
                <a:ea typeface="+mj-ea"/>
              </a:rPr>
              <a:t>년 </a:t>
            </a:r>
            <a:r>
              <a:rPr lang="en-US" altLang="ko-KR" sz="3600" b="1" dirty="0" smtClean="0">
                <a:latin typeface="+mj-ea"/>
                <a:ea typeface="+mj-ea"/>
              </a:rPr>
              <a:t>1</a:t>
            </a:r>
            <a:r>
              <a:rPr lang="ko-KR" altLang="en-US" sz="3600" b="1" dirty="0" smtClean="0">
                <a:latin typeface="+mj-ea"/>
                <a:ea typeface="+mj-ea"/>
              </a:rPr>
              <a:t>분기</a:t>
            </a:r>
            <a:endParaRPr lang="en-US" altLang="ko-KR" sz="3600" b="1" dirty="0" smtClean="0">
              <a:latin typeface="+mj-ea"/>
              <a:ea typeface="+mj-ea"/>
            </a:endParaRPr>
          </a:p>
          <a:p>
            <a:pPr algn="ctr" fontAlgn="base"/>
            <a:r>
              <a:rPr lang="ko-KR" altLang="en-US" sz="3600" b="1" dirty="0" smtClean="0">
                <a:latin typeface="+mj-ea"/>
                <a:ea typeface="+mj-ea"/>
              </a:rPr>
              <a:t>부모교육 프로그램</a:t>
            </a:r>
            <a:r>
              <a:rPr lang="en-US" altLang="ko-KR" sz="3600" b="1" dirty="0" smtClean="0">
                <a:latin typeface="+mj-ea"/>
                <a:ea typeface="+mj-ea"/>
              </a:rPr>
              <a:t> </a:t>
            </a:r>
            <a:r>
              <a:rPr lang="ko-KR" altLang="en-US" sz="3600" b="1" dirty="0" smtClean="0">
                <a:latin typeface="+mj-ea"/>
                <a:ea typeface="+mj-ea"/>
              </a:rPr>
              <a:t>결과보고</a:t>
            </a:r>
            <a:r>
              <a:rPr lang="en-US" altLang="ko-KR" sz="3600" b="1" dirty="0" smtClean="0">
                <a:latin typeface="+mj-ea"/>
                <a:ea typeface="+mj-ea"/>
              </a:rPr>
              <a:t>&gt;</a:t>
            </a:r>
            <a:endParaRPr lang="ko-KR" altLang="en-US" sz="3600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95072" y="15079579"/>
            <a:ext cx="609600" cy="72486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_x320330640" descr="EMB00001b701f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3" y="525747"/>
            <a:ext cx="10668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07048"/>
              </p:ext>
            </p:extLst>
          </p:nvPr>
        </p:nvGraphicFramePr>
        <p:xfrm>
          <a:off x="940962" y="1999137"/>
          <a:ext cx="10336638" cy="3357631"/>
        </p:xfrm>
        <a:graphic>
          <a:graphicData uri="http://schemas.openxmlformats.org/drawingml/2006/table">
            <a:tbl>
              <a:tblPr/>
              <a:tblGrid>
                <a:gridCol w="1122535">
                  <a:extLst>
                    <a:ext uri="{9D8B030D-6E8A-4147-A177-3AD203B41FA5}">
                      <a16:colId xmlns:a16="http://schemas.microsoft.com/office/drawing/2014/main" val="3037271446"/>
                    </a:ext>
                  </a:extLst>
                </a:gridCol>
                <a:gridCol w="2623558">
                  <a:extLst>
                    <a:ext uri="{9D8B030D-6E8A-4147-A177-3AD203B41FA5}">
                      <a16:colId xmlns:a16="http://schemas.microsoft.com/office/drawing/2014/main" val="3196262976"/>
                    </a:ext>
                  </a:extLst>
                </a:gridCol>
                <a:gridCol w="3059896">
                  <a:extLst>
                    <a:ext uri="{9D8B030D-6E8A-4147-A177-3AD203B41FA5}">
                      <a16:colId xmlns:a16="http://schemas.microsoft.com/office/drawing/2014/main" val="2668564074"/>
                    </a:ext>
                  </a:extLst>
                </a:gridCol>
                <a:gridCol w="2306690">
                  <a:extLst>
                    <a:ext uri="{9D8B030D-6E8A-4147-A177-3AD203B41FA5}">
                      <a16:colId xmlns:a16="http://schemas.microsoft.com/office/drawing/2014/main" val="4245051209"/>
                    </a:ext>
                  </a:extLst>
                </a:gridCol>
                <a:gridCol w="1223959">
                  <a:extLst>
                    <a:ext uri="{9D8B030D-6E8A-4147-A177-3AD203B41FA5}">
                      <a16:colId xmlns:a16="http://schemas.microsoft.com/office/drawing/2014/main" val="195224339"/>
                    </a:ext>
                  </a:extLst>
                </a:gridCol>
              </a:tblGrid>
              <a:tr h="10528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진행 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진행 시기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지역사회 </a:t>
                      </a: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연계기관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참여인원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39291"/>
                  </a:ext>
                </a:extLst>
              </a:tr>
              <a:tr h="2304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분기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부모교육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주제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새로운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환경 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적응 및 안전한 디지털 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문화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04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 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일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화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오후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07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-08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온라인실시간 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ZOOM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교육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강원공공형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어린이집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연합회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 참여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41258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7" y="5356768"/>
            <a:ext cx="10680519" cy="10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9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1365" y="450083"/>
            <a:ext cx="915377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3600" b="1" dirty="0">
                <a:latin typeface="+mj-ea"/>
                <a:ea typeface="+mj-ea"/>
              </a:rPr>
              <a:t>&lt;</a:t>
            </a:r>
            <a:r>
              <a:rPr lang="en-US" altLang="ko-KR" sz="3600" b="1" dirty="0" smtClean="0">
                <a:latin typeface="+mj-ea"/>
                <a:ea typeface="+mj-ea"/>
              </a:rPr>
              <a:t>2026</a:t>
            </a:r>
            <a:r>
              <a:rPr lang="ko-KR" altLang="en-US" sz="3600" b="1" dirty="0" smtClean="0">
                <a:latin typeface="+mj-ea"/>
                <a:ea typeface="+mj-ea"/>
              </a:rPr>
              <a:t>년 </a:t>
            </a:r>
            <a:r>
              <a:rPr lang="en-US" altLang="ko-KR" sz="3600" b="1" dirty="0" smtClean="0">
                <a:latin typeface="+mj-ea"/>
                <a:ea typeface="+mj-ea"/>
              </a:rPr>
              <a:t>1</a:t>
            </a:r>
            <a:r>
              <a:rPr lang="ko-KR" altLang="en-US" sz="3600" b="1" dirty="0" smtClean="0">
                <a:latin typeface="+mj-ea"/>
                <a:ea typeface="+mj-ea"/>
              </a:rPr>
              <a:t>분기</a:t>
            </a:r>
            <a:endParaRPr lang="en-US" altLang="ko-KR" sz="3600" b="1" dirty="0" smtClean="0">
              <a:latin typeface="+mj-ea"/>
              <a:ea typeface="+mj-ea"/>
            </a:endParaRPr>
          </a:p>
          <a:p>
            <a:pPr algn="ctr" fontAlgn="base"/>
            <a:r>
              <a:rPr lang="ko-KR" altLang="en-US" sz="3600" b="1" dirty="0" smtClean="0">
                <a:latin typeface="+mj-ea"/>
                <a:ea typeface="+mj-ea"/>
              </a:rPr>
              <a:t>부모참여 프로그램</a:t>
            </a:r>
            <a:r>
              <a:rPr lang="en-US" altLang="ko-KR" sz="3600" b="1" dirty="0" smtClean="0">
                <a:latin typeface="+mj-ea"/>
                <a:ea typeface="+mj-ea"/>
              </a:rPr>
              <a:t> </a:t>
            </a:r>
            <a:r>
              <a:rPr lang="ko-KR" altLang="en-US" sz="3600" b="1" dirty="0" smtClean="0">
                <a:latin typeface="+mj-ea"/>
                <a:ea typeface="+mj-ea"/>
              </a:rPr>
              <a:t>결과보고</a:t>
            </a:r>
            <a:r>
              <a:rPr lang="en-US" altLang="ko-KR" sz="3600" b="1" dirty="0" smtClean="0">
                <a:latin typeface="+mj-ea"/>
                <a:ea typeface="+mj-ea"/>
              </a:rPr>
              <a:t>&gt;</a:t>
            </a:r>
            <a:endParaRPr lang="ko-KR" altLang="en-US" sz="3600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95072" y="14999368"/>
            <a:ext cx="609600" cy="80507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_x320330640" descr="EMB00001b701f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65" y="370039"/>
            <a:ext cx="10668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747469"/>
              </p:ext>
            </p:extLst>
          </p:nvPr>
        </p:nvGraphicFramePr>
        <p:xfrm>
          <a:off x="940962" y="1999137"/>
          <a:ext cx="10336638" cy="3357631"/>
        </p:xfrm>
        <a:graphic>
          <a:graphicData uri="http://schemas.openxmlformats.org/drawingml/2006/table">
            <a:tbl>
              <a:tblPr/>
              <a:tblGrid>
                <a:gridCol w="1122535">
                  <a:extLst>
                    <a:ext uri="{9D8B030D-6E8A-4147-A177-3AD203B41FA5}">
                      <a16:colId xmlns:a16="http://schemas.microsoft.com/office/drawing/2014/main" val="3037271446"/>
                    </a:ext>
                  </a:extLst>
                </a:gridCol>
                <a:gridCol w="2623558">
                  <a:extLst>
                    <a:ext uri="{9D8B030D-6E8A-4147-A177-3AD203B41FA5}">
                      <a16:colId xmlns:a16="http://schemas.microsoft.com/office/drawing/2014/main" val="3196262976"/>
                    </a:ext>
                  </a:extLst>
                </a:gridCol>
                <a:gridCol w="3059896">
                  <a:extLst>
                    <a:ext uri="{9D8B030D-6E8A-4147-A177-3AD203B41FA5}">
                      <a16:colId xmlns:a16="http://schemas.microsoft.com/office/drawing/2014/main" val="2668564074"/>
                    </a:ext>
                  </a:extLst>
                </a:gridCol>
                <a:gridCol w="2306690">
                  <a:extLst>
                    <a:ext uri="{9D8B030D-6E8A-4147-A177-3AD203B41FA5}">
                      <a16:colId xmlns:a16="http://schemas.microsoft.com/office/drawing/2014/main" val="4245051209"/>
                    </a:ext>
                  </a:extLst>
                </a:gridCol>
                <a:gridCol w="1223959">
                  <a:extLst>
                    <a:ext uri="{9D8B030D-6E8A-4147-A177-3AD203B41FA5}">
                      <a16:colId xmlns:a16="http://schemas.microsoft.com/office/drawing/2014/main" val="195224339"/>
                    </a:ext>
                  </a:extLst>
                </a:gridCol>
              </a:tblGrid>
              <a:tr h="10528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진행 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진행 시기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지역사회 </a:t>
                      </a: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연계기관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참여인원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39291"/>
                  </a:ext>
                </a:extLst>
              </a:tr>
              <a:tr h="2304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분기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현장학습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부모도우미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참여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05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 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일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목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오전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10:30-11:30</a:t>
                      </a:r>
                    </a:p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장소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</a:t>
                      </a:r>
                      <a:r>
                        <a:rPr lang="ko-KR" altLang="en-US" sz="20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두드림숲체험장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ko-KR" altLang="en-US" sz="20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두드림숲체험장</a:t>
                      </a:r>
                      <a:endParaRPr kumimoji="0"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 참여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41258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0" y="10086246"/>
            <a:ext cx="10515385" cy="55054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0" y="5410974"/>
            <a:ext cx="10515385" cy="4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9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6220" y="597684"/>
            <a:ext cx="960371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4400" b="1" dirty="0" smtClean="0">
                <a:latin typeface="+mj-ea"/>
                <a:ea typeface="+mj-ea"/>
              </a:rPr>
              <a:t>&lt;</a:t>
            </a:r>
            <a:r>
              <a:rPr lang="ko-KR" altLang="en-US" sz="4400" b="1" dirty="0" smtClean="0">
                <a:latin typeface="+mj-ea"/>
                <a:ea typeface="+mj-ea"/>
              </a:rPr>
              <a:t>춘천시 </a:t>
            </a:r>
            <a:r>
              <a:rPr lang="ko-KR" altLang="en-US" sz="4400" b="1" dirty="0" err="1" smtClean="0">
                <a:latin typeface="+mj-ea"/>
                <a:ea typeface="+mj-ea"/>
              </a:rPr>
              <a:t>기능보강비</a:t>
            </a:r>
            <a:r>
              <a:rPr lang="ko-KR" altLang="en-US" sz="4400" b="1" dirty="0" smtClean="0">
                <a:latin typeface="+mj-ea"/>
                <a:ea typeface="+mj-ea"/>
              </a:rPr>
              <a:t> 지원사업보고</a:t>
            </a:r>
            <a:r>
              <a:rPr lang="en-US" altLang="ko-KR" sz="4400" b="1" dirty="0" smtClean="0">
                <a:latin typeface="+mj-ea"/>
                <a:ea typeface="+mj-ea"/>
              </a:rPr>
              <a:t>1&gt;</a:t>
            </a:r>
            <a:endParaRPr lang="ko-KR" altLang="en-US" sz="4400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95072" y="15063537"/>
            <a:ext cx="609600" cy="74090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508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508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320330640" descr="EMB00001b701f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0" y="546827"/>
            <a:ext cx="10668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5" b="21914"/>
          <a:stretch/>
        </p:blipFill>
        <p:spPr>
          <a:xfrm>
            <a:off x="1285836" y="1812758"/>
            <a:ext cx="10394100" cy="135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5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6220" y="597684"/>
            <a:ext cx="960371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4400" b="1" dirty="0" smtClean="0">
                <a:latin typeface="+mj-ea"/>
                <a:ea typeface="+mj-ea"/>
              </a:rPr>
              <a:t>&lt;</a:t>
            </a:r>
            <a:r>
              <a:rPr lang="ko-KR" altLang="en-US" sz="4400" b="1" dirty="0" smtClean="0">
                <a:latin typeface="+mj-ea"/>
                <a:ea typeface="+mj-ea"/>
              </a:rPr>
              <a:t>춘천시 </a:t>
            </a:r>
            <a:r>
              <a:rPr lang="ko-KR" altLang="en-US" sz="4400" b="1" dirty="0" err="1" smtClean="0">
                <a:latin typeface="+mj-ea"/>
                <a:ea typeface="+mj-ea"/>
              </a:rPr>
              <a:t>기능보강비</a:t>
            </a:r>
            <a:r>
              <a:rPr lang="ko-KR" altLang="en-US" sz="4400" b="1" dirty="0" smtClean="0">
                <a:latin typeface="+mj-ea"/>
                <a:ea typeface="+mj-ea"/>
              </a:rPr>
              <a:t> 지원사업보고</a:t>
            </a:r>
            <a:r>
              <a:rPr lang="en-US" altLang="ko-KR" sz="4400" b="1" dirty="0" smtClean="0">
                <a:latin typeface="+mj-ea"/>
                <a:ea typeface="+mj-ea"/>
              </a:rPr>
              <a:t>2&gt;</a:t>
            </a:r>
            <a:endParaRPr lang="ko-KR" altLang="en-US" sz="4400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95072" y="15079579"/>
            <a:ext cx="609600" cy="72486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508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508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320330640" descr="EMB00001b701f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0" y="546827"/>
            <a:ext cx="10668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 b="26649"/>
          <a:stretch/>
        </p:blipFill>
        <p:spPr>
          <a:xfrm>
            <a:off x="1122947" y="1860884"/>
            <a:ext cx="10556990" cy="1347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1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6220" y="597684"/>
            <a:ext cx="960371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4400" b="1" dirty="0" smtClean="0">
                <a:latin typeface="+mj-ea"/>
                <a:ea typeface="+mj-ea"/>
              </a:rPr>
              <a:t>&lt;</a:t>
            </a:r>
            <a:r>
              <a:rPr lang="ko-KR" altLang="en-US" sz="4400" b="1" dirty="0" smtClean="0">
                <a:latin typeface="+mj-ea"/>
                <a:ea typeface="+mj-ea"/>
              </a:rPr>
              <a:t>춘천시 </a:t>
            </a:r>
            <a:r>
              <a:rPr lang="ko-KR" altLang="en-US" sz="4400" b="1" dirty="0" err="1" smtClean="0">
                <a:latin typeface="+mj-ea"/>
                <a:ea typeface="+mj-ea"/>
              </a:rPr>
              <a:t>기능보강비</a:t>
            </a:r>
            <a:r>
              <a:rPr lang="ko-KR" altLang="en-US" sz="4400" b="1" dirty="0" smtClean="0">
                <a:latin typeface="+mj-ea"/>
                <a:ea typeface="+mj-ea"/>
              </a:rPr>
              <a:t> 지원사업보고</a:t>
            </a:r>
            <a:r>
              <a:rPr lang="en-US" altLang="ko-KR" sz="4400" b="1" dirty="0" smtClean="0">
                <a:latin typeface="+mj-ea"/>
                <a:ea typeface="+mj-ea"/>
              </a:rPr>
              <a:t>3&gt;</a:t>
            </a:r>
            <a:endParaRPr lang="ko-KR" altLang="en-US" sz="4400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95072" y="15127705"/>
            <a:ext cx="609600" cy="67673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508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508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320330640" descr="EMB00001b701f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0" y="546827"/>
            <a:ext cx="10668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961" r="4009" b="29346"/>
          <a:stretch/>
        </p:blipFill>
        <p:spPr>
          <a:xfrm>
            <a:off x="1187115" y="1941094"/>
            <a:ext cx="10635917" cy="136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90790" y="3945539"/>
            <a:ext cx="9238086" cy="6015770"/>
          </a:xfrm>
        </p:spPr>
        <p:txBody>
          <a:bodyPr>
            <a:noAutofit/>
          </a:bodyPr>
          <a:lstStyle/>
          <a:p>
            <a:r>
              <a:rPr lang="en-US" altLang="ko-KR" sz="4400" dirty="0" smtClean="0">
                <a:latin typeface="+mj-ea"/>
              </a:rPr>
              <a:t/>
            </a:r>
            <a:br>
              <a:rPr lang="en-US" altLang="ko-KR" sz="4400" dirty="0" smtClean="0">
                <a:latin typeface="+mj-ea"/>
              </a:rPr>
            </a:br>
            <a:r>
              <a:rPr lang="en-US" altLang="ko-KR" sz="4800" b="1" dirty="0" smtClean="0">
                <a:latin typeface="+mj-ea"/>
              </a:rPr>
              <a:t/>
            </a:r>
            <a:br>
              <a:rPr lang="en-US" altLang="ko-KR" sz="4800" b="1" dirty="0" smtClean="0">
                <a:latin typeface="+mj-ea"/>
              </a:rPr>
            </a:br>
            <a:r>
              <a:rPr lang="ko-KR" altLang="en-US" sz="4800" b="1" dirty="0" smtClean="0">
                <a:solidFill>
                  <a:schemeClr val="tx1"/>
                </a:solidFill>
                <a:latin typeface="+mj-ea"/>
              </a:rPr>
              <a:t>항상 감사드립니다</a:t>
            </a:r>
            <a:r>
              <a:rPr lang="en-US" altLang="ko-KR" sz="4800" b="1" dirty="0" smtClean="0">
                <a:solidFill>
                  <a:schemeClr val="tx1"/>
                </a:solidFill>
                <a:latin typeface="+mj-ea"/>
              </a:rPr>
              <a:t>.</a:t>
            </a:r>
            <a:br>
              <a:rPr lang="en-US" altLang="ko-KR" sz="4800" b="1" dirty="0" smtClean="0">
                <a:solidFill>
                  <a:schemeClr val="tx1"/>
                </a:solidFill>
                <a:latin typeface="+mj-ea"/>
              </a:rPr>
            </a:br>
            <a:r>
              <a:rPr lang="ko-KR" altLang="en-US" sz="4800" b="1" dirty="0" smtClean="0">
                <a:solidFill>
                  <a:schemeClr val="tx1"/>
                </a:solidFill>
                <a:latin typeface="+mj-ea"/>
              </a:rPr>
              <a:t>오늘도 좋은 하루 보내세요</a:t>
            </a:r>
            <a:r>
              <a:rPr lang="en-US" altLang="ko-KR" sz="4800" b="1" dirty="0" smtClean="0">
                <a:solidFill>
                  <a:schemeClr val="tx1"/>
                </a:solidFill>
                <a:latin typeface="+mj-ea"/>
              </a:rPr>
              <a:t>.</a:t>
            </a:r>
            <a:br>
              <a:rPr lang="en-US" altLang="ko-KR" sz="48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8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8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sz="4800" b="1" dirty="0" smtClean="0">
                <a:solidFill>
                  <a:schemeClr val="tx1"/>
                </a:solidFill>
                <a:latin typeface="+mj-ea"/>
              </a:rPr>
              <a:t>      </a:t>
            </a:r>
            <a:br>
              <a:rPr lang="en-US" altLang="ko-KR" sz="48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8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ko-KR" altLang="en-US" sz="4800" b="1" dirty="0" err="1" smtClean="0">
                <a:solidFill>
                  <a:schemeClr val="tx1"/>
                </a:solidFill>
                <a:latin typeface="+mj-ea"/>
              </a:rPr>
              <a:t>다은어린이집</a:t>
            </a:r>
            <a:endParaRPr lang="ko-KR" altLang="en-US" sz="4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95072" y="15079579"/>
            <a:ext cx="609600" cy="72125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575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959</TotalTime>
  <Words>154</Words>
  <Application>Microsoft Office PowerPoint</Application>
  <PresentationFormat>사용자 지정</PresentationFormat>
  <Paragraphs>56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맑은 고딕</vt:lpstr>
      <vt:lpstr>바탕</vt:lpstr>
      <vt:lpstr>Franklin Gothic Book</vt:lpstr>
      <vt:lpstr>Perpetua</vt:lpstr>
      <vt:lpstr>Wingdings</vt:lpstr>
      <vt:lpstr>Wingdings 2</vt:lpstr>
      <vt:lpstr>Wingdings 3</vt:lpstr>
      <vt:lpstr>균형</vt:lpstr>
      <vt:lpstr>2026년도 2분기  운영위원회 회의   </vt:lpstr>
      <vt:lpstr>                           목 차      1. 26년 1분기 부모교육.      부모참여 프로그램 결과 보고                                                           2.춘천시 기능보강비 지원사업      보고  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항상 감사드립니다. 오늘도 좋은 하루 보내세요.         -다은어린이집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2022년도 2분기 운영위원회 회의</dc:title>
  <dc:creator>다은어린이집220624</dc:creator>
  <cp:lastModifiedBy>다은어린이집220624</cp:lastModifiedBy>
  <cp:revision>59</cp:revision>
  <cp:lastPrinted>2025-03-26T02:29:10Z</cp:lastPrinted>
  <dcterms:created xsi:type="dcterms:W3CDTF">2022-08-04T03:30:24Z</dcterms:created>
  <dcterms:modified xsi:type="dcterms:W3CDTF">2026-06-08T04:06:52Z</dcterms:modified>
</cp:coreProperties>
</file>