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9" r:id="rId6"/>
    <p:sldId id="273" r:id="rId7"/>
    <p:sldId id="274" r:id="rId8"/>
    <p:sldId id="275" r:id="rId9"/>
    <p:sldId id="270" r:id="rId10"/>
    <p:sldId id="261" r:id="rId11"/>
    <p:sldId id="271" r:id="rId12"/>
    <p:sldId id="262" r:id="rId13"/>
    <p:sldId id="276" r:id="rId14"/>
    <p:sldId id="272" r:id="rId15"/>
    <p:sldId id="267" r:id="rId16"/>
  </p:sldIdLst>
  <p:sldSz cx="18288000" cy="10287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  <p:embeddedFont>
      <p:font typeface="Noto Sans Bold" panose="020B0802040504020204" charset="0"/>
      <p:regular r:id="rId27"/>
    </p:embeddedFont>
    <p:embeddedFont>
      <p:font typeface="Noto Serif Bold" panose="020B0600000101010101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348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820" y="3515925"/>
            <a:ext cx="287415" cy="3255150"/>
            <a:chOff x="0" y="0"/>
            <a:chExt cx="75698" cy="857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98" cy="857323"/>
            </a:xfrm>
            <a:custGeom>
              <a:avLst/>
              <a:gdLst/>
              <a:ahLst/>
              <a:cxnLst/>
              <a:rect l="l" t="t" r="r" b="b"/>
              <a:pathLst>
                <a:path w="75698" h="857323">
                  <a:moveTo>
                    <a:pt x="0" y="0"/>
                  </a:moveTo>
                  <a:lnTo>
                    <a:pt x="75698" y="0"/>
                  </a:lnTo>
                  <a:lnTo>
                    <a:pt x="75698" y="857323"/>
                  </a:lnTo>
                  <a:lnTo>
                    <a:pt x="0" y="857323"/>
                  </a:lnTo>
                  <a:close/>
                </a:path>
              </a:pathLst>
            </a:custGeom>
            <a:solidFill>
              <a:srgbClr val="3A5348"/>
            </a:solidFill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5698" cy="904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43000" y="5448300"/>
            <a:ext cx="7254116" cy="54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4"/>
              </a:lnSpc>
              <a:spcBef>
                <a:spcPct val="0"/>
              </a:spcBef>
            </a:pPr>
            <a:r>
              <a:rPr lang="en-US" sz="3253" dirty="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20235552 </a:t>
            </a:r>
            <a:r>
              <a:rPr lang="ko-KR" altLang="en-US" sz="3253" dirty="0">
                <a:solidFill>
                  <a:srgbClr val="000000">
                    <a:alpha val="49804"/>
                  </a:srgbClr>
                </a:solidFill>
                <a:latin typeface="Noto Sans"/>
                <a:ea typeface="Noto Sans"/>
                <a:cs typeface="Noto Sans"/>
                <a:sym typeface="Noto Sans"/>
              </a:rPr>
              <a:t>정재훈</a:t>
            </a:r>
            <a:endParaRPr lang="en-US" altLang="ko-KR" sz="3253" dirty="0">
              <a:solidFill>
                <a:srgbClr val="000000">
                  <a:alpha val="49804"/>
                </a:srgbClr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43000" y="4084684"/>
            <a:ext cx="9920400" cy="1058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63"/>
              </a:lnSpc>
              <a:spcBef>
                <a:spcPct val="0"/>
              </a:spcBef>
            </a:pPr>
            <a:r>
              <a:rPr lang="ko-KR" altLang="en-US" sz="6331" b="1" dirty="0">
                <a:latin typeface="Noto Sans Bold"/>
                <a:ea typeface="Noto Sans Bold"/>
                <a:cs typeface="Noto Sans Bold"/>
                <a:sym typeface="Noto Sans Bold"/>
              </a:rPr>
              <a:t>의안발표</a:t>
            </a:r>
            <a:endParaRPr lang="en-US" sz="6331" b="1" dirty="0"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28801" y="795338"/>
            <a:ext cx="15732866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26"/>
          <p:cNvSpPr/>
          <p:nvPr/>
        </p:nvSpPr>
        <p:spPr>
          <a:xfrm>
            <a:off x="4319598" y="5856967"/>
            <a:ext cx="362117" cy="443573"/>
          </a:xfrm>
          <a:custGeom>
            <a:avLst/>
            <a:gdLst/>
            <a:ahLst/>
            <a:cxnLst/>
            <a:rect l="l" t="t" r="r" b="b"/>
            <a:pathLst>
              <a:path w="362117" h="443573">
                <a:moveTo>
                  <a:pt x="0" y="0"/>
                </a:moveTo>
                <a:lnTo>
                  <a:pt x="362118" y="0"/>
                </a:lnTo>
                <a:lnTo>
                  <a:pt x="362118" y="443573"/>
                </a:lnTo>
                <a:lnTo>
                  <a:pt x="0" y="443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27"/>
          <p:cNvSpPr/>
          <p:nvPr/>
        </p:nvSpPr>
        <p:spPr>
          <a:xfrm>
            <a:off x="1599256" y="2359126"/>
            <a:ext cx="404275" cy="473088"/>
          </a:xfrm>
          <a:custGeom>
            <a:avLst/>
            <a:gdLst/>
            <a:ahLst/>
            <a:cxnLst/>
            <a:rect l="l" t="t" r="r" b="b"/>
            <a:pathLst>
              <a:path w="404275" h="473088">
                <a:moveTo>
                  <a:pt x="0" y="0"/>
                </a:moveTo>
                <a:lnTo>
                  <a:pt x="404275" y="0"/>
                </a:lnTo>
                <a:lnTo>
                  <a:pt x="404275" y="473088"/>
                </a:lnTo>
                <a:lnTo>
                  <a:pt x="0" y="47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26335" y="560387"/>
            <a:ext cx="2882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처방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68977" y="6667500"/>
            <a:ext cx="11350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현호색소간탕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608895" y="2974165"/>
            <a:ext cx="10969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소요산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5C97AA2D-CCE8-1C33-8572-F5A11D82BBEC}"/>
              </a:ext>
            </a:extLst>
          </p:cNvPr>
          <p:cNvSpPr/>
          <p:nvPr/>
        </p:nvSpPr>
        <p:spPr>
          <a:xfrm>
            <a:off x="8572500" y="4430033"/>
            <a:ext cx="1143000" cy="1551667"/>
          </a:xfrm>
          <a:prstGeom prst="downArrow">
            <a:avLst/>
          </a:prstGeom>
          <a:solidFill>
            <a:srgbClr val="3A5348"/>
          </a:solidFill>
          <a:ln>
            <a:solidFill>
              <a:srgbClr val="3A5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49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2496D-CB65-C1CA-ED3F-30F9F444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41F0702-3D0C-57DF-B38A-3D0ECDD6CD5D}"/>
              </a:ext>
            </a:extLst>
          </p:cNvPr>
          <p:cNvSpPr/>
          <p:nvPr/>
        </p:nvSpPr>
        <p:spPr>
          <a:xfrm flipV="1">
            <a:off x="2285999" y="795338"/>
            <a:ext cx="15275667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9F1CF3BC-9E1C-F1EA-185E-F2AE23C7098B}"/>
              </a:ext>
            </a:extLst>
          </p:cNvPr>
          <p:cNvSpPr txBox="1"/>
          <p:nvPr/>
        </p:nvSpPr>
        <p:spPr>
          <a:xfrm>
            <a:off x="726335" y="560387"/>
            <a:ext cx="2882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복약 경과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E425E4FC-0741-F24E-A88D-A45815FEA990}"/>
              </a:ext>
            </a:extLst>
          </p:cNvPr>
          <p:cNvSpPr txBox="1"/>
          <p:nvPr/>
        </p:nvSpPr>
        <p:spPr>
          <a:xfrm>
            <a:off x="2514600" y="2994135"/>
            <a:ext cx="11350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수면량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증가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0D41E164-83DC-C7AE-62FB-0FD6D0317831}"/>
              </a:ext>
            </a:extLst>
          </p:cNvPr>
          <p:cNvSpPr txBox="1"/>
          <p:nvPr/>
        </p:nvSpPr>
        <p:spPr>
          <a:xfrm>
            <a:off x="2507343" y="4229100"/>
            <a:ext cx="10969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소화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불편감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감소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29118861-6D7F-105B-8CCC-2BB050BE2313}"/>
              </a:ext>
            </a:extLst>
          </p:cNvPr>
          <p:cNvSpPr txBox="1"/>
          <p:nvPr/>
        </p:nvSpPr>
        <p:spPr>
          <a:xfrm>
            <a:off x="2507342" y="6571401"/>
            <a:ext cx="11350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대변 횟수 증가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1DB2DD53-4835-9D05-B5C3-9780467EE2C7}"/>
              </a:ext>
            </a:extLst>
          </p:cNvPr>
          <p:cNvSpPr txBox="1"/>
          <p:nvPr/>
        </p:nvSpPr>
        <p:spPr>
          <a:xfrm>
            <a:off x="2507342" y="7725574"/>
            <a:ext cx="11350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매핵기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역류성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식도염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증상 없어짐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FE507359-CC77-2AAB-3331-7FB4B5E2EC7A}"/>
              </a:ext>
            </a:extLst>
          </p:cNvPr>
          <p:cNvSpPr txBox="1"/>
          <p:nvPr/>
        </p:nvSpPr>
        <p:spPr>
          <a:xfrm>
            <a:off x="2507341" y="5383273"/>
            <a:ext cx="11350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안구 뻑뻑함 감소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6585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269050" y="3775076"/>
            <a:ext cx="5749899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ko-KR" altLang="en-US" sz="8000" b="1" dirty="0">
                <a:solidFill>
                  <a:srgbClr val="3A5348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감사합니다</a:t>
            </a:r>
            <a:r>
              <a:rPr lang="en-US" altLang="ko-KR" sz="8000" b="1" dirty="0">
                <a:solidFill>
                  <a:srgbClr val="3A5348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.</a:t>
            </a:r>
            <a:endParaRPr lang="en-US" sz="8000" b="1" u="none" strike="noStrike" dirty="0">
              <a:solidFill>
                <a:srgbClr val="3A5348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4D790-7D7D-19C2-A006-849EF51C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66F29D7-C6CB-E03C-6056-639459DBAB21}"/>
              </a:ext>
            </a:extLst>
          </p:cNvPr>
          <p:cNvSpPr/>
          <p:nvPr/>
        </p:nvSpPr>
        <p:spPr>
          <a:xfrm flipV="1">
            <a:off x="1599256" y="795338"/>
            <a:ext cx="1596241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1EC5E300-58E6-CAD6-0561-708BAD993982}"/>
              </a:ext>
            </a:extLst>
          </p:cNvPr>
          <p:cNvSpPr/>
          <p:nvPr/>
        </p:nvSpPr>
        <p:spPr>
          <a:xfrm>
            <a:off x="5157799" y="6434142"/>
            <a:ext cx="362117" cy="443573"/>
          </a:xfrm>
          <a:custGeom>
            <a:avLst/>
            <a:gdLst/>
            <a:ahLst/>
            <a:cxnLst/>
            <a:rect l="l" t="t" r="r" b="b"/>
            <a:pathLst>
              <a:path w="362117" h="443573">
                <a:moveTo>
                  <a:pt x="0" y="0"/>
                </a:moveTo>
                <a:lnTo>
                  <a:pt x="362118" y="0"/>
                </a:lnTo>
                <a:lnTo>
                  <a:pt x="362118" y="443573"/>
                </a:lnTo>
                <a:lnTo>
                  <a:pt x="0" y="443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A2C5BCE-7F3B-189E-8756-FA39DFBD4500}"/>
              </a:ext>
            </a:extLst>
          </p:cNvPr>
          <p:cNvSpPr/>
          <p:nvPr/>
        </p:nvSpPr>
        <p:spPr>
          <a:xfrm>
            <a:off x="1599256" y="2359126"/>
            <a:ext cx="404275" cy="473088"/>
          </a:xfrm>
          <a:custGeom>
            <a:avLst/>
            <a:gdLst/>
            <a:ahLst/>
            <a:cxnLst/>
            <a:rect l="l" t="t" r="r" b="b"/>
            <a:pathLst>
              <a:path w="404275" h="473088">
                <a:moveTo>
                  <a:pt x="0" y="0"/>
                </a:moveTo>
                <a:lnTo>
                  <a:pt x="404275" y="0"/>
                </a:lnTo>
                <a:lnTo>
                  <a:pt x="404275" y="473088"/>
                </a:lnTo>
                <a:lnTo>
                  <a:pt x="0" y="47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A5EB578-03A3-1FF9-A2E4-E96573C1E2BB}"/>
              </a:ext>
            </a:extLst>
          </p:cNvPr>
          <p:cNvSpPr txBox="1"/>
          <p:nvPr/>
        </p:nvSpPr>
        <p:spPr>
          <a:xfrm>
            <a:off x="228600" y="560387"/>
            <a:ext cx="3380295" cy="41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환자 정보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031B4B4-5D92-F19C-D807-150875002697}"/>
              </a:ext>
            </a:extLst>
          </p:cNvPr>
          <p:cNvSpPr txBox="1"/>
          <p:nvPr/>
        </p:nvSpPr>
        <p:spPr>
          <a:xfrm>
            <a:off x="4956755" y="3152214"/>
            <a:ext cx="63970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만 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61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세 남성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키 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175cm,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체중 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78kg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831B4426-4B22-98BB-4A57-E37210A01C58}"/>
              </a:ext>
            </a:extLst>
          </p:cNvPr>
          <p:cNvSpPr txBox="1"/>
          <p:nvPr/>
        </p:nvSpPr>
        <p:spPr>
          <a:xfrm>
            <a:off x="4956755" y="7539027"/>
            <a:ext cx="54826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주소증은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매핵기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역류성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식도염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35255AA1-AF34-9C45-DA16-F5F487FE962D}"/>
              </a:ext>
            </a:extLst>
          </p:cNvPr>
          <p:cNvSpPr txBox="1"/>
          <p:nvPr/>
        </p:nvSpPr>
        <p:spPr>
          <a:xfrm>
            <a:off x="4956755" y="4494106"/>
            <a:ext cx="50254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성격은 양적이고 화가 많은 편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59617DBA-5FD1-CE26-993A-B204BED6AA60}"/>
              </a:ext>
            </a:extLst>
          </p:cNvPr>
          <p:cNvSpPr txBox="1"/>
          <p:nvPr/>
        </p:nvSpPr>
        <p:spPr>
          <a:xfrm>
            <a:off x="4956756" y="6024467"/>
            <a:ext cx="5271796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상열감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눈이 뻑뻑한 증상 있음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6870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4D790-7D7D-19C2-A006-849EF51C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66F29D7-C6CB-E03C-6056-639459DBAB21}"/>
              </a:ext>
            </a:extLst>
          </p:cNvPr>
          <p:cNvSpPr/>
          <p:nvPr/>
        </p:nvSpPr>
        <p:spPr>
          <a:xfrm flipV="1">
            <a:off x="1599256" y="795338"/>
            <a:ext cx="1596241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A2C5BCE-7F3B-189E-8756-FA39DFBD4500}"/>
              </a:ext>
            </a:extLst>
          </p:cNvPr>
          <p:cNvSpPr/>
          <p:nvPr/>
        </p:nvSpPr>
        <p:spPr>
          <a:xfrm>
            <a:off x="1599256" y="2359126"/>
            <a:ext cx="404275" cy="473088"/>
          </a:xfrm>
          <a:custGeom>
            <a:avLst/>
            <a:gdLst/>
            <a:ahLst/>
            <a:cxnLst/>
            <a:rect l="l" t="t" r="r" b="b"/>
            <a:pathLst>
              <a:path w="404275" h="473088">
                <a:moveTo>
                  <a:pt x="0" y="0"/>
                </a:moveTo>
                <a:lnTo>
                  <a:pt x="404275" y="0"/>
                </a:lnTo>
                <a:lnTo>
                  <a:pt x="404275" y="473088"/>
                </a:lnTo>
                <a:lnTo>
                  <a:pt x="0" y="47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A5EB578-03A3-1FF9-A2E4-E96573C1E2BB}"/>
              </a:ext>
            </a:extLst>
          </p:cNvPr>
          <p:cNvSpPr txBox="1"/>
          <p:nvPr/>
        </p:nvSpPr>
        <p:spPr>
          <a:xfrm>
            <a:off x="228600" y="560387"/>
            <a:ext cx="3380295" cy="41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체질 감별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031B4B4-5D92-F19C-D807-150875002697}"/>
              </a:ext>
            </a:extLst>
          </p:cNvPr>
          <p:cNvSpPr txBox="1"/>
          <p:nvPr/>
        </p:nvSpPr>
        <p:spPr>
          <a:xfrm>
            <a:off x="1295400" y="2546822"/>
            <a:ext cx="63970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체형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831B4426-4B22-98BB-4A57-E37210A01C58}"/>
              </a:ext>
            </a:extLst>
          </p:cNvPr>
          <p:cNvSpPr txBox="1"/>
          <p:nvPr/>
        </p:nvSpPr>
        <p:spPr>
          <a:xfrm>
            <a:off x="10363200" y="4610099"/>
            <a:ext cx="7540045" cy="266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양적이고 직설적으로 표현하는 편</a:t>
            </a: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말이 많다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직관적으로 판단하는 경향이 강하다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 </a:t>
            </a:r>
            <a:endParaRPr lang="en-US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35255AA1-AF34-9C45-DA16-F5F487FE962D}"/>
              </a:ext>
            </a:extLst>
          </p:cNvPr>
          <p:cNvSpPr txBox="1"/>
          <p:nvPr/>
        </p:nvSpPr>
        <p:spPr>
          <a:xfrm>
            <a:off x="11125200" y="2562909"/>
            <a:ext cx="50254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성정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59617DBA-5FD1-CE26-993A-B204BED6AA60}"/>
              </a:ext>
            </a:extLst>
          </p:cNvPr>
          <p:cNvSpPr txBox="1"/>
          <p:nvPr/>
        </p:nvSpPr>
        <p:spPr>
          <a:xfrm>
            <a:off x="2003531" y="4610100"/>
            <a:ext cx="6240065" cy="266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상체 발달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하체 빈약</a:t>
            </a: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목 굵은 편이고 머리가 큼</a:t>
            </a: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endParaRPr lang="en-US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허리가 길고 코어가 약하다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69F64F4-FE7C-16E3-F9E2-54D76E3D0936}"/>
              </a:ext>
            </a:extLst>
          </p:cNvPr>
          <p:cNvSpPr txBox="1"/>
          <p:nvPr/>
        </p:nvSpPr>
        <p:spPr>
          <a:xfrm>
            <a:off x="5410200" y="8240992"/>
            <a:ext cx="63970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태양인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5272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4D790-7D7D-19C2-A006-849EF51C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66F29D7-C6CB-E03C-6056-639459DBAB21}"/>
              </a:ext>
            </a:extLst>
          </p:cNvPr>
          <p:cNvSpPr/>
          <p:nvPr/>
        </p:nvSpPr>
        <p:spPr>
          <a:xfrm flipV="1">
            <a:off x="1599256" y="795338"/>
            <a:ext cx="1596241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1EC5E300-58E6-CAD6-0561-708BAD993982}"/>
              </a:ext>
            </a:extLst>
          </p:cNvPr>
          <p:cNvSpPr/>
          <p:nvPr/>
        </p:nvSpPr>
        <p:spPr>
          <a:xfrm>
            <a:off x="4319598" y="5856967"/>
            <a:ext cx="362117" cy="443573"/>
          </a:xfrm>
          <a:custGeom>
            <a:avLst/>
            <a:gdLst/>
            <a:ahLst/>
            <a:cxnLst/>
            <a:rect l="l" t="t" r="r" b="b"/>
            <a:pathLst>
              <a:path w="362117" h="443573">
                <a:moveTo>
                  <a:pt x="0" y="0"/>
                </a:moveTo>
                <a:lnTo>
                  <a:pt x="362118" y="0"/>
                </a:lnTo>
                <a:lnTo>
                  <a:pt x="362118" y="443573"/>
                </a:lnTo>
                <a:lnTo>
                  <a:pt x="0" y="443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A5EB578-03A3-1FF9-A2E4-E96573C1E2BB}"/>
              </a:ext>
            </a:extLst>
          </p:cNvPr>
          <p:cNvSpPr txBox="1"/>
          <p:nvPr/>
        </p:nvSpPr>
        <p:spPr>
          <a:xfrm>
            <a:off x="228600" y="560387"/>
            <a:ext cx="3380295" cy="41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체질 감별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031B4B4-5D92-F19C-D807-150875002697}"/>
              </a:ext>
            </a:extLst>
          </p:cNvPr>
          <p:cNvSpPr txBox="1"/>
          <p:nvPr/>
        </p:nvSpPr>
        <p:spPr>
          <a:xfrm>
            <a:off x="5791200" y="2933700"/>
            <a:ext cx="63970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천시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天時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 = </a:t>
            </a: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직관형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E8056D15-1ADE-E645-A7A8-0347300419C2}"/>
              </a:ext>
            </a:extLst>
          </p:cNvPr>
          <p:cNvSpPr txBox="1"/>
          <p:nvPr/>
        </p:nvSpPr>
        <p:spPr>
          <a:xfrm>
            <a:off x="5307335" y="4970079"/>
            <a:ext cx="7364774" cy="266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비명시적 정보의 수집이 빠르다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</a:p>
          <a:p>
            <a:pPr algn="ctr">
              <a:lnSpc>
                <a:spcPts val="4200"/>
              </a:lnSpc>
            </a:pP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패턴화 기능 발달</a:t>
            </a: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4200"/>
              </a:lnSpc>
            </a:pP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논리적 치밀함 결여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endParaRPr lang="en-US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1816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4D790-7D7D-19C2-A006-849EF51C7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66F29D7-C6CB-E03C-6056-639459DBAB21}"/>
              </a:ext>
            </a:extLst>
          </p:cNvPr>
          <p:cNvSpPr/>
          <p:nvPr/>
        </p:nvSpPr>
        <p:spPr>
          <a:xfrm flipV="1">
            <a:off x="1599256" y="795338"/>
            <a:ext cx="1596241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A5EB578-03A3-1FF9-A2E4-E96573C1E2BB}"/>
              </a:ext>
            </a:extLst>
          </p:cNvPr>
          <p:cNvSpPr txBox="1"/>
          <p:nvPr/>
        </p:nvSpPr>
        <p:spPr>
          <a:xfrm>
            <a:off x="228600" y="560387"/>
            <a:ext cx="3380295" cy="41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체질 감별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031B4B4-5D92-F19C-D807-150875002697}"/>
              </a:ext>
            </a:extLst>
          </p:cNvPr>
          <p:cNvSpPr txBox="1"/>
          <p:nvPr/>
        </p:nvSpPr>
        <p:spPr>
          <a:xfrm>
            <a:off x="5791200" y="3577420"/>
            <a:ext cx="63970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천시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天時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 </a:t>
            </a: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와 </a:t>
            </a:r>
            <a:r>
              <a:rPr lang="ko-KR" altLang="en-US" sz="4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세회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世會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E8056D15-1ADE-E645-A7A8-0347300419C2}"/>
              </a:ext>
            </a:extLst>
          </p:cNvPr>
          <p:cNvSpPr txBox="1"/>
          <p:nvPr/>
        </p:nvSpPr>
        <p:spPr>
          <a:xfrm>
            <a:off x="5307335" y="5613799"/>
            <a:ext cx="7364774" cy="1587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눈치가 빠르다</a:t>
            </a:r>
            <a:r>
              <a:rPr lang="en-US" altLang="ko-KR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</a:p>
          <a:p>
            <a:pPr algn="ctr">
              <a:lnSpc>
                <a:spcPts val="4200"/>
              </a:lnSpc>
            </a:pP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42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본인과 타인의 감정변화에 예민</a:t>
            </a:r>
            <a:endParaRPr lang="en-US" altLang="ko-KR" sz="3200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D3AD0BD-CC54-D4C2-5545-D4CE6757621C}"/>
              </a:ext>
            </a:extLst>
          </p:cNvPr>
          <p:cNvSpPr txBox="1"/>
          <p:nvPr/>
        </p:nvSpPr>
        <p:spPr>
          <a:xfrm>
            <a:off x="5945477" y="2559231"/>
            <a:ext cx="63970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왜 소양인이 아닌가</a:t>
            </a:r>
            <a:r>
              <a:rPr lang="en-US" altLang="ko-KR" sz="4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  <a:endParaRPr lang="en-US" sz="4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8369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0F9DF-3FB7-7584-2130-87705B7B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F1F7783-56AB-69BB-13B6-6F335E7CAA31}"/>
              </a:ext>
            </a:extLst>
          </p:cNvPr>
          <p:cNvSpPr/>
          <p:nvPr/>
        </p:nvSpPr>
        <p:spPr>
          <a:xfrm flipV="1">
            <a:off x="1599256" y="795338"/>
            <a:ext cx="1596241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62D0C090-FDF6-CDDD-F39B-049101DAAABB}"/>
              </a:ext>
            </a:extLst>
          </p:cNvPr>
          <p:cNvSpPr txBox="1"/>
          <p:nvPr/>
        </p:nvSpPr>
        <p:spPr>
          <a:xfrm>
            <a:off x="228600" y="560387"/>
            <a:ext cx="3380295" cy="416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진단 정보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7B535838-5DDA-3F71-3AD1-25F28AE487DF}"/>
              </a:ext>
            </a:extLst>
          </p:cNvPr>
          <p:cNvSpPr txBox="1"/>
          <p:nvPr/>
        </p:nvSpPr>
        <p:spPr>
          <a:xfrm>
            <a:off x="3962400" y="5886452"/>
            <a:ext cx="548264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약간의 변비경향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FA31A66-ACE5-C8D6-9913-085C01DC5E3C}"/>
              </a:ext>
            </a:extLst>
          </p:cNvPr>
          <p:cNvSpPr txBox="1"/>
          <p:nvPr/>
        </p:nvSpPr>
        <p:spPr>
          <a:xfrm>
            <a:off x="3962400" y="2879102"/>
            <a:ext cx="9372600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더위를 잘 타는 편이고 얼굴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흉부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열감이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특히 심하다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7479824-FFD9-6CE8-20CC-14D6813959F8}"/>
              </a:ext>
            </a:extLst>
          </p:cNvPr>
          <p:cNvSpPr txBox="1"/>
          <p:nvPr/>
        </p:nvSpPr>
        <p:spPr>
          <a:xfrm>
            <a:off x="3962400" y="4382777"/>
            <a:ext cx="5271796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밤에 잠을 잘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못잔다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0B4F8820-24EF-9595-6F63-2EEECB44AF58}"/>
              </a:ext>
            </a:extLst>
          </p:cNvPr>
          <p:cNvSpPr txBox="1"/>
          <p:nvPr/>
        </p:nvSpPr>
        <p:spPr>
          <a:xfrm>
            <a:off x="3962400" y="7390127"/>
            <a:ext cx="5271796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맥이 빠르고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현맥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느껴짐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55800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209800" y="795338"/>
            <a:ext cx="15351865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726335" y="560387"/>
            <a:ext cx="2882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간기울결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76247" y="3493294"/>
            <a:ext cx="30637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소설기능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陽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54783410-A2BD-1091-3C6E-88B196313F49}"/>
              </a:ext>
            </a:extLst>
          </p:cNvPr>
          <p:cNvSpPr txBox="1"/>
          <p:nvPr/>
        </p:nvSpPr>
        <p:spPr>
          <a:xfrm>
            <a:off x="1635345" y="1173150"/>
            <a:ext cx="7545770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=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간의 소설기능이 정상 작동하지 않는 상태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pic>
        <p:nvPicPr>
          <p:cNvPr id="6" name="그래픽 5" descr="뿌리가 있는 나무 윤곽선">
            <a:extLst>
              <a:ext uri="{FF2B5EF4-FFF2-40B4-BE49-F238E27FC236}">
                <a16:creationId xmlns:a16="http://schemas.microsoft.com/office/drawing/2014/main" id="{D5B67EF0-D09E-14B9-E405-F138D54B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800" y="2772228"/>
            <a:ext cx="5943600" cy="5943600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5CC44D56-E7D2-0C56-DD2C-A97949356789}"/>
              </a:ext>
            </a:extLst>
          </p:cNvPr>
          <p:cNvSpPr txBox="1"/>
          <p:nvPr/>
        </p:nvSpPr>
        <p:spPr>
          <a:xfrm>
            <a:off x="12176247" y="7734300"/>
            <a:ext cx="30637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장혈기능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陰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DBDBD-1DE4-EFDD-62C7-4D3FCFFA2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24109C5-1636-8611-EB0B-85560A0211D1}"/>
              </a:ext>
            </a:extLst>
          </p:cNvPr>
          <p:cNvSpPr/>
          <p:nvPr/>
        </p:nvSpPr>
        <p:spPr>
          <a:xfrm flipV="1">
            <a:off x="3050126" y="795338"/>
            <a:ext cx="1451153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D05764C-C88A-61EE-C79C-7608DA16704B}"/>
              </a:ext>
            </a:extLst>
          </p:cNvPr>
          <p:cNvSpPr txBox="1"/>
          <p:nvPr/>
        </p:nvSpPr>
        <p:spPr>
          <a:xfrm>
            <a:off x="726335" y="560387"/>
            <a:ext cx="2882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간과 자율신경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5F1AB431-F0BD-81D9-4D9F-492CD6483B3D}"/>
              </a:ext>
            </a:extLst>
          </p:cNvPr>
          <p:cNvSpPr txBox="1"/>
          <p:nvPr/>
        </p:nvSpPr>
        <p:spPr>
          <a:xfrm>
            <a:off x="5237272" y="1420992"/>
            <a:ext cx="7813455" cy="500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간의 소설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장혈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기능은 자율신경의 기능이다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E532B6-3DCA-F938-6EA0-2170EB49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648" y="3291106"/>
            <a:ext cx="50674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골격근과 폐의 혈액 흐름 증가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세기관지 팽창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심박수 및 심근세포의 수축력 증가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동공 및 모양체 근육 이완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심장의 관상혈관 확장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장 괄약근, 요도 괄약근 수축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연동운동 억제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성적흥분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AD8A50E-24E6-C273-569A-A3BF6C6B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7463820"/>
            <a:ext cx="662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위장 확장 및 </a:t>
            </a:r>
            <a:r>
              <a:rPr kumimoji="0" lang="ko-KR" altLang="ko-K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혈류량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증가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세기관지 수축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동공 및 모양체 근육 수축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침샘자극, 연동운동 촉진 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D9CDA122-7710-A097-339D-E950982187A1}"/>
              </a:ext>
            </a:extLst>
          </p:cNvPr>
          <p:cNvSpPr txBox="1"/>
          <p:nvPr/>
        </p:nvSpPr>
        <p:spPr>
          <a:xfrm>
            <a:off x="12176247" y="3502366"/>
            <a:ext cx="30637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소설기능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陽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pic>
        <p:nvPicPr>
          <p:cNvPr id="9" name="그래픽 8" descr="뿌리가 있는 나무 윤곽선">
            <a:extLst>
              <a:ext uri="{FF2B5EF4-FFF2-40B4-BE49-F238E27FC236}">
                <a16:creationId xmlns:a16="http://schemas.microsoft.com/office/drawing/2014/main" id="{C7F19FFA-D164-5028-E279-4288B092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800" y="2781300"/>
            <a:ext cx="5943600" cy="59436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0157311C-D928-EF82-5CDA-8FD58CCB3B9B}"/>
              </a:ext>
            </a:extLst>
          </p:cNvPr>
          <p:cNvSpPr txBox="1"/>
          <p:nvPr/>
        </p:nvSpPr>
        <p:spPr>
          <a:xfrm>
            <a:off x="12176247" y="7743372"/>
            <a:ext cx="306375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장혈기능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(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陰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)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4101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28801" y="795338"/>
            <a:ext cx="15732866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26"/>
          <p:cNvSpPr/>
          <p:nvPr/>
        </p:nvSpPr>
        <p:spPr>
          <a:xfrm>
            <a:off x="4319598" y="5856967"/>
            <a:ext cx="362117" cy="443573"/>
          </a:xfrm>
          <a:custGeom>
            <a:avLst/>
            <a:gdLst/>
            <a:ahLst/>
            <a:cxnLst/>
            <a:rect l="l" t="t" r="r" b="b"/>
            <a:pathLst>
              <a:path w="362117" h="443573">
                <a:moveTo>
                  <a:pt x="0" y="0"/>
                </a:moveTo>
                <a:lnTo>
                  <a:pt x="362118" y="0"/>
                </a:lnTo>
                <a:lnTo>
                  <a:pt x="362118" y="443573"/>
                </a:lnTo>
                <a:lnTo>
                  <a:pt x="0" y="443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7" name="Freeform 27"/>
          <p:cNvSpPr/>
          <p:nvPr/>
        </p:nvSpPr>
        <p:spPr>
          <a:xfrm>
            <a:off x="1599256" y="2359126"/>
            <a:ext cx="404275" cy="473088"/>
          </a:xfrm>
          <a:custGeom>
            <a:avLst/>
            <a:gdLst/>
            <a:ahLst/>
            <a:cxnLst/>
            <a:rect l="l" t="t" r="r" b="b"/>
            <a:pathLst>
              <a:path w="404275" h="473088">
                <a:moveTo>
                  <a:pt x="0" y="0"/>
                </a:moveTo>
                <a:lnTo>
                  <a:pt x="404275" y="0"/>
                </a:lnTo>
                <a:lnTo>
                  <a:pt x="404275" y="473088"/>
                </a:lnTo>
                <a:lnTo>
                  <a:pt x="0" y="47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26335" y="560387"/>
            <a:ext cx="2882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ko-KR" altLang="en-US" sz="2499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매핵기</a:t>
            </a:r>
            <a:endParaRPr lang="en-US" sz="2499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514600" y="2994135"/>
            <a:ext cx="11350045" cy="1038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역류성식도염이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있으면 위산이 식도 옆에 있는 기도 쪽 신경을 자극해 가래가 많이 나올 수 있다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514600" y="6438900"/>
            <a:ext cx="10969045" cy="1038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위산 역류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위염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비염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ko-KR" altLang="en-US" sz="3000" b="1" dirty="0" err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후비루증후군</a:t>
            </a:r>
            <a:r>
              <a:rPr lang="ko-KR" altLang="en-US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등이 다 독립적인 게 아니고 같이 있는 경우도 많다</a:t>
            </a:r>
            <a:r>
              <a:rPr lang="en-US" altLang="ko-KR" sz="3000" b="1" dirty="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  <a:endParaRPr lang="en-US" sz="3000" b="1" dirty="0">
              <a:solidFill>
                <a:srgbClr val="000000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A56FCF425959D4DAD9C9E20A7B8A549" ma:contentTypeVersion="3" ma:contentTypeDescription="새 문서를 만듭니다." ma:contentTypeScope="" ma:versionID="e5f58f7001e2757f08d5e7bce4c19f02">
  <xsd:schema xmlns:xsd="http://www.w3.org/2001/XMLSchema" xmlns:xs="http://www.w3.org/2001/XMLSchema" xmlns:p="http://schemas.microsoft.com/office/2006/metadata/properties" xmlns:ns3="6376c692-1720-4b0b-9ce3-747726f86cf9" targetNamespace="http://schemas.microsoft.com/office/2006/metadata/properties" ma:root="true" ma:fieldsID="e0418d4fba83a1855dbf56e3a692fc0f" ns3:_="">
    <xsd:import namespace="6376c692-1720-4b0b-9ce3-747726f86c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6c692-1720-4b0b-9ce3-747726f86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FBDE5B-3D0A-43AD-AD02-0484D84DA0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E093B9-997E-45C5-8F6C-8E0307CF7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6c692-1720-4b0b-9ce3-747726f86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4EDA7-C05E-4A19-B02A-C5CD2732352A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376c692-1720-4b0b-9ce3-747726f86cf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268</Words>
  <Application>Microsoft Office PowerPoint</Application>
  <PresentationFormat>사용자 지정</PresentationFormat>
  <Paragraphs>72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Noto Sans</vt:lpstr>
      <vt:lpstr>Calibri</vt:lpstr>
      <vt:lpstr>Noto Sans Bold</vt:lpstr>
      <vt:lpstr>Arial</vt:lpstr>
      <vt:lpstr>맑은 고딕</vt:lpstr>
      <vt:lpstr>Noto Serif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베이지 그린 깔끔한  회사 소개서 프레젠테이션</dc:title>
  <cp:lastModifiedBy>서영인</cp:lastModifiedBy>
  <cp:revision>14</cp:revision>
  <dcterms:created xsi:type="dcterms:W3CDTF">2006-08-16T00:00:00Z</dcterms:created>
  <dcterms:modified xsi:type="dcterms:W3CDTF">2024-12-10T11:48:00Z</dcterms:modified>
  <dc:identifier>DAGWpY-2d6s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0x0101007A56FCF425959D4DAD9C9E20A7B8A549</vt:lpwstr>
  </property>
</Properties>
</file>