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4" r:id="rId2"/>
    <p:sldId id="291" r:id="rId3"/>
    <p:sldId id="267" r:id="rId4"/>
    <p:sldId id="298" r:id="rId5"/>
    <p:sldId id="299" r:id="rId6"/>
    <p:sldId id="270" r:id="rId7"/>
    <p:sldId id="272" r:id="rId8"/>
    <p:sldId id="273" r:id="rId9"/>
    <p:sldId id="276" r:id="rId10"/>
    <p:sldId id="275" r:id="rId11"/>
    <p:sldId id="277" r:id="rId12"/>
    <p:sldId id="283" r:id="rId13"/>
    <p:sldId id="296" r:id="rId14"/>
    <p:sldId id="297" r:id="rId15"/>
    <p:sldId id="284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604A7B"/>
    <a:srgbClr val="404040"/>
    <a:srgbClr val="F2DCDB"/>
    <a:srgbClr val="B3A2C7"/>
    <a:srgbClr val="E6E0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86410" autoAdjust="0"/>
  </p:normalViewPr>
  <p:slideViewPr>
    <p:cSldViewPr>
      <p:cViewPr varScale="1">
        <p:scale>
          <a:sx n="106" d="100"/>
          <a:sy n="106" d="100"/>
        </p:scale>
        <p:origin x="46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EB4AE-6CAF-4446-AF22-1FC7285C3248}" type="datetimeFigureOut">
              <a:rPr lang="ko-KR" altLang="en-US" smtClean="0"/>
              <a:pPr/>
              <a:t>2023-09-02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4E3FA-FF24-4E85-8D9F-D386D1856F8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7549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F86E1-C082-43D6-87F3-A80BE7BD9F01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15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F86E1-C082-43D6-87F3-A80BE7BD9F01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2816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429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4007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110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6747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4800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18061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2023-09-02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947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2023-09-02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8988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2023-09-02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527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8422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8115-4655-4C6E-8FB6-360B1FAC0BB2}" type="datetimeFigureOut">
              <a:rPr lang="ko-KR" altLang="en-US" smtClean="0"/>
              <a:pPr/>
              <a:t>2023-09-02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2275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48115-4655-4C6E-8FB6-360B1FAC0BB2}" type="datetimeFigureOut">
              <a:rPr lang="ko-KR" altLang="en-US" smtClean="0"/>
              <a:pPr/>
              <a:t>2023-09-02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5F3E9-3294-463B-B1B7-E5E504FFC62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이등변 삼각형 6"/>
          <p:cNvSpPr/>
          <p:nvPr userDrawn="1"/>
        </p:nvSpPr>
        <p:spPr>
          <a:xfrm rot="5400000">
            <a:off x="-3575" y="-4088"/>
            <a:ext cx="1476400" cy="1482062"/>
          </a:xfrm>
          <a:prstGeom prst="triangle">
            <a:avLst>
              <a:gd name="adj" fmla="val 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이등변 삼각형 7"/>
          <p:cNvSpPr/>
          <p:nvPr userDrawn="1"/>
        </p:nvSpPr>
        <p:spPr>
          <a:xfrm rot="5400000">
            <a:off x="4290" y="-2402"/>
            <a:ext cx="1252939" cy="1257744"/>
          </a:xfrm>
          <a:prstGeom prst="triangle">
            <a:avLst>
              <a:gd name="adj" fmla="val 0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이등변 삼각형 8"/>
          <p:cNvSpPr/>
          <p:nvPr userDrawn="1"/>
        </p:nvSpPr>
        <p:spPr>
          <a:xfrm rot="16200000">
            <a:off x="7671175" y="5371316"/>
            <a:ext cx="1476400" cy="1482062"/>
          </a:xfrm>
          <a:prstGeom prst="triangle">
            <a:avLst>
              <a:gd name="adj" fmla="val 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이등변 삼각형 9"/>
          <p:cNvSpPr/>
          <p:nvPr userDrawn="1"/>
        </p:nvSpPr>
        <p:spPr>
          <a:xfrm rot="16179288">
            <a:off x="7893687" y="5598882"/>
            <a:ext cx="1252939" cy="1257744"/>
          </a:xfrm>
          <a:prstGeom prst="triangle">
            <a:avLst>
              <a:gd name="adj" fmla="val 0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335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대각선 방향의 모서리가 잘린 사각형 4"/>
          <p:cNvSpPr/>
          <p:nvPr/>
        </p:nvSpPr>
        <p:spPr>
          <a:xfrm flipH="1">
            <a:off x="1886" y="105273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251520" y="1196752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_x390689624" descr="EMB00001daca71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1467"/>
          <a:stretch/>
        </p:blipFill>
        <p:spPr bwMode="auto">
          <a:xfrm>
            <a:off x="497782" y="6198496"/>
            <a:ext cx="2347912" cy="392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_x390690264" descr="EMB00001daca716"/>
          <p:cNvPicPr>
            <a:picLocks noChangeAspect="1" noChangeArrowheads="1"/>
          </p:cNvPicPr>
          <p:nvPr/>
        </p:nvPicPr>
        <p:blipFill>
          <a:blip r:embed="rId3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82" y="6210403"/>
            <a:ext cx="328612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_x145461584">
            <a:extLst>
              <a:ext uri="{FF2B5EF4-FFF2-40B4-BE49-F238E27FC236}">
                <a16:creationId xmlns:a16="http://schemas.microsoft.com/office/drawing/2014/main" id="{6D1B211D-F790-59D3-03EB-6973496D0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1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883" y="1412776"/>
            <a:ext cx="4696232" cy="4469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직사각형 8"/>
          <p:cNvSpPr/>
          <p:nvPr/>
        </p:nvSpPr>
        <p:spPr>
          <a:xfrm>
            <a:off x="107504" y="359944"/>
            <a:ext cx="8928992" cy="1754326"/>
          </a:xfrm>
          <a:prstGeom prst="rect">
            <a:avLst/>
          </a:prstGeom>
          <a:ln w="0" cmpd="sng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창조절첫째주일</a:t>
            </a:r>
            <a:endParaRPr lang="en-US" altLang="ko-KR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 algn="ctr"/>
            <a:r>
              <a:rPr lang="ko-KR" alt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통합열린예배</a:t>
            </a:r>
            <a:endParaRPr lang="ko-KR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45694" y="5570076"/>
            <a:ext cx="3454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latin typeface="HY목각파임B" pitchFamily="18" charset="-127"/>
                <a:ea typeface="HY목각파임B" pitchFamily="18" charset="-127"/>
                <a:cs typeface="조선일보명조" panose="02030304000000000000" pitchFamily="18" charset="-127"/>
              </a:rPr>
              <a:t>2023. 9. 3.</a:t>
            </a:r>
            <a:endParaRPr lang="ko-KR" altLang="en-US" sz="2800" b="1" dirty="0">
              <a:latin typeface="HY목각파임B" pitchFamily="18" charset="-127"/>
              <a:ea typeface="HY목각파임B" pitchFamily="18" charset="-127"/>
              <a:cs typeface="조선일보명조" panose="02030304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9336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54168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말씀묵상 </a:t>
            </a:r>
            <a:r>
              <a:rPr lang="en-US" altLang="ko-KR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자비 베푸소서</a:t>
            </a:r>
          </a:p>
        </p:txBody>
      </p:sp>
      <p:pic>
        <p:nvPicPr>
          <p:cNvPr id="5" name="Picture 2" descr="C:\Documents and Settings\Administrator\바탕 화면\자비베푸소서_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51" y="1412776"/>
            <a:ext cx="8353498" cy="4968552"/>
          </a:xfrm>
          <a:prstGeom prst="rect">
            <a:avLst/>
          </a:prstGeom>
          <a:noFill/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1882586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대각선 방향의 모서리가 잘린 사각형 4"/>
          <p:cNvSpPr/>
          <p:nvPr/>
        </p:nvSpPr>
        <p:spPr>
          <a:xfrm flipH="1">
            <a:off x="1886" y="130842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2236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봉헌기도</a:t>
            </a: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F1A587-6AD9-9DD2-A21D-3C24DDBED612}"/>
              </a:ext>
            </a:extLst>
          </p:cNvPr>
          <p:cNvSpPr txBox="1"/>
          <p:nvPr/>
        </p:nvSpPr>
        <p:spPr>
          <a:xfrm>
            <a:off x="3059832" y="1280954"/>
            <a:ext cx="3105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R="0" indent="0" algn="ctr" fontAlgn="base">
              <a:spcBef>
                <a:spcPts val="0"/>
              </a:spcBef>
              <a:spcAft>
                <a:spcPts val="0"/>
              </a:spcAft>
              <a:defRPr sz="4000" kern="0" spc="0">
                <a:effectLst/>
                <a:latin typeface="HY견고딕" panose="02030600000101010101" pitchFamily="18" charset="-127"/>
                <a:ea typeface="HY견고딕" panose="02030600000101010101" pitchFamily="18" charset="-127"/>
              </a:defRPr>
            </a:lvl1pPr>
          </a:lstStyle>
          <a:p>
            <a:r>
              <a:rPr lang="ko-KR" altLang="en-US" b="1" dirty="0" err="1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이택규</a:t>
            </a:r>
            <a:r>
              <a:rPr lang="ko-KR" altLang="en-US" b="1" dirty="0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  목사</a:t>
            </a: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297943DE-A803-C3EC-7996-11ED095EFCEE}"/>
              </a:ext>
            </a:extLst>
          </p:cNvPr>
          <p:cNvSpPr/>
          <p:nvPr/>
        </p:nvSpPr>
        <p:spPr>
          <a:xfrm>
            <a:off x="571472" y="2300242"/>
            <a:ext cx="2236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봉헌찬양</a:t>
            </a: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AF2A7E-79D1-637A-A8B2-FBD7A740538D}"/>
              </a:ext>
            </a:extLst>
          </p:cNvPr>
          <p:cNvSpPr txBox="1"/>
          <p:nvPr/>
        </p:nvSpPr>
        <p:spPr>
          <a:xfrm>
            <a:off x="3131839" y="3140968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spc="300" dirty="0">
                <a:latin typeface="HY견고딕" pitchFamily="18" charset="-127"/>
                <a:ea typeface="HY견고딕" pitchFamily="18" charset="-127"/>
                <a:cs typeface="조선일보명조" panose="02030304000000000000" pitchFamily="18" charset="-127"/>
              </a:rPr>
              <a:t>(</a:t>
            </a:r>
            <a:r>
              <a:rPr lang="ko-KR" altLang="en-US" sz="2400" spc="300" dirty="0" err="1">
                <a:latin typeface="HY견고딕" pitchFamily="18" charset="-127"/>
                <a:ea typeface="HY견고딕" pitchFamily="18" charset="-127"/>
                <a:cs typeface="조선일보명조" panose="02030304000000000000" pitchFamily="18" charset="-127"/>
              </a:rPr>
              <a:t>다함께</a:t>
            </a:r>
            <a:r>
              <a:rPr lang="ko-KR" altLang="en-US" sz="2400" spc="300" dirty="0">
                <a:latin typeface="HY견고딕" pitchFamily="18" charset="-127"/>
                <a:ea typeface="HY견고딕" pitchFamily="18" charset="-127"/>
                <a:cs typeface="조선일보명조" panose="02030304000000000000" pitchFamily="18" charset="-127"/>
              </a:rPr>
              <a:t> 찬송</a:t>
            </a:r>
            <a:r>
              <a:rPr lang="en-US" altLang="ko-KR" sz="2400" spc="300" dirty="0">
                <a:latin typeface="HY견고딕" pitchFamily="18" charset="-127"/>
                <a:ea typeface="HY견고딕" pitchFamily="18" charset="-127"/>
                <a:cs typeface="조선일보명조" panose="02030304000000000000" pitchFamily="18" charset="-127"/>
              </a:rPr>
              <a:t>)</a:t>
            </a:r>
            <a:endParaRPr lang="ko-KR" altLang="en-US" sz="2400" spc="300" dirty="0">
              <a:latin typeface="HY견고딕" pitchFamily="18" charset="-127"/>
              <a:ea typeface="HY견고딕" pitchFamily="18" charset="-127"/>
              <a:cs typeface="조선일보명조" panose="02030304000000000000" pitchFamily="18" charset="-127"/>
            </a:endParaRPr>
          </a:p>
        </p:txBody>
      </p:sp>
      <p:sp>
        <p:nvSpPr>
          <p:cNvPr id="7" name="Shape 239">
            <a:extLst>
              <a:ext uri="{FF2B5EF4-FFF2-40B4-BE49-F238E27FC236}">
                <a16:creationId xmlns:a16="http://schemas.microsoft.com/office/drawing/2014/main" id="{2601E106-4241-76D5-26A6-37B9D7288D9C}"/>
              </a:ext>
            </a:extLst>
          </p:cNvPr>
          <p:cNvSpPr txBox="1">
            <a:spLocks/>
          </p:cNvSpPr>
          <p:nvPr/>
        </p:nvSpPr>
        <p:spPr>
          <a:xfrm>
            <a:off x="1274259" y="3602633"/>
            <a:ext cx="6595481" cy="1728192"/>
          </a:xfrm>
          <a:prstGeom prst="rect">
            <a:avLst/>
          </a:prstGeom>
          <a:noFill/>
          <a:ln>
            <a:noFill/>
          </a:ln>
        </p:spPr>
        <p:txBody>
          <a:bodyPr vert="horz" lIns="91425" tIns="91425" rIns="91425" bIns="91425" rtlCol="0" anchor="t" anchorCtr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66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ko-KR" altLang="en-US" sz="4800" spc="-150">
                <a:latin typeface="HY견고딕" panose="02030600000101010101" pitchFamily="18" charset="-127"/>
                <a:ea typeface="HY견고딕" panose="02030600000101010101" pitchFamily="18" charset="-127"/>
                <a:cs typeface="조선일보명조" panose="02030304000000000000" pitchFamily="18" charset="-127"/>
              </a:rPr>
              <a:t>사랑의 나눔 있는 곳에</a:t>
            </a:r>
          </a:p>
          <a:p>
            <a:pPr algn="ctr">
              <a:lnSpc>
                <a:spcPts val="66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ko-KR" altLang="en-US" sz="4800" spc="-150">
                <a:latin typeface="HY견고딕" panose="02030600000101010101" pitchFamily="18" charset="-127"/>
                <a:ea typeface="HY견고딕" panose="02030600000101010101" pitchFamily="18" charset="-127"/>
                <a:cs typeface="조선일보명조" panose="02030304000000000000" pitchFamily="18" charset="-127"/>
              </a:rPr>
              <a:t>하나님께서 계시도다</a:t>
            </a:r>
            <a:endParaRPr lang="ko-KR" altLang="en-US" sz="4800" spc="-150" dirty="0">
              <a:latin typeface="HY견고딕" panose="02030600000101010101" pitchFamily="18" charset="-127"/>
              <a:ea typeface="HY견고딕" panose="02030600000101010101" pitchFamily="18" charset="-127"/>
              <a:cs typeface="조선일보명조" panose="02030304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25083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569092" y="260648"/>
            <a:ext cx="26468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보냄과 결단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467544" y="980728"/>
            <a:ext cx="8352928" cy="56739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67544" y="1014636"/>
            <a:ext cx="8208912" cy="5265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평화 안에서 세상으로 나아가십시오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.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기쁨으로 하나님을 섬기고 이웃을 사랑하십시오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.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용기를 내어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, </a:t>
            </a: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선한 일에 앞장서십시오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.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약한 이들을 받쳐주고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, </a:t>
            </a:r>
          </a:p>
          <a:p>
            <a:pPr marL="0" marR="0" lvl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고통 받는 이들을 도와주십시오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.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악을 악으로 갚지 말고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, 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오직 공의와 사랑을 실천하십시오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.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우리를 해방하시며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, </a:t>
            </a: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거룩하게 하시는 하나님께서</a:t>
            </a:r>
            <a:endParaRPr kumimoji="1" lang="ko-KR" alt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여러분에게 복을 내리시고 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늘 함께 하시기를 빕니다</a:t>
            </a:r>
            <a:r>
              <a:rPr kumimoji="1" lang="en-US" altLang="ko-KR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.   </a:t>
            </a:r>
            <a:endParaRPr kumimoji="1" lang="en-US" altLang="ko-K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  <a:cs typeface="맑은 고딕 Semilight" panose="020B0502040204020203" pitchFamily="50" charset="-127"/>
              </a:rPr>
              <a:t>- </a:t>
            </a:r>
            <a:r>
              <a:rPr kumimoji="1" lang="ko-KR" altLang="en-US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  <a:cs typeface="맑은 고딕 Semilight" panose="020B0502040204020203" pitchFamily="50" charset="-127"/>
              </a:rPr>
              <a:t>아멘</a:t>
            </a:r>
            <a:r>
              <a:rPr kumimoji="1" lang="en-US" altLang="ko-KR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  <a:cs typeface="맑은 고딕 Semilight" panose="020B0502040204020203" pitchFamily="50" charset="-127"/>
              </a:rPr>
              <a:t>! </a:t>
            </a:r>
            <a:r>
              <a:rPr kumimoji="1" lang="ko-KR" altLang="en-US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  <a:cs typeface="맑은 고딕 Semilight" panose="020B0502040204020203" pitchFamily="50" charset="-127"/>
              </a:rPr>
              <a:t>주 예수여</a:t>
            </a:r>
            <a:r>
              <a:rPr kumimoji="1" lang="en-US" altLang="ko-KR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  <a:cs typeface="맑은 고딕 Semilight" panose="020B0502040204020203" pitchFamily="50" charset="-127"/>
              </a:rPr>
              <a:t>, </a:t>
            </a:r>
            <a:r>
              <a:rPr kumimoji="1" lang="ko-KR" altLang="en-US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  <a:cs typeface="맑은 고딕 Semilight" panose="020B0502040204020203" pitchFamily="50" charset="-127"/>
              </a:rPr>
              <a:t>오시옵소서</a:t>
            </a:r>
            <a:r>
              <a:rPr kumimoji="1" lang="en-US" altLang="ko-KR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  <a:cs typeface="맑은 고딕 Semilight" panose="020B0502040204020203" pitchFamily="50" charset="-127"/>
              </a:rPr>
              <a:t>. </a:t>
            </a:r>
            <a:endParaRPr kumimoji="1" lang="en-US" altLang="ko-KR" sz="2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휴먼둥근헤드라인" panose="02030504000101010101" pitchFamily="18" charset="-127"/>
              <a:ea typeface="휴먼둥근헤드라인" panose="02030504000101010101" pitchFamily="18" charset="-127"/>
              <a:cs typeface="맑은 고딕 Semilight" panose="020B0502040204020203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04086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대각선 방향의 모서리가 잘린 사각형 4"/>
          <p:cNvSpPr/>
          <p:nvPr/>
        </p:nvSpPr>
        <p:spPr>
          <a:xfrm flipH="1">
            <a:off x="1885" y="130842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21852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결단 찬송</a:t>
            </a:r>
            <a:endParaRPr lang="ko-KR" altLang="en-US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Shape 294"/>
          <p:cNvSpPr txBox="1">
            <a:spLocks noGrp="1"/>
          </p:cNvSpPr>
          <p:nvPr>
            <p:ph type="subTitle" idx="4294967295"/>
          </p:nvPr>
        </p:nvSpPr>
        <p:spPr>
          <a:xfrm>
            <a:off x="428303" y="1312193"/>
            <a:ext cx="8179372" cy="51125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ko-KR" altLang="en-US" sz="2700" b="1" dirty="0">
                <a:solidFill>
                  <a:srgbClr val="404040"/>
                </a:solidFill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 </a:t>
            </a:r>
            <a:r>
              <a:rPr lang="en-US" altLang="ko-KR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1. </a:t>
            </a:r>
            <a:r>
              <a:rPr lang="ko-KR" altLang="en-US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살아있는 모든 생명들과 애틋한 오감을 나누며</a:t>
            </a:r>
            <a:endParaRPr lang="en-US" altLang="ko-KR" sz="2700" b="1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ko-KR" altLang="en-US" sz="2700" b="1" i="0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     그 안에 깃든 주의 숨결 느낄 수 있게 </a:t>
            </a:r>
            <a:endParaRPr lang="en-US" altLang="ko-KR" sz="2700" b="1" i="0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ct val="50000"/>
              </a:lnSpc>
              <a:buNone/>
            </a:pPr>
            <a:endParaRPr lang="en-US" altLang="ko-KR" sz="2700" b="1" i="0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ko-KR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 2. </a:t>
            </a:r>
            <a:r>
              <a:rPr lang="ko-KR" altLang="en-US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정의는 강물처럼 흐르게 평화가 그 뒤를 따르게 </a:t>
            </a:r>
            <a:endParaRPr lang="en-US" altLang="ko-KR" sz="2700" b="1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ko-KR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    </a:t>
            </a:r>
            <a:r>
              <a:rPr lang="ko-KR" altLang="en-US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주의 사랑이 햇살처럼 번질 수 있게 </a:t>
            </a:r>
            <a:endParaRPr lang="en-US" altLang="ko-KR" sz="2700" b="1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ct val="50000"/>
              </a:lnSpc>
              <a:buNone/>
            </a:pPr>
            <a:endParaRPr lang="en-US" altLang="ko-KR" sz="2700" b="1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ko-KR" sz="2700" b="1" i="0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 3. </a:t>
            </a:r>
            <a:r>
              <a:rPr lang="ko-KR" altLang="en-US" sz="2700" b="1" i="0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눈물이 마르지 않습니다 병든 이 땅을 고쳐주소서 </a:t>
            </a:r>
            <a:endParaRPr lang="en-US" altLang="ko-KR" sz="2700" b="1" i="0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ko-KR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    </a:t>
            </a:r>
            <a:r>
              <a:rPr lang="ko-KR" altLang="en-US" sz="2700" b="1" i="0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그 보다 먼저 우리들을 씻어 주소서 </a:t>
            </a:r>
            <a:endParaRPr lang="en-US" altLang="ko-KR" sz="2700" b="1" i="0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ct val="50000"/>
              </a:lnSpc>
              <a:buNone/>
            </a:pPr>
            <a:endParaRPr lang="en-US" altLang="ko-KR" sz="2700" b="1" i="0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ko-KR" altLang="en-US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후렴</a:t>
            </a:r>
            <a:r>
              <a:rPr lang="en-US" altLang="ko-KR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) </a:t>
            </a:r>
            <a:r>
              <a:rPr lang="ko-KR" altLang="en-US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주의 남겨진 고난을 채우며 사는 우리 </a:t>
            </a:r>
            <a:endParaRPr lang="en-US" altLang="ko-KR" sz="2700" b="1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ko-KR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        </a:t>
            </a:r>
            <a:r>
              <a:rPr lang="ko-KR" altLang="en-US" sz="27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지평교회 부르신 그 뜻을 간직하며 사는 우리</a:t>
            </a:r>
            <a:endParaRPr lang="ko-KR" altLang="en-US" sz="2700" b="1" i="0" dirty="0">
              <a:latin typeface="HY중고딕" panose="02030600000101010101" pitchFamily="18" charset="-127"/>
              <a:ea typeface="HY중고딕" panose="02030600000101010101" pitchFamily="18" charset="-127"/>
              <a:cs typeface="조선일보명조" panose="02030304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8044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대각선 방향의 모서리가 잘린 사각형 4"/>
          <p:cNvSpPr/>
          <p:nvPr/>
        </p:nvSpPr>
        <p:spPr>
          <a:xfrm flipH="1">
            <a:off x="1885" y="130842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축도</a:t>
            </a: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F1A587-6AD9-9DD2-A21D-3C24DDBED612}"/>
              </a:ext>
            </a:extLst>
          </p:cNvPr>
          <p:cNvSpPr txBox="1"/>
          <p:nvPr/>
        </p:nvSpPr>
        <p:spPr>
          <a:xfrm>
            <a:off x="3023407" y="2852936"/>
            <a:ext cx="3105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R="0" indent="0" algn="ctr" fontAlgn="base">
              <a:spcBef>
                <a:spcPts val="0"/>
              </a:spcBef>
              <a:spcAft>
                <a:spcPts val="0"/>
              </a:spcAft>
              <a:defRPr sz="4000" kern="0" spc="0">
                <a:effectLst/>
                <a:latin typeface="HY견고딕" panose="02030600000101010101" pitchFamily="18" charset="-127"/>
                <a:ea typeface="HY견고딕" panose="02030600000101010101" pitchFamily="18" charset="-127"/>
              </a:defRPr>
            </a:lvl1pPr>
          </a:lstStyle>
          <a:p>
            <a:r>
              <a:rPr lang="ko-KR" altLang="en-US" b="1" dirty="0" err="1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이택규</a:t>
            </a:r>
            <a:r>
              <a:rPr lang="ko-KR" altLang="en-US" b="1" dirty="0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  목사</a:t>
            </a:r>
          </a:p>
        </p:txBody>
      </p:sp>
    </p:spTree>
    <p:extLst>
      <p:ext uri="{BB962C8B-B14F-4D97-AF65-F5344CB8AC3E}">
        <p14:creationId xmlns:p14="http://schemas.microsoft.com/office/powerpoint/2010/main" val="3204086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대각선 방향의 모서리가 잘린 사각형 7"/>
          <p:cNvSpPr/>
          <p:nvPr/>
        </p:nvSpPr>
        <p:spPr>
          <a:xfrm flipH="1">
            <a:off x="1885" y="130842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1817731" y="1196752"/>
            <a:ext cx="5519148" cy="3328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3600" spc="6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예배를 마쳤습니다</a:t>
            </a:r>
            <a:r>
              <a:rPr lang="en-US" altLang="ko-KR" sz="3600" spc="6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</a:p>
          <a:p>
            <a:pPr algn="ctr">
              <a:lnSpc>
                <a:spcPct val="120000"/>
              </a:lnSpc>
            </a:pPr>
            <a:r>
              <a:rPr lang="ko-KR" altLang="en-US" sz="3600" spc="6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세상으로 나가서 </a:t>
            </a:r>
            <a:endParaRPr lang="en-US" altLang="ko-KR" sz="3600" spc="6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3600" spc="6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모든 이와 더불어</a:t>
            </a:r>
            <a:endParaRPr lang="en-US" altLang="ko-KR" sz="3600" spc="6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3600" spc="6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사랑과 평화를 </a:t>
            </a:r>
            <a:endParaRPr lang="en-US" altLang="ko-KR" sz="3600" spc="6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3600" spc="6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이루시길 바랍니다</a:t>
            </a:r>
            <a:r>
              <a:rPr lang="en-US" altLang="ko-KR" sz="3600" spc="6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1639334" y="620688"/>
            <a:ext cx="6624736" cy="4520260"/>
            <a:chOff x="2411760" y="2636912"/>
            <a:chExt cx="4032448" cy="1368152"/>
          </a:xfrm>
        </p:grpSpPr>
        <p:cxnSp>
          <p:nvCxnSpPr>
            <p:cNvPr id="6" name="직선 연결선 5"/>
            <p:cNvCxnSpPr/>
            <p:nvPr/>
          </p:nvCxnSpPr>
          <p:spPr>
            <a:xfrm>
              <a:off x="2411760" y="4005064"/>
              <a:ext cx="4032448" cy="0"/>
            </a:xfrm>
            <a:prstGeom prst="line">
              <a:avLst/>
            </a:prstGeom>
            <a:ln w="1905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직선 연결선 6"/>
            <p:cNvCxnSpPr/>
            <p:nvPr/>
          </p:nvCxnSpPr>
          <p:spPr>
            <a:xfrm>
              <a:off x="2411760" y="2636912"/>
              <a:ext cx="4032448" cy="0"/>
            </a:xfrm>
            <a:prstGeom prst="line">
              <a:avLst/>
            </a:prstGeom>
            <a:ln w="1905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50723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34339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예배로의 초대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9552" y="1484784"/>
            <a:ext cx="806489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dirty="0">
                <a:latin typeface="휴먼엑스포" pitchFamily="18" charset="-127"/>
                <a:ea typeface="휴먼엑스포" pitchFamily="18" charset="-127"/>
                <a:cs typeface="조선일보명조" panose="02030304000000000000" pitchFamily="18" charset="-127"/>
              </a:rPr>
              <a:t>인 도 자</a:t>
            </a:r>
            <a:endParaRPr lang="en-US" altLang="ko-KR" sz="4000" b="1" dirty="0">
              <a:latin typeface="휴먼엑스포" pitchFamily="18" charset="-127"/>
              <a:ea typeface="휴먼엑스포" pitchFamily="18" charset="-127"/>
              <a:cs typeface="조선일보명조" panose="02030304000000000000" pitchFamily="18" charset="-127"/>
            </a:endParaRPr>
          </a:p>
          <a:p>
            <a:pPr algn="ctr"/>
            <a:r>
              <a:rPr lang="ko-KR" altLang="en-US" sz="4000" b="1" dirty="0"/>
              <a:t>열린 마음으로 예배에 참여합니다</a:t>
            </a:r>
            <a:r>
              <a:rPr lang="en-US" altLang="ko-KR" sz="4000" b="1" dirty="0"/>
              <a:t>.</a:t>
            </a:r>
          </a:p>
          <a:p>
            <a:pPr algn="ctr"/>
            <a:endParaRPr lang="en-US" altLang="ko-KR" sz="4000" b="1" dirty="0"/>
          </a:p>
          <a:p>
            <a:pPr algn="ctr"/>
            <a:r>
              <a:rPr lang="en-US" altLang="ko-KR" sz="4000" b="1" dirty="0"/>
              <a:t>- </a:t>
            </a:r>
            <a:r>
              <a:rPr lang="ko-KR" altLang="en-US" sz="4000" b="1" dirty="0" err="1"/>
              <a:t>다함께</a:t>
            </a:r>
            <a:r>
              <a:rPr lang="ko-KR" altLang="en-US" sz="4000" b="1" dirty="0"/>
              <a:t> 찬양 </a:t>
            </a:r>
            <a:r>
              <a:rPr lang="en-US" altLang="ko-KR" sz="4000" b="1" dirty="0"/>
              <a:t>-</a:t>
            </a:r>
          </a:p>
          <a:p>
            <a:pPr algn="ctr"/>
            <a:r>
              <a:rPr lang="ko-KR" altLang="en-US" sz="4000" dirty="0"/>
              <a:t>소식 나눔</a:t>
            </a:r>
          </a:p>
        </p:txBody>
      </p:sp>
    </p:spTree>
    <p:extLst>
      <p:ext uri="{BB962C8B-B14F-4D97-AF65-F5344CB8AC3E}">
        <p14:creationId xmlns:p14="http://schemas.microsoft.com/office/powerpoint/2010/main" val="449336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82193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여는 찬양   </a:t>
            </a:r>
            <a:r>
              <a:rPr lang="en-US" altLang="ko-KR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여기 오소서</a:t>
            </a:r>
            <a:r>
              <a:rPr lang="en-US" altLang="ko-KR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36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다함께</a:t>
            </a:r>
            <a:r>
              <a:rPr lang="ko-KR" altLang="en-US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 ▲</a:t>
            </a:r>
            <a:r>
              <a:rPr lang="en-US" altLang="ko-KR" sz="36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3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5" name="Picture 2" descr="C:\Documents and Settings\Administrator\바탕 화면\어서_오소서_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0000">
            <a:off x="317807" y="1433893"/>
            <a:ext cx="8505772" cy="481478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noFill/>
          </a:ln>
          <a:effectLst>
            <a:outerShdw blurRad="50800" dist="50800" dir="5400000" algn="ctr" rotWithShape="0">
              <a:schemeClr val="bg1">
                <a:lumMod val="85000"/>
                <a:lumOff val="15000"/>
                <a:alpha val="48000"/>
              </a:schemeClr>
            </a:outerShdw>
            <a:softEdge rad="0"/>
          </a:effectLst>
        </p:spPr>
      </p:pic>
      <p:sp>
        <p:nvSpPr>
          <p:cNvPr id="2" name="직사각형 1"/>
          <p:cNvSpPr/>
          <p:nvPr/>
        </p:nvSpPr>
        <p:spPr>
          <a:xfrm>
            <a:off x="342900" y="1358900"/>
            <a:ext cx="8494036" cy="1941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94364" y="6142143"/>
            <a:ext cx="8494036" cy="3111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1985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467544" y="1340768"/>
            <a:ext cx="8352928" cy="51125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3" name="직사각형 32"/>
          <p:cNvSpPr/>
          <p:nvPr/>
        </p:nvSpPr>
        <p:spPr>
          <a:xfrm>
            <a:off x="569092" y="260648"/>
            <a:ext cx="65231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찬양과 소식 나눔</a:t>
            </a: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694472" y="1007529"/>
            <a:ext cx="7477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/>
              <a:t>“ 새로 오신 분을 주님의 이름으로 환영 합니다 ！”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06B42E-C803-8E8F-EBBD-C51611D5A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1340769"/>
            <a:ext cx="8352928" cy="3898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정기 월례회</a:t>
            </a:r>
          </a:p>
          <a:p>
            <a:pPr fontAlgn="base">
              <a:lnSpc>
                <a:spcPct val="150000"/>
              </a:lnSpc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 ▶ 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9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월 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오늘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주일예배 후 *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9~10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월 사업 결정</a:t>
            </a:r>
          </a:p>
          <a:p>
            <a:pPr fontAlgn="base">
              <a:lnSpc>
                <a:spcPct val="150000"/>
              </a:lnSpc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2400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회‘트임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展’ 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지평 드로잉 반</a:t>
            </a:r>
          </a:p>
          <a:p>
            <a:pPr fontAlgn="base">
              <a:lnSpc>
                <a:spcPct val="150000"/>
              </a:lnSpc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 ▶ 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9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월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금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)~9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월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30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토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/ 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광명도서관 아트갤러리</a:t>
            </a:r>
          </a:p>
          <a:p>
            <a:pPr fontAlgn="base">
              <a:lnSpc>
                <a:spcPct val="150000"/>
              </a:lnSpc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*오늘 오후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교회에서 관람 갑니다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fontAlgn="base">
              <a:lnSpc>
                <a:spcPct val="150000"/>
              </a:lnSpc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3. 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부천 </a:t>
            </a:r>
            <a:r>
              <a:rPr lang="ko-KR" altLang="en-US" sz="2400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시찰회</a:t>
            </a: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 ▶ 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8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금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오전 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11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 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부천교회</a:t>
            </a:r>
          </a:p>
          <a:p>
            <a:pPr fontAlgn="base">
              <a:lnSpc>
                <a:spcPct val="150000"/>
              </a:lnSpc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4. 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수련회 </a:t>
            </a:r>
            <a:r>
              <a:rPr lang="ko-KR" altLang="en-US" sz="2400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준비위</a:t>
            </a: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 ▶ 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10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다음주일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오후 </a:t>
            </a:r>
            <a:r>
              <a:rPr lang="en-US" altLang="ko-KR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 </a:t>
            </a:r>
          </a:p>
        </p:txBody>
      </p:sp>
      <p:pic>
        <p:nvPicPr>
          <p:cNvPr id="1025" name="_x702842080">
            <a:extLst>
              <a:ext uri="{FF2B5EF4-FFF2-40B4-BE49-F238E27FC236}">
                <a16:creationId xmlns:a16="http://schemas.microsoft.com/office/drawing/2014/main" id="{DF3AE272-75B6-C1AD-B21E-DDD39CDCA4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863" y="568325"/>
            <a:ext cx="201612" cy="16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09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569092" y="260648"/>
            <a:ext cx="47949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찬양과 소식 나눔</a:t>
            </a:r>
            <a:endParaRPr lang="ko-KR" altLang="en-US" sz="3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467544" y="980728"/>
            <a:ext cx="8352928" cy="56166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474164" y="1596856"/>
            <a:ext cx="8346308" cy="3308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lnSpc>
                <a:spcPct val="110000"/>
              </a:lnSpc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ko-KR" altLang="en-US" sz="24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♣ 지역소식 및 기타 ♣ </a:t>
            </a:r>
          </a:p>
          <a:p>
            <a:pPr marL="0" marR="0" indent="0" fontAlgn="base" latinLnBrk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(1) </a:t>
            </a:r>
            <a:r>
              <a:rPr lang="ko-KR" altLang="en-US" sz="2400" kern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오염수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반대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!! – 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전국 </a:t>
            </a:r>
            <a:r>
              <a:rPr lang="ko-KR" altLang="en-US" sz="2400" kern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도보순례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‘마침 기도회’</a:t>
            </a:r>
          </a:p>
          <a:p>
            <a:pPr marL="0" marR="0" indent="0" fontAlgn="base" latinLnBrk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 ▶ 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7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목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오후 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시 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서울역 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~ 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일본 대사관 행진 </a:t>
            </a:r>
          </a:p>
          <a:p>
            <a:pPr marL="0" marR="0" indent="0" fontAlgn="base" latinLnBrk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(2) ‘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말씀과 삶’ 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나왔습니다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 (9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월호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marL="0" marR="0" indent="0" fontAlgn="base" latinLnBrk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(3) 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생일을 축하합니다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.– 9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월 </a:t>
            </a:r>
          </a:p>
          <a:p>
            <a:pPr marL="0" marR="0" indent="0" fontAlgn="base" latinLnBrk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 ▶ </a:t>
            </a:r>
            <a:r>
              <a:rPr lang="ko-KR" altLang="en-US" sz="2400" kern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정예지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(2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  </a:t>
            </a:r>
            <a:r>
              <a:rPr lang="ko-KR" altLang="en-US" sz="2400" kern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최태국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(2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  </a:t>
            </a:r>
            <a:r>
              <a:rPr lang="ko-KR" altLang="en-US" sz="2400" kern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제혁수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(12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  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김명숙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(17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  </a:t>
            </a:r>
          </a:p>
          <a:p>
            <a:pPr marL="0" marR="0" indent="0" fontAlgn="base" latinLnBrk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  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전선희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(20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  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이건우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(23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  </a:t>
            </a:r>
            <a:r>
              <a:rPr lang="ko-KR" altLang="en-US" sz="2400" kern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박태연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(29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     </a:t>
            </a:r>
          </a:p>
          <a:p>
            <a:pPr marL="0" marR="0" indent="0" fontAlgn="base" latinLnBrk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*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백두산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(14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  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김기철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(16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  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이동희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(20</a:t>
            </a:r>
            <a:r>
              <a:rPr lang="ko-KR" altLang="en-US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2400" kern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2400" kern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65C2476C-17CA-BA14-20DD-24805E82EBB5}"/>
              </a:ext>
            </a:extLst>
          </p:cNvPr>
          <p:cNvSpPr/>
          <p:nvPr/>
        </p:nvSpPr>
        <p:spPr>
          <a:xfrm>
            <a:off x="541224" y="5117123"/>
            <a:ext cx="8208912" cy="14752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fontAlgn="base" latinLnBrk="0"/>
            <a:r>
              <a:rPr lang="ko-KR" altLang="en-US" b="1" u="sng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주일예배 </a:t>
            </a:r>
            <a:r>
              <a:rPr lang="en-US" altLang="ko-KR" b="1" u="sng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/ </a:t>
            </a:r>
            <a:r>
              <a:rPr lang="ko-KR" altLang="en-US" b="1" u="sng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생활신앙 안내</a:t>
            </a:r>
            <a:r>
              <a:rPr lang="ko-KR" altLang="en-US" b="1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 </a:t>
            </a:r>
          </a:p>
          <a:p>
            <a:pPr fontAlgn="base" latinLnBrk="0"/>
            <a:r>
              <a:rPr lang="en-US" altLang="ko-KR" dirty="0">
                <a:solidFill>
                  <a:schemeClr val="tx1"/>
                </a:solidFill>
              </a:rPr>
              <a:t>(1)</a:t>
            </a:r>
            <a:r>
              <a:rPr lang="ko-KR" altLang="en-US" dirty="0">
                <a:solidFill>
                  <a:schemeClr val="tx1"/>
                </a:solidFill>
              </a:rPr>
              <a:t> 매월 첫째주일은 </a:t>
            </a:r>
            <a:r>
              <a:rPr lang="ko-KR" altLang="en-US" b="1" dirty="0">
                <a:solidFill>
                  <a:schemeClr val="tx1"/>
                </a:solidFill>
              </a:rPr>
              <a:t>‘열린</a:t>
            </a:r>
            <a:r>
              <a:rPr lang="en-US" altLang="ko-KR" b="1" dirty="0">
                <a:solidFill>
                  <a:schemeClr val="tx1"/>
                </a:solidFill>
              </a:rPr>
              <a:t>-</a:t>
            </a:r>
            <a:r>
              <a:rPr lang="ko-KR" altLang="en-US" b="1" dirty="0" err="1">
                <a:solidFill>
                  <a:schemeClr val="tx1"/>
                </a:solidFill>
              </a:rPr>
              <a:t>통합예배’</a:t>
            </a:r>
            <a:r>
              <a:rPr lang="ko-KR" altLang="en-US" dirty="0" err="1">
                <a:solidFill>
                  <a:schemeClr val="tx1"/>
                </a:solidFill>
              </a:rPr>
              <a:t>로</a:t>
            </a:r>
            <a:r>
              <a:rPr lang="ko-KR" altLang="en-US" dirty="0">
                <a:solidFill>
                  <a:schemeClr val="tx1"/>
                </a:solidFill>
              </a:rPr>
              <a:t> 드립니다</a:t>
            </a:r>
            <a:r>
              <a:rPr lang="en-US" altLang="ko-KR" dirty="0">
                <a:solidFill>
                  <a:schemeClr val="tx1"/>
                </a:solidFill>
              </a:rPr>
              <a:t>. </a:t>
            </a:r>
            <a:endParaRPr lang="ko-KR" altLang="en-US" dirty="0">
              <a:solidFill>
                <a:schemeClr val="tx1"/>
              </a:solidFill>
            </a:endParaRPr>
          </a:p>
          <a:p>
            <a:pPr fontAlgn="base" latinLnBrk="0"/>
            <a:r>
              <a:rPr lang="en-US" altLang="ko-KR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(2) </a:t>
            </a:r>
            <a:r>
              <a:rPr lang="ko-KR" altLang="en-US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구역편성 </a:t>
            </a:r>
            <a:r>
              <a:rPr lang="en-US" altLang="ko-KR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: </a:t>
            </a:r>
            <a:r>
              <a:rPr lang="ko-KR" altLang="en-US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작년과 같습니다</a:t>
            </a:r>
            <a:r>
              <a:rPr lang="en-US" altLang="ko-KR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. (</a:t>
            </a:r>
            <a:r>
              <a:rPr lang="ko-KR" altLang="en-US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사랑 </a:t>
            </a:r>
            <a:r>
              <a:rPr lang="en-US" altLang="ko-KR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&amp; </a:t>
            </a:r>
            <a:r>
              <a:rPr lang="ko-KR" altLang="en-US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평화</a:t>
            </a:r>
            <a:r>
              <a:rPr lang="en-US" altLang="ko-KR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)</a:t>
            </a:r>
            <a:endParaRPr lang="ko-KR" altLang="en-US" dirty="0">
              <a:solidFill>
                <a:schemeClr val="tx1"/>
              </a:solidFill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algn="ctr" fontAlgn="base" latinLnBrk="0"/>
            <a:r>
              <a:rPr lang="ko-KR" altLang="en-US" i="1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    주일예배 전</a:t>
            </a:r>
            <a:r>
              <a:rPr lang="en-US" altLang="ko-KR" i="1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,</a:t>
            </a:r>
            <a:r>
              <a:rPr lang="ko-KR" altLang="en-US" i="1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후로 교회 청소와 봉사를 담당합니다</a:t>
            </a:r>
            <a:r>
              <a:rPr lang="en-US" altLang="ko-KR" i="1" dirty="0">
                <a:solidFill>
                  <a:schemeClr val="tx1"/>
                </a:solid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.</a:t>
            </a:r>
            <a:endParaRPr lang="en-US" altLang="ko-KR" sz="2000" i="1" u="sng" kern="0" dirty="0">
              <a:solidFill>
                <a:schemeClr val="tx1"/>
              </a:solidFill>
              <a:uFill>
                <a:solidFill>
                  <a:srgbClr val="000000"/>
                </a:solidFill>
              </a:uFill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  <a:p>
            <a:pPr algn="ctr" fontAlgn="base" latinLnBrk="0">
              <a:lnSpc>
                <a:spcPts val="2400"/>
              </a:lnSpc>
            </a:pPr>
            <a:r>
              <a:rPr lang="ko-KR" altLang="en-US" sz="2000" b="1" i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*영상예배 </a:t>
            </a:r>
            <a:r>
              <a:rPr lang="en-US" altLang="ko-KR" sz="2000" b="1" i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: </a:t>
            </a:r>
            <a:r>
              <a:rPr lang="ko-KR" altLang="en-US" sz="2000" b="1" i="1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유튜브 ‘지평교회’</a:t>
            </a:r>
            <a:endParaRPr lang="en-US" altLang="ko-KR" sz="2000" b="1" kern="0" dirty="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맑은 고딕 Semilight" panose="020B0502040204020203" pitchFamily="50" charset="-127"/>
              <a:ea typeface="맑은 고딕 Semilight" panose="020B0502040204020203" pitchFamily="50" charset="-127"/>
              <a:cs typeface="맑은 고딕 Semilight" panose="020B0502040204020203" pitchFamily="50" charset="-127"/>
            </a:endParaRPr>
          </a:p>
        </p:txBody>
      </p:sp>
      <p:pic>
        <p:nvPicPr>
          <p:cNvPr id="2052" name="Picture 4" descr="평화의 비둘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4174" y="5203744"/>
            <a:ext cx="792088" cy="786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_x376299112">
            <a:extLst>
              <a:ext uri="{FF2B5EF4-FFF2-40B4-BE49-F238E27FC236}">
                <a16:creationId xmlns:a16="http://schemas.microsoft.com/office/drawing/2014/main" id="{189CDAB2-0B9C-92A0-E457-E9391295C6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97" t="21917" r="17697" b="8457"/>
          <a:stretch/>
        </p:blipFill>
        <p:spPr bwMode="auto">
          <a:xfrm>
            <a:off x="7609968" y="4052903"/>
            <a:ext cx="1140168" cy="1129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18516AD-6A4E-9B17-057B-9EF1A9177DAB}"/>
              </a:ext>
            </a:extLst>
          </p:cNvPr>
          <p:cNvSpPr txBox="1"/>
          <p:nvPr/>
        </p:nvSpPr>
        <p:spPr>
          <a:xfrm>
            <a:off x="611560" y="980728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tabLst>
                <a:tab pos="-16527780" algn="l"/>
                <a:tab pos="-16019780" algn="l"/>
                <a:tab pos="-15511780" algn="l"/>
                <a:tab pos="-15003780" algn="l"/>
                <a:tab pos="-14495780" algn="l"/>
                <a:tab pos="-13987780" algn="l"/>
                <a:tab pos="-13479780" algn="l"/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</a:tabLst>
            </a:pPr>
            <a:r>
              <a:rPr lang="en-US" altLang="ko-KR" sz="18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</a:t>
            </a:r>
            <a:r>
              <a:rPr lang="ko-KR" altLang="en-US" sz="18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몸과 맘이 약한 교우들의 치유와 이웃을 위해</a:t>
            </a:r>
            <a:endParaRPr lang="en-US" altLang="ko-KR" sz="1800" b="1" dirty="0">
              <a:latin typeface="한컴바탕" panose="02030600000101010101" pitchFamily="18" charset="2"/>
              <a:ea typeface="한컴바탕" panose="02030600000101010101" pitchFamily="18" charset="2"/>
              <a:cs typeface="한컴바탕" panose="02030600000101010101" pitchFamily="18" charset="2"/>
            </a:endParaRPr>
          </a:p>
          <a:p>
            <a:pPr fontAlgn="base"/>
            <a:r>
              <a:rPr lang="en-US" altLang="ko-KR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 </a:t>
            </a:r>
            <a:r>
              <a:rPr lang="ko-KR" altLang="en-US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정의와 평화가 입을 맞추는 주의 나라를 위해 기도합시다</a:t>
            </a:r>
            <a:r>
              <a:rPr lang="en-US" altLang="ko-KR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437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대각선 방향의 모서리가 잘린 사각형 4"/>
          <p:cNvSpPr/>
          <p:nvPr/>
        </p:nvSpPr>
        <p:spPr>
          <a:xfrm flipH="1">
            <a:off x="1885" y="130842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기도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31840" y="2924944"/>
            <a:ext cx="28696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b="1" dirty="0">
                <a:latin typeface="HY중고딕" panose="02030600000101010101" pitchFamily="18" charset="-127"/>
                <a:ea typeface="HY중고딕" panose="02030600000101010101" pitchFamily="18" charset="-127"/>
                <a:cs typeface="조선일보명조" panose="02030304000000000000" pitchFamily="18" charset="-127"/>
              </a:rPr>
              <a:t>이숙희 집사</a:t>
            </a:r>
          </a:p>
        </p:txBody>
      </p:sp>
    </p:spTree>
    <p:extLst>
      <p:ext uri="{BB962C8B-B14F-4D97-AF65-F5344CB8AC3E}">
        <p14:creationId xmlns:p14="http://schemas.microsoft.com/office/powerpoint/2010/main" val="4273300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대각선 방향의 모서리가 잘린 사각형 5"/>
          <p:cNvSpPr/>
          <p:nvPr/>
        </p:nvSpPr>
        <p:spPr>
          <a:xfrm flipH="1">
            <a:off x="1885" y="130842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2236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성서말씀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1520" y="1268760"/>
            <a:ext cx="8784976" cy="5577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4. </a:t>
            </a:r>
            <a:r>
              <a:rPr lang="ko-KR" altLang="en-US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사랑은 오래 참습니다</a:t>
            </a:r>
            <a:r>
              <a:rPr lang="en-US" altLang="ko-KR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사랑은 친절합니다</a:t>
            </a:r>
            <a:r>
              <a:rPr lang="en-US" altLang="ko-KR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ko-KR" altLang="en-US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사랑은 시기하지 않습니다</a:t>
            </a:r>
            <a:r>
              <a:rPr lang="en-US" altLang="ko-KR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사랑은 자랑하지 </a:t>
            </a:r>
            <a:endParaRPr lang="en-US" altLang="ko-KR" sz="29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않습니다</a:t>
            </a:r>
            <a:r>
              <a:rPr lang="en-US" altLang="ko-KR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사랑은 교만하지 않습니다</a:t>
            </a:r>
            <a:r>
              <a:rPr lang="en-US" altLang="ko-KR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altLang="ko-KR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5. </a:t>
            </a:r>
            <a:r>
              <a:rPr lang="ko-KR" altLang="en-US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사랑은 무례하지 않습니다</a:t>
            </a:r>
            <a:r>
              <a:rPr lang="en-US" altLang="ko-KR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사랑은 사욕을 </a:t>
            </a:r>
            <a:endParaRPr lang="en-US" altLang="ko-KR" sz="29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품지 않습니다</a:t>
            </a:r>
            <a:r>
              <a:rPr lang="en-US" altLang="ko-KR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사랑은 성을 내지 않습니다</a:t>
            </a:r>
            <a:r>
              <a:rPr lang="en-US" altLang="ko-KR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ko-KR" altLang="en-US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사랑은 앙심을 품지 않습니다</a:t>
            </a:r>
            <a:r>
              <a:rPr lang="en-US" altLang="ko-KR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altLang="ko-KR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6. </a:t>
            </a:r>
            <a:r>
              <a:rPr lang="ko-KR" altLang="en-US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사랑은 불의를 보고 기뻐하지 아니하고 </a:t>
            </a:r>
            <a:endParaRPr lang="en-US" altLang="ko-KR" sz="29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진리를 보고 기뻐합니다</a:t>
            </a:r>
            <a:r>
              <a:rPr lang="en-US" altLang="ko-KR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altLang="ko-KR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7. </a:t>
            </a:r>
            <a:r>
              <a:rPr lang="ko-KR" altLang="en-US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사랑은 모든 것을 덮어주고 모든 것을 믿고 </a:t>
            </a:r>
            <a:endParaRPr lang="en-US" altLang="ko-KR" sz="29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모든 것을 바라고 모든 것을 </a:t>
            </a:r>
            <a:r>
              <a:rPr lang="ko-KR" altLang="en-US" sz="29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견디어냅니다</a:t>
            </a:r>
            <a:r>
              <a:rPr lang="en-US" altLang="ko-KR" sz="2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29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627784" y="735087"/>
            <a:ext cx="6192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/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고린도전서 </a:t>
            </a:r>
            <a:r>
              <a:rPr lang="en-US" altLang="ko-KR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13:4~7</a:t>
            </a: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2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노은재</a:t>
            </a: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집사</a:t>
            </a:r>
          </a:p>
        </p:txBody>
      </p:sp>
    </p:spTree>
    <p:extLst>
      <p:ext uri="{BB962C8B-B14F-4D97-AF65-F5344CB8AC3E}">
        <p14:creationId xmlns:p14="http://schemas.microsoft.com/office/powerpoint/2010/main" val="601406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대각선 방향의 모서리가 잘린 사각형 6"/>
          <p:cNvSpPr/>
          <p:nvPr/>
        </p:nvSpPr>
        <p:spPr>
          <a:xfrm flipH="1">
            <a:off x="0" y="130842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2236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특별찬양</a:t>
            </a: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60232" y="642918"/>
            <a:ext cx="1971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조선일보명조" panose="02030304000000000000" pitchFamily="18" charset="-127"/>
              </a:rPr>
              <a:t>- </a:t>
            </a:r>
            <a:r>
              <a: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조선일보명조" panose="02030304000000000000" pitchFamily="18" charset="-127"/>
              </a:rPr>
              <a:t>찬양누리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8A6D80-8849-5D4D-8863-E8B3F9419D5A}"/>
              </a:ext>
            </a:extLst>
          </p:cNvPr>
          <p:cNvSpPr txBox="1"/>
          <p:nvPr/>
        </p:nvSpPr>
        <p:spPr>
          <a:xfrm>
            <a:off x="4139952" y="681698"/>
            <a:ext cx="29523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800" b="1" dirty="0">
                <a:latin typeface="+mj-ea"/>
                <a:ea typeface="+mj-ea"/>
              </a:rPr>
              <a:t>너 시험을 당해</a:t>
            </a:r>
            <a:endParaRPr lang="ko-KR" altLang="en-US" b="1" dirty="0">
              <a:latin typeface="+mj-ea"/>
              <a:ea typeface="+mj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23625E-954E-54D8-9F34-545A6A463565}"/>
              </a:ext>
            </a:extLst>
          </p:cNvPr>
          <p:cNvSpPr txBox="1"/>
          <p:nvPr/>
        </p:nvSpPr>
        <p:spPr>
          <a:xfrm>
            <a:off x="284719" y="1273073"/>
            <a:ext cx="8574562" cy="5450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ko-KR" altLang="en-US" sz="2900" dirty="0"/>
              <a:t>1.너 시험을 당해 죄짓지 말고 너 용기를 다해 </a:t>
            </a:r>
            <a:endParaRPr lang="en-US" altLang="ko-KR" sz="2900" dirty="0"/>
          </a:p>
          <a:p>
            <a:pPr>
              <a:lnSpc>
                <a:spcPct val="110000"/>
              </a:lnSpc>
            </a:pPr>
            <a:r>
              <a:rPr lang="ko-KR" altLang="en-US" sz="2900" dirty="0"/>
              <a:t>곧 물리치라 너 시험을 이겨 </a:t>
            </a:r>
            <a:r>
              <a:rPr lang="ko-KR" altLang="en-US" sz="2900" dirty="0" err="1"/>
              <a:t>새힘을</a:t>
            </a:r>
            <a:r>
              <a:rPr lang="ko-KR" altLang="en-US" sz="2900" dirty="0"/>
              <a:t> 얻고 </a:t>
            </a:r>
            <a:endParaRPr lang="en-US" altLang="ko-KR" sz="2900" dirty="0"/>
          </a:p>
          <a:p>
            <a:pPr>
              <a:lnSpc>
                <a:spcPct val="110000"/>
              </a:lnSpc>
            </a:pPr>
            <a:r>
              <a:rPr lang="ko-KR" altLang="en-US" sz="2900" dirty="0" err="1"/>
              <a:t>주예수를</a:t>
            </a:r>
            <a:r>
              <a:rPr lang="ko-KR" altLang="en-US" sz="2900" dirty="0"/>
              <a:t> 믿어 늘 승리하라</a:t>
            </a:r>
          </a:p>
          <a:p>
            <a:pPr algn="r">
              <a:lnSpc>
                <a:spcPct val="110000"/>
              </a:lnSpc>
            </a:pPr>
            <a:r>
              <a:rPr lang="en-US" altLang="ko-KR" sz="2900" dirty="0"/>
              <a:t>(</a:t>
            </a:r>
            <a:r>
              <a:rPr lang="ko-KR" altLang="en-US" sz="2900" dirty="0"/>
              <a:t>후렴</a:t>
            </a:r>
            <a:r>
              <a:rPr lang="en-US" altLang="ko-KR" sz="2900" dirty="0"/>
              <a:t>)</a:t>
            </a:r>
            <a:r>
              <a:rPr lang="ko-KR" altLang="en-US" sz="2900" dirty="0" err="1"/>
              <a:t>우리구주의</a:t>
            </a:r>
            <a:r>
              <a:rPr lang="ko-KR" altLang="en-US" sz="2900" dirty="0"/>
              <a:t> 힘과 그의 위로를 빌라</a:t>
            </a:r>
            <a:endParaRPr lang="en-US" altLang="ko-KR" sz="2900" dirty="0"/>
          </a:p>
          <a:p>
            <a:pPr algn="r">
              <a:lnSpc>
                <a:spcPct val="110000"/>
              </a:lnSpc>
            </a:pPr>
            <a:r>
              <a:rPr lang="ko-KR" altLang="en-US" sz="2900" dirty="0"/>
              <a:t> 주님 네 편에 서서 항상 </a:t>
            </a:r>
            <a:r>
              <a:rPr lang="ko-KR" altLang="en-US" sz="2900" dirty="0" err="1"/>
              <a:t>도우시리</a:t>
            </a:r>
            <a:endParaRPr lang="ko-KR" altLang="en-US" sz="2900" dirty="0"/>
          </a:p>
          <a:p>
            <a:pPr>
              <a:lnSpc>
                <a:spcPct val="110000"/>
              </a:lnSpc>
            </a:pPr>
            <a:r>
              <a:rPr lang="ko-KR" altLang="en-US" sz="2900" dirty="0"/>
              <a:t>2.네 친구를 삼가 잘 선택하고 너 언행을 </a:t>
            </a:r>
            <a:endParaRPr lang="en-US" altLang="ko-KR" sz="2900" dirty="0"/>
          </a:p>
          <a:p>
            <a:pPr>
              <a:lnSpc>
                <a:spcPct val="110000"/>
              </a:lnSpc>
            </a:pPr>
            <a:r>
              <a:rPr lang="ko-KR" altLang="en-US" sz="2900" dirty="0"/>
              <a:t>삼가 늘 조심하라 너 열심을 다해 늘 충성하고 </a:t>
            </a:r>
            <a:endParaRPr lang="en-US" altLang="ko-KR" sz="2900" dirty="0"/>
          </a:p>
          <a:p>
            <a:pPr>
              <a:lnSpc>
                <a:spcPct val="110000"/>
              </a:lnSpc>
            </a:pPr>
            <a:r>
              <a:rPr lang="ko-KR" altLang="en-US" sz="2900" dirty="0"/>
              <a:t>온정성을 다해 주 봉사하라</a:t>
            </a:r>
          </a:p>
          <a:p>
            <a:pPr>
              <a:lnSpc>
                <a:spcPct val="110000"/>
              </a:lnSpc>
            </a:pPr>
            <a:r>
              <a:rPr lang="ko-KR" altLang="en-US" sz="2900" dirty="0"/>
              <a:t>3.잘 이기는 자는 상 </a:t>
            </a:r>
            <a:r>
              <a:rPr lang="ko-KR" altLang="en-US" sz="2900" dirty="0" err="1"/>
              <a:t>받으리니</a:t>
            </a:r>
            <a:r>
              <a:rPr lang="ko-KR" altLang="en-US" sz="2900" dirty="0"/>
              <a:t> 너 낙심치 말고 </a:t>
            </a:r>
            <a:endParaRPr lang="en-US" altLang="ko-KR" sz="2900" dirty="0"/>
          </a:p>
          <a:p>
            <a:pPr>
              <a:lnSpc>
                <a:spcPct val="110000"/>
              </a:lnSpc>
            </a:pPr>
            <a:r>
              <a:rPr lang="ko-KR" altLang="en-US" sz="2900" dirty="0"/>
              <a:t>늘 전진하라 네 </a:t>
            </a:r>
            <a:r>
              <a:rPr lang="ko-KR" altLang="en-US" sz="2900" dirty="0" err="1"/>
              <a:t>주세주</a:t>
            </a:r>
            <a:r>
              <a:rPr lang="ko-KR" altLang="en-US" sz="2900" dirty="0"/>
              <a:t> 예수 힘 </a:t>
            </a:r>
            <a:r>
              <a:rPr lang="ko-KR" altLang="en-US" sz="2900" dirty="0" err="1"/>
              <a:t>주시리니</a:t>
            </a:r>
            <a:r>
              <a:rPr lang="ko-KR" altLang="en-US" sz="2900" dirty="0"/>
              <a:t> </a:t>
            </a:r>
            <a:endParaRPr lang="en-US" altLang="ko-KR" sz="2900" dirty="0"/>
          </a:p>
          <a:p>
            <a:pPr>
              <a:lnSpc>
                <a:spcPct val="110000"/>
              </a:lnSpc>
            </a:pPr>
            <a:r>
              <a:rPr lang="ko-KR" altLang="en-US" sz="2900" dirty="0" err="1"/>
              <a:t>주예수를</a:t>
            </a:r>
            <a:r>
              <a:rPr lang="ko-KR" altLang="en-US" sz="2900" dirty="0"/>
              <a:t> 믿어 늘 승리하라</a:t>
            </a:r>
          </a:p>
        </p:txBody>
      </p:sp>
    </p:spTree>
    <p:extLst>
      <p:ext uri="{BB962C8B-B14F-4D97-AF65-F5344CB8AC3E}">
        <p14:creationId xmlns:p14="http://schemas.microsoft.com/office/powerpoint/2010/main" val="693352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/>
        </p:nvCxnSpPr>
        <p:spPr>
          <a:xfrm>
            <a:off x="1887" y="1250935"/>
            <a:ext cx="4570113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569092" y="485559"/>
            <a:ext cx="41184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하늘말씀 이 땅에</a:t>
            </a:r>
          </a:p>
        </p:txBody>
      </p:sp>
      <p:sp>
        <p:nvSpPr>
          <p:cNvPr id="7" name="대각선 방향의 모서리가 잘린 사각형 6"/>
          <p:cNvSpPr/>
          <p:nvPr/>
        </p:nvSpPr>
        <p:spPr>
          <a:xfrm flipH="1">
            <a:off x="0" y="1308426"/>
            <a:ext cx="9142114" cy="5549574"/>
          </a:xfrm>
          <a:prstGeom prst="snip2DiagRect">
            <a:avLst>
              <a:gd name="adj1" fmla="val 0"/>
              <a:gd name="adj2" fmla="val 11200"/>
            </a:avLst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F1A587-6AD9-9DD2-A21D-3C24DDBED612}"/>
              </a:ext>
            </a:extLst>
          </p:cNvPr>
          <p:cNvSpPr txBox="1"/>
          <p:nvPr/>
        </p:nvSpPr>
        <p:spPr>
          <a:xfrm>
            <a:off x="3059832" y="3861048"/>
            <a:ext cx="3105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R="0" indent="0" algn="ctr" fontAlgn="base">
              <a:spcBef>
                <a:spcPts val="0"/>
              </a:spcBef>
              <a:spcAft>
                <a:spcPts val="0"/>
              </a:spcAft>
              <a:defRPr sz="4000" kern="0" spc="0">
                <a:effectLst/>
                <a:latin typeface="HY견고딕" panose="02030600000101010101" pitchFamily="18" charset="-127"/>
                <a:ea typeface="HY견고딕" panose="02030600000101010101" pitchFamily="18" charset="-127"/>
              </a:defRPr>
            </a:lvl1pPr>
          </a:lstStyle>
          <a:p>
            <a:r>
              <a:rPr lang="ko-KR" altLang="en-US" b="1" dirty="0" err="1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이택규</a:t>
            </a:r>
            <a:r>
              <a:rPr lang="ko-KR" altLang="en-US" b="1" dirty="0">
                <a:latin typeface="맑은 고딕 Semilight" panose="020B0502040204020203" pitchFamily="50" charset="-127"/>
                <a:ea typeface="맑은 고딕 Semilight" panose="020B0502040204020203" pitchFamily="50" charset="-127"/>
                <a:cs typeface="맑은 고딕 Semilight" panose="020B0502040204020203" pitchFamily="50" charset="-127"/>
              </a:rPr>
              <a:t>  목사</a:t>
            </a:r>
          </a:p>
        </p:txBody>
      </p:sp>
      <p:sp>
        <p:nvSpPr>
          <p:cNvPr id="6" name="내용 개체 틀 5"/>
          <p:cNvSpPr txBox="1">
            <a:spLocks/>
          </p:cNvSpPr>
          <p:nvPr/>
        </p:nvSpPr>
        <p:spPr>
          <a:xfrm>
            <a:off x="899592" y="2420888"/>
            <a:ext cx="7272808" cy="918200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 latinLnBrk="0">
              <a:lnSpc>
                <a:spcPct val="1600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altLang="ko-KR" sz="4000" kern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‘</a:t>
            </a:r>
            <a:r>
              <a:rPr lang="ko-KR" altLang="en-US" sz="4000" kern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사랑은 </a:t>
            </a:r>
            <a:r>
              <a:rPr lang="en-US" altLang="ko-KR" sz="4000" kern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. .’</a:t>
            </a:r>
            <a:endParaRPr lang="ko-KR" altLang="en-US" sz="4000" kern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73281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사용자 지정 1">
      <a:dk1>
        <a:sysClr val="windowText" lastClr="000000"/>
      </a:dk1>
      <a:lt1>
        <a:sysClr val="window" lastClr="FFFFFF"/>
      </a:lt1>
      <a:dk2>
        <a:srgbClr val="003F4C"/>
      </a:dk2>
      <a:lt2>
        <a:srgbClr val="D9F3F4"/>
      </a:lt2>
      <a:accent1>
        <a:srgbClr val="3F949A"/>
      </a:accent1>
      <a:accent2>
        <a:srgbClr val="4764B0"/>
      </a:accent2>
      <a:accent3>
        <a:srgbClr val="4FADD1"/>
      </a:accent3>
      <a:accent4>
        <a:srgbClr val="85B692"/>
      </a:accent4>
      <a:accent5>
        <a:srgbClr val="6B94E2"/>
      </a:accent5>
      <a:accent6>
        <a:srgbClr val="819BAB"/>
      </a:accent6>
      <a:hlink>
        <a:srgbClr val="7C0808"/>
      </a:hlink>
      <a:folHlink>
        <a:srgbClr val="0D356F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2475</TotalTime>
  <Words>651</Words>
  <Application>Microsoft Office PowerPoint</Application>
  <PresentationFormat>화면 슬라이드 쇼(4:3)</PresentationFormat>
  <Paragraphs>106</Paragraphs>
  <Slides>15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6" baseType="lpstr">
      <vt:lpstr>HY견고딕</vt:lpstr>
      <vt:lpstr>HY목각파임B</vt:lpstr>
      <vt:lpstr>HY중고딕</vt:lpstr>
      <vt:lpstr>HY헤드라인M</vt:lpstr>
      <vt:lpstr>맑은 고딕</vt:lpstr>
      <vt:lpstr>맑은 고딕 Semilight</vt:lpstr>
      <vt:lpstr>한컴바탕</vt:lpstr>
      <vt:lpstr>휴먼둥근헤드라인</vt:lpstr>
      <vt:lpstr>휴먼엑스포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ATC_003</dc:creator>
  <cp:lastModifiedBy>배중곤(2021611548)</cp:lastModifiedBy>
  <cp:revision>273</cp:revision>
  <dcterms:created xsi:type="dcterms:W3CDTF">2015-06-02T01:26:56Z</dcterms:created>
  <dcterms:modified xsi:type="dcterms:W3CDTF">2023-09-02T11:46:31Z</dcterms:modified>
</cp:coreProperties>
</file>