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4" r:id="rId2"/>
    <p:sldId id="291" r:id="rId3"/>
    <p:sldId id="298" r:id="rId4"/>
    <p:sldId id="299" r:id="rId5"/>
    <p:sldId id="267" r:id="rId6"/>
    <p:sldId id="270" r:id="rId7"/>
    <p:sldId id="272" r:id="rId8"/>
    <p:sldId id="273" r:id="rId9"/>
    <p:sldId id="276" r:id="rId10"/>
    <p:sldId id="275" r:id="rId11"/>
    <p:sldId id="277" r:id="rId12"/>
    <p:sldId id="283" r:id="rId13"/>
    <p:sldId id="296" r:id="rId14"/>
    <p:sldId id="297" r:id="rId15"/>
    <p:sldId id="284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604A7B"/>
    <a:srgbClr val="404040"/>
    <a:srgbClr val="F2DCDB"/>
    <a:srgbClr val="B3A2C7"/>
    <a:srgbClr val="E6E0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86410" autoAdjust="0"/>
  </p:normalViewPr>
  <p:slideViewPr>
    <p:cSldViewPr>
      <p:cViewPr varScale="1">
        <p:scale>
          <a:sx n="112" d="100"/>
          <a:sy n="112" d="100"/>
        </p:scale>
        <p:origin x="13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EB4AE-6CAF-4446-AF22-1FC7285C3248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4E3FA-FF24-4E85-8D9F-D386D1856F8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7549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F86E1-C082-43D6-87F3-A80BE7BD9F01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15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F86E1-C082-43D6-87F3-A80BE7BD9F01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2816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29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00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110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674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4800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80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947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898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52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8422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227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48115-4655-4C6E-8FB6-360B1FAC0BB2}" type="datetimeFigureOut">
              <a:rPr lang="ko-KR" altLang="en-US" smtClean="0"/>
              <a:pPr/>
              <a:t>2023-03-04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이등변 삼각형 6"/>
          <p:cNvSpPr/>
          <p:nvPr userDrawn="1"/>
        </p:nvSpPr>
        <p:spPr>
          <a:xfrm rot="5400000">
            <a:off x="-3575" y="5553"/>
            <a:ext cx="1476400" cy="1482062"/>
          </a:xfrm>
          <a:prstGeom prst="triangle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이등변 삼각형 7"/>
          <p:cNvSpPr/>
          <p:nvPr userDrawn="1"/>
        </p:nvSpPr>
        <p:spPr>
          <a:xfrm rot="5400000">
            <a:off x="4290" y="-2402"/>
            <a:ext cx="1252939" cy="1257744"/>
          </a:xfrm>
          <a:prstGeom prst="triangle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이등변 삼각형 8"/>
          <p:cNvSpPr/>
          <p:nvPr userDrawn="1"/>
        </p:nvSpPr>
        <p:spPr>
          <a:xfrm rot="16200000">
            <a:off x="7671175" y="5370385"/>
            <a:ext cx="1476400" cy="1482062"/>
          </a:xfrm>
          <a:prstGeom prst="triangle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이등변 삼각형 9"/>
          <p:cNvSpPr/>
          <p:nvPr userDrawn="1"/>
        </p:nvSpPr>
        <p:spPr>
          <a:xfrm rot="16179288">
            <a:off x="7893687" y="5598882"/>
            <a:ext cx="1252939" cy="1257744"/>
          </a:xfrm>
          <a:prstGeom prst="triangle">
            <a:avLst>
              <a:gd name="adj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335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잘린 사각형 4"/>
          <p:cNvSpPr/>
          <p:nvPr/>
        </p:nvSpPr>
        <p:spPr>
          <a:xfrm flipH="1">
            <a:off x="1886" y="105273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251520" y="1196752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827584" y="1196752"/>
            <a:ext cx="7488832" cy="923330"/>
          </a:xfrm>
          <a:prstGeom prst="rect">
            <a:avLst/>
          </a:prstGeom>
          <a:ln w="0" cmpd="sng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사순절 둘째주일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45694" y="5570076"/>
            <a:ext cx="3454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latin typeface="HY목각파임B" pitchFamily="18" charset="-127"/>
                <a:ea typeface="HY목각파임B" pitchFamily="18" charset="-127"/>
                <a:cs typeface="조선일보명조" panose="02030304000000000000" pitchFamily="18" charset="-127"/>
              </a:rPr>
              <a:t>2023. 3. 5.</a:t>
            </a:r>
            <a:endParaRPr lang="ko-KR" altLang="en-US" sz="2800" b="1" dirty="0">
              <a:latin typeface="HY목각파임B" pitchFamily="18" charset="-127"/>
              <a:ea typeface="HY목각파임B" pitchFamily="18" charset="-127"/>
              <a:cs typeface="조선일보명조" panose="02030304000000000000" pitchFamily="18" charset="-127"/>
            </a:endParaRPr>
          </a:p>
        </p:txBody>
      </p:sp>
      <p:pic>
        <p:nvPicPr>
          <p:cNvPr id="1032" name="_x390689624" descr="EMB00001daca71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467"/>
          <a:stretch/>
        </p:blipFill>
        <p:spPr bwMode="auto">
          <a:xfrm>
            <a:off x="497782" y="6198496"/>
            <a:ext cx="2347912" cy="39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_x390690264" descr="EMB00001daca716"/>
          <p:cNvPicPr>
            <a:picLocks noChangeAspect="1" noChangeArrowheads="1"/>
          </p:cNvPicPr>
          <p:nvPr/>
        </p:nvPicPr>
        <p:blipFill>
          <a:blip r:embed="rId3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82" y="6210403"/>
            <a:ext cx="328612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_x353283272" descr="EMB000007b8642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44" t="31024" r="14386"/>
          <a:stretch>
            <a:fillRect/>
          </a:stretch>
        </p:blipFill>
        <p:spPr bwMode="auto">
          <a:xfrm>
            <a:off x="2419532" y="2100161"/>
            <a:ext cx="4304934" cy="337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336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54168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말씀묵상 </a:t>
            </a:r>
            <a:r>
              <a:rPr lang="en-US" altLang="ko-KR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자비 베푸소서</a:t>
            </a:r>
          </a:p>
        </p:txBody>
      </p:sp>
      <p:pic>
        <p:nvPicPr>
          <p:cNvPr id="5" name="Picture 2" descr="C:\Documents and Settings\Administrator\바탕 화면\자비베푸소서_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51" y="1412776"/>
            <a:ext cx="8353498" cy="4968552"/>
          </a:xfrm>
          <a:prstGeom prst="rect">
            <a:avLst/>
          </a:prstGeom>
          <a:noFill/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1882586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잘린 사각형 4"/>
          <p:cNvSpPr/>
          <p:nvPr/>
        </p:nvSpPr>
        <p:spPr>
          <a:xfrm flipH="1">
            <a:off x="1886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봉헌기도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1A587-6AD9-9DD2-A21D-3C24DDBED612}"/>
              </a:ext>
            </a:extLst>
          </p:cNvPr>
          <p:cNvSpPr txBox="1"/>
          <p:nvPr/>
        </p:nvSpPr>
        <p:spPr>
          <a:xfrm>
            <a:off x="3022008" y="1556792"/>
            <a:ext cx="3105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R="0" indent="0" algn="ctr" fontAlgn="base">
              <a:spcBef>
                <a:spcPts val="0"/>
              </a:spcBef>
              <a:spcAft>
                <a:spcPts val="0"/>
              </a:spcAft>
              <a:defRPr sz="4000" kern="0" spc="0">
                <a:effectLst/>
                <a:latin typeface="HY견고딕" panose="02030600000101010101" pitchFamily="18" charset="-127"/>
                <a:ea typeface="HY견고딕" panose="02030600000101010101" pitchFamily="18" charset="-127"/>
              </a:defRPr>
            </a:lvl1pPr>
          </a:lstStyle>
          <a:p>
            <a:r>
              <a:rPr lang="ko-KR" altLang="en-US" b="1" dirty="0" err="1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이택규</a:t>
            </a:r>
            <a:r>
              <a:rPr lang="ko-KR" altLang="en-US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  목사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571472" y="2660282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봉헌찬양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1839" y="3543399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spc="300" dirty="0">
                <a:latin typeface="HY견고딕" pitchFamily="18" charset="-127"/>
                <a:ea typeface="HY견고딕" pitchFamily="18" charset="-127"/>
                <a:cs typeface="조선일보명조" panose="02030304000000000000" pitchFamily="18" charset="-127"/>
              </a:rPr>
              <a:t>(</a:t>
            </a:r>
            <a:r>
              <a:rPr lang="ko-KR" altLang="en-US" sz="2400" spc="300" dirty="0" err="1">
                <a:latin typeface="HY견고딕" pitchFamily="18" charset="-127"/>
                <a:ea typeface="HY견고딕" pitchFamily="18" charset="-127"/>
                <a:cs typeface="조선일보명조" panose="02030304000000000000" pitchFamily="18" charset="-127"/>
              </a:rPr>
              <a:t>다함께</a:t>
            </a:r>
            <a:r>
              <a:rPr lang="ko-KR" altLang="en-US" sz="2400" spc="300" dirty="0">
                <a:latin typeface="HY견고딕" pitchFamily="18" charset="-127"/>
                <a:ea typeface="HY견고딕" pitchFamily="18" charset="-127"/>
                <a:cs typeface="조선일보명조" panose="02030304000000000000" pitchFamily="18" charset="-127"/>
              </a:rPr>
              <a:t> 찬송</a:t>
            </a:r>
            <a:r>
              <a:rPr lang="en-US" altLang="ko-KR" sz="2400" spc="300" dirty="0">
                <a:latin typeface="HY견고딕" pitchFamily="18" charset="-127"/>
                <a:ea typeface="HY견고딕" pitchFamily="18" charset="-127"/>
                <a:cs typeface="조선일보명조" panose="02030304000000000000" pitchFamily="18" charset="-127"/>
              </a:rPr>
              <a:t>)</a:t>
            </a:r>
            <a:endParaRPr lang="ko-KR" altLang="en-US" sz="2400" spc="300" dirty="0">
              <a:latin typeface="HY견고딕" pitchFamily="18" charset="-127"/>
              <a:ea typeface="HY견고딕" pitchFamily="18" charset="-127"/>
              <a:cs typeface="조선일보명조" panose="02030304000000000000" pitchFamily="18" charset="-127"/>
            </a:endParaRPr>
          </a:p>
        </p:txBody>
      </p:sp>
      <p:sp>
        <p:nvSpPr>
          <p:cNvPr id="11" name="Shape 239"/>
          <p:cNvSpPr txBox="1">
            <a:spLocks noGrp="1"/>
          </p:cNvSpPr>
          <p:nvPr>
            <p:ph type="subTitle" idx="4294967295"/>
          </p:nvPr>
        </p:nvSpPr>
        <p:spPr>
          <a:xfrm>
            <a:off x="1274259" y="4005064"/>
            <a:ext cx="6595481" cy="172819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>
              <a:lnSpc>
                <a:spcPts val="6600"/>
              </a:lnSpc>
              <a:spcBef>
                <a:spcPts val="0"/>
              </a:spcBef>
              <a:buNone/>
            </a:pPr>
            <a:r>
              <a:rPr lang="ko-KR" altLang="en-US" sz="4800" spc="-150" dirty="0">
                <a:latin typeface="HY견고딕" panose="02030600000101010101" pitchFamily="18" charset="-127"/>
                <a:ea typeface="HY견고딕" panose="02030600000101010101" pitchFamily="18" charset="-127"/>
                <a:cs typeface="조선일보명조" panose="02030304000000000000" pitchFamily="18" charset="-127"/>
              </a:rPr>
              <a:t>사랑의 나눔 있는 곳에</a:t>
            </a:r>
          </a:p>
          <a:p>
            <a:pPr algn="ctr">
              <a:lnSpc>
                <a:spcPts val="6600"/>
              </a:lnSpc>
              <a:spcBef>
                <a:spcPts val="0"/>
              </a:spcBef>
              <a:buNone/>
            </a:pPr>
            <a:r>
              <a:rPr lang="ko-KR" altLang="en-US" sz="4800" spc="-150" dirty="0">
                <a:latin typeface="HY견고딕" panose="02030600000101010101" pitchFamily="18" charset="-127"/>
                <a:ea typeface="HY견고딕" panose="02030600000101010101" pitchFamily="18" charset="-127"/>
                <a:cs typeface="조선일보명조" panose="02030304000000000000" pitchFamily="18" charset="-127"/>
              </a:rPr>
              <a:t>하나님께서 계시도다</a:t>
            </a:r>
          </a:p>
        </p:txBody>
      </p:sp>
    </p:spTree>
    <p:extLst>
      <p:ext uri="{BB962C8B-B14F-4D97-AF65-F5344CB8AC3E}">
        <p14:creationId xmlns:p14="http://schemas.microsoft.com/office/powerpoint/2010/main" val="2525083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569092" y="260648"/>
            <a:ext cx="26468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보냄과 결단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67544" y="980728"/>
            <a:ext cx="8352928" cy="56739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39552" y="1043455"/>
            <a:ext cx="8208912" cy="5265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평화 안에서 세상으로 나아가십시오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기쁨으로 하나님을 섬기고 이웃을 사랑하십시오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용기를 내어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, </a:t>
            </a: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선한 일에 앞장서십시오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약한 이들을 받쳐주고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, 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고통 받는 이들을 도와주십시오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악을 악으로 갚지 말고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, 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오직 공의와 사랑을 실천하십시오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우리를 해방하시며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, </a:t>
            </a: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거룩하게 하시는 하나님께서</a:t>
            </a:r>
            <a:endParaRPr kumimoji="1" lang="ko-KR" alt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여러분에게 복을 내리시고 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늘 함께 하시기를 빕니다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   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- </a:t>
            </a: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아멘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! </a:t>
            </a: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주 예수여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, </a:t>
            </a: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오시옵소서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 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04086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잘린 사각형 4"/>
          <p:cNvSpPr/>
          <p:nvPr/>
        </p:nvSpPr>
        <p:spPr>
          <a:xfrm flipH="1">
            <a:off x="1885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2185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결단 찬송</a:t>
            </a: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Shape 294"/>
          <p:cNvSpPr txBox="1">
            <a:spLocks noGrp="1"/>
          </p:cNvSpPr>
          <p:nvPr>
            <p:ph type="subTitle" idx="4294967295"/>
          </p:nvPr>
        </p:nvSpPr>
        <p:spPr>
          <a:xfrm>
            <a:off x="428303" y="1312193"/>
            <a:ext cx="8179372" cy="51125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ko-KR" altLang="en-US" sz="2700" b="1" dirty="0">
                <a:solidFill>
                  <a:srgbClr val="404040"/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</a:t>
            </a: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1. </a:t>
            </a: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살아있는 모든 생명들과 애틋한 오감을 나누며</a:t>
            </a:r>
            <a:endParaRPr lang="en-US" altLang="ko-KR" sz="2700" b="1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ko-KR" altLang="en-US" sz="2700" b="1" i="0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    그 안에 깃든 주의 숨결 느낄 수 있게 </a:t>
            </a:r>
            <a:endParaRPr lang="en-US" altLang="ko-KR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ct val="50000"/>
              </a:lnSpc>
              <a:buNone/>
            </a:pPr>
            <a:endParaRPr lang="en-US" altLang="ko-KR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2. </a:t>
            </a: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정의는 강물처럼 흐르게 평화가 그 뒤를 따르게 </a:t>
            </a:r>
            <a:endParaRPr lang="en-US" altLang="ko-KR" sz="2700" b="1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   </a:t>
            </a: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주의 사랑이 햇살처럼 번질 수 있게 </a:t>
            </a:r>
            <a:endParaRPr lang="en-US" altLang="ko-KR" sz="2700" b="1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ct val="50000"/>
              </a:lnSpc>
              <a:buNone/>
            </a:pPr>
            <a:endParaRPr lang="en-US" altLang="ko-KR" sz="2700" b="1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700" b="1" i="0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3. </a:t>
            </a:r>
            <a:r>
              <a:rPr lang="ko-KR" altLang="en-US" sz="2700" b="1" i="0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눈물이 마르지 않습니다 병든 이 땅을 고쳐주소서 </a:t>
            </a:r>
            <a:endParaRPr lang="en-US" altLang="ko-KR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   </a:t>
            </a:r>
            <a:r>
              <a:rPr lang="ko-KR" altLang="en-US" sz="2700" b="1" i="0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그 보다 먼저 우리들을 씻어 주소서 </a:t>
            </a:r>
            <a:endParaRPr lang="en-US" altLang="ko-KR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ct val="50000"/>
              </a:lnSpc>
              <a:buNone/>
            </a:pPr>
            <a:endParaRPr lang="en-US" altLang="ko-KR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후렴</a:t>
            </a: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) </a:t>
            </a: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주의 남겨진 고난을 채우며 사는 우리 </a:t>
            </a:r>
            <a:endParaRPr lang="en-US" altLang="ko-KR" sz="2700" b="1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       </a:t>
            </a: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지평교회 부르신 그 뜻을 간직하며 사는 우리</a:t>
            </a:r>
            <a:endParaRPr lang="ko-KR" altLang="en-US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8044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잘린 사각형 4"/>
          <p:cNvSpPr/>
          <p:nvPr/>
        </p:nvSpPr>
        <p:spPr>
          <a:xfrm flipH="1">
            <a:off x="1885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축도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1A587-6AD9-9DD2-A21D-3C24DDBED612}"/>
              </a:ext>
            </a:extLst>
          </p:cNvPr>
          <p:cNvSpPr txBox="1"/>
          <p:nvPr/>
        </p:nvSpPr>
        <p:spPr>
          <a:xfrm>
            <a:off x="3059832" y="3861048"/>
            <a:ext cx="3105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R="0" indent="0" algn="ctr" fontAlgn="base">
              <a:spcBef>
                <a:spcPts val="0"/>
              </a:spcBef>
              <a:spcAft>
                <a:spcPts val="0"/>
              </a:spcAft>
              <a:defRPr sz="4000" kern="0" spc="0">
                <a:effectLst/>
                <a:latin typeface="HY견고딕" panose="02030600000101010101" pitchFamily="18" charset="-127"/>
                <a:ea typeface="HY견고딕" panose="02030600000101010101" pitchFamily="18" charset="-127"/>
              </a:defRPr>
            </a:lvl1pPr>
          </a:lstStyle>
          <a:p>
            <a:r>
              <a:rPr lang="ko-KR" altLang="en-US" b="1" dirty="0" err="1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이택규</a:t>
            </a:r>
            <a:r>
              <a:rPr lang="ko-KR" altLang="en-US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  목사</a:t>
            </a:r>
          </a:p>
        </p:txBody>
      </p:sp>
    </p:spTree>
    <p:extLst>
      <p:ext uri="{BB962C8B-B14F-4D97-AF65-F5344CB8AC3E}">
        <p14:creationId xmlns:p14="http://schemas.microsoft.com/office/powerpoint/2010/main" val="3204086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대각선 방향의 모서리가 잘린 사각형 7"/>
          <p:cNvSpPr/>
          <p:nvPr/>
        </p:nvSpPr>
        <p:spPr>
          <a:xfrm flipH="1">
            <a:off x="1885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1817731" y="1196752"/>
            <a:ext cx="5519148" cy="3328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예배를 마쳤습니다</a:t>
            </a:r>
            <a:r>
              <a:rPr lang="en-US" altLang="ko-KR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  <a:p>
            <a:pPr algn="ctr">
              <a:lnSpc>
                <a:spcPct val="120000"/>
              </a:lnSpc>
            </a:pPr>
            <a:r>
              <a:rPr lang="ko-KR" altLang="en-US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세상으로 나가서 </a:t>
            </a:r>
            <a:endParaRPr lang="en-US" altLang="ko-KR" sz="3600" spc="6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모든 이와 더불어</a:t>
            </a:r>
            <a:endParaRPr lang="en-US" altLang="ko-KR" sz="3600" spc="6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사랑과 평화를 </a:t>
            </a:r>
            <a:endParaRPr lang="en-US" altLang="ko-KR" sz="3600" spc="6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이루시길 바랍니다</a:t>
            </a:r>
            <a:r>
              <a:rPr lang="en-US" altLang="ko-KR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1639334" y="620688"/>
            <a:ext cx="6624736" cy="4520260"/>
            <a:chOff x="2411760" y="2636912"/>
            <a:chExt cx="4032448" cy="1368152"/>
          </a:xfrm>
        </p:grpSpPr>
        <p:cxnSp>
          <p:nvCxnSpPr>
            <p:cNvPr id="6" name="직선 연결선 5"/>
            <p:cNvCxnSpPr/>
            <p:nvPr/>
          </p:nvCxnSpPr>
          <p:spPr>
            <a:xfrm>
              <a:off x="2411760" y="4005064"/>
              <a:ext cx="4032448" cy="0"/>
            </a:xfrm>
            <a:prstGeom prst="line">
              <a:avLst/>
            </a:prstGeom>
            <a:ln w="190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직선 연결선 6"/>
            <p:cNvCxnSpPr/>
            <p:nvPr/>
          </p:nvCxnSpPr>
          <p:spPr>
            <a:xfrm>
              <a:off x="2411760" y="2636912"/>
              <a:ext cx="4032448" cy="0"/>
            </a:xfrm>
            <a:prstGeom prst="line">
              <a:avLst/>
            </a:prstGeom>
            <a:ln w="190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072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34339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예배로의 초대</a:t>
            </a:r>
          </a:p>
        </p:txBody>
      </p:sp>
      <p:pic>
        <p:nvPicPr>
          <p:cNvPr id="5" name="_x353283272" descr="EMB000007b864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44" t="31024" r="14386"/>
          <a:stretch>
            <a:fillRect/>
          </a:stretch>
        </p:blipFill>
        <p:spPr bwMode="auto">
          <a:xfrm>
            <a:off x="483090" y="1562821"/>
            <a:ext cx="4304934" cy="337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788024" y="1457399"/>
            <a:ext cx="396044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>
                <a:latin typeface="휴먼엑스포" pitchFamily="18" charset="-127"/>
                <a:ea typeface="휴먼엑스포" pitchFamily="18" charset="-127"/>
                <a:cs typeface="조선일보명조" panose="02030304000000000000" pitchFamily="18" charset="-127"/>
              </a:rPr>
              <a:t>인 도 자</a:t>
            </a:r>
            <a:endParaRPr lang="en-US" altLang="ko-KR" sz="4000" b="1" dirty="0">
              <a:latin typeface="휴먼엑스포" pitchFamily="18" charset="-127"/>
              <a:ea typeface="휴먼엑스포" pitchFamily="18" charset="-127"/>
              <a:cs typeface="조선일보명조" panose="02030304000000000000" pitchFamily="18" charset="-127"/>
            </a:endParaRPr>
          </a:p>
          <a:p>
            <a:pPr algn="ctr"/>
            <a:endParaRPr lang="en-US" altLang="ko-KR" sz="4000" b="1" dirty="0">
              <a:latin typeface="휴먼엑스포" pitchFamily="18" charset="-127"/>
              <a:ea typeface="휴먼엑스포" pitchFamily="18" charset="-127"/>
              <a:cs typeface="조선일보명조" panose="02030304000000000000" pitchFamily="18" charset="-127"/>
            </a:endParaRPr>
          </a:p>
          <a:p>
            <a:pPr algn="ctr"/>
            <a:r>
              <a:rPr lang="ko-KR" altLang="en-US" sz="4000" b="1" dirty="0"/>
              <a:t>열린 마음으로 </a:t>
            </a:r>
            <a:r>
              <a:rPr lang="ko-KR" altLang="en-US" sz="4000" b="1" dirty="0" smtClean="0"/>
              <a:t>예배에</a:t>
            </a:r>
            <a:endParaRPr lang="en-US" altLang="ko-KR" sz="4000" b="1" dirty="0" smtClean="0"/>
          </a:p>
          <a:p>
            <a:pPr algn="ctr"/>
            <a:r>
              <a:rPr lang="ko-KR" altLang="en-US" sz="4000" b="1" dirty="0" smtClean="0"/>
              <a:t>참여합니다</a:t>
            </a:r>
            <a:r>
              <a:rPr lang="en-US" altLang="ko-KR" sz="4000" b="1" dirty="0"/>
              <a:t>.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49336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467544" y="1412776"/>
            <a:ext cx="8352928" cy="51125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611560" y="1412776"/>
            <a:ext cx="8136904" cy="4069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l" fontAlgn="base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500" b="1" kern="0" spc="0" dirty="0">
                <a:solidFill>
                  <a:srgbClr val="000000"/>
                </a:solidFill>
                <a:effectLst/>
                <a:latin typeface="양재 본목각M"/>
              </a:rPr>
              <a:t>1. 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ea typeface="양재 본목각M"/>
              </a:rPr>
              <a:t>오늘 예배는 </a:t>
            </a:r>
            <a:r>
              <a:rPr lang="ko-KR" altLang="en-US" sz="2500" b="1" kern="0" spc="0" dirty="0">
                <a:solidFill>
                  <a:srgbClr val="CA56A7"/>
                </a:solidFill>
                <a:effectLst/>
                <a:latin typeface="양재 본목각M"/>
              </a:rPr>
              <a:t>‘</a:t>
            </a:r>
            <a:r>
              <a:rPr lang="ko-KR" altLang="en-US" sz="2500" b="1" kern="0" spc="0" dirty="0">
                <a:solidFill>
                  <a:srgbClr val="CA56A7"/>
                </a:solidFill>
                <a:effectLst/>
                <a:ea typeface="양재 본목각M"/>
              </a:rPr>
              <a:t>열린 </a:t>
            </a:r>
            <a:r>
              <a:rPr lang="ko-KR" altLang="en-US" sz="2500" b="1" kern="0" spc="0" dirty="0" err="1">
                <a:solidFill>
                  <a:srgbClr val="CA56A7"/>
                </a:solidFill>
                <a:effectLst/>
                <a:ea typeface="양재 본목각M"/>
              </a:rPr>
              <a:t>통합예배</a:t>
            </a:r>
            <a:r>
              <a:rPr lang="ko-KR" altLang="en-US" sz="2500" b="1" kern="0" spc="0" dirty="0" err="1">
                <a:solidFill>
                  <a:srgbClr val="CA56A7"/>
                </a:solidFill>
                <a:effectLst/>
                <a:latin typeface="양재 본목각M"/>
              </a:rPr>
              <a:t>’</a:t>
            </a:r>
            <a:r>
              <a:rPr lang="ko-KR" altLang="en-US" sz="2500" b="1" kern="0" spc="0" dirty="0" err="1">
                <a:solidFill>
                  <a:srgbClr val="000000"/>
                </a:solidFill>
                <a:effectLst/>
                <a:ea typeface="양재 본목각M"/>
              </a:rPr>
              <a:t>로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ea typeface="양재 본목각M"/>
              </a:rPr>
              <a:t> 드립니다</a:t>
            </a:r>
            <a:r>
              <a:rPr lang="en-US" altLang="ko-KR" sz="2500" b="1" kern="0" spc="0" dirty="0">
                <a:solidFill>
                  <a:srgbClr val="000000"/>
                </a:solidFill>
                <a:effectLst/>
                <a:latin typeface="양재 본목각M"/>
              </a:rPr>
              <a:t>.</a:t>
            </a:r>
            <a:endParaRPr lang="ko-KR" altLang="en-US" sz="25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ko-KR" altLang="en-US" sz="2500" dirty="0">
                <a:latin typeface="+mn-ea"/>
                <a:cs typeface="맑은 고딕 Semilight" panose="020B0502040204020203" pitchFamily="50" charset="-127"/>
              </a:rPr>
              <a:t> ▶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찬양과 </a:t>
            </a:r>
            <a:r>
              <a:rPr lang="ko-KR" altLang="en-US" sz="2500" kern="0" spc="0" dirty="0" err="1">
                <a:solidFill>
                  <a:srgbClr val="000000"/>
                </a:solidFill>
                <a:effectLst/>
                <a:ea typeface="양재 본목각M"/>
              </a:rPr>
              <a:t>소식나눔을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 통한 친교로 예배를 엽니다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. </a:t>
            </a:r>
            <a:endParaRPr lang="ko-KR" altLang="en-US" sz="2500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500" b="1" kern="0" spc="0" dirty="0">
                <a:solidFill>
                  <a:srgbClr val="000000"/>
                </a:solidFill>
                <a:effectLst/>
                <a:latin typeface="양재 본목각M"/>
              </a:rPr>
              <a:t>2. 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ea typeface="양재 본목각M"/>
              </a:rPr>
              <a:t>정기 월례회</a:t>
            </a:r>
            <a:endParaRPr lang="ko-KR" altLang="en-US" sz="25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ko-KR" altLang="en-US" sz="2500" dirty="0">
                <a:latin typeface="+mn-ea"/>
                <a:cs typeface="맑은 고딕 Semilight" panose="020B0502040204020203" pitchFamily="50" charset="-127"/>
              </a:rPr>
              <a:t> ▶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ea typeface="양재 본목각M"/>
              </a:rPr>
              <a:t>오늘 예배 후 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latin typeface="양재 본목각M"/>
              </a:rPr>
              <a:t>*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ea typeface="양재 본목각M"/>
              </a:rPr>
              <a:t>공동식사는 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latin typeface="양재 본목각M"/>
              </a:rPr>
              <a:t>‘</a:t>
            </a:r>
            <a:r>
              <a:rPr lang="ko-KR" altLang="en-US" sz="2500" b="1" kern="0" spc="0" dirty="0" err="1">
                <a:solidFill>
                  <a:srgbClr val="000000"/>
                </a:solidFill>
                <a:effectLst/>
                <a:ea typeface="양재 본목각M"/>
              </a:rPr>
              <a:t>깁밥</a:t>
            </a:r>
            <a:r>
              <a:rPr lang="ko-KR" altLang="en-US" sz="2500" b="1" kern="0" spc="0" dirty="0" err="1">
                <a:solidFill>
                  <a:srgbClr val="000000"/>
                </a:solidFill>
                <a:effectLst/>
                <a:latin typeface="양재 본목각M"/>
              </a:rPr>
              <a:t>’</a:t>
            </a:r>
            <a:r>
              <a:rPr lang="ko-KR" altLang="en-US" sz="2500" b="1" kern="0" spc="0" dirty="0" err="1">
                <a:solidFill>
                  <a:srgbClr val="000000"/>
                </a:solidFill>
                <a:effectLst/>
                <a:ea typeface="양재 본목각M"/>
              </a:rPr>
              <a:t>으로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ea typeface="양재 본목각M"/>
              </a:rPr>
              <a:t> 나눕니다</a:t>
            </a:r>
            <a:r>
              <a:rPr lang="en-US" altLang="ko-KR" sz="2500" b="1" kern="0" spc="0" dirty="0">
                <a:solidFill>
                  <a:srgbClr val="000000"/>
                </a:solidFill>
                <a:effectLst/>
                <a:latin typeface="양재 본목각M"/>
              </a:rPr>
              <a:t>. </a:t>
            </a:r>
            <a:endParaRPr lang="ko-KR" altLang="en-US" sz="25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500" b="1" kern="0" spc="0" dirty="0">
                <a:solidFill>
                  <a:srgbClr val="000000"/>
                </a:solidFill>
                <a:effectLst/>
                <a:latin typeface="양재 본목각M"/>
              </a:rPr>
              <a:t>3. 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ea typeface="양재 본목각M"/>
              </a:rPr>
              <a:t>편집부 회의</a:t>
            </a:r>
            <a:r>
              <a:rPr lang="ko-KR" altLang="en-US" sz="2500" dirty="0">
                <a:latin typeface="+mn-ea"/>
                <a:cs typeface="맑은 고딕 Semilight" panose="020B0502040204020203" pitchFamily="50" charset="-127"/>
              </a:rPr>
              <a:t> ▶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월례회 후에 잠시 모입니다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.</a:t>
            </a:r>
            <a:endParaRPr lang="ko-KR" altLang="en-US" sz="2500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500" b="1" kern="0" spc="0" dirty="0">
                <a:solidFill>
                  <a:srgbClr val="000000"/>
                </a:solidFill>
                <a:effectLst/>
                <a:latin typeface="양재 본목각M"/>
              </a:rPr>
              <a:t>4. 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ea typeface="양재 본목각M"/>
              </a:rPr>
              <a:t>시찰연합성경학교 </a:t>
            </a:r>
            <a:r>
              <a:rPr lang="en-US" altLang="ko-KR" sz="2500" b="1" kern="0" spc="0" dirty="0">
                <a:solidFill>
                  <a:srgbClr val="000000"/>
                </a:solidFill>
                <a:effectLst/>
                <a:latin typeface="양재 본목각M"/>
              </a:rPr>
              <a:t>- </a:t>
            </a:r>
            <a:r>
              <a:rPr lang="ko-KR" altLang="en-US" sz="2500" b="1" kern="0" spc="0" dirty="0" err="1">
                <a:solidFill>
                  <a:srgbClr val="000000"/>
                </a:solidFill>
                <a:effectLst/>
                <a:ea typeface="양재 본목각M"/>
              </a:rPr>
              <a:t>평가회</a:t>
            </a:r>
            <a:endParaRPr lang="ko-KR" altLang="en-US" sz="25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ko-KR" altLang="en-US" sz="2500" dirty="0">
                <a:latin typeface="+mn-ea"/>
                <a:cs typeface="맑은 고딕 Semilight" panose="020B0502040204020203" pitchFamily="50" charset="-127"/>
              </a:rPr>
              <a:t> ▶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5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일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(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오늘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) 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오후 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4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시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. *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장소 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: 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지평교회 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(</a:t>
            </a:r>
            <a:r>
              <a:rPr lang="ko-KR" altLang="en-US" sz="2500" kern="0" spc="0" dirty="0" err="1">
                <a:solidFill>
                  <a:srgbClr val="000000"/>
                </a:solidFill>
                <a:effectLst/>
                <a:ea typeface="양재 본목각M"/>
              </a:rPr>
              <a:t>예담터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) </a:t>
            </a:r>
            <a:endParaRPr lang="ko-KR" altLang="en-US" sz="2500" kern="0" spc="0" dirty="0">
              <a:solidFill>
                <a:srgbClr val="000000"/>
              </a:solidFill>
              <a:effectLst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569092" y="260648"/>
            <a:ext cx="65231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찬양과 소식 나눔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694472" y="1007529"/>
            <a:ext cx="7477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/>
              <a:t>“ 새로 오신 분을 주님의 이름으로 환영 합니다 ！”</a:t>
            </a:r>
          </a:p>
        </p:txBody>
      </p:sp>
    </p:spTree>
    <p:extLst>
      <p:ext uri="{BB962C8B-B14F-4D97-AF65-F5344CB8AC3E}">
        <p14:creationId xmlns:p14="http://schemas.microsoft.com/office/powerpoint/2010/main" val="220109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569092" y="260648"/>
            <a:ext cx="47949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찬양과 소식 나눔</a:t>
            </a:r>
            <a:endParaRPr lang="ko-KR" altLang="en-US" sz="3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467544" y="980728"/>
            <a:ext cx="8352928" cy="56166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474164" y="980728"/>
            <a:ext cx="8346308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3000"/>
              </a:lnSpc>
            </a:pP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* </a:t>
            </a:r>
            <a:r>
              <a:rPr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몸과 맘이 상처받은 이들을 위해 기도합시다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fontAlgn="base">
              <a:lnSpc>
                <a:spcPts val="3000"/>
              </a:lnSpc>
            </a:pPr>
            <a:r>
              <a:rPr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정의와 평화가 입을 맞추는 주의 나라를 위해 기도합시다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fontAlgn="base"/>
            <a:r>
              <a:rPr lang="en-US" altLang="ko-KR" sz="2500" b="1" dirty="0">
                <a:latin typeface="+mn-ea"/>
              </a:rPr>
              <a:t>1) </a:t>
            </a:r>
            <a:r>
              <a:rPr lang="ko-KR" altLang="en-US" sz="2500" b="1" dirty="0">
                <a:latin typeface="+mn-ea"/>
              </a:rPr>
              <a:t>생일을 축하합니다</a:t>
            </a:r>
            <a:r>
              <a:rPr lang="en-US" altLang="ko-KR" sz="2500" b="1" dirty="0" smtClean="0">
                <a:latin typeface="+mn-ea"/>
              </a:rPr>
              <a:t>.  -  </a:t>
            </a:r>
            <a:r>
              <a:rPr lang="en-US" altLang="ko-KR" sz="2500" b="1" dirty="0">
                <a:latin typeface="+mn-ea"/>
              </a:rPr>
              <a:t>2</a:t>
            </a:r>
            <a:r>
              <a:rPr lang="ko-KR" altLang="en-US" sz="2500" b="1" dirty="0">
                <a:latin typeface="+mn-ea"/>
              </a:rPr>
              <a:t>월 </a:t>
            </a:r>
            <a:endParaRPr lang="ko-KR" altLang="en-US" sz="2500" dirty="0">
              <a:latin typeface="+mn-ea"/>
            </a:endParaRPr>
          </a:p>
          <a:p>
            <a:pPr marL="0" marR="0" indent="0" algn="l" fontAlgn="base" latinLnBrk="0">
              <a:spcBef>
                <a:spcPts val="0"/>
              </a:spcBef>
              <a:spcAft>
                <a:spcPts val="0"/>
              </a:spcAft>
            </a:pPr>
            <a:r>
              <a:rPr lang="ko-KR" altLang="en-US" sz="2500" dirty="0">
                <a:latin typeface="+mn-ea"/>
                <a:cs typeface="맑은 고딕 Semilight" panose="020B0502040204020203" pitchFamily="50" charset="-127"/>
              </a:rPr>
              <a:t> </a:t>
            </a:r>
            <a:r>
              <a:rPr lang="ko-KR" altLang="en-US" sz="2500" dirty="0" smtClean="0">
                <a:latin typeface="+mn-ea"/>
                <a:cs typeface="맑은 고딕 Semilight" panose="020B0502040204020203" pitchFamily="50" charset="-127"/>
              </a:rPr>
              <a:t> </a:t>
            </a:r>
            <a:r>
              <a:rPr lang="ko-KR" altLang="en-US" sz="2500" kern="0" spc="0" dirty="0" err="1" smtClean="0">
                <a:solidFill>
                  <a:srgbClr val="000000"/>
                </a:solidFill>
                <a:effectLst/>
                <a:ea typeface="양재 본목각M"/>
              </a:rPr>
              <a:t>나예린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, </a:t>
            </a:r>
            <a:r>
              <a:rPr lang="ko-KR" altLang="en-US" sz="2500" kern="0" spc="0" dirty="0" err="1">
                <a:solidFill>
                  <a:srgbClr val="000000"/>
                </a:solidFill>
                <a:effectLst/>
                <a:ea typeface="양재 본목각M"/>
              </a:rPr>
              <a:t>나예원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(14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일</a:t>
            </a:r>
            <a:r>
              <a:rPr lang="en-US" altLang="ko-KR" sz="2500" kern="0" spc="0" dirty="0" smtClean="0">
                <a:solidFill>
                  <a:srgbClr val="000000"/>
                </a:solidFill>
                <a:effectLst/>
                <a:latin typeface="양재 본목각M"/>
              </a:rPr>
              <a:t>), 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조우진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(23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일</a:t>
            </a:r>
            <a:r>
              <a:rPr lang="en-US" altLang="ko-KR" sz="2500" kern="0" spc="0" dirty="0" smtClean="0">
                <a:solidFill>
                  <a:srgbClr val="000000"/>
                </a:solidFill>
                <a:effectLst/>
                <a:latin typeface="양재 본목각M"/>
              </a:rPr>
              <a:t>), 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신준희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(25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일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) </a:t>
            </a:r>
            <a:endParaRPr lang="ko-KR" altLang="en-US" sz="2500" kern="0" spc="0" dirty="0">
              <a:solidFill>
                <a:srgbClr val="000000"/>
              </a:solidFill>
              <a:effectLst/>
            </a:endParaRPr>
          </a:p>
          <a:p>
            <a:pPr marL="0" marR="0" indent="0" algn="l" fontAlgn="base" latinLnBrk="0">
              <a:spcBef>
                <a:spcPts val="0"/>
              </a:spcBef>
              <a:spcAft>
                <a:spcPts val="0"/>
              </a:spcAft>
            </a:pPr>
            <a:r>
              <a:rPr lang="ko-KR" altLang="en-US" sz="2500" kern="0" spc="0" dirty="0" smtClean="0">
                <a:solidFill>
                  <a:srgbClr val="000000"/>
                </a:solidFill>
                <a:effectLst/>
                <a:ea typeface="양재 본목각M"/>
              </a:rPr>
              <a:t>  강창규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(29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일</a:t>
            </a:r>
            <a:r>
              <a:rPr lang="en-US" altLang="ko-KR" sz="2500" kern="0" spc="0" dirty="0" smtClean="0">
                <a:solidFill>
                  <a:srgbClr val="000000"/>
                </a:solidFill>
                <a:effectLst/>
                <a:latin typeface="양재 본목각M"/>
              </a:rPr>
              <a:t>), 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이윤기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(31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일</a:t>
            </a:r>
            <a:r>
              <a:rPr lang="en-US" altLang="ko-KR" sz="2500" kern="0" spc="0" dirty="0" smtClean="0">
                <a:solidFill>
                  <a:srgbClr val="000000"/>
                </a:solidFill>
                <a:effectLst/>
                <a:latin typeface="양재 본목각M"/>
              </a:rPr>
              <a:t>), 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*</a:t>
            </a:r>
            <a:r>
              <a:rPr lang="ko-KR" altLang="en-US" sz="2500" kern="0" spc="0" dirty="0" err="1">
                <a:solidFill>
                  <a:srgbClr val="000000"/>
                </a:solidFill>
                <a:effectLst/>
                <a:ea typeface="양재 본목각M"/>
              </a:rPr>
              <a:t>목정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 </a:t>
            </a:r>
            <a:r>
              <a:rPr lang="ko-KR" altLang="en-US" sz="2500" kern="0" spc="0" dirty="0" err="1">
                <a:solidFill>
                  <a:srgbClr val="000000"/>
                </a:solidFill>
                <a:effectLst/>
                <a:ea typeface="양재 본목각M"/>
              </a:rPr>
              <a:t>김관식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latin typeface="양재 본목각M"/>
              </a:rPr>
              <a:t> 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18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주기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(16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일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)</a:t>
            </a:r>
            <a:endParaRPr lang="ko-KR" altLang="en-US" sz="2500" kern="0" spc="0" dirty="0">
              <a:solidFill>
                <a:srgbClr val="000000"/>
              </a:solidFill>
              <a:effectLst/>
            </a:endParaRPr>
          </a:p>
          <a:p>
            <a:pPr fontAlgn="base"/>
            <a:endParaRPr lang="ko-KR" altLang="en-US" sz="2500" dirty="0">
              <a:latin typeface="+mn-ea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500" b="1" dirty="0">
                <a:latin typeface="+mn-ea"/>
              </a:rPr>
              <a:t>2) 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ea typeface="양재 본목각M"/>
              </a:rPr>
              <a:t>지평 드로잉반 </a:t>
            </a:r>
            <a:r>
              <a:rPr lang="en-US" altLang="ko-KR" sz="2500" b="1" kern="0" spc="0" dirty="0">
                <a:solidFill>
                  <a:srgbClr val="000000"/>
                </a:solidFill>
                <a:effectLst/>
                <a:latin typeface="양재 본목각M"/>
              </a:rPr>
              <a:t>- </a:t>
            </a:r>
            <a:r>
              <a:rPr lang="ko-KR" altLang="en-US" sz="2500" b="1" kern="0" spc="0" dirty="0">
                <a:solidFill>
                  <a:srgbClr val="000000"/>
                </a:solidFill>
                <a:effectLst/>
                <a:ea typeface="양재 본목각M"/>
              </a:rPr>
              <a:t>안내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latin typeface="양재 본목각M"/>
              </a:rPr>
              <a:t> </a:t>
            </a:r>
            <a:endParaRPr lang="ko-KR" altLang="en-US" sz="2500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500" dirty="0">
                <a:latin typeface="+mn-ea"/>
                <a:cs typeface="맑은 고딕 Semilight" panose="020B0502040204020203" pitchFamily="50" charset="-127"/>
              </a:rPr>
              <a:t> ▶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매월 첫째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, </a:t>
            </a:r>
            <a:r>
              <a:rPr lang="ko-KR" altLang="en-US" sz="2500" kern="0" spc="0" dirty="0">
                <a:solidFill>
                  <a:srgbClr val="000000"/>
                </a:solidFill>
                <a:effectLst/>
                <a:ea typeface="양재 본목각M"/>
              </a:rPr>
              <a:t>셋째주일 공동식사 후에 모입니다</a:t>
            </a:r>
            <a:r>
              <a:rPr lang="en-US" altLang="ko-KR" sz="2500" kern="0" spc="0" dirty="0">
                <a:solidFill>
                  <a:srgbClr val="000000"/>
                </a:solidFill>
                <a:effectLst/>
                <a:latin typeface="양재 본목각M"/>
              </a:rPr>
              <a:t>. </a:t>
            </a:r>
            <a:endParaRPr lang="ko-KR" altLang="en-US" sz="2500" kern="0" spc="0" dirty="0">
              <a:solidFill>
                <a:srgbClr val="000000"/>
              </a:solidFill>
              <a:effectLst/>
            </a:endParaRPr>
          </a:p>
        </p:txBody>
      </p:sp>
      <p:pic>
        <p:nvPicPr>
          <p:cNvPr id="2052" name="Picture 4" descr="평화의 비둘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2857" y="4581128"/>
            <a:ext cx="729070" cy="786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모서리가 둥근 직사각형 10"/>
          <p:cNvSpPr/>
          <p:nvPr/>
        </p:nvSpPr>
        <p:spPr>
          <a:xfrm>
            <a:off x="1384456" y="4734904"/>
            <a:ext cx="7292000" cy="16561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 fontAlgn="base" latinLnBrk="0"/>
            <a:r>
              <a:rPr lang="ko-KR" altLang="en-US" sz="2000" b="1" u="sng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j-ea"/>
                <a:ea typeface="+mj-ea"/>
              </a:rPr>
              <a:t>공지</a:t>
            </a:r>
            <a:r>
              <a:rPr lang="en-US" altLang="ko-KR" sz="2000" b="1" u="sng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j-ea"/>
                <a:ea typeface="+mj-ea"/>
              </a:rPr>
              <a:t>: </a:t>
            </a:r>
            <a:r>
              <a:rPr lang="ko-KR" altLang="en-US" sz="2000" b="1" u="sng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j-ea"/>
                <a:ea typeface="+mj-ea"/>
              </a:rPr>
              <a:t>장로 </a:t>
            </a:r>
            <a:r>
              <a:rPr lang="ko-KR" altLang="en-US" sz="2000" b="1" u="sng" kern="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j-ea"/>
                <a:ea typeface="+mj-ea"/>
              </a:rPr>
              <a:t>피택을</a:t>
            </a:r>
            <a:r>
              <a:rPr lang="ko-KR" altLang="en-US" sz="2000" b="1" u="sng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j-ea"/>
                <a:ea typeface="+mj-ea"/>
              </a:rPr>
              <a:t> 위한 공동의회</a:t>
            </a:r>
            <a:r>
              <a:rPr lang="ko-KR" altLang="en-US" sz="2000" b="1" kern="0" dirty="0">
                <a:solidFill>
                  <a:srgbClr val="000000"/>
                </a:solidFill>
                <a:latin typeface="+mj-ea"/>
                <a:ea typeface="+mj-ea"/>
              </a:rPr>
              <a:t>  </a:t>
            </a:r>
            <a:r>
              <a:rPr lang="en-US" altLang="ko-KR" sz="2000" b="1" kern="0" dirty="0">
                <a:solidFill>
                  <a:srgbClr val="000000"/>
                </a:solidFill>
                <a:latin typeface="+mj-ea"/>
                <a:ea typeface="+mj-ea"/>
              </a:rPr>
              <a:t>/  </a:t>
            </a:r>
            <a:endParaRPr lang="en-US" altLang="ko-KR" sz="2000" b="1" kern="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algn="ctr" fontAlgn="base" latinLnBrk="0"/>
            <a:r>
              <a:rPr lang="ko-KR" altLang="en-US" sz="2000" b="1" kern="0" dirty="0" smtClean="0">
                <a:solidFill>
                  <a:srgbClr val="000000"/>
                </a:solidFill>
                <a:latin typeface="+mj-ea"/>
                <a:ea typeface="+mj-ea"/>
              </a:rPr>
              <a:t>*</a:t>
            </a:r>
            <a:r>
              <a:rPr lang="ko-KR" altLang="en-US" sz="2000" b="1" kern="0" dirty="0">
                <a:solidFill>
                  <a:srgbClr val="000000"/>
                </a:solidFill>
                <a:latin typeface="+mj-ea"/>
                <a:ea typeface="+mj-ea"/>
              </a:rPr>
              <a:t>일시 </a:t>
            </a:r>
            <a:r>
              <a:rPr lang="en-US" altLang="ko-KR" sz="2000" b="1" kern="0" dirty="0">
                <a:solidFill>
                  <a:srgbClr val="000000"/>
                </a:solidFill>
                <a:latin typeface="+mj-ea"/>
                <a:ea typeface="+mj-ea"/>
              </a:rPr>
              <a:t>: 2023</a:t>
            </a:r>
            <a:r>
              <a:rPr lang="ko-KR" altLang="en-US" sz="2000" b="1" kern="0" dirty="0">
                <a:solidFill>
                  <a:srgbClr val="000000"/>
                </a:solidFill>
                <a:latin typeface="+mj-ea"/>
                <a:ea typeface="+mj-ea"/>
              </a:rPr>
              <a:t>년 </a:t>
            </a:r>
            <a:r>
              <a:rPr lang="en-US" altLang="ko-KR" sz="2000" b="1" kern="0" dirty="0">
                <a:solidFill>
                  <a:srgbClr val="000000"/>
                </a:solidFill>
                <a:latin typeface="+mj-ea"/>
                <a:ea typeface="+mj-ea"/>
              </a:rPr>
              <a:t>3</a:t>
            </a:r>
            <a:r>
              <a:rPr lang="ko-KR" altLang="en-US" sz="2000" b="1" kern="0" dirty="0">
                <a:solidFill>
                  <a:srgbClr val="000000"/>
                </a:solidFill>
                <a:latin typeface="+mj-ea"/>
                <a:ea typeface="+mj-ea"/>
              </a:rPr>
              <a:t>월 </a:t>
            </a:r>
            <a:r>
              <a:rPr lang="en-US" altLang="ko-KR" sz="2000" b="1" kern="0" dirty="0">
                <a:solidFill>
                  <a:srgbClr val="000000"/>
                </a:solidFill>
                <a:latin typeface="+mj-ea"/>
                <a:ea typeface="+mj-ea"/>
              </a:rPr>
              <a:t>12</a:t>
            </a:r>
            <a:r>
              <a:rPr lang="ko-KR" altLang="en-US" sz="2000" b="1" kern="0" dirty="0">
                <a:solidFill>
                  <a:srgbClr val="000000"/>
                </a:solidFill>
                <a:latin typeface="+mj-ea"/>
                <a:ea typeface="+mj-ea"/>
              </a:rPr>
              <a:t>일</a:t>
            </a:r>
            <a:r>
              <a:rPr lang="en-US" altLang="ko-KR" sz="2000" b="1" kern="0" dirty="0">
                <a:solidFill>
                  <a:srgbClr val="000000"/>
                </a:solidFill>
                <a:latin typeface="+mj-ea"/>
                <a:ea typeface="+mj-ea"/>
              </a:rPr>
              <a:t>(</a:t>
            </a:r>
            <a:r>
              <a:rPr lang="ko-KR" altLang="en-US" sz="2000" b="1" kern="0" dirty="0" err="1">
                <a:solidFill>
                  <a:srgbClr val="000000"/>
                </a:solidFill>
                <a:latin typeface="+mj-ea"/>
                <a:ea typeface="+mj-ea"/>
              </a:rPr>
              <a:t>둘째주일</a:t>
            </a:r>
            <a:r>
              <a:rPr lang="en-US" altLang="ko-KR" sz="2000" b="1" kern="0" dirty="0">
                <a:solidFill>
                  <a:srgbClr val="000000"/>
                </a:solidFill>
                <a:latin typeface="+mj-ea"/>
                <a:ea typeface="+mj-ea"/>
              </a:rPr>
              <a:t>) </a:t>
            </a:r>
            <a:r>
              <a:rPr lang="ko-KR" altLang="en-US" sz="2000" b="1" kern="0" dirty="0">
                <a:solidFill>
                  <a:srgbClr val="000000"/>
                </a:solidFill>
                <a:latin typeface="+mj-ea"/>
                <a:ea typeface="+mj-ea"/>
              </a:rPr>
              <a:t>예배 후</a:t>
            </a:r>
          </a:p>
          <a:p>
            <a:pPr algn="just" fontAlgn="base">
              <a:lnSpc>
                <a:spcPct val="200000"/>
              </a:lnSpc>
            </a:pPr>
            <a:r>
              <a:rPr lang="ko-KR" altLang="en-US" sz="1200" b="1" kern="0" dirty="0">
                <a:solidFill>
                  <a:srgbClr val="000000"/>
                </a:solidFill>
                <a:ea typeface="한양신명조"/>
              </a:rPr>
              <a:t>제</a:t>
            </a:r>
            <a:r>
              <a:rPr lang="en-US" altLang="ko-KR" sz="1200" b="1" kern="0" dirty="0">
                <a:solidFill>
                  <a:srgbClr val="000000"/>
                </a:solidFill>
                <a:latin typeface="한양신명조"/>
              </a:rPr>
              <a:t>31</a:t>
            </a:r>
            <a:r>
              <a:rPr lang="ko-KR" altLang="en-US" sz="1200" b="1" kern="0" dirty="0" smtClean="0">
                <a:solidFill>
                  <a:srgbClr val="000000"/>
                </a:solidFill>
                <a:ea typeface="한양신명조"/>
              </a:rPr>
              <a:t>조</a:t>
            </a:r>
            <a:r>
              <a:rPr lang="en-US" altLang="ko-KR" sz="1200" b="1" kern="0" dirty="0" smtClean="0">
                <a:solidFill>
                  <a:srgbClr val="000000"/>
                </a:solidFill>
                <a:ea typeface="한양신명조"/>
              </a:rPr>
              <a:t>(</a:t>
            </a:r>
            <a:r>
              <a:rPr lang="ko-KR" altLang="en-US" sz="1200" b="1" kern="0" dirty="0" smtClean="0">
                <a:solidFill>
                  <a:srgbClr val="000000"/>
                </a:solidFill>
                <a:ea typeface="한양신명조"/>
              </a:rPr>
              <a:t>장로의 </a:t>
            </a:r>
            <a:r>
              <a:rPr lang="ko-KR" altLang="en-US" sz="1200" b="1" kern="0" dirty="0">
                <a:solidFill>
                  <a:srgbClr val="000000"/>
                </a:solidFill>
                <a:ea typeface="한양신명조"/>
              </a:rPr>
              <a:t>선출과 임기</a:t>
            </a:r>
            <a:r>
              <a:rPr lang="en-US" altLang="ko-KR" sz="1200" b="1" kern="0" dirty="0">
                <a:solidFill>
                  <a:srgbClr val="000000"/>
                </a:solidFill>
                <a:ea typeface="한양신명조"/>
              </a:rPr>
              <a:t>)</a:t>
            </a:r>
            <a:r>
              <a:rPr lang="ko-KR" altLang="en-US" sz="1200" b="1" kern="0" dirty="0">
                <a:solidFill>
                  <a:srgbClr val="000000"/>
                </a:solidFill>
              </a:rPr>
              <a:t>  </a:t>
            </a:r>
            <a:r>
              <a:rPr lang="ko-KR" altLang="en-US" sz="1200" kern="0" dirty="0">
                <a:solidFill>
                  <a:srgbClr val="000000"/>
                </a:solidFill>
                <a:ea typeface="한양신명조"/>
              </a:rPr>
              <a:t>장로 선출은 </a:t>
            </a:r>
            <a:r>
              <a:rPr lang="ko-KR" altLang="en-US" sz="1200" kern="0" dirty="0" err="1">
                <a:solidFill>
                  <a:srgbClr val="000000"/>
                </a:solidFill>
                <a:ea typeface="한양신명조"/>
              </a:rPr>
              <a:t>당회가</a:t>
            </a:r>
            <a:r>
              <a:rPr lang="ko-KR" altLang="en-US" sz="1200" kern="0" dirty="0">
                <a:solidFill>
                  <a:srgbClr val="000000"/>
                </a:solidFill>
                <a:ea typeface="한양신명조"/>
              </a:rPr>
              <a:t> 결의한 수와 방법대로 공동의회에서 무기명 </a:t>
            </a:r>
            <a:endParaRPr lang="en-US" altLang="ko-KR" sz="1200" kern="0" dirty="0">
              <a:solidFill>
                <a:srgbClr val="000000"/>
              </a:solidFill>
              <a:ea typeface="한양신명조"/>
            </a:endParaRPr>
          </a:p>
          <a:p>
            <a:pPr algn="just" fontAlgn="base">
              <a:lnSpc>
                <a:spcPct val="200000"/>
              </a:lnSpc>
            </a:pPr>
            <a:r>
              <a:rPr lang="ko-KR" altLang="en-US" sz="1200" kern="0" dirty="0">
                <a:solidFill>
                  <a:srgbClr val="000000"/>
                </a:solidFill>
                <a:ea typeface="한양신명조"/>
              </a:rPr>
              <a:t>비밀투표 하여 투표수 </a:t>
            </a:r>
            <a:r>
              <a:rPr lang="en-US" altLang="ko-KR" sz="1200" kern="0" dirty="0">
                <a:solidFill>
                  <a:srgbClr val="000000"/>
                </a:solidFill>
                <a:latin typeface="한양신명조"/>
              </a:rPr>
              <a:t>3</a:t>
            </a:r>
            <a:r>
              <a:rPr lang="ko-KR" altLang="en-US" sz="1200" kern="0" dirty="0">
                <a:solidFill>
                  <a:srgbClr val="000000"/>
                </a:solidFill>
                <a:ea typeface="한양신명조"/>
              </a:rPr>
              <a:t>분의 </a:t>
            </a:r>
            <a:r>
              <a:rPr lang="en-US" altLang="ko-KR" sz="1200" kern="0" dirty="0">
                <a:solidFill>
                  <a:srgbClr val="000000"/>
                </a:solidFill>
                <a:latin typeface="한양신명조"/>
              </a:rPr>
              <a:t>2 </a:t>
            </a:r>
            <a:r>
              <a:rPr lang="ko-KR" altLang="en-US" sz="1200" kern="0" dirty="0">
                <a:solidFill>
                  <a:srgbClr val="000000"/>
                </a:solidFill>
                <a:ea typeface="한양신명조"/>
              </a:rPr>
              <a:t>이상 찬성을 받은</a:t>
            </a:r>
            <a:r>
              <a:rPr lang="ko-KR" altLang="en-US" sz="1200" kern="0" dirty="0">
                <a:solidFill>
                  <a:srgbClr val="000000"/>
                </a:solidFill>
              </a:rPr>
              <a:t> </a:t>
            </a:r>
            <a:r>
              <a:rPr lang="ko-KR" altLang="en-US" sz="1200" kern="0" dirty="0">
                <a:solidFill>
                  <a:srgbClr val="000000"/>
                </a:solidFill>
                <a:ea typeface="한양신명조"/>
              </a:rPr>
              <a:t>사람을 선임한다</a:t>
            </a:r>
            <a:r>
              <a:rPr lang="en-US" altLang="ko-KR" sz="1200" kern="0" dirty="0" smtClean="0">
                <a:solidFill>
                  <a:srgbClr val="000000"/>
                </a:solidFill>
                <a:latin typeface="한양신명조"/>
              </a:rPr>
              <a:t>.</a:t>
            </a:r>
            <a:endParaRPr lang="ko-KR" altLang="en-US" sz="12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37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82193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여는 찬양   </a:t>
            </a:r>
            <a:r>
              <a:rPr lang="en-US" altLang="ko-KR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여기 오소서</a:t>
            </a:r>
            <a:r>
              <a:rPr lang="en-US" altLang="ko-KR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36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다함께</a:t>
            </a:r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 ▲</a:t>
            </a:r>
            <a:r>
              <a:rPr lang="en-US" altLang="ko-KR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3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5" name="Picture 2" descr="C:\Documents and Settings\Administrator\바탕 화면\어서_오소서_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0000">
            <a:off x="317807" y="1433893"/>
            <a:ext cx="8505772" cy="481478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noFill/>
          </a:ln>
          <a:effectLst>
            <a:outerShdw blurRad="50800" dist="50800" dir="5400000" algn="ctr" rotWithShape="0">
              <a:schemeClr val="bg1">
                <a:lumMod val="85000"/>
                <a:lumOff val="15000"/>
                <a:alpha val="48000"/>
              </a:schemeClr>
            </a:outerShdw>
            <a:softEdge rad="0"/>
          </a:effectLst>
        </p:spPr>
      </p:pic>
      <p:sp>
        <p:nvSpPr>
          <p:cNvPr id="2" name="직사각형 1"/>
          <p:cNvSpPr/>
          <p:nvPr/>
        </p:nvSpPr>
        <p:spPr>
          <a:xfrm>
            <a:off x="342900" y="1358900"/>
            <a:ext cx="8494036" cy="1941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94364" y="6142143"/>
            <a:ext cx="8494036" cy="3111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1985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잘린 사각형 4"/>
          <p:cNvSpPr/>
          <p:nvPr/>
        </p:nvSpPr>
        <p:spPr>
          <a:xfrm flipH="1">
            <a:off x="1885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기도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31840" y="2924944"/>
            <a:ext cx="28696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이건우 교우</a:t>
            </a:r>
          </a:p>
        </p:txBody>
      </p:sp>
    </p:spTree>
    <p:extLst>
      <p:ext uri="{BB962C8B-B14F-4D97-AF65-F5344CB8AC3E}">
        <p14:creationId xmlns:p14="http://schemas.microsoft.com/office/powerpoint/2010/main" val="4273300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대각선 방향의 모서리가 잘린 사각형 5"/>
          <p:cNvSpPr/>
          <p:nvPr/>
        </p:nvSpPr>
        <p:spPr>
          <a:xfrm flipH="1">
            <a:off x="1885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성서말씀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1520" y="1268760"/>
            <a:ext cx="8784976" cy="4663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AutoNum type="arabicPeriod"/>
            </a:pPr>
            <a:r>
              <a:rPr lang="en-US" altLang="ko-KR" sz="2500" dirty="0"/>
              <a:t>"</a:t>
            </a:r>
            <a:r>
              <a:rPr lang="ko-KR" altLang="en-US" sz="2500" dirty="0"/>
              <a:t>너희는 일부러 남들이 보는 앞에서 선행을 하는 일이 없도록 하여라</a:t>
            </a:r>
            <a:r>
              <a:rPr lang="en-US" altLang="ko-KR" sz="2500" dirty="0"/>
              <a:t>. </a:t>
            </a:r>
            <a:r>
              <a:rPr lang="ko-KR" altLang="en-US" sz="2500" dirty="0"/>
              <a:t>그렇지 않으면 하늘에 계신 아버지에게서 </a:t>
            </a:r>
            <a:endParaRPr lang="en-US" altLang="ko-KR" sz="2500" dirty="0"/>
          </a:p>
          <a:p>
            <a:pPr>
              <a:lnSpc>
                <a:spcPct val="120000"/>
              </a:lnSpc>
            </a:pPr>
            <a:r>
              <a:rPr lang="en-US" altLang="ko-KR" sz="2500" dirty="0"/>
              <a:t>    </a:t>
            </a:r>
            <a:r>
              <a:rPr lang="ko-KR" altLang="en-US" sz="2500" dirty="0"/>
              <a:t>아무런 상도 받지 못한다</a:t>
            </a:r>
            <a:r>
              <a:rPr lang="en-US" altLang="ko-KR" sz="2500" dirty="0"/>
              <a:t>."</a:t>
            </a:r>
          </a:p>
          <a:p>
            <a:pPr>
              <a:lnSpc>
                <a:spcPct val="120000"/>
              </a:lnSpc>
            </a:pPr>
            <a:r>
              <a:rPr lang="en-US" altLang="ko-KR" sz="2500" dirty="0"/>
              <a:t>2. "</a:t>
            </a:r>
            <a:r>
              <a:rPr lang="ko-KR" altLang="en-US" sz="2500" dirty="0"/>
              <a:t>자선을 베풀 때에는 위선자들이 칭찬을 받으려고 회당과  </a:t>
            </a:r>
            <a:endParaRPr lang="en-US" altLang="ko-KR" sz="2500" dirty="0"/>
          </a:p>
          <a:p>
            <a:pPr>
              <a:lnSpc>
                <a:spcPct val="120000"/>
              </a:lnSpc>
            </a:pPr>
            <a:r>
              <a:rPr lang="en-US" altLang="ko-KR" sz="2500" dirty="0"/>
              <a:t>  </a:t>
            </a:r>
            <a:r>
              <a:rPr lang="ko-KR" altLang="en-US" sz="2500" dirty="0"/>
              <a:t>거리에서 하듯이 스스로 나팔을 불지 마라</a:t>
            </a:r>
            <a:r>
              <a:rPr lang="en-US" altLang="ko-KR" sz="2500" dirty="0"/>
              <a:t>. </a:t>
            </a:r>
            <a:r>
              <a:rPr lang="ko-KR" altLang="en-US" sz="2500" dirty="0"/>
              <a:t>나는 분명히 </a:t>
            </a:r>
            <a:endParaRPr lang="en-US" altLang="ko-KR" sz="2500" dirty="0"/>
          </a:p>
          <a:p>
            <a:pPr>
              <a:lnSpc>
                <a:spcPct val="120000"/>
              </a:lnSpc>
            </a:pPr>
            <a:r>
              <a:rPr lang="ko-KR" altLang="en-US" sz="2500" dirty="0"/>
              <a:t>  말한다</a:t>
            </a:r>
            <a:r>
              <a:rPr lang="en-US" altLang="ko-KR" sz="2500" dirty="0"/>
              <a:t>. </a:t>
            </a:r>
            <a:r>
              <a:rPr lang="ko-KR" altLang="en-US" sz="2500" dirty="0"/>
              <a:t>그들은 이미 받을 상을 다 받았다</a:t>
            </a:r>
            <a:r>
              <a:rPr lang="en-US" altLang="ko-KR" sz="2500" dirty="0"/>
              <a:t>.</a:t>
            </a:r>
          </a:p>
          <a:p>
            <a:pPr>
              <a:lnSpc>
                <a:spcPct val="120000"/>
              </a:lnSpc>
            </a:pPr>
            <a:r>
              <a:rPr lang="en-US" altLang="ko-KR" sz="2500" dirty="0"/>
              <a:t>3. </a:t>
            </a:r>
            <a:r>
              <a:rPr lang="ko-KR" altLang="en-US" sz="2500" dirty="0"/>
              <a:t>자선을 베풀 때에는 오른손이 하는 일을 왼손이 모르게 </a:t>
            </a:r>
            <a:endParaRPr lang="en-US" altLang="ko-KR" sz="2500" dirty="0"/>
          </a:p>
          <a:p>
            <a:pPr>
              <a:lnSpc>
                <a:spcPct val="120000"/>
              </a:lnSpc>
            </a:pPr>
            <a:r>
              <a:rPr lang="en-US" altLang="ko-KR" sz="2500" dirty="0"/>
              <a:t>   </a:t>
            </a:r>
            <a:r>
              <a:rPr lang="ko-KR" altLang="en-US" sz="2500" dirty="0"/>
              <a:t>하여</a:t>
            </a:r>
          </a:p>
          <a:p>
            <a:pPr>
              <a:lnSpc>
                <a:spcPct val="120000"/>
              </a:lnSpc>
            </a:pPr>
            <a:r>
              <a:rPr lang="en-US" altLang="ko-KR" sz="2500" dirty="0"/>
              <a:t>4. </a:t>
            </a:r>
            <a:r>
              <a:rPr lang="ko-KR" altLang="en-US" sz="2500" dirty="0"/>
              <a:t>그 자선을 숨겨두어라</a:t>
            </a:r>
            <a:r>
              <a:rPr lang="en-US" altLang="ko-KR" sz="2500" dirty="0"/>
              <a:t>. </a:t>
            </a:r>
            <a:r>
              <a:rPr lang="ko-KR" altLang="en-US" sz="2500" dirty="0"/>
              <a:t>그러면 숨은 일도 보시는 네 </a:t>
            </a:r>
            <a:endParaRPr lang="en-US" altLang="ko-KR" sz="2500" dirty="0"/>
          </a:p>
          <a:p>
            <a:pPr>
              <a:lnSpc>
                <a:spcPct val="120000"/>
              </a:lnSpc>
            </a:pPr>
            <a:r>
              <a:rPr lang="en-US" altLang="ko-KR" sz="2500" dirty="0"/>
              <a:t>   </a:t>
            </a:r>
            <a:r>
              <a:rPr lang="ko-KR" altLang="en-US" sz="2500" dirty="0"/>
              <a:t>아버지께서 </a:t>
            </a:r>
            <a:r>
              <a:rPr lang="ko-KR" altLang="en-US" sz="2500" dirty="0" err="1"/>
              <a:t>갚아주실</a:t>
            </a:r>
            <a:r>
              <a:rPr lang="ko-KR" altLang="en-US" sz="2500" dirty="0"/>
              <a:t> 것이다</a:t>
            </a:r>
            <a:r>
              <a:rPr lang="en-US" altLang="ko-KR" sz="2500" dirty="0"/>
              <a:t>."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627784" y="735087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/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마태복음 </a:t>
            </a:r>
            <a:r>
              <a:rPr lang="en-US" altLang="ko-KR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6:1~4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ko-KR" altLang="en-US" sz="2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이호정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집사</a:t>
            </a:r>
          </a:p>
        </p:txBody>
      </p:sp>
    </p:spTree>
    <p:extLst>
      <p:ext uri="{BB962C8B-B14F-4D97-AF65-F5344CB8AC3E}">
        <p14:creationId xmlns:p14="http://schemas.microsoft.com/office/powerpoint/2010/main" val="601406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대각선 방향의 모서리가 잘린 사각형 6"/>
          <p:cNvSpPr/>
          <p:nvPr/>
        </p:nvSpPr>
        <p:spPr>
          <a:xfrm flipH="1">
            <a:off x="0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특별찬양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3728" y="642918"/>
            <a:ext cx="6508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조선일보명조" panose="02030304000000000000" pitchFamily="18" charset="-127"/>
              </a:rPr>
              <a:t> 선한 능력으로 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조선일보명조" panose="02030304000000000000" pitchFamily="18" charset="-127"/>
              </a:rPr>
              <a:t>- </a:t>
            </a:r>
            <a:r>
              <a: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조선일보명조" panose="02030304000000000000" pitchFamily="18" charset="-127"/>
              </a:rPr>
              <a:t>찬양누리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107504" y="1268760"/>
            <a:ext cx="8856984" cy="5075107"/>
          </a:xfrm>
          <a:noFill/>
        </p:spPr>
        <p:txBody>
          <a:bodyPr wrap="square" rtlCol="0">
            <a:spAutoFit/>
          </a:bodyPr>
          <a:lstStyle/>
          <a:p>
            <a:pPr marL="0" lvl="0" indent="0" algn="ctr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2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주님이 다시 세상의 기쁨과 찬란한 태양 그 빛 주시면</a:t>
            </a:r>
          </a:p>
          <a:p>
            <a:pPr marL="0" lvl="0" indent="0" algn="ctr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2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우리는 거듭 지난 일 기리며 우리는 그때 당신 것 되네</a:t>
            </a:r>
          </a:p>
          <a:p>
            <a:pPr marL="0" lvl="0" indent="0" algn="ctr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ko-KR" altLang="en-US" sz="1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lvl="0" indent="0" algn="ctr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2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 어둠에 당신의 촛불이 오늘 </a:t>
            </a:r>
            <a:r>
              <a:rPr lang="ko-KR" altLang="en-US" sz="26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따듯히</a:t>
            </a:r>
            <a:r>
              <a:rPr lang="ko-KR" altLang="en-US" sz="26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밝게 타리라</a:t>
            </a:r>
          </a:p>
          <a:p>
            <a:pPr marL="0" lvl="0" indent="0" algn="ctr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2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 다시 하나 되게 하소서 당신의 빛은 밤에 빛나네</a:t>
            </a:r>
          </a:p>
          <a:p>
            <a:pPr marL="0" lvl="0" indent="0" algn="ctr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ko-KR" altLang="en-US" sz="1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lvl="0" indent="0" algn="ctr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2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적막이 우리 깊이 둘러쌀 때 세상 가득한 저 소리 듣자</a:t>
            </a:r>
          </a:p>
          <a:p>
            <a:pPr marL="0" lvl="0" indent="0" algn="ctr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2600" dirty="0">
                <a:latin typeface="HY견고딕" panose="02030600000101010101" pitchFamily="18" charset="-127"/>
                <a:ea typeface="HY견고딕" panose="02030600000101010101" pitchFamily="18" charset="-127"/>
              </a:rPr>
              <a:t>보이지 않게 세상에 퍼지는 당신 자녀의 찬양 소리를</a:t>
            </a:r>
            <a:endParaRPr lang="en-US" altLang="ko-KR" sz="2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lvl="0" indent="0" algn="ctr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ko-KR" altLang="en-US" sz="9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lvl="0" indent="0" algn="ctr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ko-KR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후렴</a:t>
            </a:r>
            <a:r>
              <a:rPr lang="en-US" altLang="ko-KR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선한 힘들이 우리 품으시니 우리는 신뢰해 우리 갈 길</a:t>
            </a:r>
          </a:p>
          <a:p>
            <a:pPr marL="0" lvl="0" indent="0" algn="ctr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아침 저녁 늘 주님 함께 계셔</a:t>
            </a:r>
            <a:r>
              <a:rPr lang="en-US" altLang="ko-KR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5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하루씩</a:t>
            </a:r>
            <a:r>
              <a:rPr lang="ko-KR" altLang="en-US" sz="25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믿음으로 살겠네</a:t>
            </a:r>
            <a:endParaRPr lang="ko-KR" altLang="ko-KR" sz="25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93352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41184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하늘말씀 이 땅에</a:t>
            </a:r>
          </a:p>
        </p:txBody>
      </p:sp>
      <p:sp>
        <p:nvSpPr>
          <p:cNvPr id="7" name="대각선 방향의 모서리가 잘린 사각형 6"/>
          <p:cNvSpPr/>
          <p:nvPr/>
        </p:nvSpPr>
        <p:spPr>
          <a:xfrm flipH="1">
            <a:off x="0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F1A587-6AD9-9DD2-A21D-3C24DDBED612}"/>
              </a:ext>
            </a:extLst>
          </p:cNvPr>
          <p:cNvSpPr txBox="1"/>
          <p:nvPr/>
        </p:nvSpPr>
        <p:spPr>
          <a:xfrm>
            <a:off x="3059832" y="3861048"/>
            <a:ext cx="3105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R="0" indent="0" algn="ctr" fontAlgn="base">
              <a:spcBef>
                <a:spcPts val="0"/>
              </a:spcBef>
              <a:spcAft>
                <a:spcPts val="0"/>
              </a:spcAft>
              <a:defRPr sz="4000" kern="0" spc="0">
                <a:effectLst/>
                <a:latin typeface="HY견고딕" panose="02030600000101010101" pitchFamily="18" charset="-127"/>
                <a:ea typeface="HY견고딕" panose="02030600000101010101" pitchFamily="18" charset="-127"/>
              </a:defRPr>
            </a:lvl1pPr>
          </a:lstStyle>
          <a:p>
            <a:r>
              <a:rPr lang="ko-KR" altLang="en-US" b="1" dirty="0" err="1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이택규</a:t>
            </a:r>
            <a:r>
              <a:rPr lang="ko-KR" altLang="en-US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  목사</a:t>
            </a:r>
          </a:p>
        </p:txBody>
      </p:sp>
      <p:sp>
        <p:nvSpPr>
          <p:cNvPr id="6" name="내용 개체 틀 5"/>
          <p:cNvSpPr txBox="1">
            <a:spLocks/>
          </p:cNvSpPr>
          <p:nvPr/>
        </p:nvSpPr>
        <p:spPr>
          <a:xfrm>
            <a:off x="899592" y="2420888"/>
            <a:ext cx="7272808" cy="91820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 latinLnBrk="0">
              <a:lnSpc>
                <a:spcPct val="16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altLang="ko-KR" sz="4000" kern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sz="4000" kern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숨겨진 손</a:t>
            </a:r>
            <a:r>
              <a:rPr lang="en-US" altLang="ko-KR" sz="4000" kern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endParaRPr lang="ko-KR" altLang="en-US" sz="4000" kern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3281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003F4C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7C0808"/>
      </a:hlink>
      <a:folHlink>
        <a:srgbClr val="0D356F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2636</TotalTime>
  <Words>580</Words>
  <Application>Microsoft Office PowerPoint</Application>
  <PresentationFormat>화면 슬라이드 쇼(4:3)</PresentationFormat>
  <Paragraphs>99</Paragraphs>
  <Slides>15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7" baseType="lpstr">
      <vt:lpstr>HY견고딕</vt:lpstr>
      <vt:lpstr>HY목각파임B</vt:lpstr>
      <vt:lpstr>HY중고딕</vt:lpstr>
      <vt:lpstr>HY헤드라인M</vt:lpstr>
      <vt:lpstr>맑은 고딕</vt:lpstr>
      <vt:lpstr>맑은 고딕 Semilight</vt:lpstr>
      <vt:lpstr>양재 본목각M</vt:lpstr>
      <vt:lpstr>조선일보명조</vt:lpstr>
      <vt:lpstr>한양신명조</vt:lpstr>
      <vt:lpstr>휴먼엑스포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ATC_003</dc:creator>
  <cp:lastModifiedBy>james</cp:lastModifiedBy>
  <cp:revision>260</cp:revision>
  <dcterms:created xsi:type="dcterms:W3CDTF">2015-06-02T01:26:56Z</dcterms:created>
  <dcterms:modified xsi:type="dcterms:W3CDTF">2023-03-04T13:00:51Z</dcterms:modified>
</cp:coreProperties>
</file>