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7" d="100"/>
          <a:sy n="117" d="100"/>
        </p:scale>
        <p:origin x="22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501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3474720" cy="5070348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457200" y="3200400"/>
            <a:ext cx="2286000" cy="2286000"/>
          </a:xfrm>
          <a:prstGeom prst="ellipse">
            <a:avLst/>
          </a:prstGeom>
          <a:solidFill>
            <a:srgbClr val="5B9BD5">
              <a:alpha val="30000"/>
            </a:srgbClr>
          </a:solidFill>
          <a:ln w="12700">
            <a:solidFill>
              <a:srgbClr val="5B9BD5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286000" y="-457200"/>
            <a:ext cx="1828800" cy="1828800"/>
          </a:xfrm>
          <a:prstGeom prst="ellipse">
            <a:avLst/>
          </a:prstGeom>
          <a:solidFill>
            <a:srgbClr val="F0A500">
              <a:alpha val="20000"/>
            </a:srgbClr>
          </a:solidFill>
          <a:ln w="12700">
            <a:solidFill>
              <a:srgbClr val="F0A500">
                <a:alpha val="2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" y="109728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 GA 설계사 성공 입문 과정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1097280" y="1600200"/>
            <a:ext cx="1280160" cy="128016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160020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GA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228600" y="2834640"/>
            <a:ext cx="30175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0A5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1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보험과 GA의 이해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  <a:endParaRPr lang="en-US" sz="1000" dirty="0"/>
          </a:p>
          <a:p>
            <a:pPr marL="0" indent="0" algn="l">
              <a:buNone/>
            </a:pPr>
            <a:r>
              <a:rPr lang="en-US" sz="1000" b="1" dirty="0">
                <a:solidFill>
                  <a:srgbClr val="F0A5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2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보험상품 이해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0000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  <a:endParaRPr lang="en-US" sz="1000" dirty="0"/>
          </a:p>
          <a:p>
            <a:pPr marL="0" indent="0" algn="l">
              <a:buNone/>
            </a:pPr>
            <a:r>
              <a:rPr lang="en-US" sz="1000" b="1" dirty="0">
                <a:solidFill>
                  <a:srgbClr val="F0A5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3~6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영업·관리·준법·성공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657600" y="822960"/>
            <a:ext cx="5212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 GA 설계사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3657600" y="1463040"/>
            <a:ext cx="52120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0A5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성공 입문 과정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3657600" y="2331720"/>
            <a:ext cx="5212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고객의 신뢰를 얻고 성과를 만드는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 전문가의 첫걸음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657600" y="3200400"/>
            <a:ext cx="5212080" cy="36576"/>
          </a:xfrm>
          <a:prstGeom prst="rect">
            <a:avLst/>
          </a:prstGeom>
          <a:solidFill>
            <a:srgbClr val="5B9BD5">
              <a:alpha val="50000"/>
            </a:srgbClr>
          </a:solidFill>
          <a:ln w="12700">
            <a:solidFill>
              <a:srgbClr val="5B9BD5">
                <a:alpha val="5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0" y="3337560"/>
            <a:ext cx="1645920" cy="822960"/>
          </a:xfrm>
          <a:prstGeom prst="rect">
            <a:avLst/>
          </a:prstGeom>
          <a:solidFill>
            <a:srgbClr val="2E6DA4">
              <a:alpha val="40000"/>
            </a:srgbClr>
          </a:solidFill>
          <a:ln w="12700">
            <a:solidFill>
              <a:srgbClr val="5B9BD5">
                <a:alpha val="5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0" y="336499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교육 대상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3657600" y="361188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신입 설계사 / 위촉 1년 미만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5394960" y="3337560"/>
            <a:ext cx="1645920" cy="822960"/>
          </a:xfrm>
          <a:prstGeom prst="rect">
            <a:avLst/>
          </a:prstGeom>
          <a:solidFill>
            <a:srgbClr val="2E6DA4">
              <a:alpha val="40000"/>
            </a:srgbClr>
          </a:solidFill>
          <a:ln w="12700">
            <a:solidFill>
              <a:srgbClr val="5B9BD5">
                <a:alpha val="5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394960" y="336499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교육 시간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5394960" y="361188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30 ~ 40분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7132320" y="3337560"/>
            <a:ext cx="1645920" cy="822960"/>
          </a:xfrm>
          <a:prstGeom prst="rect">
            <a:avLst/>
          </a:prstGeom>
          <a:solidFill>
            <a:srgbClr val="2E6DA4">
              <a:alpha val="40000"/>
            </a:srgbClr>
          </a:solidFill>
          <a:ln w="12700">
            <a:solidFill>
              <a:srgbClr val="5B9BD5">
                <a:alpha val="50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132320" y="336499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교육 목표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7132320" y="361188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영업역량 핵심 기초 완성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657600" y="4389120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© 보험 GA 교육팀  |  신입 설계사 필수 교육 과정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3. 고객 상담 프로세스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 니즈 분석과 보장 분석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74320" y="105156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📌 파악해야 할 핵심 정보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463040"/>
            <a:ext cx="2057400" cy="4572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46304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👤 기본 정보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920240"/>
            <a:ext cx="2057400" cy="114300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965960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나이·성별·직업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2313432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기혼/미혼, 자녀 수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660904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건강 이력(병력)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450592" y="1463040"/>
            <a:ext cx="2057400" cy="4572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450592" y="146304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💰 재무 상황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450592" y="1920240"/>
            <a:ext cx="2057400" cy="114300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42032" y="1965960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월 소득·지출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542032" y="2313432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기존 보험 현황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542032" y="2660904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가입 가능 보험료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626864" y="1463040"/>
            <a:ext cx="2057400" cy="4572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26864" y="146304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😰 걱정·불안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626864" y="1920240"/>
            <a:ext cx="2057400" cy="114300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18304" y="1965960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가장 두려운 리스크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18304" y="2313432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가족에 대한 걱정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718304" y="2660904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노후·질병 준비도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803136" y="1463040"/>
            <a:ext cx="2057400" cy="4572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03136" y="1463040"/>
            <a:ext cx="2057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🎯 가입 목적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803136" y="1920240"/>
            <a:ext cx="2057400" cy="114300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894576" y="1965960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보장 vs 저축 목적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894576" y="2313432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단기 vs 장기 계획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894576" y="2660904"/>
            <a:ext cx="18745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• 우선순위 보장 항목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274320" y="3154680"/>
            <a:ext cx="8595360" cy="36576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74320" y="315468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📊 보장 분석 방법 — 3단계 프로세스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274320" y="3566160"/>
            <a:ext cx="2743200" cy="132588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74320" y="3566160"/>
            <a:ext cx="2743200" cy="34747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20040" y="356616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STEP 1  기존 보험 정리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65760" y="393192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고객의 기존 증권을 모두 가져오게 하여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보장 내용·보험료·만기를 정리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3154680" y="3566160"/>
            <a:ext cx="2743200" cy="132588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154680" y="3566160"/>
            <a:ext cx="2743200" cy="347472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200400" y="356616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STEP 2  보장 Gap 파악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246120" y="393192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부족한 보장 영역(질병/상해/노후/사망)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을 한눈에 보이게 표로 정리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6035040" y="3566160"/>
            <a:ext cx="2743200" cy="132588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035040" y="3566160"/>
            <a:ext cx="2743200" cy="347472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080760" y="3566160"/>
            <a:ext cx="2651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STEP 3  우선순위 제안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126480" y="393192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모든 보장을 한꺼번에 권유 ✕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가장 중요한 보장 1~2개부터 제안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3. 고객 상담 프로세스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상품 제안과 계약 체결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4206240" cy="384048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51560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📋 설득력 있는 상품 제안 5원칙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481328"/>
            <a:ext cx="4206240" cy="585216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50876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① 숫자로 말하라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1755648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"보장이 됩니다" ✕ → "뇌졸중 진단 시 3천만원 지급" ✓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74320" y="2112264"/>
            <a:ext cx="4206240" cy="585216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139696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② 고객 언어를 써라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65760" y="2386584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약관 용어 ✕ → 고객 일상 언어로 쉽게 설명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74320" y="2743200"/>
            <a:ext cx="4206240" cy="585216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770632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③ 비교 자료 준비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65760" y="3017520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A사 vs B사 비교표로 선택 이유 명확화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74320" y="3374136"/>
            <a:ext cx="4206240" cy="585216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401568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④ 감정에 호소하라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65760" y="3648456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"가족이 남겨질 때 가장 걱정되는 것은?" 질문으로 공감 유발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274320" y="4005072"/>
            <a:ext cx="4206240" cy="585216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4032504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⑤ 선택지를 좁혀라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65760" y="4279392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"이 상품 어떠세요?" ✕ → "A안과 B안 중 어느 게 맞으세요?" ✓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663440" y="1051560"/>
            <a:ext cx="4206240" cy="38404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63440" y="1051560"/>
            <a:ext cx="4206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✍️ 계약 체결(클로징) 핵심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663440" y="1481328"/>
            <a:ext cx="4206240" cy="585216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663440" y="1481328"/>
            <a:ext cx="64008" cy="585216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73168" y="150876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클로징 타이밍 포착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773168" y="1755648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고객이 구체적 질문을 하기 시작할 때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("이 보험료면 얼마예요?" → 관심 신호)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663440" y="2112264"/>
            <a:ext cx="4206240" cy="585216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663440" y="2112264"/>
            <a:ext cx="64008" cy="585216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73168" y="2139696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전제 질문 기법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773168" y="2386584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"가입하실 건가요?" ✕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"납입 기간은 20년과 30년 중 어느 게 좋으세요?" ✓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663440" y="2743200"/>
            <a:ext cx="4206240" cy="585216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663440" y="2743200"/>
            <a:ext cx="64008" cy="585216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773168" y="2770632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반대 처리 화법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773168" y="3017520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"생각해볼게요" → "어떤 부분이 고민이신가요?"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→ 진짜 이유를 파악하고 해결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663440" y="3374136"/>
            <a:ext cx="4206240" cy="585216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663440" y="3374136"/>
            <a:ext cx="64008" cy="585216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73168" y="3401568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청약서 작성 요령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4773168" y="3648456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고지의무 사항 꼼꼼히 설명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건강상태 정직 기재의 중요성 안내 필수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663440" y="4005072"/>
            <a:ext cx="4206240" cy="585216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663440" y="4005072"/>
            <a:ext cx="64008" cy="585216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773168" y="4032504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계약 후 감사 연락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4773168" y="4279392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"좋은 결정 하셨습니다" 문자 즉시 발송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첫 보험료 납입 확인까지 팔로업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4. 고객관리와 소개 영업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계약 후 고객관리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74320" y="105156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📅 계약 후 고객관리 타임라인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1463040"/>
            <a:ext cx="914400" cy="91440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50876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계약 당일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1828800" y="1874520"/>
            <a:ext cx="182880" cy="73152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2468880"/>
            <a:ext cx="1627632" cy="182880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251460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감사 문자 즉시 발송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47472" y="306324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보험료 납입 방법 안내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47472" y="361188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담당자 연락처 저장 안내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359152" y="1463040"/>
            <a:ext cx="914400" cy="91440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993392" y="150876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1주일 후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547872" y="1874520"/>
            <a:ext cx="182880" cy="73152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993392" y="2468880"/>
            <a:ext cx="1627632" cy="182880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066544" y="251460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첫 보험료 납입 확인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066544" y="306324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청약 철회 기간 안내(15일)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066544" y="361188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궁금한 점 있는지 연락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078224" y="1463040"/>
            <a:ext cx="914400" cy="9144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712464" y="150876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1개월 후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266944" y="1874520"/>
            <a:ext cx="182880" cy="73152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712464" y="2468880"/>
            <a:ext cx="1627632" cy="182880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785616" y="251460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설계안 사본 전달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785616" y="306324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보험증권 수령 확인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785616" y="361188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보험금 청구 방법 안내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797296" y="1463040"/>
            <a:ext cx="914400" cy="91440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31536" y="150876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3개월~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986016" y="1874520"/>
            <a:ext cx="182880" cy="73152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431536" y="2468880"/>
            <a:ext cx="1627632" cy="182880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504688" y="251460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분기별 안부 연락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504688" y="306324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생일·기념일 메시지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504688" y="361188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리모델링 필요 여부 점검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7516368" y="1463040"/>
            <a:ext cx="914400" cy="914400"/>
          </a:xfrm>
          <a:prstGeom prst="ellipse">
            <a:avLst/>
          </a:prstGeom>
          <a:solidFill>
            <a:srgbClr val="7F8C9A"/>
          </a:solidFill>
          <a:ln w="12700">
            <a:solidFill>
              <a:srgbClr val="7F8C9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150608" y="150876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매년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7150608" y="2468880"/>
            <a:ext cx="1627632" cy="182880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223760" y="251460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보장 리뷰 미팅 제안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223760" y="306324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갱신·만기 사전 안내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7223760" y="3611880"/>
            <a:ext cx="1481328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✓ 소개 고객 요청 타이밍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274320" y="4389120"/>
            <a:ext cx="8595360" cy="5943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74320" y="4389120"/>
            <a:ext cx="8595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💎  계약은 영업의 끝이 아니라 진짜 시작입니다.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유지율이 높은 설계사가 장기적으로 안정된 수익과 소개 고객을 얻습니다.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4. 고객관리와 소개 영업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소개 고객을 만드는 방법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2743200" cy="22860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14300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소개 고객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계약률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74320" y="173736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0A5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3배</a:t>
            </a:r>
            <a:endParaRPr lang="en-US" sz="6000" dirty="0"/>
          </a:p>
        </p:txBody>
      </p:sp>
      <p:sp>
        <p:nvSpPr>
          <p:cNvPr id="8" name="Text 6"/>
          <p:cNvSpPr/>
          <p:nvPr/>
        </p:nvSpPr>
        <p:spPr>
          <a:xfrm>
            <a:off x="274320" y="26517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일반 영업 대비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00400" y="1051560"/>
            <a:ext cx="5669280" cy="91440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0" y="1051560"/>
            <a:ext cx="64008" cy="91440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10128" y="1078992"/>
            <a:ext cx="1097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STEP 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310128" y="132588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소개 받을 자격 만들기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0" y="1124712"/>
            <a:ext cx="37490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먼저 고객에게 최고의 서비스를 제공해야 합니다.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"내가 이 설계사에게 지인을 소개해도 괜찮겠다"는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확신을 심어주는 것이 선행 조건입니다.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0" y="2011680"/>
            <a:ext cx="5669280" cy="91440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00400" y="2011680"/>
            <a:ext cx="64008" cy="91440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10128" y="2039112"/>
            <a:ext cx="1097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STEP 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310128" y="228600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소개 요청 타이밍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0" y="2084832"/>
            <a:ext cx="37490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최적 타이밍: 보험금 수령 후, 계약 1개월 후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"고객님처럼 현명한 분 주변에 계시면 소개 부탁드려도 될까요?"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부담 없는 자연스러운 요청이 핵심입니다.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00400" y="2971800"/>
            <a:ext cx="5669280" cy="91440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00400" y="2971800"/>
            <a:ext cx="64008" cy="91440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10128" y="2999232"/>
            <a:ext cx="1097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STEP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10128" y="324612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소개받은 고객 관리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029200" y="3044952"/>
            <a:ext cx="37490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소개자(기존고객) 이름을 첫 접촉 시 반드시 언급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"OOO님께서 선생님을 추천해 주셨습니다"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→ 신뢰 전이 효과 극대화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0" y="3931920"/>
            <a:ext cx="5669280" cy="91440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00400" y="3931920"/>
            <a:ext cx="64008" cy="91440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10128" y="3959352"/>
            <a:ext cx="1097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STEP 4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310128" y="420624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소개 보상과 감사 표현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029200" y="4005072"/>
            <a:ext cx="374904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소개를 주신 고객에게 반드시 감사 연락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결과를 공유하면 추가 소개로 이어집니다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소개 → 계약 → 감사 → 재소개의 선순환 구조 완성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74320" y="4846320"/>
            <a:ext cx="8595360" cy="18288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5. 준법영업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금융소비자보호법과 불완전판매 예방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8595360" cy="4114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51560"/>
            <a:ext cx="8595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⚠️  불완전판매는 자격 취소 및 민·형사 처벌의 대상이 됩니다. 반드시 숙지하세요!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508760"/>
            <a:ext cx="4114800" cy="3657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150876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금융소비자보호법 핵심 6대 의무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4114800" cy="420624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" y="1975104"/>
            <a:ext cx="301752" cy="301752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975104"/>
            <a:ext cx="301752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1947672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적합성 원칙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85800" y="2139696"/>
            <a:ext cx="3611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 정보(연령·소득·투자성향) 확인 후 적합한 상품 권유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2368296"/>
            <a:ext cx="4114800" cy="420624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0040" y="2423160"/>
            <a:ext cx="301752" cy="301752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" y="2423160"/>
            <a:ext cx="301752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2395728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적정성 원칙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85800" y="2587752"/>
            <a:ext cx="3611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고객이 원하는 상품이 부적절하면 이를 알려야 함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74320" y="2816352"/>
            <a:ext cx="4114800" cy="420624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0040" y="2871216"/>
            <a:ext cx="301752" cy="301752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0040" y="2871216"/>
            <a:ext cx="301752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2843784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설명의무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85800" y="3035808"/>
            <a:ext cx="3611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상품의 핵심 내용·위험·비용을 이해하도록 충분히 설명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74320" y="3264408"/>
            <a:ext cx="4114800" cy="420624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0040" y="3319272"/>
            <a:ext cx="301752" cy="301752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0040" y="3319272"/>
            <a:ext cx="301752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85800" y="3291840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불공정영업 금지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85800" y="3483864"/>
            <a:ext cx="3611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꺾기·강요·위협·거짓말 등 불공정 영업행위 금지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274320" y="3712464"/>
            <a:ext cx="4114800" cy="420624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20040" y="3767328"/>
            <a:ext cx="301752" cy="301752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20040" y="3767328"/>
            <a:ext cx="301752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85800" y="3739896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허위·과장광고 금지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85800" y="3931920"/>
            <a:ext cx="3611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근거 없는 수익률 보장·리스크 축소 표현 금지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274320" y="4160520"/>
            <a:ext cx="4114800" cy="420624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0040" y="4215384"/>
            <a:ext cx="301752" cy="301752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0040" y="4215384"/>
            <a:ext cx="301752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6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85800" y="4187952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청약철회권 보장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685800" y="4379976"/>
            <a:ext cx="3611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계약 후 15일 내 청약 철회 권리 반드시 안내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4663440" y="1508760"/>
            <a:ext cx="4206240" cy="3657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63440" y="1508760"/>
            <a:ext cx="4206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❌ 불완전판매 사례 (실제 주의 케이스)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4663440" y="1920240"/>
            <a:ext cx="4206240" cy="502920"/>
          </a:xfrm>
          <a:prstGeom prst="rect">
            <a:avLst/>
          </a:prstGeom>
          <a:solidFill>
            <a:srgbClr val="FFF5F5"/>
          </a:solidFill>
          <a:ln w="12700">
            <a:solidFill>
              <a:srgbClr val="F0C0C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754880" y="1947672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✗ 과장 설명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4754880" y="2157984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"이 상품은 무조건 다 보장돼요" → 특이조건·면책사항 미설명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663440" y="2459736"/>
            <a:ext cx="4206240" cy="502920"/>
          </a:xfrm>
          <a:prstGeom prst="rect">
            <a:avLst/>
          </a:prstGeom>
          <a:solidFill>
            <a:srgbClr val="F4F7FB"/>
          </a:solidFill>
          <a:ln w="12700">
            <a:solidFill>
              <a:srgbClr val="F0C0C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754880" y="2487168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✗ 고지의무 위반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4754880" y="2697480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"건강고지는 대충 써도 돼요" → 보험금 지급 거절 원인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4663440" y="2999232"/>
            <a:ext cx="4206240" cy="502920"/>
          </a:xfrm>
          <a:prstGeom prst="rect">
            <a:avLst/>
          </a:prstGeom>
          <a:solidFill>
            <a:srgbClr val="FFF5F5"/>
          </a:solidFill>
          <a:ln w="12700">
            <a:solidFill>
              <a:srgbClr val="F0C0C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754880" y="3026664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✗ 부적합 상품 권유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4754880" y="3236976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70대 고객에게 30년 납 종신보험 판매 → 적합성 위반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663440" y="3538728"/>
            <a:ext cx="4206240" cy="502920"/>
          </a:xfrm>
          <a:prstGeom prst="rect">
            <a:avLst/>
          </a:prstGeom>
          <a:solidFill>
            <a:srgbClr val="F4F7FB"/>
          </a:solidFill>
          <a:ln w="12700">
            <a:solidFill>
              <a:srgbClr val="F0C0C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754880" y="3566160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✗ 청약철회 미안내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4754880" y="3776472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15일 내 철회 권리를 설명하지 않으면 민사소송 대상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663440" y="4078224"/>
            <a:ext cx="4206240" cy="502920"/>
          </a:xfrm>
          <a:prstGeom prst="rect">
            <a:avLst/>
          </a:prstGeom>
          <a:solidFill>
            <a:srgbClr val="FFF5F5"/>
          </a:solidFill>
          <a:ln w="12700">
            <a:solidFill>
              <a:srgbClr val="F0C0C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754880" y="4105656"/>
            <a:ext cx="4023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✗ 개인정보 무단 활용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4754880" y="4315968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 동의 없이 연락처를 제3자에게 제공 → 개인정보보호법 위반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274320" y="4663440"/>
            <a:ext cx="8595360" cy="365760"/>
          </a:xfrm>
          <a:prstGeom prst="rect">
            <a:avLst/>
          </a:prstGeom>
          <a:solidFill>
            <a:srgbClr val="D6E8F8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274320" y="466344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✅  준법영업은 고객 보호이자 나를 보호하는 최고의 방패입니다. 모르면 물어보세요!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6. 성공하는 설계사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8404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우수 설계사의 공통 습관과 실천 과제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2788920" cy="1097280"/>
          </a:xfrm>
          <a:prstGeom prst="rect">
            <a:avLst/>
          </a:prstGeom>
          <a:solidFill>
            <a:srgbClr val="203A5A"/>
          </a:solidFill>
          <a:ln w="12700">
            <a:solidFill>
              <a:srgbClr val="5B9BD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1005840"/>
            <a:ext cx="278892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0972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📓 매일 명단 관리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20040" y="1463040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발굴·상담·계약·관리 고객을 매일 기록하고 숫자로 점검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154680" y="1005840"/>
            <a:ext cx="2788920" cy="1097280"/>
          </a:xfrm>
          <a:prstGeom prst="rect">
            <a:avLst/>
          </a:prstGeom>
          <a:solidFill>
            <a:srgbClr val="203A5A"/>
          </a:solidFill>
          <a:ln w="12700">
            <a:solidFill>
              <a:srgbClr val="5B9BD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154680" y="1005840"/>
            <a:ext cx="278892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46120" y="10972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📚 매주 자기계발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246120" y="1463040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상품 공부·금융 뉴스·화법 연습을 습관화. 아는 만큼 팔린다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080760" y="1005840"/>
            <a:ext cx="2788920" cy="1097280"/>
          </a:xfrm>
          <a:prstGeom prst="rect">
            <a:avLst/>
          </a:prstGeom>
          <a:solidFill>
            <a:srgbClr val="203A5A"/>
          </a:solidFill>
          <a:ln w="12700">
            <a:solidFill>
              <a:srgbClr val="5B9BD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080760" y="1005840"/>
            <a:ext cx="278892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109728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📱 SNS 꾸준히 관리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172200" y="1463040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 2~3회 정보 콘텐츠 발행. AI 활용으로 시간 단축 가능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28600" y="2240280"/>
            <a:ext cx="2788920" cy="1097280"/>
          </a:xfrm>
          <a:prstGeom prst="rect">
            <a:avLst/>
          </a:prstGeom>
          <a:solidFill>
            <a:srgbClr val="203A5A"/>
          </a:solidFill>
          <a:ln w="12700">
            <a:solidFill>
              <a:srgbClr val="5B9BD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28600" y="2240280"/>
            <a:ext cx="2788920" cy="54864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" y="23317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💬 감사 연락 생활화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20040" y="2697480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생일·기념일·보험금 지급 후 반드시 연락. 작은 관심이 큰 소개로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154680" y="2240280"/>
            <a:ext cx="2788920" cy="1097280"/>
          </a:xfrm>
          <a:prstGeom prst="rect">
            <a:avLst/>
          </a:prstGeom>
          <a:solidFill>
            <a:srgbClr val="203A5A"/>
          </a:solidFill>
          <a:ln w="12700">
            <a:solidFill>
              <a:srgbClr val="5B9BD5">
                <a:alpha val="40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154680" y="2240280"/>
            <a:ext cx="2788920" cy="54864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46120" y="23317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🎯 목표를 수치로 관리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246120" y="2697480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월 OO건 상담, OO건 계약 목표 설정 → 주간 점검 루틴 운영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080760" y="2240280"/>
            <a:ext cx="2788920" cy="1097280"/>
          </a:xfrm>
          <a:prstGeom prst="rect">
            <a:avLst/>
          </a:prstGeom>
          <a:solidFill>
            <a:srgbClr val="203A5A"/>
          </a:solidFill>
          <a:ln w="12700">
            <a:solidFill>
              <a:srgbClr val="5B9BD5">
                <a:alpha val="40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80760" y="2240280"/>
            <a:ext cx="2788920" cy="54864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172200" y="23317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🤝 팀워크와 멘토링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172200" y="2697480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혼자 하지 말 것. 우수 선배의 동행 상담과 피드백을 적극 활용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28600" y="3520440"/>
            <a:ext cx="8686800" cy="36576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28600" y="3520440"/>
            <a:ext cx="8686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🚀  지금 바로 실천할 행동계획 3가지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228600" y="3931920"/>
            <a:ext cx="278892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28600" y="3931920"/>
            <a:ext cx="2788920" cy="3200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28600" y="3931920"/>
            <a:ext cx="2788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0A5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ACTION 1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01752" y="4270248"/>
            <a:ext cx="26517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오늘 중 잠재 고객 명단 20명 작성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01752" y="4544568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가족·친구·지인 중 보험이 필요한 분 20명을 명단에 기록하고 연락 우선순위를 정하세요.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3136392" y="3931920"/>
            <a:ext cx="278892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136392" y="3931920"/>
            <a:ext cx="2788920" cy="3200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136392" y="3931920"/>
            <a:ext cx="2788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0A5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ACTION 2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209544" y="4270248"/>
            <a:ext cx="26517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이번 주 첫 상담 2건 예약 확정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3209544" y="4544568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전화 또는 메시지로 상담 약속을 2건 잡고, 오늘 배운 니즈 분석 체크리스트를 활용해 준비하세요.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6044184" y="3931920"/>
            <a:ext cx="278892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6044184" y="3931920"/>
            <a:ext cx="2788920" cy="3200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044184" y="3931920"/>
            <a:ext cx="2788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0A5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ACTION 3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6117336" y="4270248"/>
            <a:ext cx="26517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이번 달 SNS 채널 개설 or 첫 글 발행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6117336" y="4544568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블로그나 인스타그램에 보험 정보 글 1편을 발행하세요. AI(Claude/ChatGPT)를 활용하면 30분 이내 가능합니다.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1. 보험과 GA의 이해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왜 보험설계사인가?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029200" y="38404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보험설계사의 사회적 역할과 성장 가능성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보험설계사는 단순한 상품 판매자가 아닙니다. 고객의 미래를 함께 설계하는 '리스크 매니저'입니다.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691640"/>
            <a:ext cx="1627632" cy="2926080"/>
          </a:xfrm>
          <a:prstGeom prst="rect">
            <a:avLst/>
          </a:prstGeom>
          <a:solidFill>
            <a:srgbClr val="D6E8F8"/>
          </a:solidFill>
          <a:ln w="12700">
            <a:solidFill>
              <a:srgbClr val="5B9BD5">
                <a:alpha val="40000"/>
              </a:srgbClr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691640"/>
            <a:ext cx="1627632" cy="73152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828800"/>
            <a:ext cx="16276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🌐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65760" y="2377440"/>
            <a:ext cx="15361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사회적 안전망 역할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926080"/>
            <a:ext cx="1536192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개인과 가족의 경제적 위기를 예방하고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국민 복지의 사각지대를 메우는 역할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039112" y="1691640"/>
            <a:ext cx="1627632" cy="2926080"/>
          </a:xfrm>
          <a:prstGeom prst="rect">
            <a:avLst/>
          </a:prstGeom>
          <a:solidFill>
            <a:srgbClr val="F4F7FB"/>
          </a:solidFill>
          <a:ln w="12700">
            <a:solidFill>
              <a:srgbClr val="5B9BD5">
                <a:alpha val="40000"/>
              </a:srgbClr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39112" y="1691640"/>
            <a:ext cx="1627632" cy="73152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039112" y="1828800"/>
            <a:ext cx="16276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📈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2084832" y="2377440"/>
            <a:ext cx="15361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고성과 수익 구조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084832" y="2926080"/>
            <a:ext cx="1536192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능력과 노력에 비례하는 수입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연봉 상한선이 없는 성과 기반 직업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758184" y="1691640"/>
            <a:ext cx="1627632" cy="2926080"/>
          </a:xfrm>
          <a:prstGeom prst="rect">
            <a:avLst/>
          </a:prstGeom>
          <a:solidFill>
            <a:srgbClr val="D6E8F8"/>
          </a:solidFill>
          <a:ln w="12700">
            <a:solidFill>
              <a:srgbClr val="5B9BD5">
                <a:alpha val="40000"/>
              </a:srgbClr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758184" y="1691640"/>
            <a:ext cx="1627632" cy="73152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758184" y="1828800"/>
            <a:ext cx="16276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🤝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3803904" y="2377440"/>
            <a:ext cx="15361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장기 관계 자산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803904" y="2926080"/>
            <a:ext cx="1536192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한 번 맺은 고객은 평생 고객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소개 영업으로 확장되는 네트워크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477256" y="1691640"/>
            <a:ext cx="1627632" cy="2926080"/>
          </a:xfrm>
          <a:prstGeom prst="rect">
            <a:avLst/>
          </a:prstGeom>
          <a:solidFill>
            <a:srgbClr val="F4F7FB"/>
          </a:solidFill>
          <a:ln w="12700">
            <a:solidFill>
              <a:srgbClr val="5B9BD5">
                <a:alpha val="40000"/>
              </a:srgbClr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77256" y="1691640"/>
            <a:ext cx="1627632" cy="73152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77256" y="1828800"/>
            <a:ext cx="16276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⏰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5522976" y="2377440"/>
            <a:ext cx="15361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자유로운 시간 관리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522976" y="2926080"/>
            <a:ext cx="1536192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스스로 스케줄을 설계하는 자율성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육아·부업 병행 가능한 유연한 구조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7196328" y="1691640"/>
            <a:ext cx="1627632" cy="2926080"/>
          </a:xfrm>
          <a:prstGeom prst="rect">
            <a:avLst/>
          </a:prstGeom>
          <a:solidFill>
            <a:srgbClr val="D6E8F8"/>
          </a:solidFill>
          <a:ln w="12700">
            <a:solidFill>
              <a:srgbClr val="5B9BD5">
                <a:alpha val="40000"/>
              </a:srgbClr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7196328" y="1691640"/>
            <a:ext cx="1627632" cy="73152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196328" y="1828800"/>
            <a:ext cx="162763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🎓</a:t>
            </a:r>
            <a:endParaRPr lang="en-US" sz="2800" dirty="0"/>
          </a:p>
        </p:txBody>
      </p:sp>
      <p:sp>
        <p:nvSpPr>
          <p:cNvPr id="30" name="Text 28"/>
          <p:cNvSpPr/>
          <p:nvPr/>
        </p:nvSpPr>
        <p:spPr>
          <a:xfrm>
            <a:off x="7242048" y="2377440"/>
            <a:ext cx="15361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전문성 성장 기회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242048" y="2926080"/>
            <a:ext cx="1536192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금융·세무·법률 지식을 갖춘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토탈 라이프 플래너로 성장 가능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20040" y="4709160"/>
            <a:ext cx="8503920" cy="3200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20040" y="4709160"/>
            <a:ext cx="8503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💡  보험설계사는 어려운 순간에 고객 곁에 있는 '마지막 안전망'입니다. 이 직업에 자부심을 가지세요!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1. 보험과 GA의 이해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보험회사와 GA의 차이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3749040" cy="457200"/>
          </a:xfrm>
          <a:prstGeom prst="rect">
            <a:avLst/>
          </a:prstGeom>
          <a:solidFill>
            <a:srgbClr val="7F8C9A"/>
          </a:solidFill>
          <a:ln w="12700">
            <a:solidFill>
              <a:srgbClr val="7F8C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5156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보험회사 직속 설계사 (전속)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120640" y="1051560"/>
            <a:ext cx="3749040" cy="45720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120640" y="105156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GA (독립대리점) 설계사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160520" y="1188720"/>
            <a:ext cx="822960" cy="82296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60520" y="11887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VS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74320" y="1691640"/>
            <a:ext cx="3749040" cy="502920"/>
          </a:xfrm>
          <a:prstGeom prst="rect">
            <a:avLst/>
          </a:prstGeom>
          <a:solidFill>
            <a:srgbClr val="F4F7FB"/>
          </a:solidFill>
          <a:ln w="12700">
            <a:solidFill>
              <a:srgbClr val="E0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69164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1개 보험사에 소속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206240" y="1691640"/>
            <a:ext cx="731520" cy="5029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06240" y="169164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소속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120640" y="1691640"/>
            <a:ext cx="3749040" cy="502920"/>
          </a:xfrm>
          <a:prstGeom prst="rect">
            <a:avLst/>
          </a:prstGeom>
          <a:solidFill>
            <a:srgbClr val="F4F7FB"/>
          </a:solidFill>
          <a:ln w="12700">
            <a:solidFill>
              <a:srgbClr val="E0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166360" y="169164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6DA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여러 보험사 상품 취급 가능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74320" y="2240280"/>
            <a:ext cx="37490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24028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자사 상품만 판매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206240" y="2240280"/>
            <a:ext cx="731520" cy="5029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206240" y="224028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상품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120640" y="2240280"/>
            <a:ext cx="37490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166360" y="224028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6DA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30개+ 보험사 비교 판매 가능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74320" y="2788920"/>
            <a:ext cx="3749040" cy="502920"/>
          </a:xfrm>
          <a:prstGeom prst="rect">
            <a:avLst/>
          </a:prstGeom>
          <a:solidFill>
            <a:srgbClr val="F4F7FB"/>
          </a:solidFill>
          <a:ln w="12700">
            <a:solidFill>
              <a:srgbClr val="E0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278892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회사 기준 수수료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206240" y="2788920"/>
            <a:ext cx="731520" cy="5029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206240" y="278892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수수료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120640" y="2788920"/>
            <a:ext cx="3749040" cy="502920"/>
          </a:xfrm>
          <a:prstGeom prst="rect">
            <a:avLst/>
          </a:prstGeom>
          <a:solidFill>
            <a:srgbClr val="F4F7FB"/>
          </a:solidFill>
          <a:ln w="12700">
            <a:solidFill>
              <a:srgbClr val="E0E8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166360" y="278892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6DA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경쟁력 높은 수수료 구조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74320" y="3337560"/>
            <a:ext cx="37490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8F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65760" y="333756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자사 교육 시스템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206240" y="3337560"/>
            <a:ext cx="731520" cy="5029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206240" y="333756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교육/지원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120640" y="3337560"/>
            <a:ext cx="37490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166360" y="333756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6DA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GA 자체 교육 + 다양한 지원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74320" y="3886200"/>
            <a:ext cx="3749040" cy="502920"/>
          </a:xfrm>
          <a:prstGeom prst="rect">
            <a:avLst/>
          </a:prstGeom>
          <a:solidFill>
            <a:srgbClr val="F4F7FB"/>
          </a:solidFill>
          <a:ln w="12700">
            <a:solidFill>
              <a:srgbClr val="E0E8F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5760" y="388620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회사 방침 따라야 함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206240" y="3886200"/>
            <a:ext cx="731520" cy="5029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206240" y="388620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자율성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5120640" y="3886200"/>
            <a:ext cx="3749040" cy="502920"/>
          </a:xfrm>
          <a:prstGeom prst="rect">
            <a:avLst/>
          </a:prstGeom>
          <a:solidFill>
            <a:srgbClr val="F4F7FB"/>
          </a:solidFill>
          <a:ln w="12700">
            <a:solidFill>
              <a:srgbClr val="E0E8F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166360" y="388620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6DA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상품 선택 자유도 높음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274320" y="4572000"/>
            <a:ext cx="8595360" cy="457200"/>
          </a:xfrm>
          <a:prstGeom prst="rect">
            <a:avLst/>
          </a:prstGeom>
          <a:solidFill>
            <a:srgbClr val="D6E8F8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74320" y="457200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✅  GA 설계사의 핵심 강점: 고객에게 '가장 유리한 상품'을 비교 추천할 수 있는 객관성과 전문성!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2. 보험상품 이해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생명보험과 손해보험 이해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3977640" cy="4572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97280"/>
            <a:ext cx="3977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🏥  생명보험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74320" y="1691640"/>
            <a:ext cx="3977640" cy="704088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72821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📋 종신보험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11480" y="196596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사망 시 유족에게 사망보험금 지급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가족 생활 보장이 핵심 목적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2441448"/>
            <a:ext cx="3977640" cy="704088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247802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🎗️ 암보험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11480" y="2715768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암 진단 시 큰 금액 지급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치료비 + 간접비 보장 설계 가능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3191256"/>
            <a:ext cx="3977640" cy="704088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3227832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💊 건강보험(CI)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11480" y="3465576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중대한 질병·수술·입원 보장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장기적 의료비 리스크 대비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3941064"/>
            <a:ext cx="3977640" cy="704088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397764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💰 연금보험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11480" y="4215384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노후 소득 마련 목적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저축성 + 보장성 혼합 상품도 있음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92040" y="1097280"/>
            <a:ext cx="3977640" cy="45720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92040" y="1097280"/>
            <a:ext cx="3977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🚗  손해보험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892040" y="1691640"/>
            <a:ext cx="3977640" cy="704088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0" y="172821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🏥 실손의료보험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029200" y="1965960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병원 실제 치료비의 일부 보장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'제2의 건강보험'으로 불리는 필수 상품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892040" y="2441448"/>
            <a:ext cx="3977640" cy="704088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29200" y="247802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🚗 자동차보험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029200" y="2715768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대인·대물·자차 등 자동차 사고 보장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1년 갱신형 의무 가입 상품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892040" y="3191256"/>
            <a:ext cx="3977640" cy="704088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29200" y="3227832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🏠 운전자보험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029200" y="3465576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교통사고 형사합의금·변호사비용 등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자동차보험 부족 보장 보완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92040" y="3941064"/>
            <a:ext cx="3977640" cy="704088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29200" y="397764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🦷 치아보험 / 화재보험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029200" y="4215384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치과 치료비 또는 주택 화재 보장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생활밀착형 소액 단기 상품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480560" y="1097280"/>
            <a:ext cx="182880" cy="411480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407408" y="2743200"/>
            <a:ext cx="32918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구분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2. 보험상품 이해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고객이 가장 많이 가입하는 보험 TOP 5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8595360" cy="70408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207008"/>
            <a:ext cx="502920" cy="50292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20700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60120" y="120700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🏥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508760" y="117043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0A5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실손의료보험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114800" y="1188720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📌 병원비 부담 직접 해결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06640" y="1261872"/>
            <a:ext cx="1371600" cy="365760"/>
          </a:xfrm>
          <a:prstGeom prst="roundRect">
            <a:avLst>
              <a:gd name="adj" fmla="val 25000"/>
            </a:avLst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06640" y="1261872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전 연령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1847088"/>
            <a:ext cx="8595360" cy="704088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1956816"/>
            <a:ext cx="502920" cy="50292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195681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60120" y="195681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🎗️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508760" y="192024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암보험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114800" y="1938528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📌 암 치료비 1,000~5,000만원 필요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406640" y="2011680"/>
            <a:ext cx="1371600" cy="365760"/>
          </a:xfrm>
          <a:prstGeom prst="roundRect">
            <a:avLst>
              <a:gd name="adj" fmla="val 25000"/>
            </a:avLst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06640" y="201168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30~50대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2596896"/>
            <a:ext cx="8595360" cy="704088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5760" y="2706624"/>
            <a:ext cx="502920" cy="50292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270662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60120" y="270662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🛡️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1508760" y="2670048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종신보험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4114800" y="2688336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📌 가족 생활 보장 + 상속 설계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406640" y="2761488"/>
            <a:ext cx="1371600" cy="365760"/>
          </a:xfrm>
          <a:prstGeom prst="roundRect">
            <a:avLst>
              <a:gd name="adj" fmla="val 25000"/>
            </a:avLst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06640" y="27614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30~40대 가장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74320" y="3346704"/>
            <a:ext cx="8595360" cy="704088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5760" y="3456432"/>
            <a:ext cx="502920" cy="50292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34564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960120" y="345643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🚗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1508760" y="3419856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운전자보험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4114800" y="3438144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📌 교통사고 형사합의금 필수 보완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406640" y="3511296"/>
            <a:ext cx="1371600" cy="365760"/>
          </a:xfrm>
          <a:prstGeom prst="roundRect">
            <a:avLst>
              <a:gd name="adj" fmla="val 25000"/>
            </a:avLst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406640" y="3511296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자동차 보유자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274320" y="4096512"/>
            <a:ext cx="8595360" cy="704088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65760" y="4206240"/>
            <a:ext cx="502920" cy="50292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65760" y="42062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5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960120" y="42062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💰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1508760" y="4169664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연금보험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4114800" y="4187952"/>
            <a:ext cx="3108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📌 노후 준비, 절세 목적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7406640" y="4261104"/>
            <a:ext cx="1371600" cy="365760"/>
          </a:xfrm>
          <a:prstGeom prst="roundRect">
            <a:avLst>
              <a:gd name="adj" fmla="val 25000"/>
            </a:avLst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406640" y="4261104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40~50대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2. 보험상품 이해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 포트폴리오의 개념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"보험 포트폴리오"란 고객의 연령·건강·소득·가족 상황에 맞게 보험 상품을 조합하여</a:t>
            </a:r>
            <a:endParaRPr lang="en-US" sz="1200" dirty="0"/>
          </a:p>
          <a:p>
            <a:pPr marL="0" indent="0">
              <a:buNone/>
            </a:pPr>
            <a:r>
              <a:rPr lang="en-US" sz="1200" i="1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빈틈없는 종합 보장을 완성하는 것입니다.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874520"/>
            <a:ext cx="8229600" cy="566928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874520"/>
            <a:ext cx="45262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사망·중증질환 대비 (보장의 기둥)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983480" y="1874520"/>
            <a:ext cx="3703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종신보험, 정기보험, CI보험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280160" y="2532888"/>
            <a:ext cx="6583680" cy="566928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0" y="2532888"/>
            <a:ext cx="3621024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질병·상해 의료비 (일상의 방패)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901184" y="2532888"/>
            <a:ext cx="296265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실손보험, 암보험, 건강보험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057400" y="3191256"/>
            <a:ext cx="5029200" cy="566928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48840" y="3191256"/>
            <a:ext cx="27660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생활비·소득 보전 (생활의 버팀목)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823460" y="3191256"/>
            <a:ext cx="22631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소득보장보험, 운전자보험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971800" y="3849624"/>
            <a:ext cx="3200400" cy="56692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063240" y="3849624"/>
            <a:ext cx="17602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노후 준비 (미래의 씨앗)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32020" y="3849624"/>
            <a:ext cx="14401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연금보험, 저축보험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4526280"/>
            <a:ext cx="8412480" cy="91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4526371"/>
            <a:ext cx="8412480" cy="91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4526463"/>
            <a:ext cx="8412480" cy="91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452628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핵심 설계 원칙  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① 모든 보험이 필요한 건 아닙니다 — 고객 상황에 맞는 '우선순위'가 핵심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② 보험료 총액이 월 소득의 10~15% 이내가 적정 수준 (과부족 점검 필수)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③ 중복 보장 확인 — 기존 보험과 새 상품의 보장 내용 꼼꼼히 비교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3. 고객 상담 프로세스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 영업 프로세스 전체 이해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188720"/>
            <a:ext cx="1188720" cy="118872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28600" y="123444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🔍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51560" y="1143000"/>
            <a:ext cx="320040" cy="320040"/>
          </a:xfrm>
          <a:prstGeom prst="rect">
            <a:avLst/>
          </a:prstGeom>
          <a:solidFill>
            <a:srgbClr val="F0A500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37160" y="20116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 발굴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37160" y="230428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Prospecting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82880" y="2606040"/>
            <a:ext cx="1371600" cy="128016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82880" y="2633472"/>
            <a:ext cx="13716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지인·소개·SNS·DB 마케팅을 통해 잠재 고객 확보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1417320" y="1709928"/>
            <a:ext cx="274320" cy="64008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691640" y="1188720"/>
            <a:ext cx="1188720" cy="118872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691640" y="123444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📞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2514600" y="1143000"/>
            <a:ext cx="320040" cy="320040"/>
          </a:xfrm>
          <a:prstGeom prst="rect">
            <a:avLst/>
          </a:prstGeom>
          <a:solidFill>
            <a:srgbClr val="F0A500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600200" y="20116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E6DA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어프로치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600200" y="230428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Approach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645920" y="2606040"/>
            <a:ext cx="1371600" cy="128016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645920" y="2633472"/>
            <a:ext cx="13716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첫 접촉·전화·방문으로 상담 약속 잡기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880360" y="1709928"/>
            <a:ext cx="274320" cy="64008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154680" y="1188720"/>
            <a:ext cx="1188720" cy="1188720"/>
          </a:xfrm>
          <a:prstGeom prst="ellipse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54680" y="123444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📊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3977640" y="1143000"/>
            <a:ext cx="320040" cy="320040"/>
          </a:xfrm>
          <a:prstGeom prst="rect">
            <a:avLst/>
          </a:prstGeom>
          <a:solidFill>
            <a:srgbClr val="F0A500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063240" y="20116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5B9BD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니즈 분석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063240" y="230428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Fact Finding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108960" y="2606040"/>
            <a:ext cx="1371600" cy="128016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108960" y="2633472"/>
            <a:ext cx="13716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 재무·건강·가족 정보 파악 및 보장 분석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343400" y="1709928"/>
            <a:ext cx="274320" cy="64008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617720" y="1188720"/>
            <a:ext cx="1188720" cy="118872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617720" y="123444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📋</a:t>
            </a:r>
            <a:endParaRPr lang="en-US" sz="2400" dirty="0"/>
          </a:p>
        </p:txBody>
      </p:sp>
      <p:sp>
        <p:nvSpPr>
          <p:cNvPr id="31" name="Text 29"/>
          <p:cNvSpPr/>
          <p:nvPr/>
        </p:nvSpPr>
        <p:spPr>
          <a:xfrm>
            <a:off x="5440680" y="1143000"/>
            <a:ext cx="320040" cy="320040"/>
          </a:xfrm>
          <a:prstGeom prst="rect">
            <a:avLst/>
          </a:prstGeom>
          <a:solidFill>
            <a:srgbClr val="F0A500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526280" y="20116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A5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상품 제안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526280" y="230428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Presentation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572000" y="2606040"/>
            <a:ext cx="1371600" cy="128016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72000" y="2633472"/>
            <a:ext cx="13716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맞춤형 설계안 제시 및 가입 필요성 설명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806440" y="1709928"/>
            <a:ext cx="274320" cy="64008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080760" y="1188720"/>
            <a:ext cx="1188720" cy="1188720"/>
          </a:xfrm>
          <a:prstGeom prst="ellipse">
            <a:avLst/>
          </a:prstGeom>
          <a:solidFill>
            <a:srgbClr val="2E8B57"/>
          </a:solidFill>
          <a:ln w="12700">
            <a:solidFill>
              <a:srgbClr val="2E8B5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080760" y="123444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✍️</a:t>
            </a:r>
            <a:endParaRPr lang="en-US" sz="2400" dirty="0"/>
          </a:p>
        </p:txBody>
      </p:sp>
      <p:sp>
        <p:nvSpPr>
          <p:cNvPr id="39" name="Text 37"/>
          <p:cNvSpPr/>
          <p:nvPr/>
        </p:nvSpPr>
        <p:spPr>
          <a:xfrm>
            <a:off x="6903720" y="1143000"/>
            <a:ext cx="320040" cy="320040"/>
          </a:xfrm>
          <a:prstGeom prst="rect">
            <a:avLst/>
          </a:prstGeom>
          <a:solidFill>
            <a:srgbClr val="F0A500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5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5989320" y="20116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E8B5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계약 체결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5989320" y="230428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Close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6035040" y="2606040"/>
            <a:ext cx="1371600" cy="128016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035040" y="2633472"/>
            <a:ext cx="13716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서류 작성·청약·고지의무 안내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7269480" y="1709928"/>
            <a:ext cx="274320" cy="64008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543800" y="1188720"/>
            <a:ext cx="1188720" cy="118872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543800" y="1234440"/>
            <a:ext cx="1188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🤝</a:t>
            </a:r>
            <a:endParaRPr lang="en-US" sz="2400" dirty="0"/>
          </a:p>
        </p:txBody>
      </p:sp>
      <p:sp>
        <p:nvSpPr>
          <p:cNvPr id="47" name="Text 45"/>
          <p:cNvSpPr/>
          <p:nvPr/>
        </p:nvSpPr>
        <p:spPr>
          <a:xfrm>
            <a:off x="8366760" y="1143000"/>
            <a:ext cx="320040" cy="320040"/>
          </a:xfrm>
          <a:prstGeom prst="rect">
            <a:avLst/>
          </a:prstGeom>
          <a:solidFill>
            <a:srgbClr val="F0A500"/>
          </a:solidFill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6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7452360" y="20116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 관리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7452360" y="230428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After Service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7498080" y="2606040"/>
            <a:ext cx="1371600" cy="128016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7498080" y="2633472"/>
            <a:ext cx="13716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유지관리·리모델링·소개 고객 확보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228600" y="3977640"/>
            <a:ext cx="8686800" cy="1005840"/>
          </a:xfrm>
          <a:prstGeom prst="rect">
            <a:avLst/>
          </a:prstGeom>
          <a:solidFill>
            <a:srgbClr val="D6E8F8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65760" y="402336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💡  성공의 비밀</a:t>
            </a:r>
            <a:endParaRPr lang="en-US" sz="1300" dirty="0"/>
          </a:p>
        </p:txBody>
      </p:sp>
      <p:sp>
        <p:nvSpPr>
          <p:cNvPr id="54" name="Text 52"/>
          <p:cNvSpPr/>
          <p:nvPr/>
        </p:nvSpPr>
        <p:spPr>
          <a:xfrm>
            <a:off x="365760" y="4343400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 6단계를 꾸준히, 반복적으로 실행하는 것이 곧 영업이다.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매일 일정 수의 고객을 발굴하고, 매주 일정 수의 상담을 진행하는 '숫자 관리'가 핵심입니다.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3. 고객 상담 프로세스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 발굴 방법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2057400" cy="5029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97280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👥 지인 마케팅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" y="1600200"/>
            <a:ext cx="2057400" cy="320040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719072"/>
            <a:ext cx="256032" cy="256032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719072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58368" y="1682496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가족·친구·동창·직장 동료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2468880"/>
            <a:ext cx="256032" cy="256032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468880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58368" y="2432304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명단 작성 → 단계적 접근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3218688"/>
            <a:ext cx="256032" cy="256032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21868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58368" y="3182112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부담 없는 정보 공유부터 시작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3968496"/>
            <a:ext cx="256032" cy="256032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96849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58368" y="3931920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거절 두려워 말 것 — 설명 의무를 다하는 것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450592" y="1097280"/>
            <a:ext cx="2057400" cy="50292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450592" y="1097280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🤝 소개 영업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2450592" y="1600200"/>
            <a:ext cx="2057400" cy="320040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542032" y="1719072"/>
            <a:ext cx="256032" cy="256032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542032" y="1719072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2834640" y="1682496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기존 고객에게 지인 소개 요청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542032" y="2468880"/>
            <a:ext cx="256032" cy="256032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542032" y="2468880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2834640" y="2432304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계약 후 1~2주 내 소개 요청 최적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542032" y="3218688"/>
            <a:ext cx="256032" cy="256032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542032" y="321868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2834640" y="3182112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"도움이 되셨다면 주변에 소개해 주세요"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2542032" y="3968496"/>
            <a:ext cx="256032" cy="256032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542032" y="396849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2834640" y="3931920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소개 고객은 신뢰가 전이되어 계약률 3배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626864" y="1097280"/>
            <a:ext cx="2057400" cy="502920"/>
          </a:xfrm>
          <a:prstGeom prst="rect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626864" y="1097280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📱 SNS/블로그 마케팅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4626864" y="1600200"/>
            <a:ext cx="2057400" cy="3200400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718304" y="1719072"/>
            <a:ext cx="256032" cy="256032"/>
          </a:xfrm>
          <a:prstGeom prst="ellipse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718304" y="1719072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010912" y="1682496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네이버 블로그·인스타그램·유튜브 활용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718304" y="2468880"/>
            <a:ext cx="256032" cy="256032"/>
          </a:xfrm>
          <a:prstGeom prst="ellipse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718304" y="2468880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5010912" y="2432304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정기적 보험 정보 콘텐츠 발행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718304" y="3218688"/>
            <a:ext cx="256032" cy="256032"/>
          </a:xfrm>
          <a:prstGeom prst="ellipse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718304" y="321868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010912" y="3182112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DM/댓글로 잠재 고객 발굴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4718304" y="3968496"/>
            <a:ext cx="256032" cy="256032"/>
          </a:xfrm>
          <a:prstGeom prst="ellipse">
            <a:avLst/>
          </a:prstGeom>
          <a:solidFill>
            <a:srgbClr val="5B9BD5"/>
          </a:solidFill>
          <a:ln w="12700">
            <a:solidFill>
              <a:srgbClr val="5B9BD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718304" y="396849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5010912" y="3931920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 활용으로 콘텐츠 제작 시간 단축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803136" y="1097280"/>
            <a:ext cx="2057400" cy="50292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803136" y="1097280"/>
            <a:ext cx="2057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📋 DB/이벤트 영업</a:t>
            </a:r>
            <a:endParaRPr lang="en-US" sz="1300" dirty="0"/>
          </a:p>
        </p:txBody>
      </p:sp>
      <p:sp>
        <p:nvSpPr>
          <p:cNvPr id="52" name="Shape 50"/>
          <p:cNvSpPr/>
          <p:nvPr/>
        </p:nvSpPr>
        <p:spPr>
          <a:xfrm>
            <a:off x="6803136" y="1600200"/>
            <a:ext cx="2057400" cy="320040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894576" y="1719072"/>
            <a:ext cx="256032" cy="256032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894576" y="1719072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7187184" y="1682496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보험사·GA 제공 DB 활용 (구입형)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6894576" y="2468880"/>
            <a:ext cx="256032" cy="256032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894576" y="2468880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7187184" y="2432304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전화·문자 첫 접촉 스크립트 필수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6894576" y="3218688"/>
            <a:ext cx="256032" cy="256032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894576" y="321868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7187184" y="3182112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지역 행사·세미나 참여 인맥 구축</a:t>
            </a:r>
            <a:endParaRPr lang="en-US" sz="1000" dirty="0"/>
          </a:p>
        </p:txBody>
      </p:sp>
      <p:sp>
        <p:nvSpPr>
          <p:cNvPr id="62" name="Shape 60"/>
          <p:cNvSpPr/>
          <p:nvPr/>
        </p:nvSpPr>
        <p:spPr>
          <a:xfrm>
            <a:off x="6894576" y="3968496"/>
            <a:ext cx="256032" cy="256032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894576" y="396849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</a:t>
            </a:r>
            <a:endParaRPr lang="en-US" sz="900" dirty="0"/>
          </a:p>
        </p:txBody>
      </p:sp>
      <p:sp>
        <p:nvSpPr>
          <p:cNvPr id="64" name="Text 62"/>
          <p:cNvSpPr/>
          <p:nvPr/>
        </p:nvSpPr>
        <p:spPr>
          <a:xfrm>
            <a:off x="7187184" y="3931920"/>
            <a:ext cx="162763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커뮤니티·카페 활동으로 관계 형성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8F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PART 3. 고객 상담 프로세스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첫 상담에서 신뢰 얻는 방법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74320" y="1097280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신뢰 구축의 5가지 핵심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74320" y="1554480"/>
            <a:ext cx="4937760" cy="630936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554480"/>
            <a:ext cx="502920" cy="630936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1554480"/>
            <a:ext cx="502920" cy="6309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1581912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첫인상 관리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1847088"/>
            <a:ext cx="4297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복장·명함·인사 — 설계사는 외모가 곧 신뢰도.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정장 또는 깔끔한 비즈니스 캐주얼 착용 권장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231136"/>
            <a:ext cx="4937760" cy="630936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4320" y="2231136"/>
            <a:ext cx="502920" cy="630936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2231136"/>
            <a:ext cx="502920" cy="6309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02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22960" y="2258568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판매보다 경청 먼저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2523744"/>
            <a:ext cx="4297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상담 초반 70%는 듣는 시간.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고객이 말하게 하라 — '맞장구'와 '공감'이 열쇠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74320" y="2907792"/>
            <a:ext cx="4937760" cy="630936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74320" y="2907792"/>
            <a:ext cx="502920" cy="630936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4320" y="2907792"/>
            <a:ext cx="502920" cy="6309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03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22960" y="2935224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명확한 자기소개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3200400"/>
            <a:ext cx="4297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"저는 OO GA 소속 설계사 OOO입니다.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10개 이상 보험사 상품을 비교해 드립니다"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3584448"/>
            <a:ext cx="4937760" cy="630936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74320" y="3584448"/>
            <a:ext cx="502920" cy="630936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74320" y="3584448"/>
            <a:ext cx="502920" cy="6309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04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22960" y="361188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고객 이익 중심 화법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22960" y="3877056"/>
            <a:ext cx="4297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"이 상품이 유리합니다"가 아니라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"고객님 상황에는 이런 보장이 필요합니다"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74320" y="4261104"/>
            <a:ext cx="4937760" cy="630936"/>
          </a:xfrm>
          <a:prstGeom prst="rect">
            <a:avLst/>
          </a:prstGeom>
          <a:solidFill>
            <a:srgbClr val="D6E8F8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4320" y="4261104"/>
            <a:ext cx="502920" cy="630936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4320" y="4261104"/>
            <a:ext cx="502920" cy="6309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05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22960" y="4288536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3A5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약속 이행과 팔로업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822960" y="4553712"/>
            <a:ext cx="4297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"다음 주에 설계안 가져다 드리겠습니다" →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반드시 기한 내 연락. 작은 약속이 큰 신뢰를 만든다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5486400" y="1097280"/>
            <a:ext cx="3383280" cy="411480"/>
          </a:xfrm>
          <a:prstGeom prst="rect">
            <a:avLst/>
          </a:prstGeom>
          <a:solidFill>
            <a:srgbClr val="2E6DA4"/>
          </a:solidFill>
          <a:ln w="12700">
            <a:solidFill>
              <a:srgbClr val="2E6DA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486400" y="109728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✏️  첫 상담 오프닝 스크립트 예시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5486400" y="1508760"/>
            <a:ext cx="3383280" cy="3383280"/>
          </a:xfrm>
          <a:prstGeom prst="rect">
            <a:avLst/>
          </a:prstGeom>
          <a:solidFill>
            <a:srgbClr val="F4F7FB"/>
          </a:solidFill>
          <a:ln w="12700">
            <a:solidFill>
              <a:srgbClr val="D0E4F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577840" y="1600200"/>
            <a:ext cx="32004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"안녕하세요, OOO 고객님!
오늘 시간 내주셔서 감사합니다."
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"저는 10개 이상의 보험사를 비교해 드리는
GA 소속 설계사입니다."
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C3E5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"오늘은 판매보다 고객님의 상황을
먼저 파악하고 싶습니다."
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2E6DA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"현재 어떤 부분이 가장 걱정되시나요?"
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7F8C9A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→ 이후 고객 이야기를 최대한 듣는다!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532120" y="14630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5B9BD5"/>
                </a:solidFill>
              </a:rPr>
              <a:t>❝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2075</Words>
  <Application>Microsoft Office PowerPoint</Application>
  <PresentationFormat>화면 슬라이드 쇼(16:9)</PresentationFormat>
  <Paragraphs>424</Paragraphs>
  <Slides>15</Slides>
  <Notes>15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8" baseType="lpstr">
      <vt:lpstr>Malgun Gothic</vt:lpstr>
      <vt:lpstr>Arial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보험 GA 설계사 성공 입문 과정</dc:title>
  <dc:subject>PptxGenJS Presentation</dc:subject>
  <dc:creator>보험 GA 교육팀</dc:creator>
  <cp:lastModifiedBy>금수 한</cp:lastModifiedBy>
  <cp:revision>1</cp:revision>
  <dcterms:created xsi:type="dcterms:W3CDTF">2026-06-05T05:49:04Z</dcterms:created>
  <dcterms:modified xsi:type="dcterms:W3CDTF">2026-06-05T18:54:33Z</dcterms:modified>
</cp:coreProperties>
</file>