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embeddedFontLst>
    <p:embeddedFont>
      <p:font typeface="Poppins SemiBold" panose="020B0600000101010101" charset="0"/>
      <p:regular r:id="rId28"/>
      <p:bold r:id="rId29"/>
      <p:italic r:id="rId30"/>
      <p:boldItalic r:id="rId31"/>
    </p:embeddedFont>
    <p:embeddedFont>
      <p:font typeface="Noto Sans KR" panose="020B0600000101010101" charset="-127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Poppins" panose="020B0600000101010101" charset="0"/>
      <p:regular r:id="rId38"/>
      <p:bold r:id="rId39"/>
      <p:italic r:id="rId40"/>
      <p:boldItalic r:id="rId41"/>
    </p:embeddedFont>
    <p:embeddedFont>
      <p:font typeface="Lato" panose="020B0600000101010101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836D5E-7174-4BF1-8A85-19046D8C8353}">
  <a:tblStyle styleId="{29836D5E-7174-4BF1-8A85-19046D8C835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Noto Sans KR" panose="020B0600000101010101" charset="-127"/>
        <a:ea typeface="Noto Sans KR" panose="020B0600000101010101" charset="-127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" name="Google Shape;3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de5a04d64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339;g3de5a04d64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de5a04d64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" name="Google Shape;349;g3de5a04d64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8" name="Google Shape;37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8" name="Google Shape;4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4845843" y="3383160"/>
            <a:ext cx="2500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062495" y="2343150"/>
            <a:ext cx="6066900" cy="9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칸트의</a:t>
            </a:r>
            <a:r>
              <a:rPr lang="en-US" sz="5400" b="1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주요</a:t>
            </a:r>
            <a:r>
              <a:rPr lang="en-US" sz="5400" b="1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사상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453830" y="4068960"/>
            <a:ext cx="32841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방사선학과</a:t>
            </a:r>
            <a:r>
              <a:rPr lang="en-US" sz="195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20200374 </a:t>
            </a:r>
            <a:r>
              <a:rPr lang="en-US" sz="195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조윤환</a:t>
            </a:r>
            <a:endParaRPr sz="2000"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495425"/>
            <a:ext cx="5229225" cy="52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704500"/>
            <a:ext cx="5229225" cy="52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2795587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25" y="3368873"/>
            <a:ext cx="133498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/>
        </p:nvSpPr>
        <p:spPr>
          <a:xfrm>
            <a:off x="771525" y="581025"/>
            <a:ext cx="113814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2.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실천이성비판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581025" y="581025"/>
            <a:ext cx="57150" cy="5334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581025" y="1495425"/>
            <a:ext cx="5490686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행위의</a:t>
            </a:r>
            <a:r>
              <a:rPr lang="en-US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길을</a:t>
            </a:r>
            <a:r>
              <a:rPr lang="en-US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묻다</a:t>
            </a:r>
            <a:r>
              <a:rPr lang="en-US" altLang="ko-KR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: </a:t>
            </a:r>
            <a:r>
              <a:rPr lang="ko-KR" altLang="en-US" sz="1404" b="1" i="0" u="none" strike="noStrike" cap="none" dirty="0">
                <a:solidFill>
                  <a:schemeClr val="accen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나는 무엇을 해야 하는가</a:t>
            </a:r>
            <a:r>
              <a:rPr lang="en-US" altLang="ko-KR" sz="1404" b="1" i="0" u="none" strike="noStrike" cap="none" dirty="0">
                <a:solidFill>
                  <a:schemeClr val="accen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?</a:t>
            </a:r>
            <a:endParaRPr dirty="0">
              <a:solidFill>
                <a:schemeClr val="accent1"/>
              </a:solidFill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581025" y="1933575"/>
            <a:ext cx="52292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인간이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동물과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다른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점은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스스로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세운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도덕법칙에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따라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행동할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수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있는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'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자유'에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있습니다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962025" y="2733675"/>
            <a:ext cx="484822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양심의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목소리에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따르는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실천적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이성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962025" y="3306960"/>
            <a:ext cx="484822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본능의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노예가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아닌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도덕적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주체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110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559843"/>
            <a:ext cx="5229225" cy="2652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114425"/>
            <a:ext cx="5229225" cy="409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2775781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25" y="3386367"/>
            <a:ext cx="133498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4"/>
          <p:cNvSpPr txBox="1"/>
          <p:nvPr/>
        </p:nvSpPr>
        <p:spPr>
          <a:xfrm>
            <a:off x="771525" y="581025"/>
            <a:ext cx="113814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3.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판단력비판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29" name="Google Shape;229;p24"/>
          <p:cNvSpPr/>
          <p:nvPr/>
        </p:nvSpPr>
        <p:spPr>
          <a:xfrm>
            <a:off x="581025" y="581025"/>
            <a:ext cx="57150" cy="5334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581025" y="1563106"/>
            <a:ext cx="5490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아름다움과</a:t>
            </a:r>
            <a:r>
              <a:rPr lang="en-US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질서의</a:t>
            </a:r>
            <a:r>
              <a:rPr lang="en-US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조화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581025" y="1950243"/>
            <a:ext cx="5229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인식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(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과학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)과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실천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(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도덕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)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사이의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간극을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'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판단력'을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통해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연결합니다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32" name="Google Shape;232;p24"/>
          <p:cNvSpPr txBox="1"/>
          <p:nvPr/>
        </p:nvSpPr>
        <p:spPr>
          <a:xfrm>
            <a:off x="961988" y="2748743"/>
            <a:ext cx="48483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미적</a:t>
            </a:r>
            <a:r>
              <a:rPr lang="en-US" sz="165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판단</a:t>
            </a:r>
            <a:r>
              <a:rPr lang="en-US" sz="165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: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"이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꽃은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아름답다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" (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주관적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보편성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)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961988" y="3386379"/>
            <a:ext cx="48483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목적론</a:t>
            </a:r>
            <a:r>
              <a:rPr lang="en-US" sz="165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: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자연에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숨겨진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목적과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질서를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파악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/>
          <p:nvPr/>
        </p:nvSpPr>
        <p:spPr>
          <a:xfrm>
            <a:off x="581025" y="2581275"/>
            <a:ext cx="11029950" cy="2609850"/>
          </a:xfrm>
          <a:prstGeom prst="roundRect">
            <a:avLst>
              <a:gd name="adj" fmla="val 0"/>
            </a:avLst>
          </a:prstGeom>
          <a:solidFill>
            <a:srgbClr val="111827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0" name="Google Shape;240;p25"/>
          <p:cNvGraphicFramePr/>
          <p:nvPr/>
        </p:nvGraphicFramePr>
        <p:xfrm>
          <a:off x="581025" y="2581275"/>
          <a:ext cx="11029975" cy="2609825"/>
        </p:xfrm>
        <a:graphic>
          <a:graphicData uri="http://schemas.openxmlformats.org/drawingml/2006/table">
            <a:tbl>
              <a:tblPr firstRow="1" bandRow="1">
                <a:noFill/>
                <a:tableStyleId>{29836D5E-7174-4BF1-8A85-19046D8C8353}</a:tableStyleId>
              </a:tblPr>
              <a:tblGrid>
                <a:gridCol w="152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구분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도서명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핵심 질문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FFFFFF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주요 내용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3A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F8FAFC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제1비판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8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F8FAFC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순수이성비판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8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F8FAFC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나는 무엇을 알 수 있는가?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8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F8FAFC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인식론 / 과학적 지식의 한계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8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F8FAFC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제2비판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8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F8FAFC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실천이성비판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8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F8FAFC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나는 무엇을 해야 하는가?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8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F8FAFC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윤리학 / 도덕 법칙과 자유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8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F8FAFC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제3비판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8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F8FAFC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판단력비판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8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F8FAFC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나는 무엇을 바랄 수 있는가?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82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F8FAFC"/>
                          </a:solidFill>
                          <a:latin typeface="Noto Sans KR"/>
                          <a:ea typeface="Noto Sans KR"/>
                          <a:cs typeface="Noto Sans KR"/>
                          <a:sym typeface="Noto Sans KR"/>
                        </a:rPr>
                        <a:t>미학 / 예술과 자연의 목적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8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1" name="Google Shape;241;p25"/>
          <p:cNvSpPr/>
          <p:nvPr/>
        </p:nvSpPr>
        <p:spPr>
          <a:xfrm>
            <a:off x="581025" y="3948112"/>
            <a:ext cx="1527869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2108894" y="3948112"/>
            <a:ext cx="2117377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4226272" y="3948112"/>
            <a:ext cx="3725763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7952035" y="3948112"/>
            <a:ext cx="3658939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581025" y="4567237"/>
            <a:ext cx="1527869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2108894" y="4567237"/>
            <a:ext cx="2117377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4226272" y="4567237"/>
            <a:ext cx="3725763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7952035" y="4567237"/>
            <a:ext cx="3658939" cy="952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5"/>
          <p:cNvSpPr txBox="1"/>
          <p:nvPr/>
        </p:nvSpPr>
        <p:spPr>
          <a:xfrm>
            <a:off x="771525" y="581025"/>
            <a:ext cx="113814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인간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이성의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탐구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보고서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581025" y="581025"/>
            <a:ext cx="57150" cy="5334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6"/>
          <p:cNvSpPr/>
          <p:nvPr/>
        </p:nvSpPr>
        <p:spPr>
          <a:xfrm>
            <a:off x="5619750" y="866775"/>
            <a:ext cx="9525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305276" y="1190625"/>
            <a:ext cx="115815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PART 3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000" b="1" i="0" u="none" strike="noStrike" cap="none" dirty="0">
              <a:solidFill>
                <a:srgbClr val="3B82F6"/>
              </a:solidFill>
              <a:latin typeface="Noto Sans KR" panose="020B0600000101010101" charset="-127"/>
              <a:ea typeface="Noto Sans KR" panose="020B0600000101010101" charset="-127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rgbClr val="3B82F6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정</a:t>
            </a:r>
            <a:r>
              <a:rPr lang="en-US" sz="6000" b="1" i="0" u="none" strike="noStrike" cap="none" dirty="0" err="1">
                <a:solidFill>
                  <a:srgbClr val="3B82F6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언명령</a:t>
            </a:r>
            <a:r>
              <a:rPr lang="en-US" sz="6000" b="1" i="0" u="none" strike="noStrike" cap="none" dirty="0">
                <a:solidFill>
                  <a:srgbClr val="3B82F6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endParaRPr sz="6000" b="1" i="0" u="none" strike="noStrike" cap="none" dirty="0">
              <a:solidFill>
                <a:srgbClr val="3B82F6"/>
              </a:solidFill>
              <a:latin typeface="Noto Sans KR" panose="020B0600000101010101" charset="-127"/>
              <a:ea typeface="Noto Sans KR" panose="020B0600000101010101" charset="-127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3B82F6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(Categorical Imperative)</a:t>
            </a:r>
            <a:endParaRPr dirty="0">
              <a:solidFill>
                <a:srgbClr val="3B82F6"/>
              </a:solidFill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924050"/>
            <a:ext cx="5229225" cy="39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924050"/>
            <a:ext cx="522922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7"/>
          <p:cNvSpPr txBox="1"/>
          <p:nvPr/>
        </p:nvSpPr>
        <p:spPr>
          <a:xfrm>
            <a:off x="771525" y="581025"/>
            <a:ext cx="113814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명령의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두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종류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581025" y="581025"/>
            <a:ext cx="57150" cy="5334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962025" y="2305050"/>
            <a:ext cx="46905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가언명령</a:t>
            </a:r>
            <a:r>
              <a:rPr lang="en-US" sz="1950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(Hypothetical)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68" name="Google Shape;268;p27"/>
          <p:cNvSpPr txBox="1"/>
          <p:nvPr/>
        </p:nvSpPr>
        <p:spPr>
          <a:xfrm>
            <a:off x="962025" y="2971800"/>
            <a:ext cx="44672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"~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하고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싶으면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~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하라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"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962025" y="3800475"/>
            <a:ext cx="44672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조건이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붙는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명령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개인의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욕구와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상황에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따라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달라</a:t>
            </a:r>
            <a:r>
              <a:rPr lang="ko-KR" alt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집니다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70" name="Google Shape;270;p27"/>
          <p:cNvSpPr txBox="1"/>
          <p:nvPr/>
        </p:nvSpPr>
        <p:spPr>
          <a:xfrm>
            <a:off x="962025" y="4933950"/>
            <a:ext cx="44672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예: </a:t>
            </a:r>
            <a:r>
              <a:rPr lang="en-US" sz="1500" b="0" i="1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살을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1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빼고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1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싶으면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1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운동해라</a:t>
            </a:r>
            <a:r>
              <a:rPr lang="en-US" sz="1500" b="0" i="1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71" name="Google Shape;271;p27"/>
          <p:cNvSpPr txBox="1"/>
          <p:nvPr/>
        </p:nvSpPr>
        <p:spPr>
          <a:xfrm>
            <a:off x="6762750" y="2305050"/>
            <a:ext cx="46905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정언명령</a:t>
            </a:r>
            <a:r>
              <a:rPr lang="en-US" sz="1950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(Categorical)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6762750" y="2971800"/>
            <a:ext cx="44672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"</a:t>
            </a:r>
            <a:r>
              <a:rPr lang="en-US" sz="1500" b="0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무조건</a:t>
            </a:r>
            <a:r>
              <a:rPr lang="en-US" sz="1500" b="0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 ~</a:t>
            </a:r>
            <a:r>
              <a:rPr lang="en-US" sz="1500" b="0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하라</a:t>
            </a:r>
            <a:r>
              <a:rPr lang="en-US" sz="1500" b="0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"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73" name="Google Shape;273;p27"/>
          <p:cNvSpPr txBox="1"/>
          <p:nvPr/>
        </p:nvSpPr>
        <p:spPr>
          <a:xfrm>
            <a:off x="6762750" y="3800475"/>
            <a:ext cx="44673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조건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없이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지켜야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하는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절대적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법칙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이성적인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인간이라면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당연히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따라야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ko-KR" alt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합니다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sz="1500" b="0" i="0" u="none" strike="noStrike" cap="none" dirty="0">
              <a:solidFill>
                <a:srgbClr val="94A3B8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94A3B8"/>
              </a:solidFill>
              <a:latin typeface="Noto Sans KR"/>
              <a:ea typeface="Noto Sans KR"/>
              <a:cs typeface="Noto Sans KR"/>
              <a:sym typeface="Noto Sans KR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예: </a:t>
            </a:r>
            <a:r>
              <a:rPr lang="en-US" sz="1500" i="1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거짓말을</a:t>
            </a:r>
            <a:r>
              <a:rPr lang="en-US" sz="1500" i="1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i="1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하면</a:t>
            </a:r>
            <a:r>
              <a:rPr lang="en-US" sz="1500" i="1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안 </a:t>
            </a:r>
            <a:r>
              <a:rPr lang="en-US" sz="1500" i="1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된다</a:t>
            </a:r>
            <a:r>
              <a:rPr lang="en-US" sz="1500" i="1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r>
              <a:rPr lang="en-US" altLang="ko-KR" sz="1500" i="1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(</a:t>
            </a:r>
            <a:r>
              <a:rPr lang="en-US" sz="1500" i="1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이유</a:t>
            </a:r>
            <a:r>
              <a:rPr lang="en-US" sz="1500" i="1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i="1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불문</a:t>
            </a:r>
            <a:r>
              <a:rPr lang="en-US" sz="1500" i="1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)</a:t>
            </a:r>
            <a:endParaRPr sz="1500" i="1" dirty="0">
              <a:solidFill>
                <a:srgbClr val="94A3B8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8"/>
          <p:cNvSpPr txBox="1"/>
          <p:nvPr/>
        </p:nvSpPr>
        <p:spPr>
          <a:xfrm>
            <a:off x="1724025" y="3089969"/>
            <a:ext cx="8743950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1" u="none" strike="noStrike" cap="none" dirty="0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 "네 </a:t>
            </a:r>
            <a:r>
              <a:rPr lang="en-US" sz="2700" b="0" i="1" u="none" strike="noStrike" cap="none" dirty="0" err="1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의지의</a:t>
            </a:r>
            <a:r>
              <a:rPr lang="en-US" sz="2700" b="0" i="1" u="none" strike="noStrike" cap="none" dirty="0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00" b="0" i="1" u="none" strike="noStrike" cap="none" dirty="0" err="1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준칙이</a:t>
            </a:r>
            <a:r>
              <a:rPr lang="en-US" sz="2700" b="0" i="1" u="none" strike="noStrike" cap="none" dirty="0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00" b="0" i="1" u="none" strike="noStrike" cap="none" dirty="0" err="1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언제나</a:t>
            </a:r>
            <a:r>
              <a:rPr lang="en-US" sz="2700" b="0" i="1" u="none" strike="noStrike" cap="none" dirty="0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00" b="0" i="1" u="none" strike="noStrike" cap="none" dirty="0" err="1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동시에</a:t>
            </a:r>
            <a:r>
              <a:rPr lang="en-US" sz="2700" b="0" i="1" u="none" strike="noStrike" cap="none" dirty="0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00" b="0" i="1" u="none" strike="noStrike" cap="none" dirty="0" err="1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보편적</a:t>
            </a:r>
            <a:r>
              <a:rPr lang="en-US" sz="2700" b="0" i="1" u="none" strike="noStrike" cap="none" dirty="0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00" b="0" i="1" u="none" strike="noStrike" cap="none" dirty="0" err="1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입법의</a:t>
            </a:r>
            <a:r>
              <a:rPr lang="en-US" sz="2700" b="0" i="1" u="none" strike="noStrike" cap="none" dirty="0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00" b="0" i="1" u="none" strike="noStrike" cap="none" dirty="0" err="1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원리가</a:t>
            </a:r>
            <a:r>
              <a:rPr lang="en-US" sz="2700" b="0" i="1" u="none" strike="noStrike" cap="none" dirty="0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 될 수 </a:t>
            </a:r>
            <a:r>
              <a:rPr lang="en-US" sz="2700" b="0" i="1" u="none" strike="noStrike" cap="none" dirty="0" err="1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있도록</a:t>
            </a:r>
            <a:r>
              <a:rPr lang="en-US" sz="2700" b="0" i="1" u="none" strike="noStrike" cap="none" dirty="0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00" b="0" i="1" u="none" strike="noStrike" cap="none" dirty="0" err="1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행위하라</a:t>
            </a:r>
            <a:r>
              <a:rPr lang="en-US" sz="2700" b="0" i="1" u="none" strike="noStrike" cap="none" dirty="0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." 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962025" y="2708969"/>
            <a:ext cx="4059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771525" y="581025"/>
            <a:ext cx="113814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제1정식: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보편화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가능성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581025" y="581025"/>
            <a:ext cx="57150" cy="5334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8"/>
          <p:cNvSpPr txBox="1"/>
          <p:nvPr/>
        </p:nvSpPr>
        <p:spPr>
          <a:xfrm>
            <a:off x="581025" y="4430910"/>
            <a:ext cx="110301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‘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세상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모든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사람이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나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처럼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행동해도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세상이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제대로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돌아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갈까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?’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라고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스스로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묻는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것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207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8720" y="71121"/>
            <a:ext cx="5811521" cy="6532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3227451"/>
            <a:ext cx="571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3825037"/>
            <a:ext cx="5715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9"/>
          <p:cNvSpPr txBox="1"/>
          <p:nvPr/>
        </p:nvSpPr>
        <p:spPr>
          <a:xfrm>
            <a:off x="748013" y="531914"/>
            <a:ext cx="4990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제2정식: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인간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존엄성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93" name="Google Shape;293;p29"/>
          <p:cNvSpPr/>
          <p:nvPr/>
        </p:nvSpPr>
        <p:spPr>
          <a:xfrm>
            <a:off x="580950" y="531914"/>
            <a:ext cx="57300" cy="5334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9"/>
          <p:cNvSpPr txBox="1"/>
          <p:nvPr/>
        </p:nvSpPr>
        <p:spPr>
          <a:xfrm>
            <a:off x="580938" y="1616039"/>
            <a:ext cx="5362662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"</a:t>
            </a: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인격을</a:t>
            </a:r>
            <a:r>
              <a:rPr lang="en-US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ko-KR" altLang="en-US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단순히 </a:t>
            </a:r>
            <a:r>
              <a:rPr lang="en-US" sz="1404" b="1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수단으로</a:t>
            </a:r>
            <a:r>
              <a:rPr lang="ko-KR" altLang="en-US" sz="1404" b="1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만</a:t>
            </a:r>
            <a:r>
              <a:rPr lang="en-US" sz="1404" b="1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404" b="1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대하지</a:t>
            </a:r>
            <a:r>
              <a:rPr lang="en-US" sz="1404" b="1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404" b="1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말고</a:t>
            </a:r>
            <a:r>
              <a:rPr lang="en-US" altLang="ko-KR" sz="1404" b="1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,</a:t>
            </a:r>
            <a:r>
              <a:rPr lang="en-US" sz="1404" b="1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언제나</a:t>
            </a:r>
            <a:r>
              <a:rPr lang="en-US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ko-KR" altLang="en-US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동시에 </a:t>
            </a: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목적으로</a:t>
            </a:r>
            <a:r>
              <a:rPr lang="en-US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대하라</a:t>
            </a:r>
            <a:r>
              <a:rPr lang="en-US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"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580950" y="2229589"/>
            <a:ext cx="49434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자신이나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타인을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결코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단순한</a:t>
            </a:r>
            <a:r>
              <a:rPr lang="en-US" sz="15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수단</a:t>
            </a:r>
            <a:r>
              <a:rPr lang="en-US" sz="15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(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도구</a:t>
            </a:r>
            <a:r>
              <a:rPr lang="en-US" sz="15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)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으로만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대하지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말라는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뜻입니다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96" name="Google Shape;296;p29"/>
          <p:cNvSpPr txBox="1"/>
          <p:nvPr/>
        </p:nvSpPr>
        <p:spPr>
          <a:xfrm>
            <a:off x="895013" y="3166639"/>
            <a:ext cx="45624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타인을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이용하지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않기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97" name="Google Shape;297;p29"/>
          <p:cNvSpPr txBox="1"/>
          <p:nvPr/>
        </p:nvSpPr>
        <p:spPr>
          <a:xfrm>
            <a:off x="895013" y="3757463"/>
            <a:ext cx="45624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인간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그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자체의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가치를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존중하기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4963" y="1419225"/>
            <a:ext cx="7962075" cy="440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419225"/>
            <a:ext cx="5229225" cy="52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0"/>
          <p:cNvSpPr txBox="1"/>
          <p:nvPr/>
        </p:nvSpPr>
        <p:spPr>
          <a:xfrm>
            <a:off x="771525" y="581025"/>
            <a:ext cx="1138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QUIZ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01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581025" y="581025"/>
            <a:ext cx="57150" cy="457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0"/>
          <p:cNvSpPr txBox="1"/>
          <p:nvPr/>
        </p:nvSpPr>
        <p:spPr>
          <a:xfrm>
            <a:off x="3770709" y="1819275"/>
            <a:ext cx="4650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60A5FA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QUIZ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08" name="Google Shape;308;p30"/>
          <p:cNvSpPr txBox="1"/>
          <p:nvPr/>
        </p:nvSpPr>
        <p:spPr>
          <a:xfrm>
            <a:off x="3571052" y="2646900"/>
            <a:ext cx="50499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칸트가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주장한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'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대상이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인간의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인식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구조에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맞춰진다'는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패러다임의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전환을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무엇이라고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부를까요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?</a:t>
            </a:r>
            <a:endParaRPr sz="2200" b="1"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3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1"/>
          <p:cNvSpPr txBox="1"/>
          <p:nvPr/>
        </p:nvSpPr>
        <p:spPr>
          <a:xfrm>
            <a:off x="581025" y="3055590"/>
            <a:ext cx="110299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코페르니쿠스적</a:t>
            </a:r>
            <a:r>
              <a:rPr lang="en-US" sz="36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36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전환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15" name="Google Shape;315;p31"/>
          <p:cNvSpPr txBox="1"/>
          <p:nvPr/>
        </p:nvSpPr>
        <p:spPr>
          <a:xfrm>
            <a:off x="771525" y="581025"/>
            <a:ext cx="113814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ANSWER 01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581025" y="581025"/>
            <a:ext cx="57150" cy="457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1"/>
          <p:cNvSpPr txBox="1"/>
          <p:nvPr/>
        </p:nvSpPr>
        <p:spPr>
          <a:xfrm>
            <a:off x="581025" y="4046190"/>
            <a:ext cx="1102995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인식을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수동적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관찰에서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능동적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구성으로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뒤집은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혁신적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생각입니다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699444"/>
            <a:ext cx="11029950" cy="271583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2"/>
          <p:cNvSpPr txBox="1"/>
          <p:nvPr/>
        </p:nvSpPr>
        <p:spPr>
          <a:xfrm>
            <a:off x="771525" y="581025"/>
            <a:ext cx="1138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QUIZ 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02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25" name="Google Shape;325;p32"/>
          <p:cNvSpPr/>
          <p:nvPr/>
        </p:nvSpPr>
        <p:spPr>
          <a:xfrm>
            <a:off x="581025" y="581025"/>
            <a:ext cx="57150" cy="457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2"/>
          <p:cNvSpPr txBox="1"/>
          <p:nvPr/>
        </p:nvSpPr>
        <p:spPr>
          <a:xfrm>
            <a:off x="725328" y="3099494"/>
            <a:ext cx="10741342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60A5FA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QUIZ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27" name="Google Shape;327;p32"/>
          <p:cNvSpPr txBox="1"/>
          <p:nvPr/>
        </p:nvSpPr>
        <p:spPr>
          <a:xfrm>
            <a:off x="981075" y="3556694"/>
            <a:ext cx="102300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칸트의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윤리학에서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"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거짓말을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하면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안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된다"와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같이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조건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없이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무조건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지켜야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하는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절대적인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도덕적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명령을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무엇이라고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750" b="1" i="0" u="none" strike="noStrike" cap="none" dirty="0" err="1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할까요</a:t>
            </a:r>
            <a:r>
              <a:rPr lang="en-US" sz="2750" b="1" i="0" u="none" strike="noStrike" cap="none" dirty="0">
                <a:solidFill>
                  <a:srgbClr val="FFFFFF"/>
                </a:solidFill>
                <a:latin typeface="Noto Sans KR"/>
                <a:ea typeface="Noto Sans KR"/>
                <a:cs typeface="Noto Sans KR"/>
                <a:sym typeface="Noto Sans KR"/>
              </a:rPr>
              <a:t>?</a:t>
            </a:r>
            <a:endParaRPr sz="2200" b="1"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381250"/>
            <a:ext cx="348615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2925" y="2381250"/>
            <a:ext cx="348615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4825" y="2381250"/>
            <a:ext cx="348615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2025" y="2790825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33925" y="2790825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05825" y="2790825"/>
            <a:ext cx="29646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771525" y="581025"/>
            <a:ext cx="1138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목차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581025" y="581025"/>
            <a:ext cx="57150" cy="457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962025" y="3429000"/>
            <a:ext cx="286035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1. </a:t>
            </a:r>
            <a:r>
              <a:rPr lang="en-US" sz="1950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코페르니쿠스적</a:t>
            </a:r>
            <a:r>
              <a:rPr lang="en-US" sz="1950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950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전환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962025" y="4095750"/>
            <a:ext cx="27241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인식론의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대변혁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: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대상을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구성하는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주체로서의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인간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4733925" y="3429000"/>
            <a:ext cx="286035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2. </a:t>
            </a:r>
            <a:r>
              <a:rPr lang="en-US" sz="1950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칸트의</a:t>
            </a:r>
            <a:r>
              <a:rPr lang="en-US" sz="1950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3대 </a:t>
            </a:r>
            <a:r>
              <a:rPr lang="en-US" sz="1950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비판서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4733925" y="4095750"/>
            <a:ext cx="27241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순수이성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실천이성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판단력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비판의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체계적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이해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8505825" y="3429000"/>
            <a:ext cx="286035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3. </a:t>
            </a:r>
            <a:r>
              <a:rPr lang="en-US" sz="1950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정언명령과</a:t>
            </a:r>
            <a:r>
              <a:rPr lang="en-US" sz="1950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950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윤리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8505825" y="4095750"/>
            <a:ext cx="27241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조건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없는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도덕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법칙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: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보편화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가능성과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존엄성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3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3"/>
          <p:cNvSpPr txBox="1"/>
          <p:nvPr/>
        </p:nvSpPr>
        <p:spPr>
          <a:xfrm>
            <a:off x="581025" y="3055590"/>
            <a:ext cx="1102995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정언명령</a:t>
            </a:r>
            <a:r>
              <a:rPr lang="en-US" sz="36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 (Categorical Imperative)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34" name="Google Shape;334;p33"/>
          <p:cNvSpPr txBox="1"/>
          <p:nvPr/>
        </p:nvSpPr>
        <p:spPr>
          <a:xfrm>
            <a:off x="771525" y="581025"/>
            <a:ext cx="113814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ANSWER 02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35" name="Google Shape;335;p33"/>
          <p:cNvSpPr/>
          <p:nvPr/>
        </p:nvSpPr>
        <p:spPr>
          <a:xfrm>
            <a:off x="581025" y="581025"/>
            <a:ext cx="57150" cy="457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3"/>
          <p:cNvSpPr txBox="1"/>
          <p:nvPr/>
        </p:nvSpPr>
        <p:spPr>
          <a:xfrm>
            <a:off x="581025" y="4046190"/>
            <a:ext cx="1102995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상황과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욕구에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휘둘리지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않는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보편적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도덕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법칙입니다</a:t>
            </a:r>
            <a:r>
              <a:rPr lang="en-US" sz="18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699444"/>
            <a:ext cx="11029950" cy="229731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4"/>
          <p:cNvSpPr txBox="1"/>
          <p:nvPr/>
        </p:nvSpPr>
        <p:spPr>
          <a:xfrm>
            <a:off x="771525" y="581025"/>
            <a:ext cx="1138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QUIZ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0</a:t>
            </a:r>
            <a:r>
              <a:rPr lang="en-US" sz="3150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3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44" name="Google Shape;344;p34"/>
          <p:cNvSpPr/>
          <p:nvPr/>
        </p:nvSpPr>
        <p:spPr>
          <a:xfrm>
            <a:off x="581025" y="581025"/>
            <a:ext cx="57300" cy="457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4"/>
          <p:cNvSpPr txBox="1"/>
          <p:nvPr/>
        </p:nvSpPr>
        <p:spPr>
          <a:xfrm>
            <a:off x="725328" y="3099494"/>
            <a:ext cx="10741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60A5FA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QUIZ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46" name="Google Shape;346;p34"/>
          <p:cNvSpPr txBox="1"/>
          <p:nvPr/>
        </p:nvSpPr>
        <p:spPr>
          <a:xfrm>
            <a:off x="981075" y="3556694"/>
            <a:ext cx="102300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750" b="1" dirty="0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"</a:t>
            </a:r>
            <a:r>
              <a:rPr lang="en-US" sz="2750" b="1" dirty="0" err="1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나는</a:t>
            </a:r>
            <a:r>
              <a:rPr lang="en-US" sz="2750" b="1" dirty="0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2750" b="1" dirty="0" err="1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무엇을</a:t>
            </a:r>
            <a:r>
              <a:rPr lang="en-US" sz="2750" b="1" dirty="0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2750" b="1" dirty="0" err="1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해야</a:t>
            </a:r>
            <a:r>
              <a:rPr lang="en-US" sz="2750" b="1" dirty="0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2750" b="1" dirty="0" err="1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하는가</a:t>
            </a:r>
            <a:r>
              <a:rPr lang="en-US" sz="2750" b="1" dirty="0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?"</a:t>
            </a:r>
            <a:r>
              <a:rPr lang="en-US" sz="2750" b="1" dirty="0" err="1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라는</a:t>
            </a:r>
            <a:r>
              <a:rPr lang="en-US" sz="2750" b="1" dirty="0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2750" b="1" dirty="0" err="1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질문을</a:t>
            </a:r>
            <a:r>
              <a:rPr lang="en-US" sz="2750" b="1" dirty="0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2750" b="1" dirty="0" err="1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통해</a:t>
            </a:r>
            <a:r>
              <a:rPr lang="en-US" sz="2750" b="1" dirty="0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2750" b="1" dirty="0" err="1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도덕</a:t>
            </a:r>
            <a:r>
              <a:rPr lang="en-US" sz="2750" b="1" dirty="0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2750" b="1" dirty="0" err="1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법칙을</a:t>
            </a:r>
            <a:r>
              <a:rPr lang="en-US" sz="2750" b="1" dirty="0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2750" b="1" dirty="0" err="1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탐구한</a:t>
            </a:r>
            <a:r>
              <a:rPr lang="en-US" sz="2750" b="1" dirty="0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2750" b="1" dirty="0" err="1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칸트의</a:t>
            </a:r>
            <a:r>
              <a:rPr lang="en-US" sz="2750" b="1" dirty="0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ko-KR" altLang="en-US" sz="2750" b="1" dirty="0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두 번째 </a:t>
            </a:r>
            <a:r>
              <a:rPr lang="en-US" sz="2750" b="1" dirty="0" err="1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저서는</a:t>
            </a:r>
            <a:r>
              <a:rPr lang="en-US" sz="2750" b="1" dirty="0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2750" b="1" dirty="0" err="1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무엇일까요</a:t>
            </a:r>
            <a:r>
              <a:rPr lang="en-US" sz="2750" b="1" dirty="0">
                <a:solidFill>
                  <a:schemeClr val="l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?</a:t>
            </a:r>
            <a:endParaRPr sz="2750"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5"/>
          <p:cNvSpPr txBox="1"/>
          <p:nvPr/>
        </p:nvSpPr>
        <p:spPr>
          <a:xfrm>
            <a:off x="581025" y="3055590"/>
            <a:ext cx="110301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 b="1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실천이성비판</a:t>
            </a:r>
            <a:r>
              <a:rPr lang="en-US" sz="3600" b="1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 (Critique of Practical Reason</a:t>
            </a:r>
            <a:r>
              <a:rPr lang="en-US" altLang="ko-KR" sz="3600" b="1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)</a:t>
            </a:r>
            <a:endParaRPr sz="2000" b="1" dirty="0">
              <a:solidFill>
                <a:srgbClr val="60A5FA"/>
              </a:solidFill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53" name="Google Shape;353;p35"/>
          <p:cNvSpPr txBox="1"/>
          <p:nvPr/>
        </p:nvSpPr>
        <p:spPr>
          <a:xfrm>
            <a:off x="771525" y="581025"/>
            <a:ext cx="1138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ANSWER 0</a:t>
            </a:r>
            <a:r>
              <a:rPr lang="en-US" sz="3150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3</a:t>
            </a:r>
            <a:endParaRPr sz="3150" dirty="0">
              <a:solidFill>
                <a:srgbClr val="F8FAFC"/>
              </a:solidFill>
              <a:latin typeface="Noto Sans KR" panose="020B0600000101010101" charset="-127"/>
              <a:ea typeface="Noto Sans KR" panose="020B0600000101010101" charset="-127"/>
              <a:cs typeface="Poppins SemiBold"/>
              <a:sym typeface="Poppins SemiBold"/>
            </a:endParaRPr>
          </a:p>
        </p:txBody>
      </p:sp>
      <p:sp>
        <p:nvSpPr>
          <p:cNvPr id="354" name="Google Shape;354;p35"/>
          <p:cNvSpPr/>
          <p:nvPr/>
        </p:nvSpPr>
        <p:spPr>
          <a:xfrm>
            <a:off x="581025" y="581025"/>
            <a:ext cx="57300" cy="457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5"/>
          <p:cNvSpPr txBox="1"/>
          <p:nvPr/>
        </p:nvSpPr>
        <p:spPr>
          <a:xfrm>
            <a:off x="581025" y="4046190"/>
            <a:ext cx="110301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50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인간의</a:t>
            </a:r>
            <a:r>
              <a:rPr lang="en-US" sz="1650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도덕적</a:t>
            </a:r>
            <a:r>
              <a:rPr lang="en-US" sz="1650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행위와</a:t>
            </a:r>
            <a:r>
              <a:rPr lang="en-US" sz="1650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실천적</a:t>
            </a:r>
            <a:r>
              <a:rPr lang="en-US" sz="1650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의지를</a:t>
            </a:r>
            <a:r>
              <a:rPr lang="en-US" sz="1650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50" dirty="0" err="1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다루는</a:t>
            </a:r>
            <a:r>
              <a:rPr lang="en-US" sz="1650" dirty="0">
                <a:solidFill>
                  <a:srgbClr val="CBD5E1"/>
                </a:solidFill>
                <a:latin typeface="Lato"/>
                <a:ea typeface="Lato"/>
                <a:cs typeface="Lato"/>
                <a:sym typeface="Lato"/>
              </a:rPr>
              <a:t> 제2비판서입니다.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3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628775"/>
            <a:ext cx="3486150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2925" y="1628775"/>
            <a:ext cx="3486150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4825" y="1628775"/>
            <a:ext cx="3486150" cy="35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2025" y="2038350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33925" y="2038350"/>
            <a:ext cx="29646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05825" y="2038350"/>
            <a:ext cx="296465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6"/>
          <p:cNvSpPr txBox="1"/>
          <p:nvPr/>
        </p:nvSpPr>
        <p:spPr>
          <a:xfrm>
            <a:off x="771525" y="581025"/>
            <a:ext cx="1138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요약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정리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68" name="Google Shape;368;p36"/>
          <p:cNvSpPr/>
          <p:nvPr/>
        </p:nvSpPr>
        <p:spPr>
          <a:xfrm>
            <a:off x="581025" y="581025"/>
            <a:ext cx="57150" cy="5334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6"/>
          <p:cNvSpPr txBox="1"/>
          <p:nvPr/>
        </p:nvSpPr>
        <p:spPr>
          <a:xfrm>
            <a:off x="962025" y="2676525"/>
            <a:ext cx="286035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인식의</a:t>
            </a:r>
            <a:r>
              <a:rPr lang="en-US" sz="1950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950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주체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71" name="Google Shape;371;p36"/>
          <p:cNvSpPr txBox="1"/>
          <p:nvPr/>
        </p:nvSpPr>
        <p:spPr>
          <a:xfrm>
            <a:off x="962025" y="3343275"/>
            <a:ext cx="27241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인간은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세상을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있는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그대로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보는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것이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아니라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인식의</a:t>
            </a:r>
            <a:r>
              <a:rPr lang="en-US" sz="15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 틀(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시공간</a:t>
            </a:r>
            <a:r>
              <a:rPr lang="en-US" sz="15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범주</a:t>
            </a:r>
            <a:r>
              <a:rPr lang="en-US" sz="15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)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을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통해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세상을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구성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합니다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72" name="Google Shape;372;p36"/>
          <p:cNvSpPr txBox="1"/>
          <p:nvPr/>
        </p:nvSpPr>
        <p:spPr>
          <a:xfrm>
            <a:off x="4733925" y="2676525"/>
            <a:ext cx="286035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이성의</a:t>
            </a:r>
            <a:r>
              <a:rPr lang="en-US" sz="1950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950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체계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73" name="Google Shape;373;p36"/>
          <p:cNvSpPr txBox="1"/>
          <p:nvPr/>
        </p:nvSpPr>
        <p:spPr>
          <a:xfrm>
            <a:off x="4733925" y="3343275"/>
            <a:ext cx="27241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3대 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비판서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통해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지식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(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순수이성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),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도덕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(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실천이성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),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예술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(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판단력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)의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영역을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정립했습니다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74" name="Google Shape;374;p36"/>
          <p:cNvSpPr txBox="1"/>
          <p:nvPr/>
        </p:nvSpPr>
        <p:spPr>
          <a:xfrm>
            <a:off x="8505825" y="2676525"/>
            <a:ext cx="286035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존엄한</a:t>
            </a:r>
            <a:r>
              <a:rPr lang="en-US" sz="1950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950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주체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75" name="Google Shape;375;p36"/>
          <p:cNvSpPr txBox="1"/>
          <p:nvPr/>
        </p:nvSpPr>
        <p:spPr>
          <a:xfrm>
            <a:off x="8505825" y="3343275"/>
            <a:ext cx="27241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우리는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스스로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도덕</a:t>
            </a:r>
            <a:r>
              <a:rPr lang="en-US" sz="15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법칙</a:t>
            </a:r>
            <a:r>
              <a:rPr lang="en-US" sz="15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(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정언명령</a:t>
            </a:r>
            <a:r>
              <a:rPr lang="en-US" sz="15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)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을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세우고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이를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따름으로써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자유롭고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존엄한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주체가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됩니다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3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1568648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2452538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3336280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25" y="4121050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1025" y="4905821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1025" y="5690592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7"/>
          <p:cNvSpPr txBox="1"/>
          <p:nvPr/>
        </p:nvSpPr>
        <p:spPr>
          <a:xfrm>
            <a:off x="771525" y="581025"/>
            <a:ext cx="113814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IMAGE SOURCES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388" name="Google Shape;388;p37"/>
          <p:cNvSpPr/>
          <p:nvPr/>
        </p:nvSpPr>
        <p:spPr>
          <a:xfrm>
            <a:off x="581025" y="581025"/>
            <a:ext cx="57150" cy="457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7"/>
          <p:cNvSpPr/>
          <p:nvPr/>
        </p:nvSpPr>
        <p:spPr>
          <a:xfrm>
            <a:off x="581025" y="1419225"/>
            <a:ext cx="1102995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7"/>
          <p:cNvSpPr/>
          <p:nvPr/>
        </p:nvSpPr>
        <p:spPr>
          <a:xfrm>
            <a:off x="581025" y="2203995"/>
            <a:ext cx="11029950" cy="98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7"/>
          <p:cNvSpPr/>
          <p:nvPr/>
        </p:nvSpPr>
        <p:spPr>
          <a:xfrm>
            <a:off x="581025" y="3186856"/>
            <a:ext cx="1102995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7"/>
          <p:cNvSpPr/>
          <p:nvPr/>
        </p:nvSpPr>
        <p:spPr>
          <a:xfrm>
            <a:off x="581025" y="3971627"/>
            <a:ext cx="1102995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7"/>
          <p:cNvSpPr/>
          <p:nvPr/>
        </p:nvSpPr>
        <p:spPr>
          <a:xfrm>
            <a:off x="581025" y="4756398"/>
            <a:ext cx="1102995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7"/>
          <p:cNvSpPr/>
          <p:nvPr/>
        </p:nvSpPr>
        <p:spPr>
          <a:xfrm>
            <a:off x="581025" y="2194470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7"/>
          <p:cNvSpPr/>
          <p:nvPr/>
        </p:nvSpPr>
        <p:spPr>
          <a:xfrm>
            <a:off x="581025" y="2194470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7"/>
          <p:cNvSpPr/>
          <p:nvPr/>
        </p:nvSpPr>
        <p:spPr>
          <a:xfrm>
            <a:off x="581025" y="3177331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7"/>
          <p:cNvSpPr/>
          <p:nvPr/>
        </p:nvSpPr>
        <p:spPr>
          <a:xfrm>
            <a:off x="581025" y="3177331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7"/>
          <p:cNvSpPr/>
          <p:nvPr/>
        </p:nvSpPr>
        <p:spPr>
          <a:xfrm>
            <a:off x="581025" y="3962102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7"/>
          <p:cNvSpPr/>
          <p:nvPr/>
        </p:nvSpPr>
        <p:spPr>
          <a:xfrm>
            <a:off x="581025" y="3962102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7"/>
          <p:cNvSpPr/>
          <p:nvPr/>
        </p:nvSpPr>
        <p:spPr>
          <a:xfrm>
            <a:off x="581025" y="4746873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7"/>
          <p:cNvSpPr/>
          <p:nvPr/>
        </p:nvSpPr>
        <p:spPr>
          <a:xfrm>
            <a:off x="581025" y="4746873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37"/>
          <p:cNvSpPr/>
          <p:nvPr/>
        </p:nvSpPr>
        <p:spPr>
          <a:xfrm>
            <a:off x="581025" y="5531643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37"/>
          <p:cNvSpPr/>
          <p:nvPr/>
        </p:nvSpPr>
        <p:spPr>
          <a:xfrm>
            <a:off x="581025" y="5531643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7"/>
          <p:cNvSpPr txBox="1"/>
          <p:nvPr/>
        </p:nvSpPr>
        <p:spPr>
          <a:xfrm>
            <a:off x="1676400" y="1562100"/>
            <a:ext cx="9934575" cy="24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https://novelteesgifts.com/cdn/shop/files/immanuel-kant-portrait-canvas-18x24.jpg?v=1752749891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405" name="Google Shape;405;p37"/>
          <p:cNvSpPr txBox="1"/>
          <p:nvPr/>
        </p:nvSpPr>
        <p:spPr>
          <a:xfrm>
            <a:off x="1676400" y="1807815"/>
            <a:ext cx="993457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Source: </a:t>
            </a:r>
            <a:r>
              <a:rPr lang="en-US" sz="1200" b="0" i="0" u="none" strike="noStrike" cap="none" dirty="0">
                <a:solidFill>
                  <a:srgbClr val="4F46E5"/>
                </a:solidFill>
                <a:latin typeface="Noto Sans KR"/>
                <a:ea typeface="Noto Sans KR"/>
                <a:cs typeface="Noto Sans KR"/>
                <a:sym typeface="Noto Sans KR"/>
              </a:rPr>
              <a:t>novelteesgifts.com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406" name="Google Shape;406;p37"/>
          <p:cNvSpPr txBox="1"/>
          <p:nvPr/>
        </p:nvSpPr>
        <p:spPr>
          <a:xfrm>
            <a:off x="1676400" y="2346870"/>
            <a:ext cx="9934575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https://images.ctfassets.net/hg121nxz9t5c/FD9tD9QmnF18WTVijGp24/a5e38e5df3b15f21eebbbcde1993784c/iStock-1178565463.jpg?q=80&amp;f=faces&amp;fit=fill&amp;w=768&amp;h=432&amp;fl=progressive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407" name="Google Shape;407;p37"/>
          <p:cNvSpPr txBox="1"/>
          <p:nvPr/>
        </p:nvSpPr>
        <p:spPr>
          <a:xfrm>
            <a:off x="1676400" y="2790676"/>
            <a:ext cx="993457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Source: </a:t>
            </a:r>
            <a:r>
              <a:rPr lang="en-US" sz="1200" b="0" i="0" u="none" strike="noStrike" cap="none" dirty="0">
                <a:solidFill>
                  <a:srgbClr val="4F46E5"/>
                </a:solidFill>
                <a:latin typeface="Noto Sans KR"/>
                <a:ea typeface="Noto Sans KR"/>
                <a:cs typeface="Noto Sans KR"/>
                <a:sym typeface="Noto Sans KR"/>
              </a:rPr>
              <a:t>centerforbrainhealth.org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408" name="Google Shape;408;p37"/>
          <p:cNvSpPr txBox="1"/>
          <p:nvPr/>
        </p:nvSpPr>
        <p:spPr>
          <a:xfrm>
            <a:off x="1676400" y="3329731"/>
            <a:ext cx="9934575" cy="24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https://cdn.outrank.so/9c5f69eb-4d1e-4677-8502-3f8db0bae8a7/a4675978-e4fe-4fd4-bd8d-ce06166292ac.jpg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409" name="Google Shape;409;p37"/>
          <p:cNvSpPr txBox="1"/>
          <p:nvPr/>
        </p:nvSpPr>
        <p:spPr>
          <a:xfrm>
            <a:off x="1676400" y="3575446"/>
            <a:ext cx="993457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Source: </a:t>
            </a:r>
            <a:r>
              <a:rPr lang="en-US" sz="1200" b="0" i="0" u="none" strike="noStrike" cap="none" dirty="0">
                <a:solidFill>
                  <a:srgbClr val="4F46E5"/>
                </a:solidFill>
                <a:latin typeface="Noto Sans KR"/>
                <a:ea typeface="Noto Sans KR"/>
                <a:cs typeface="Noto Sans KR"/>
                <a:sym typeface="Noto Sans KR"/>
              </a:rPr>
              <a:t>spektrumglasses.com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410" name="Google Shape;410;p37"/>
          <p:cNvSpPr txBox="1"/>
          <p:nvPr/>
        </p:nvSpPr>
        <p:spPr>
          <a:xfrm>
            <a:off x="1676400" y="4114502"/>
            <a:ext cx="9934575" cy="24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http://delakeltd.com/cdn/shop/collections/IMG-5277_1200x1200.jpg?v=1653670953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411" name="Google Shape;411;p37"/>
          <p:cNvSpPr txBox="1"/>
          <p:nvPr/>
        </p:nvSpPr>
        <p:spPr>
          <a:xfrm>
            <a:off x="1676400" y="4360217"/>
            <a:ext cx="993457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Source: </a:t>
            </a:r>
            <a:r>
              <a:rPr lang="en-US" sz="1200" b="0" i="0" u="none" strike="noStrike" cap="none" dirty="0">
                <a:solidFill>
                  <a:srgbClr val="4F46E5"/>
                </a:solidFill>
                <a:latin typeface="Noto Sans KR"/>
                <a:ea typeface="Noto Sans KR"/>
                <a:cs typeface="Noto Sans KR"/>
                <a:sym typeface="Noto Sans KR"/>
              </a:rPr>
              <a:t>delakeltd.com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412" name="Google Shape;412;p37"/>
          <p:cNvSpPr txBox="1"/>
          <p:nvPr/>
        </p:nvSpPr>
        <p:spPr>
          <a:xfrm>
            <a:off x="1676400" y="4899273"/>
            <a:ext cx="9934575" cy="24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https://png.pngtree.com/png-vector/20251117/ourlarge/pngtree-old-vintage-navigation-compass-for-retro-map-clipart-png-image_17973409.webp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413" name="Google Shape;413;p37"/>
          <p:cNvSpPr txBox="1"/>
          <p:nvPr/>
        </p:nvSpPr>
        <p:spPr>
          <a:xfrm>
            <a:off x="1676400" y="5144988"/>
            <a:ext cx="993457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Source: </a:t>
            </a:r>
            <a:r>
              <a:rPr lang="en-US" sz="1200" b="0" i="0" u="none" strike="noStrike" cap="none" dirty="0">
                <a:solidFill>
                  <a:srgbClr val="4F46E5"/>
                </a:solidFill>
                <a:latin typeface="Noto Sans KR"/>
                <a:ea typeface="Noto Sans KR"/>
                <a:cs typeface="Noto Sans KR"/>
                <a:sym typeface="Noto Sans KR"/>
              </a:rPr>
              <a:t>pngtree.com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414" name="Google Shape;414;p37"/>
          <p:cNvSpPr txBox="1"/>
          <p:nvPr/>
        </p:nvSpPr>
        <p:spPr>
          <a:xfrm>
            <a:off x="1676400" y="5684043"/>
            <a:ext cx="9934575" cy="24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https://www.sciencemusings.com/wp-content/uploads/2019/11/paige-weber-KRNk8oosHTg-unsplash.jpg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415" name="Google Shape;415;p37"/>
          <p:cNvSpPr txBox="1"/>
          <p:nvPr/>
        </p:nvSpPr>
        <p:spPr>
          <a:xfrm>
            <a:off x="1676400" y="5929758"/>
            <a:ext cx="993457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Source: </a:t>
            </a:r>
            <a:r>
              <a:rPr lang="en-US" sz="1200" b="0" i="0" u="none" strike="noStrike" cap="none" dirty="0">
                <a:solidFill>
                  <a:srgbClr val="4F46E5"/>
                </a:solidFill>
                <a:latin typeface="Noto Sans KR"/>
                <a:ea typeface="Noto Sans KR"/>
                <a:cs typeface="Noto Sans KR"/>
                <a:sym typeface="Noto Sans KR"/>
              </a:rPr>
              <a:t>www.sciencemusings.com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3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3217515"/>
            <a:ext cx="857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400228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8"/>
          <p:cNvSpPr txBox="1"/>
          <p:nvPr/>
        </p:nvSpPr>
        <p:spPr>
          <a:xfrm>
            <a:off x="771525" y="581025"/>
            <a:ext cx="113814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IMAGE SOURCES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424" name="Google Shape;424;p38"/>
          <p:cNvSpPr/>
          <p:nvPr/>
        </p:nvSpPr>
        <p:spPr>
          <a:xfrm>
            <a:off x="581025" y="581025"/>
            <a:ext cx="57150" cy="4572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8"/>
          <p:cNvSpPr/>
          <p:nvPr/>
        </p:nvSpPr>
        <p:spPr>
          <a:xfrm>
            <a:off x="581025" y="3068091"/>
            <a:ext cx="1102995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8"/>
          <p:cNvSpPr/>
          <p:nvPr/>
        </p:nvSpPr>
        <p:spPr>
          <a:xfrm>
            <a:off x="581025" y="3843337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8"/>
          <p:cNvSpPr/>
          <p:nvPr/>
        </p:nvSpPr>
        <p:spPr>
          <a:xfrm>
            <a:off x="581025" y="3843337"/>
            <a:ext cx="1102995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38"/>
          <p:cNvSpPr txBox="1"/>
          <p:nvPr/>
        </p:nvSpPr>
        <p:spPr>
          <a:xfrm>
            <a:off x="1676400" y="3210966"/>
            <a:ext cx="9934575" cy="24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https://images.stockcake.com/public/2/4/4/2441ad49-a2fc-41df-bfdc-b01f8978c7d2_large/global-human-unity-stockcake.jpg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429" name="Google Shape;429;p38"/>
          <p:cNvSpPr txBox="1"/>
          <p:nvPr/>
        </p:nvSpPr>
        <p:spPr>
          <a:xfrm>
            <a:off x="1676400" y="3456682"/>
            <a:ext cx="993457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Source: </a:t>
            </a:r>
            <a:r>
              <a:rPr lang="en-US" sz="1200" b="0" i="0" u="none" strike="noStrike" cap="none" dirty="0">
                <a:solidFill>
                  <a:srgbClr val="4F46E5"/>
                </a:solidFill>
                <a:latin typeface="Noto Sans KR"/>
                <a:ea typeface="Noto Sans KR"/>
                <a:cs typeface="Noto Sans KR"/>
                <a:sym typeface="Noto Sans KR"/>
              </a:rPr>
              <a:t>stockcake.com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430" name="Google Shape;430;p38"/>
          <p:cNvSpPr txBox="1"/>
          <p:nvPr/>
        </p:nvSpPr>
        <p:spPr>
          <a:xfrm>
            <a:off x="1676400" y="3995737"/>
            <a:ext cx="9934575" cy="24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https://png.pngtree.com/png-vector/20250618/ourmid/pngtree-elegant-golden-scales-of-justice-with-blue-accents-on-transparent-background-png-image_16533097.png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431" name="Google Shape;431;p38"/>
          <p:cNvSpPr txBox="1"/>
          <p:nvPr/>
        </p:nvSpPr>
        <p:spPr>
          <a:xfrm>
            <a:off x="1676400" y="4241452"/>
            <a:ext cx="9934575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Source: </a:t>
            </a:r>
            <a:r>
              <a:rPr lang="en-US" sz="1200" b="0" i="0" u="none" strike="noStrike" cap="none" dirty="0">
                <a:solidFill>
                  <a:srgbClr val="4F46E5"/>
                </a:solidFill>
                <a:latin typeface="Noto Sans KR"/>
                <a:ea typeface="Noto Sans KR"/>
                <a:cs typeface="Noto Sans KR"/>
                <a:sym typeface="Noto Sans KR"/>
              </a:rPr>
              <a:t>pngtree.com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5278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/>
          <p:nvPr/>
        </p:nvSpPr>
        <p:spPr>
          <a:xfrm>
            <a:off x="5619750" y="866775"/>
            <a:ext cx="9525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305276" y="1190625"/>
            <a:ext cx="11581447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PART 1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1" i="0" u="none" strike="noStrike" cap="none" dirty="0" err="1">
                <a:solidFill>
                  <a:schemeClr val="dk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코페르니쿠스적</a:t>
            </a:r>
            <a:r>
              <a:rPr lang="en-US" sz="6000" b="1" i="0" u="none" strike="noStrike" cap="none" dirty="0">
                <a:solidFill>
                  <a:schemeClr val="dk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6000" b="1" i="0" u="none" strike="noStrike" cap="none" dirty="0" err="1">
                <a:solidFill>
                  <a:schemeClr val="dk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전환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2276100" y="2967300"/>
            <a:ext cx="7639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rgbClr val="3B82F6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코페르니쿠스적</a:t>
            </a:r>
            <a:r>
              <a:rPr lang="en-US" sz="6000" b="1" dirty="0">
                <a:solidFill>
                  <a:srgbClr val="3B82F6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rgbClr val="3B82F6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전환</a:t>
            </a:r>
            <a:endParaRPr sz="5600" b="1" dirty="0">
              <a:latin typeface="Noto Sans KR" panose="020B0600000101010101" charset="-127"/>
              <a:ea typeface="Noto Sans KR" panose="020B0600000101010101" charset="-127"/>
              <a:cs typeface="Poppins"/>
              <a:sym typeface="Poppins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1906800" y="4462625"/>
            <a:ext cx="8378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코페르니쿠스가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우주의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중심을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지구에서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태양으로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바꿨듯이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칸트는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지식의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중심을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'</a:t>
            </a:r>
            <a:r>
              <a:rPr lang="en-US" sz="1800" b="1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사물'에서</a:t>
            </a:r>
            <a:r>
              <a:rPr lang="en-US" sz="1800" b="1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'</a:t>
            </a:r>
            <a:r>
              <a:rPr lang="en-US" sz="1800" b="1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인간의</a:t>
            </a:r>
            <a:r>
              <a:rPr lang="en-US" sz="1800" b="1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b="1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마음'으로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바꿨기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때문에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코페르니쿠스적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전환이라고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8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부릅니다</a:t>
            </a:r>
            <a:r>
              <a:rPr lang="en-US" sz="18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sz="3900" dirty="0">
              <a:solidFill>
                <a:srgbClr val="94A3B8"/>
              </a:solidFill>
              <a:latin typeface="Noto Sans KR"/>
              <a:ea typeface="Noto Sans KR"/>
              <a:cs typeface="Noto Sans KR"/>
              <a:sym typeface="Noto Sans K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289869"/>
            <a:ext cx="5229225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289869"/>
            <a:ext cx="5229225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>
            <a:off x="771525" y="581025"/>
            <a:ext cx="11381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코페르니쿠스적</a:t>
            </a:r>
            <a:r>
              <a:rPr lang="en-US" sz="3150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</a:t>
            </a:r>
            <a:r>
              <a:rPr lang="en-US" sz="3150" dirty="0" err="1">
                <a:solidFill>
                  <a:srgbClr val="F8FAFC"/>
                </a:solidFill>
                <a:latin typeface="Poppins SemiBold" panose="020B0600000101010101" charset="0"/>
                <a:ea typeface="Noto Sans KR" panose="020B0600000101010101" charset="-127"/>
                <a:cs typeface="Poppins SemiBold" panose="020B0600000101010101" charset="0"/>
                <a:sym typeface="Poppins SemiBold"/>
              </a:rPr>
              <a:t>전</a:t>
            </a:r>
            <a:r>
              <a:rPr lang="en-US" sz="3150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환</a:t>
            </a:r>
            <a:r>
              <a:rPr lang="en-US" sz="3150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: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인식의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패러다임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변화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581025" y="581025"/>
            <a:ext cx="57150" cy="5334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581025" y="4937819"/>
            <a:ext cx="1102995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"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우리는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대상을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아는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것이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아니라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우리가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구성한</a:t>
            </a:r>
            <a:r>
              <a:rPr lang="en-US" sz="165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대로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알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뿐이다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."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962025" y="2701349"/>
            <a:ext cx="46905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EF4444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과거</a:t>
            </a:r>
            <a:r>
              <a:rPr lang="en-US" sz="1950" b="1" i="0" u="none" strike="noStrike" cap="none" dirty="0">
                <a:solidFill>
                  <a:srgbClr val="EF4444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: </a:t>
            </a:r>
            <a:r>
              <a:rPr lang="en-US" sz="1950" b="1" i="0" u="none" strike="noStrike" cap="none" dirty="0" err="1">
                <a:solidFill>
                  <a:srgbClr val="EF4444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수동적</a:t>
            </a:r>
            <a:r>
              <a:rPr lang="en-US" sz="1950" b="1" i="0" u="none" strike="noStrike" cap="none" dirty="0">
                <a:solidFill>
                  <a:srgbClr val="EF4444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950" b="1" i="0" u="none" strike="noStrike" cap="none" dirty="0" err="1">
                <a:solidFill>
                  <a:srgbClr val="EF4444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관찰자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962025" y="3337619"/>
            <a:ext cx="44673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인간이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대상을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있는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그대로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따라가는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방식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 '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대상'이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기준이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됩니다</a:t>
            </a:r>
            <a:r>
              <a:rPr lang="en-US" sz="15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6762750" y="2670869"/>
            <a:ext cx="46905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 dirty="0" err="1">
                <a:solidFill>
                  <a:srgbClr val="22C55E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칸트</a:t>
            </a:r>
            <a:r>
              <a:rPr lang="en-US" sz="1950" b="1" i="0" u="none" strike="noStrike" cap="none" dirty="0">
                <a:solidFill>
                  <a:srgbClr val="22C55E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: </a:t>
            </a:r>
            <a:r>
              <a:rPr lang="en-US" sz="1950" b="1" i="0" u="none" strike="noStrike" cap="none" dirty="0" err="1">
                <a:solidFill>
                  <a:srgbClr val="22C55E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능동적</a:t>
            </a:r>
            <a:r>
              <a:rPr lang="en-US" sz="1950" b="1" i="0" u="none" strike="noStrike" cap="none" dirty="0">
                <a:solidFill>
                  <a:srgbClr val="22C55E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950" b="1" i="0" u="none" strike="noStrike" cap="none" dirty="0" err="1">
                <a:solidFill>
                  <a:srgbClr val="22C55E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구성자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6762750" y="3337619"/>
            <a:ext cx="44673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대상이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인간의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인식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구조에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맞춰지는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방식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 '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(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주체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)'이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기준이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됩니다</a:t>
            </a:r>
            <a:r>
              <a:rPr lang="en-US" sz="1500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9525"/>
            <a:ext cx="60864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3216771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3790057"/>
            <a:ext cx="133498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771525" y="1402258"/>
            <a:ext cx="4990623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인식의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틀 (THE FRAME)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581025" y="1402258"/>
            <a:ext cx="57150" cy="5334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581025" y="2507158"/>
            <a:ext cx="49434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우리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마음속에는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세상을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파악하는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사전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장치가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존재합니다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581025" y="4979491"/>
            <a:ext cx="49434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이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틀을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통과하지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않은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정보는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지식이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될 수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없습니다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962025" y="3154858"/>
            <a:ext cx="45624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감성</a:t>
            </a:r>
            <a:r>
              <a:rPr lang="en-US" sz="165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형식</a:t>
            </a:r>
            <a:r>
              <a:rPr lang="en-US" sz="165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: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시간과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공간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(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모든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현상의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배경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)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962025" y="3728144"/>
            <a:ext cx="45624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오성</a:t>
            </a:r>
            <a:r>
              <a:rPr lang="en-US" sz="165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형식</a:t>
            </a:r>
            <a:r>
              <a:rPr lang="en-US" sz="165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: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12가지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범주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(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인과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실체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등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개념적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분류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)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0637" y="1981200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0637" y="198120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 txBox="1"/>
          <p:nvPr/>
        </p:nvSpPr>
        <p:spPr>
          <a:xfrm>
            <a:off x="771525" y="581025"/>
            <a:ext cx="113814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인식의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비유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: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파란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선글라스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581025" y="581025"/>
            <a:ext cx="57150" cy="5334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9"/>
          <p:cNvSpPr txBox="1"/>
          <p:nvPr/>
        </p:nvSpPr>
        <p:spPr>
          <a:xfrm>
            <a:off x="6381750" y="2867025"/>
            <a:ext cx="5490686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태어날</a:t>
            </a:r>
            <a:r>
              <a:rPr lang="en-US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때부터</a:t>
            </a:r>
            <a:r>
              <a:rPr lang="en-US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쓴 </a:t>
            </a: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안경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6381750" y="3305175"/>
            <a:ext cx="52292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우리가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'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파란색</a:t>
            </a:r>
            <a:r>
              <a:rPr lang="en-US" sz="15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선글라스'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쓰고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태어났다면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세상은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원래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파란색인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것으로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보일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수밖에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없습니다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6381750" y="4105275"/>
            <a:ext cx="52292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세상이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실제로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무슨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색인지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(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물자체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)는 알 수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없지만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우리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눈에는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'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파란색'으로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체계적으로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나타납니다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 txBox="1"/>
          <p:nvPr/>
        </p:nvSpPr>
        <p:spPr>
          <a:xfrm>
            <a:off x="581025" y="2990850"/>
            <a:ext cx="522922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 dirty="0">
                <a:solidFill>
                  <a:srgbClr val="3B82F6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SUBJECT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581025" y="4229100"/>
            <a:ext cx="522922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수동적</a:t>
            </a:r>
            <a:r>
              <a:rPr lang="en-US" sz="2100" b="0" i="0" u="none" strike="noStrike" cap="none" dirty="0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100" b="0" i="0" u="none" strike="noStrike" cap="none" dirty="0" err="1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존재에서</a:t>
            </a:r>
            <a:r>
              <a:rPr lang="en-US" sz="2100" b="0" i="0" u="none" strike="noStrike" cap="none" dirty="0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100" b="0" i="0" u="none" strike="noStrike" cap="none" dirty="0" err="1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능동적</a:t>
            </a:r>
            <a:r>
              <a:rPr lang="en-US" sz="2100" b="0" i="0" u="none" strike="noStrike" cap="none" dirty="0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2100" b="0" i="0" u="none" strike="noStrike" cap="none" dirty="0" err="1">
                <a:solidFill>
                  <a:srgbClr val="F8FAFC"/>
                </a:solidFill>
                <a:latin typeface="Noto Sans KR"/>
                <a:ea typeface="Noto Sans KR"/>
                <a:cs typeface="Noto Sans KR"/>
                <a:sym typeface="Noto Sans KR"/>
              </a:rPr>
              <a:t>주체로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771525" y="581025"/>
            <a:ext cx="113814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철학적</a:t>
            </a: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의의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581025" y="581025"/>
            <a:ext cx="57150" cy="5334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6381750" y="3181350"/>
            <a:ext cx="52292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인간은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단순히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외부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대상을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받아들이는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거울이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아닙니다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인간은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지식을</a:t>
            </a:r>
            <a:r>
              <a:rPr lang="en-US" sz="15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능동적으로</a:t>
            </a:r>
            <a:r>
              <a:rPr lang="en-US" sz="15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 '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구성'하는</a:t>
            </a:r>
            <a:r>
              <a:rPr lang="en-US" sz="1500" b="1" i="0" u="none" strike="noStrike" cap="none" dirty="0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1" i="0" u="none" strike="noStrike" cap="none" dirty="0" err="1">
                <a:solidFill>
                  <a:srgbClr val="60A5FA"/>
                </a:solidFill>
                <a:latin typeface="Noto Sans KR"/>
                <a:ea typeface="Noto Sans KR"/>
                <a:cs typeface="Noto Sans KR"/>
                <a:sym typeface="Noto Sans KR"/>
              </a:rPr>
              <a:t>입법자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입니다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6381750" y="3981450"/>
            <a:ext cx="52292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이러한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생각은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이후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현상학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실존주의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그리고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현대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인지과학의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기초가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되었습니다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/>
          <p:nvPr/>
        </p:nvSpPr>
        <p:spPr>
          <a:xfrm>
            <a:off x="5619750" y="866775"/>
            <a:ext cx="952500" cy="381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305276" y="1190625"/>
            <a:ext cx="115815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PART 2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6000" b="1" i="0" u="none" strike="noStrike" cap="none" dirty="0">
              <a:solidFill>
                <a:srgbClr val="3B82F6"/>
              </a:solidFill>
              <a:latin typeface="Noto Sans KR" panose="020B0600000101010101" charset="-127"/>
              <a:ea typeface="Noto Sans KR" panose="020B0600000101010101" charset="-127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3B82F6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3</a:t>
            </a:r>
            <a:r>
              <a:rPr lang="en-US" sz="6000" b="1" i="0" u="none" strike="noStrike" cap="none" dirty="0">
                <a:solidFill>
                  <a:srgbClr val="3B82F6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대 </a:t>
            </a:r>
            <a:r>
              <a:rPr lang="en-US" sz="6000" b="1" i="0" u="none" strike="noStrike" cap="none" dirty="0" err="1">
                <a:solidFill>
                  <a:srgbClr val="3B82F6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비판서</a:t>
            </a:r>
            <a:r>
              <a:rPr lang="en-US" sz="6000" b="1" i="0" u="none" strike="noStrike" cap="none" dirty="0">
                <a:solidFill>
                  <a:srgbClr val="3B82F6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endParaRPr sz="6000" b="1" i="0" u="none" strike="noStrike" cap="none" dirty="0">
              <a:solidFill>
                <a:srgbClr val="3B82F6"/>
              </a:solidFill>
              <a:latin typeface="Noto Sans KR" panose="020B0600000101010101" charset="-127"/>
              <a:ea typeface="Noto Sans KR" panose="020B0600000101010101" charset="-127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3B82F6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(The Three</a:t>
            </a:r>
            <a:r>
              <a:rPr lang="en-US" sz="6000" b="1" i="0" u="none" strike="noStrike" cap="none" dirty="0">
                <a:solidFill>
                  <a:schemeClr val="dk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6000" b="1" i="0" u="none" strike="noStrike" cap="none" dirty="0">
                <a:solidFill>
                  <a:srgbClr val="3B82F6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Critiques)</a:t>
            </a:r>
            <a:endParaRPr dirty="0">
              <a:solidFill>
                <a:srgbClr val="3B82F6"/>
              </a:solidFill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C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495425"/>
            <a:ext cx="5229225" cy="52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795337"/>
            <a:ext cx="5229225" cy="526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1025" y="2795587"/>
            <a:ext cx="133498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1025" y="3368873"/>
            <a:ext cx="133498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/>
          <p:nvPr/>
        </p:nvSpPr>
        <p:spPr>
          <a:xfrm>
            <a:off x="771525" y="581025"/>
            <a:ext cx="11381422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1. </a:t>
            </a:r>
            <a:r>
              <a:rPr lang="en-US" sz="3150" b="0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 SemiBold"/>
                <a:sym typeface="Poppins SemiBold"/>
              </a:rPr>
              <a:t>순수이성비판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581025" y="581025"/>
            <a:ext cx="57150" cy="533400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581025" y="1495425"/>
            <a:ext cx="5490686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인식의</a:t>
            </a:r>
            <a:r>
              <a:rPr lang="en-US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한계를</a:t>
            </a:r>
            <a:r>
              <a:rPr lang="en-US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 </a:t>
            </a:r>
            <a:r>
              <a:rPr lang="en-US" sz="1404" b="1" i="0" u="none" strike="noStrike" cap="none" dirty="0" err="1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긋다</a:t>
            </a:r>
            <a:r>
              <a:rPr lang="en-US" altLang="ko-KR" sz="1404" b="1" i="0" u="none" strike="noStrike" cap="none" dirty="0">
                <a:solidFill>
                  <a:srgbClr val="F8FAFC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: </a:t>
            </a:r>
            <a:r>
              <a:rPr lang="ko-KR" altLang="en-US" sz="1404" b="1" i="0" u="none" strike="noStrike" cap="none" dirty="0">
                <a:solidFill>
                  <a:schemeClr val="accen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나는 무엇을 할 수 있는가</a:t>
            </a:r>
            <a:r>
              <a:rPr lang="en-US" altLang="ko-KR" sz="1404" b="1" i="0" u="none" strike="noStrike" cap="none" dirty="0">
                <a:solidFill>
                  <a:schemeClr val="accent1"/>
                </a:solidFill>
                <a:latin typeface="Noto Sans KR" panose="020B0600000101010101" charset="-127"/>
                <a:ea typeface="Noto Sans KR" panose="020B0600000101010101" charset="-127"/>
                <a:cs typeface="Poppins"/>
                <a:sym typeface="Poppins"/>
              </a:rPr>
              <a:t>?</a:t>
            </a:r>
            <a:endParaRPr dirty="0">
              <a:solidFill>
                <a:schemeClr val="accent1"/>
              </a:solidFill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581025" y="1933575"/>
            <a:ext cx="52292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우리의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인식이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가능한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범위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(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현상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)와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불가능한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범위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(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물자체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)를 </a:t>
            </a:r>
            <a:r>
              <a:rPr lang="en-US" sz="150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구분합니다</a:t>
            </a:r>
            <a:r>
              <a:rPr lang="en-US" sz="150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962025" y="2733675"/>
            <a:ext cx="484822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객관적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과학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지식은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어떻게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가능한가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?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962025" y="3306960"/>
            <a:ext cx="48483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신,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영혼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,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자유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같은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형이상학적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대상은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지식의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영역이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 </a:t>
            </a:r>
            <a:r>
              <a:rPr lang="en-US" sz="1650" b="0" i="0" u="none" strike="noStrike" cap="none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아</a:t>
            </a:r>
            <a:r>
              <a:rPr lang="en-US" sz="1650" dirty="0" err="1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닙니다</a:t>
            </a:r>
            <a:r>
              <a:rPr lang="en-US" sz="1650" b="0" i="0" u="none" strike="noStrike" cap="none" dirty="0">
                <a:solidFill>
                  <a:srgbClr val="94A3B8"/>
                </a:solidFill>
                <a:latin typeface="Noto Sans KR"/>
                <a:ea typeface="Noto Sans KR"/>
                <a:cs typeface="Noto Sans KR"/>
                <a:sym typeface="Noto Sans KR"/>
              </a:rPr>
              <a:t>.</a:t>
            </a:r>
            <a:endParaRPr dirty="0">
              <a:latin typeface="Noto Sans KR" panose="020B0600000101010101" charset="-127"/>
              <a:ea typeface="Noto Sans KR" panose="020B0600000101010101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814</Words>
  <Application>Microsoft Office PowerPoint</Application>
  <PresentationFormat>와이드스크린</PresentationFormat>
  <Paragraphs>132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2" baseType="lpstr">
      <vt:lpstr>Poppins SemiBold</vt:lpstr>
      <vt:lpstr>Noto Sans KR</vt:lpstr>
      <vt:lpstr>Arial</vt:lpstr>
      <vt:lpstr>Calibri</vt:lpstr>
      <vt:lpstr>Poppins</vt:lpstr>
      <vt:lpstr>Lato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대청마루</cp:lastModifiedBy>
  <cp:revision>9</cp:revision>
  <dcterms:modified xsi:type="dcterms:W3CDTF">2026-04-15T12:20:51Z</dcterms:modified>
</cp:coreProperties>
</file>