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embeddings/oleObject1.wdp" ContentType="image/vnd.ms-photo"/>
  <Override PartName="/ppt/embeddings/oleObject2.wdp" ContentType="image/vnd.ms-photo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>
  <p:sldMasterIdLst>
    <p:sldMasterId id="2147483673" r:id="rId1"/>
  </p:sldMasterIdLst>
  <p:notesMasterIdLst>
    <p:notesMasterId r:id="rId2"/>
  </p:notesMasterIdLst>
  <p:sldIdLst>
    <p:sldId id="257" r:id="rId3"/>
    <p:sldId id="258" r:id="rId4"/>
    <p:sldId id="287" r:id="rId5"/>
    <p:sldId id="288" r:id="rId6"/>
    <p:sldId id="289" r:id="rId7"/>
    <p:sldId id="294" r:id="rId8"/>
    <p:sldId id="297" r:id="rId9"/>
    <p:sldId id="298" r:id="rId10"/>
    <p:sldId id="299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275" r:id="rId20"/>
    <p:sldId id="312" r:id="rId21"/>
    <p:sldId id="315" r:id="rId22"/>
    <p:sldId id="316" r:id="rId23"/>
    <p:sldId id="313" r:id="rId24"/>
    <p:sldId id="314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6406" autoAdjust="0"/>
    <p:restoredTop sz="94981"/>
  </p:normalViewPr>
  <p:slideViewPr>
    <p:cSldViewPr>
      <p:cViewPr varScale="1">
        <p:scale>
          <a:sx n="100" d="100"/>
          <a:sy n="100" d="100"/>
        </p:scale>
        <p:origin x="1752" y="102"/>
      </p:cViewPr>
      <p:guideLst>
        <p:guide orient="horz" pos="2152"/>
        <p:guide pos="287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presProps" Target="presProps.xml"  /><Relationship Id="rId27" Type="http://schemas.openxmlformats.org/officeDocument/2006/relationships/viewProps" Target="viewProps.xml"  /><Relationship Id="rId28" Type="http://schemas.openxmlformats.org/officeDocument/2006/relationships/theme" Target="theme/theme1.xml"  /><Relationship Id="rId29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DC490E2-71C9-4696-84AD-2C65CF8FAE3D}" type="datetime1">
              <a:rPr lang="ko-KR" altLang="en-US"/>
              <a:pPr lvl="0">
                <a:defRPr/>
              </a:pPr>
              <a:t>2026-06-05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5D93483C-1799-48CD-9658-B1D63F0EB642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5D93483C-1799-48CD-9658-B1D63F0EB642}" type="slidenum">
              <a:rPr lang="en-US" altLang="en-US"/>
              <a:pPr lvl="0">
                <a:defRPr/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 noTextEdit="1"/>
          </p:cNvSpPr>
          <p:nvPr>
            <p:ph type="sldImg" idx="0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lvl="0">
              <a:defRPr/>
            </a:pPr>
            <a:fld id="{5D93483C-1799-48CD-9658-B1D63F0EB642}" type="slidenum">
              <a:rPr lang="en-US" altLang="en-US"/>
              <a:pPr lvl="0">
                <a:defRPr/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DF816-7E16-4058-B149-F8168D63A3FC}" type="datetimeFigureOut">
              <a:rPr lang="ko-KR" altLang="en-US" smtClean="0"/>
              <a:pPr/>
              <a:t>2025-06-02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3EF92-86CE-4DB1-931E-FF77199843D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DF816-7E16-4058-B149-F8168D63A3FC}" type="datetimeFigureOut">
              <a:rPr lang="ko-KR" altLang="en-US"/>
              <a:pPr/>
              <a:t>2025-06-02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03EF92-86CE-4DB1-931E-FF77199843D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6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Relationship Id="rId3" Type="http://schemas.microsoft.com/office/2007/relationships/hdphoto" Target="../embeddings/oleObject1.wdp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Relationship Id="rId3" Type="http://schemas.openxmlformats.org/officeDocument/2006/relationships/image" Target="../media/image5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6.png"  /><Relationship Id="rId3" Type="http://schemas.openxmlformats.org/officeDocument/2006/relationships/image" Target="../media/image5.jpeg"  /><Relationship Id="rId4" Type="http://schemas.microsoft.com/office/2007/relationships/hdphoto" Target="../embeddings/oleObject1.wdp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Relationship Id="rId3" Type="http://schemas.microsoft.com/office/2007/relationships/hdphoto" Target="../embeddings/oleObject1.wdp"  /><Relationship Id="rId4" Type="http://schemas.openxmlformats.org/officeDocument/2006/relationships/image" Target="../media/image7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5.jpeg"  /><Relationship Id="rId3" Type="http://schemas.microsoft.com/office/2007/relationships/hdphoto" Target="../embeddings/oleObject1.wdp"  /><Relationship Id="rId4" Type="http://schemas.openxmlformats.org/officeDocument/2006/relationships/image" Target="../media/image8.pn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7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1.png"  /><Relationship Id="rId3" Type="http://schemas.openxmlformats.org/officeDocument/2006/relationships/image" Target="../media/image2.jpeg"  /><Relationship Id="rId4" Type="http://schemas.microsoft.com/office/2007/relationships/hdphoto" Target="../embeddings/oleObject1.wdp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png"  /><Relationship Id="rId3" Type="http://schemas.openxmlformats.org/officeDocument/2006/relationships/image" Target="../media/image4.png"  /><Relationship Id="rId4" Type="http://schemas.microsoft.com/office/2007/relationships/hdphoto" Target="../embeddings/oleObject2.wdp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png"  /><Relationship Id="rId3" Type="http://schemas.openxmlformats.org/officeDocument/2006/relationships/image" Target="../media/image4.png"  /><Relationship Id="rId4" Type="http://schemas.microsoft.com/office/2007/relationships/hdphoto" Target="../embeddings/oleObject2.wdp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Relationship Id="rId2" Type="http://schemas.openxmlformats.org/officeDocument/2006/relationships/image" Target="../media/image3.png"  /><Relationship Id="rId3" Type="http://schemas.openxmlformats.org/officeDocument/2006/relationships/image" Target="../media/image4.png"  /><Relationship Id="rId4" Type="http://schemas.microsoft.com/office/2007/relationships/hdphoto" Target="../embeddings/oleObject2.wdp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7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195736" y="3140968"/>
            <a:ext cx="5940000" cy="1440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7092280" y="4869160"/>
            <a:ext cx="1440160" cy="720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 idx="0"/>
          </p:nvPr>
        </p:nvSpPr>
        <p:spPr>
          <a:xfrm>
            <a:off x="810220" y="2420888"/>
            <a:ext cx="7595565" cy="1143000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b="1">
                <a:latin typeface="a옛날목욕탕L"/>
                <a:ea typeface="a옛날목욕탕L"/>
              </a:rPr>
              <a:t>10</a:t>
            </a:r>
            <a:r>
              <a:rPr lang="ko-KR" altLang="en-US" sz="4000" b="1">
                <a:latin typeface="a옛날목욕탕L"/>
                <a:ea typeface="a옛날목욕탕L"/>
              </a:rPr>
              <a:t>장 국제적인 공학 전문가 정신 </a:t>
            </a:r>
            <a:endParaRPr lang="ko-KR" altLang="en-US" sz="4000" b="1">
              <a:latin typeface="a옛날목욕탕L"/>
              <a:ea typeface="a옛날목욕탕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52959" y="4676520"/>
            <a:ext cx="3286125" cy="1912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2000" b="1">
                <a:latin typeface="다음_Regular"/>
                <a:ea typeface="다음_Regular"/>
              </a:rPr>
              <a:t>Inje University </a:t>
            </a:r>
            <a:endParaRPr lang="en-US" altLang="ko-KR" sz="2000" b="1">
              <a:latin typeface="다음_Regular"/>
              <a:ea typeface="다음_Regular"/>
            </a:endParaRPr>
          </a:p>
          <a:p>
            <a:pPr algn="r">
              <a:defRPr/>
            </a:pPr>
            <a:endParaRPr lang="en-US" altLang="ko-KR" sz="2000" b="1">
              <a:latin typeface="대한"/>
              <a:ea typeface="대한"/>
            </a:endParaRPr>
          </a:p>
          <a:p>
            <a:pPr algn="r">
              <a:defRPr/>
            </a:pPr>
            <a:r>
              <a:rPr lang="ko-KR" altLang="en-US" sz="2000" b="1">
                <a:latin typeface="대한"/>
                <a:ea typeface="대한"/>
              </a:rPr>
              <a:t>학부</a:t>
            </a:r>
            <a:r>
              <a:rPr lang="en-US" altLang="ko-KR" sz="2000" b="1">
                <a:latin typeface="대한"/>
                <a:ea typeface="대한"/>
              </a:rPr>
              <a:t>: </a:t>
            </a:r>
            <a:r>
              <a:rPr lang="ko-KR" altLang="en-US" sz="2000" b="1">
                <a:latin typeface="대한"/>
                <a:ea typeface="대한"/>
              </a:rPr>
              <a:t>작업치료학과</a:t>
            </a:r>
            <a:endParaRPr lang="ko-KR" altLang="en-US" sz="2000" b="1">
              <a:latin typeface="대한"/>
              <a:ea typeface="대한"/>
            </a:endParaRPr>
          </a:p>
          <a:p>
            <a:pPr algn="r">
              <a:defRPr/>
            </a:pPr>
            <a:r>
              <a:rPr lang="ko-KR" altLang="en-US" sz="2000" b="1">
                <a:latin typeface="대한"/>
                <a:ea typeface="대한"/>
              </a:rPr>
              <a:t>학번</a:t>
            </a:r>
            <a:r>
              <a:rPr lang="en-US" altLang="ko-KR" sz="2000" b="1">
                <a:latin typeface="대한"/>
                <a:ea typeface="대한"/>
              </a:rPr>
              <a:t>: 20261686</a:t>
            </a:r>
            <a:endParaRPr lang="en-US" altLang="ko-KR" sz="2000" b="1">
              <a:latin typeface="대한"/>
              <a:ea typeface="대한"/>
            </a:endParaRPr>
          </a:p>
          <a:p>
            <a:pPr algn="r">
              <a:defRPr/>
            </a:pPr>
            <a:r>
              <a:rPr lang="ko-KR" altLang="en-US" sz="2000" b="1">
                <a:latin typeface="대한"/>
                <a:ea typeface="대한"/>
              </a:rPr>
              <a:t>발표자 </a:t>
            </a:r>
            <a:r>
              <a:rPr lang="en-US" altLang="ko-KR" sz="2000" b="1">
                <a:latin typeface="대한"/>
                <a:ea typeface="대한"/>
              </a:rPr>
              <a:t>: </a:t>
            </a:r>
            <a:r>
              <a:rPr lang="ko-KR" altLang="en-US" sz="2000" b="1">
                <a:latin typeface="대한"/>
                <a:ea typeface="대한"/>
              </a:rPr>
              <a:t>장태영</a:t>
            </a:r>
            <a:endParaRPr lang="ko-KR" altLang="en-US" sz="2000" b="1">
              <a:latin typeface="대한"/>
              <a:ea typeface="대한"/>
            </a:endParaRPr>
          </a:p>
          <a:p>
            <a:pPr algn="r">
              <a:defRPr/>
            </a:pPr>
            <a:endParaRPr lang="en-US" altLang="ko-KR" sz="2000" b="1">
              <a:latin typeface="대한"/>
              <a:ea typeface="대한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6904" y="2439466"/>
            <a:ext cx="7524115" cy="2926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indent="127000"/>
            <a:r>
              <a:rPr lang="ko-KR" altLang="en-US" sz="2400" dirty="0">
                <a:latin typeface="아리따-돋움(OTF)-Bold"/>
                <a:ea typeface="아리따-돋움(OTF)-Bold"/>
              </a:rPr>
              <a:t>①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긍정의무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: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모든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인간집단의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종교적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,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도덕적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,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법률적인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전통에서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강요하는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의무</a:t>
            </a:r>
            <a:endParaRPr lang="en-US" altLang="ko-KR" sz="2400" dirty="0">
              <a:latin typeface="아리따-돋움(OTF)-Bold"/>
              <a:ea typeface="아리따-돋움(OTF)-Bold"/>
            </a:endParaRPr>
          </a:p>
          <a:p>
            <a:pPr lvl="0"/>
            <a:endParaRPr lang="en-US" altLang="ko-KR" sz="2400" dirty="0">
              <a:latin typeface="아리따-돋움(OTF)-Bold"/>
              <a:ea typeface="아리따-돋움(OTF)-Bold"/>
            </a:endParaRPr>
          </a:p>
          <a:p>
            <a:pPr lvl="0"/>
            <a:r>
              <a:rPr lang="ko-KR" altLang="en-US" sz="2400" dirty="0">
                <a:latin typeface="아리따-돋움(OTF)-Bold"/>
                <a:ea typeface="아리따-돋움(OTF)-Bold"/>
              </a:rPr>
              <a:t>②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부정의무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: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모든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문화에서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해로운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행위를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삼가도록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하는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의무</a:t>
            </a:r>
            <a:endParaRPr lang="en-US" altLang="ko-KR" dirty="0">
              <a:latin typeface="아리따-돋움(OTF)-Bold"/>
              <a:ea typeface="아리따-돋움(OTF)-Bold"/>
            </a:endParaRPr>
          </a:p>
          <a:p>
            <a:pPr lvl="0"/>
            <a:endParaRPr lang="en-US" altLang="ko-KR" dirty="0">
              <a:latin typeface="아리따-돋움(OTF)-Bold"/>
              <a:ea typeface="아리따-돋움(OTF)-Bold"/>
            </a:endParaRPr>
          </a:p>
          <a:p>
            <a:pPr lvl="0"/>
            <a:r>
              <a:rPr lang="ko-KR" altLang="en-US" sz="2400" dirty="0">
                <a:latin typeface="아리따-돋움(OTF)-Bold"/>
                <a:ea typeface="아리따-돋움(OTF)-Bold"/>
              </a:rPr>
              <a:t>③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공평성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,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절차적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정의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: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긍정의무와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부정의무의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충돌이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있는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경우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채택하는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규범</a:t>
            </a:r>
            <a:endParaRPr lang="en-US" altLang="ko-KR" dirty="0">
              <a:latin typeface="아리따-돋움(OTF)-Bold"/>
              <a:ea typeface="아리따-돋움(OTF)-Bold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1135494" y="2060847"/>
            <a:ext cx="6676866" cy="135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908898" y="1734321"/>
            <a:ext cx="7138035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latin typeface="아리따-돋움(OTF)-Bold"/>
                <a:ea typeface="아리따-돋움(OTF)-Bold"/>
              </a:rPr>
              <a:t>시셀라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 복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(</a:t>
            </a:r>
            <a:r>
              <a:rPr lang="en-US" altLang="ko-KR" sz="2400" dirty="0" err="1">
                <a:latin typeface="아리따-돋움(OTF)-Bold"/>
                <a:ea typeface="아리따-돋움(OTF)-Bold"/>
              </a:rPr>
              <a:t>Sissela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Bok)</a:t>
            </a:r>
            <a:r>
              <a:rPr lang="ko-KR" altLang="en-US" sz="2400" dirty="0">
                <a:latin typeface="아리따-돋움(OTF)-Bold"/>
                <a:ea typeface="아리따-돋움(OTF)-Bold"/>
              </a:rPr>
              <a:t>의 세 가지 가치의 범주 식별</a:t>
            </a:r>
            <a:endParaRPr lang="ko-KR" altLang="en-US" sz="3200" dirty="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</p:spTree>
    <p:extLst>
      <p:ext uri="{BB962C8B-B14F-4D97-AF65-F5344CB8AC3E}">
        <p14:creationId xmlns:p14="http://schemas.microsoft.com/office/powerpoint/2010/main" val="3127671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5494" y="2420888"/>
            <a:ext cx="768497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ko-KR" altLang="en-US" sz="2400" dirty="0">
                <a:latin typeface="a옛날목욕탕L" pitchFamily="18" charset="-127"/>
                <a:ea typeface="a옛날목욕탕L" pitchFamily="18" charset="-127"/>
              </a:rPr>
              <a:t>모든 사회가 다소 제한된 이러한 공통가치의 집합을 받아들이지 않는다</a:t>
            </a:r>
            <a:r>
              <a:rPr lang="en-US" altLang="ko-KR" sz="2400" dirty="0">
                <a:latin typeface="a옛날목욕탕L" pitchFamily="18" charset="-127"/>
                <a:ea typeface="a옛날목욕탕L" pitchFamily="18" charset="-127"/>
              </a:rPr>
              <a:t>.</a:t>
            </a:r>
          </a:p>
          <a:p>
            <a:pPr marL="342900" indent="-342900">
              <a:buAutoNum type="arabicParenR"/>
            </a:pPr>
            <a:r>
              <a:rPr lang="en-US" altLang="ko-KR" sz="2400" dirty="0">
                <a:latin typeface="a옛날목욕탕L" pitchFamily="18" charset="-127"/>
                <a:ea typeface="a옛날목욕탕L" pitchFamily="18" charset="-127"/>
              </a:rPr>
              <a:t> </a:t>
            </a:r>
            <a:r>
              <a:rPr lang="ko-KR" altLang="en-US" sz="2400" dirty="0">
                <a:latin typeface="a옛날목욕탕L" pitchFamily="18" charset="-127"/>
                <a:ea typeface="a옛날목욕탕L" pitchFamily="18" charset="-127"/>
              </a:rPr>
              <a:t>이 가치들은 </a:t>
            </a:r>
            <a:r>
              <a:rPr lang="en-US" altLang="ko-KR" sz="2400" dirty="0">
                <a:latin typeface="a옛날목욕탕L" pitchFamily="18" charset="-127"/>
                <a:ea typeface="a옛날목욕탕L" pitchFamily="18" charset="-127"/>
              </a:rPr>
              <a:t>“</a:t>
            </a:r>
            <a:r>
              <a:rPr lang="ko-KR" altLang="en-US" sz="2400" dirty="0">
                <a:latin typeface="a옛날목욕탕L" pitchFamily="18" charset="-127"/>
                <a:ea typeface="a옛날목욕탕L" pitchFamily="18" charset="-127"/>
              </a:rPr>
              <a:t>최소한의 목록</a:t>
            </a:r>
            <a:r>
              <a:rPr lang="en-US" altLang="ko-KR" sz="2400" dirty="0">
                <a:latin typeface="a옛날목욕탕L" pitchFamily="18" charset="-127"/>
                <a:ea typeface="a옛날목욕탕L" pitchFamily="18" charset="-127"/>
              </a:rPr>
              <a:t>(minimalist)”</a:t>
            </a:r>
            <a:r>
              <a:rPr lang="ko-KR" altLang="en-US" sz="2400" dirty="0">
                <a:latin typeface="a옛날목욕탕L" pitchFamily="18" charset="-127"/>
                <a:ea typeface="a옛날목욕탕L" pitchFamily="18" charset="-127"/>
              </a:rPr>
              <a:t>이라는 점이다</a:t>
            </a:r>
            <a:r>
              <a:rPr lang="en-US" altLang="ko-KR" sz="2400" dirty="0">
                <a:latin typeface="a옛날목욕탕L" pitchFamily="18" charset="-127"/>
                <a:ea typeface="a옛날목욕탕L" pitchFamily="18" charset="-127"/>
              </a:rPr>
              <a:t>.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35494" y="2060846"/>
            <a:ext cx="6012705" cy="135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17909" y="1726276"/>
            <a:ext cx="682498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>
                <a:solidFill>
                  <a:schemeClr val="tx1"/>
                </a:solidFill>
                <a:latin typeface="아리따-돋움(OTF)-Bold"/>
                <a:ea typeface="아리따-돋움(OTF)-Bold"/>
              </a:rPr>
              <a:t>시셀라</a:t>
            </a:r>
            <a:r>
              <a:rPr lang="ko-KR" altLang="en-US" sz="24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 복의 접근방법에 의해 제기되는 문제점</a:t>
            </a:r>
          </a:p>
        </p:txBody>
      </p:sp>
    </p:spTree>
    <p:extLst>
      <p:ext uri="{BB962C8B-B14F-4D97-AF65-F5344CB8AC3E}">
        <p14:creationId xmlns:p14="http://schemas.microsoft.com/office/powerpoint/2010/main" val="1365732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35495" y="2060845"/>
            <a:ext cx="1780322" cy="135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98909" y="1726276"/>
            <a:ext cx="2202815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ko-KR" altLang="en-US" sz="2400" dirty="0" err="1">
                <a:solidFill>
                  <a:schemeClr val="tx1"/>
                </a:solidFill>
                <a:latin typeface="아리따-돋움(OTF)-Bold"/>
                <a:ea typeface="아리따-돋움(OTF)-Bold"/>
              </a:rPr>
              <a:t>데이비드</a:t>
            </a:r>
            <a:r>
              <a:rPr lang="ko-KR" altLang="en-US" sz="24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 윙</a:t>
            </a:r>
          </a:p>
        </p:txBody>
      </p:sp>
      <p:sp>
        <p:nvSpPr>
          <p:cNvPr id="9" name="사각형 3"/>
          <p:cNvSpPr txBox="1">
            <a:spLocks noChangeArrowheads="1"/>
          </p:cNvSpPr>
          <p:nvPr/>
        </p:nvSpPr>
        <p:spPr>
          <a:xfrm>
            <a:off x="346957" y="2348881"/>
            <a:ext cx="8517240" cy="4332841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5000" dirty="0">
                <a:latin typeface="아리따-돋움(OTF)-Bold"/>
                <a:ea typeface="아리따-돋움(OTF)-Bold"/>
              </a:rPr>
              <a:t>① 내적 일관성</a:t>
            </a:r>
            <a:endParaRPr lang="en-US" altLang="ko-KR" sz="5000" dirty="0">
              <a:latin typeface="아리따-돋움(OTF)-Bold"/>
              <a:ea typeface="아리따-돋움(OTF)-Bold"/>
            </a:endParaRPr>
          </a:p>
          <a:p>
            <a:pPr marL="0" indent="0">
              <a:buNone/>
            </a:pPr>
            <a:r>
              <a:rPr lang="en-US" altLang="ko-KR" sz="5000" dirty="0">
                <a:latin typeface="아리따-돋움(OTF)-Bold"/>
                <a:ea typeface="아리따-돋움(OTF)-Bold"/>
              </a:rPr>
              <a:t>    :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한 규범은 그 문화의 다른 규범과 일관성을 가져야 한다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None/>
            </a:pPr>
            <a:endParaRPr lang="en-US" altLang="ko-KR" sz="1300" dirty="0">
              <a:latin typeface="아리따-돋움(OTF)-Bold"/>
              <a:ea typeface="아리따-돋움(OTF)-Bold"/>
            </a:endParaRPr>
          </a:p>
          <a:p>
            <a:pPr marL="0" indent="0">
              <a:buNone/>
            </a:pPr>
            <a:r>
              <a:rPr lang="en-US" altLang="ko-KR" dirty="0">
                <a:latin typeface="아리따-돋움(OTF)-Bold"/>
                <a:ea typeface="아리따-돋움(OTF)-Bold"/>
              </a:rPr>
              <a:t>    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     EX)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여자를 남자에게 종속시키는 것은 중국의 문화적 전통의 하나이지만</a:t>
            </a:r>
            <a:endParaRPr lang="en-US" altLang="ko-KR" sz="3750" dirty="0">
              <a:latin typeface="아리따-돋움(OTF)-Bold"/>
              <a:ea typeface="아리따-돋움(OTF)-Bold"/>
            </a:endParaRPr>
          </a:p>
          <a:p>
            <a:pPr marL="0" indent="0"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효나 자식의 부모에 대한 관계를 위한 유교 전통과 일치되지 않는다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Font typeface="Arial"/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모든 사람이 그 가치들을 실현할 수 있도록 허용해야 한다는 것을 내포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Font typeface="Arial"/>
              <a:buNone/>
            </a:pPr>
            <a:endParaRPr lang="en-US" altLang="ko-KR" dirty="0">
              <a:latin typeface="아리따-돋움(OTF)-Bold"/>
              <a:ea typeface="아리따-돋움(OTF)-Bold"/>
            </a:endParaRPr>
          </a:p>
          <a:p>
            <a:pPr marL="0" indent="0">
              <a:buFont typeface="Arial"/>
              <a:buNone/>
            </a:pPr>
            <a:r>
              <a:rPr lang="ko-KR" altLang="en-US" sz="5000" dirty="0">
                <a:latin typeface="아리따-돋움(OTF)-Bold"/>
                <a:ea typeface="아리따-돋움(OTF)-Bold"/>
              </a:rPr>
              <a:t>② 외적 일관성</a:t>
            </a:r>
            <a:endParaRPr lang="en-US" altLang="ko-KR" sz="5000" dirty="0">
              <a:latin typeface="아리따-돋움(OTF)-Bold"/>
              <a:ea typeface="아리따-돋움(OTF)-Bold"/>
            </a:endParaRPr>
          </a:p>
          <a:p>
            <a:pPr marL="0" indent="0">
              <a:buNone/>
            </a:pPr>
            <a:r>
              <a:rPr lang="en-US" altLang="ko-KR" sz="5000" dirty="0">
                <a:latin typeface="아리따-돋움(OTF)-Bold"/>
                <a:ea typeface="아리따-돋움(OTF)-Bold"/>
              </a:rPr>
              <a:t>      :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어떤 사회든 충돌하는 이해관계를 다루어야 한다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None/>
            </a:pPr>
            <a:r>
              <a:rPr lang="ko-KR" altLang="en-US" sz="5000" dirty="0">
                <a:latin typeface="아리따-돋움(OTF)-Bold"/>
                <a:ea typeface="아리따-돋움(OTF)-Bold"/>
              </a:rPr>
              <a:t>      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 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비록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그것을 효과적으로 다루는 방법이 하나 이상 있다고 </a:t>
            </a:r>
            <a:endParaRPr lang="en-US" altLang="ko-KR" sz="5000" dirty="0">
              <a:latin typeface="아리따-돋움(OTF)-Bold"/>
              <a:ea typeface="아리따-돋움(OTF)-Bold"/>
            </a:endParaRPr>
          </a:p>
          <a:p>
            <a:pPr marL="0" indent="0">
              <a:buNone/>
            </a:pPr>
            <a:r>
              <a:rPr lang="en-US" altLang="ko-KR" sz="5000" dirty="0">
                <a:latin typeface="아리따-돋움(OTF)-Bold"/>
                <a:ea typeface="아리따-돋움(OTF)-Bold"/>
              </a:rPr>
              <a:t>       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하더라도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, </a:t>
            </a:r>
            <a:r>
              <a:rPr lang="ko-KR" altLang="en-US" sz="5000" dirty="0">
                <a:latin typeface="아리따-돋움(OTF)-Bold"/>
                <a:ea typeface="아리따-돋움(OTF)-Bold"/>
              </a:rPr>
              <a:t>어떤 방법들은 성공적이지 못할 수 있다</a:t>
            </a:r>
            <a:r>
              <a:rPr lang="en-US" altLang="ko-KR" sz="500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Font typeface="Arial"/>
              <a:buNone/>
            </a:pPr>
            <a:endParaRPr lang="en-US" altLang="ko-KR" sz="1100" dirty="0">
              <a:latin typeface="아리따-돋움(OTF)-Bold"/>
              <a:ea typeface="아리따-돋움(OTF)-Bold"/>
            </a:endParaRPr>
          </a:p>
          <a:p>
            <a:pPr marL="0" indent="0">
              <a:buFont typeface="Arial"/>
              <a:buNone/>
            </a:pPr>
            <a:r>
              <a:rPr lang="en-US" altLang="ko-KR" dirty="0">
                <a:latin typeface="아리따-돋움(OTF)-Bold"/>
                <a:ea typeface="아리따-돋움(OTF)-Bold"/>
              </a:rPr>
              <a:t>            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EX)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많은 문화가 뇌물에 대해서 관대하다 하더라도 그러한 허용이 결코 사람들 사이의</a:t>
            </a:r>
            <a:endParaRPr lang="en-US" altLang="ko-KR" sz="3750" dirty="0">
              <a:latin typeface="아리따-돋움(OTF)-Bold"/>
              <a:ea typeface="아리따-돋움(OTF)-Bold"/>
            </a:endParaRPr>
          </a:p>
          <a:p>
            <a:pPr marL="0" indent="0">
              <a:buFont typeface="Arial"/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이해관계의 충돌을 조정하는 효과적인 방법은 아니라고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주장할 수 있다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.</a:t>
            </a:r>
          </a:p>
          <a:p>
            <a:pPr marL="0" indent="0">
              <a:buFont typeface="Arial"/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뇌물수수란 공개적인 경제적 경쟁을 하는 것 대신에 돈에 의한 경제적 충돌이 </a:t>
            </a:r>
            <a:endParaRPr lang="en-US" altLang="ko-KR" sz="3750" dirty="0">
              <a:latin typeface="아리따-돋움(OTF)-Bold"/>
              <a:ea typeface="아리따-돋움(OTF)-Bold"/>
            </a:endParaRPr>
          </a:p>
          <a:p>
            <a:pPr marL="0" indent="0">
              <a:buFont typeface="Arial"/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해결되도록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허용하는 것이다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.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따라서 뇌물은 어떠한 도덕법에서도 </a:t>
            </a:r>
            <a:endParaRPr lang="en-US" altLang="ko-KR" sz="3750" dirty="0">
              <a:latin typeface="아리따-돋움(OTF)-Bold"/>
              <a:ea typeface="아리따-돋움(OTF)-Bold"/>
            </a:endParaRPr>
          </a:p>
          <a:p>
            <a:pPr marL="0" indent="0">
              <a:buFont typeface="Arial"/>
              <a:buNone/>
            </a:pPr>
            <a:r>
              <a:rPr lang="en-US" altLang="ko-KR" sz="3750" dirty="0">
                <a:latin typeface="아리따-돋움(OTF)-Bold"/>
                <a:ea typeface="아리따-돋움(OTF)-Bold"/>
              </a:rPr>
              <a:t>               </a:t>
            </a:r>
            <a:r>
              <a:rPr lang="ko-KR" altLang="en-US" sz="3750" dirty="0">
                <a:latin typeface="아리따-돋움(OTF)-Bold"/>
                <a:ea typeface="아리따-돋움(OTF)-Bold"/>
              </a:rPr>
              <a:t>합당한 부분이 될 수 없다</a:t>
            </a:r>
            <a:r>
              <a:rPr lang="en-US" altLang="ko-KR" sz="3750" dirty="0">
                <a:latin typeface="아리따-돋움(OTF)-Bold"/>
                <a:ea typeface="아리따-돋움(OTF)-Bold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132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67564" y="2272007"/>
            <a:ext cx="6100802" cy="11210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028175" y="1755119"/>
            <a:ext cx="6819496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36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합법적인 규범을 찾아 내는 방법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546" t="58380" r="85054" b="31342"/>
          <a:stretch/>
        </p:blipFill>
        <p:spPr>
          <a:xfrm>
            <a:off x="1237666" y="2619176"/>
            <a:ext cx="521783" cy="695197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706" t="58380" r="78107" b="31342"/>
          <a:stretch/>
        </p:blipFill>
        <p:spPr>
          <a:xfrm>
            <a:off x="1032615" y="3324625"/>
            <a:ext cx="726834" cy="727632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899" t="58380" r="64766" b="31342"/>
          <a:stretch/>
        </p:blipFill>
        <p:spPr>
          <a:xfrm>
            <a:off x="1167564" y="5000786"/>
            <a:ext cx="661986" cy="751783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90" t="58380" r="71491" b="31342"/>
          <a:stretch/>
        </p:blipFill>
        <p:spPr>
          <a:xfrm>
            <a:off x="1184696" y="4152188"/>
            <a:ext cx="627722" cy="763026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29397" y="2791153"/>
            <a:ext cx="4179281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황금률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41131" y="3519029"/>
            <a:ext cx="4363720" cy="518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ko-KR" altLang="en-US" sz="28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국제적인</a:t>
            </a:r>
            <a:r>
              <a:rPr lang="en-US" altLang="ko-KR" sz="28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 </a:t>
            </a:r>
            <a:r>
              <a:rPr lang="ko-KR" altLang="en-US" sz="28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문서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97160" y="4349886"/>
            <a:ext cx="4363901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공학협회 헌장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51032" y="5145844"/>
            <a:ext cx="6142490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인간 존중과 공리주의 이론에 대한 통찰</a:t>
            </a:r>
          </a:p>
        </p:txBody>
      </p:sp>
    </p:spTree>
    <p:extLst>
      <p:ext uri="{BB962C8B-B14F-4D97-AF65-F5344CB8AC3E}">
        <p14:creationId xmlns:p14="http://schemas.microsoft.com/office/powerpoint/2010/main" val="1545471340"/>
      </p:ext>
    </p:extLst>
  </p:cSld>
  <p:clrMapOvr>
    <a:masterClrMapping/>
  </p:clrMapOvr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</a:blip>
          <a:srcRect l="71940" t="59440" r="21710" b="32110"/>
          <a:stretch>
            <a:fillRect/>
          </a:stretch>
        </p:blipFill>
        <p:spPr>
          <a:xfrm>
            <a:off x="3247154" y="1726275"/>
            <a:ext cx="720080" cy="670985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800" b="1">
                <a:latin typeface="a옛날목욕탕L"/>
                <a:ea typeface="a옛날목욕탕L"/>
              </a:rPr>
              <a:t>10.2 </a:t>
            </a:r>
            <a:r>
              <a:rPr lang="ko-KR" altLang="en-US" sz="4800" b="1">
                <a:latin typeface="a옛날목욕탕L"/>
                <a:ea typeface="a옛날목욕탕L"/>
              </a:rPr>
              <a:t>문화를 초월하는 규범 찾기 </a:t>
            </a:r>
            <a:endParaRPr lang="ko-KR" altLang="en-US" sz="4800" b="1">
              <a:latin typeface="a옛날목욕탕L"/>
              <a:ea typeface="a옛날목욕탕L"/>
            </a:endParaRPr>
          </a:p>
        </p:txBody>
      </p:sp>
      <p:sp>
        <p:nvSpPr>
          <p:cNvPr id="5" name="직사각형 4"/>
          <p:cNvSpPr/>
          <p:nvPr/>
        </p:nvSpPr>
        <p:spPr>
          <a:xfrm flipV="1">
            <a:off x="1135494" y="2281001"/>
            <a:ext cx="2932450" cy="1531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687524" y="1726275"/>
            <a:ext cx="1710942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4000">
                <a:solidFill>
                  <a:schemeClr val="tx1"/>
                </a:solidFill>
                <a:latin typeface="아리따-돋움(OTF)-Bold"/>
                <a:ea typeface="아리따-돋움(OTF)-Bold"/>
              </a:rPr>
              <a:t>황금률</a:t>
            </a:r>
            <a:endParaRPr lang="ko-KR" altLang="en-US" sz="400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  <p:sp>
        <p:nvSpPr>
          <p:cNvPr id="9" name="사각형 3"/>
          <p:cNvSpPr txBox="1">
            <a:spLocks noChangeArrowheads="1"/>
          </p:cNvSpPr>
          <p:nvPr/>
        </p:nvSpPr>
        <p:spPr>
          <a:xfrm>
            <a:off x="1157925" y="2780928"/>
            <a:ext cx="7602430" cy="374441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ko-KR" altLang="en-US" sz="2800">
                <a:latin typeface="아리따-돋움(OTF)-Bold"/>
                <a:ea typeface="아리따-돋움(OTF)-Bold"/>
              </a:rPr>
              <a:t>남에게 대접을 받고자 하는 대로 남을</a:t>
            </a:r>
            <a:endParaRPr lang="ko-KR" altLang="en-US" sz="2800">
              <a:latin typeface="아리따-돋움(OTF)-Bold"/>
              <a:ea typeface="아리따-돋움(OTF)-Bold"/>
            </a:endParaRPr>
          </a:p>
          <a:p>
            <a:pPr marL="0" indent="0">
              <a:buNone/>
              <a:defRPr/>
            </a:pPr>
            <a:r>
              <a:rPr lang="ko-KR" altLang="en-US" sz="2800">
                <a:latin typeface="아리따-돋움(OTF)-Bold"/>
                <a:ea typeface="아리따-돋움(OTF)-Bold"/>
              </a:rPr>
              <a:t>대접하라는 말로 그리스도의 윤리관을 표현한 말</a:t>
            </a:r>
            <a:endParaRPr lang="en-US" altLang="ko-KR" sz="2800">
              <a:latin typeface="아리따-돋움(OTF)-Bold"/>
              <a:ea typeface="아리따-돋움(OTF)-Bold"/>
            </a:endParaRP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 l="9550" t="58380" r="85050" b="31340"/>
          <a:stretch>
            <a:fillRect/>
          </a:stretch>
        </p:blipFill>
        <p:spPr>
          <a:xfrm>
            <a:off x="1180636" y="1720514"/>
            <a:ext cx="521783" cy="69519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63092" y="2564901"/>
            <a:ext cx="6865292" cy="19851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70984" y="2055528"/>
            <a:ext cx="7374515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/>
            <a:r>
              <a:rPr lang="ko-KR" altLang="en-US" sz="40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   국제적인 문서 </a:t>
            </a:r>
          </a:p>
        </p:txBody>
      </p:sp>
      <p:sp>
        <p:nvSpPr>
          <p:cNvPr id="9" name="사각형 3"/>
          <p:cNvSpPr txBox="1">
            <a:spLocks noChangeArrowheads="1"/>
          </p:cNvSpPr>
          <p:nvPr/>
        </p:nvSpPr>
        <p:spPr>
          <a:xfrm>
            <a:off x="5764155" y="2297181"/>
            <a:ext cx="2638217" cy="43204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>
                <a:latin typeface="아리따-돋움(OTF)-Bold"/>
                <a:ea typeface="아리따-돋움(OTF)-Bold"/>
              </a:rPr>
              <a:t>ex)UN</a:t>
            </a:r>
            <a:r>
              <a:rPr lang="ko-KR" altLang="en-US" sz="2000" dirty="0">
                <a:latin typeface="아리따-돋움(OTF)-Bold"/>
                <a:ea typeface="아리따-돋움(OTF)-Bold"/>
              </a:rPr>
              <a:t>의 보편인권선언</a:t>
            </a:r>
            <a:endParaRPr lang="en-US" altLang="ko-KR" sz="2800" dirty="0">
              <a:latin typeface="아리따-돋움(OTF)-Bold"/>
              <a:ea typeface="아리따-돋움(OTF)-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0405" y="3239990"/>
            <a:ext cx="7056784" cy="1446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모든 사람의 </a:t>
            </a:r>
            <a:r>
              <a:rPr lang="ko-KR" altLang="en-US" sz="4400" dirty="0" err="1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생득권으로</a:t>
            </a:r>
            <a:endParaRPr lang="en-US" altLang="ko-KR" sz="4400" dirty="0">
              <a:solidFill>
                <a:schemeClr val="tx1"/>
              </a:solidFill>
              <a:latin typeface="아리따-돋움(OTF)-Bold" pitchFamily="18" charset="-127"/>
              <a:ea typeface="아리따-돋움(OTF)-Bold" pitchFamily="18" charset="-127"/>
            </a:endParaRPr>
          </a:p>
          <a:p>
            <a:pPr algn="ctr"/>
            <a:r>
              <a:rPr lang="ko-KR" altLang="en-US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주장되는 인권을 강조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5169024" y="2164195"/>
            <a:ext cx="730891" cy="69802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1" name="그림 10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706" t="58380" r="78107" b="31342"/>
          <a:stretch/>
        </p:blipFill>
        <p:spPr>
          <a:xfrm>
            <a:off x="1135494" y="2027885"/>
            <a:ext cx="726834" cy="72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81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63092" y="2564901"/>
            <a:ext cx="4345012" cy="19851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259632" y="2027957"/>
            <a:ext cx="7374515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   공학협회 헌장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405" y="3239990"/>
            <a:ext cx="7573742" cy="14465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공학자들은 공공의 안전</a:t>
            </a:r>
            <a:r>
              <a:rPr lang="en-US" altLang="ko-KR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, </a:t>
            </a:r>
            <a:r>
              <a:rPr lang="ko-KR" altLang="en-US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건강</a:t>
            </a:r>
            <a:r>
              <a:rPr lang="en-US" altLang="ko-KR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, </a:t>
            </a:r>
            <a:r>
              <a:rPr lang="ko-KR" altLang="en-US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복지를 최우선으로 삼아야 한다</a:t>
            </a:r>
            <a:r>
              <a:rPr lang="en-US" altLang="ko-KR" sz="44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.</a:t>
            </a:r>
            <a:endParaRPr lang="ko-KR" altLang="en-US" sz="4400" dirty="0">
              <a:solidFill>
                <a:schemeClr val="tx1"/>
              </a:solidFill>
              <a:latin typeface="아리따-돋움(OTF)-Bold" pitchFamily="18" charset="-127"/>
              <a:ea typeface="아리따-돋움(OTF)-Bold" pitchFamily="18" charset="-127"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2590" t="58380" r="71491" b="31342"/>
          <a:stretch/>
        </p:blipFill>
        <p:spPr>
          <a:xfrm>
            <a:off x="1191337" y="2000387"/>
            <a:ext cx="627722" cy="763026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85510" r="8710" b="90680"/>
          <a:stretch>
            <a:fillRect/>
          </a:stretch>
        </p:blipFill>
        <p:spPr>
          <a:xfrm>
            <a:off x="5191502" y="2074478"/>
            <a:ext cx="609704" cy="688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1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6964898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10.2 </a:t>
            </a:r>
            <a:r>
              <a:rPr lang="ko-KR" altLang="en-US" sz="4800" b="1" dirty="0">
                <a:latin typeface="a옛날목욕탕L"/>
                <a:ea typeface="a옛날목욕탕L"/>
              </a:rPr>
              <a:t>문화를 초월하는 규범 찾기 </a:t>
            </a:r>
          </a:p>
        </p:txBody>
      </p:sp>
      <p:sp>
        <p:nvSpPr>
          <p:cNvPr id="5" name="직사각형 4"/>
          <p:cNvSpPr/>
          <p:nvPr/>
        </p:nvSpPr>
        <p:spPr>
          <a:xfrm flipV="1">
            <a:off x="1163092" y="2123164"/>
            <a:ext cx="7081316" cy="1709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135494" y="1586220"/>
            <a:ext cx="7374515" cy="7078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40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   </a:t>
            </a:r>
            <a:r>
              <a:rPr lang="ko-KR" altLang="en-US" sz="28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인간 존중과 공리주의 이론에 대한 통찰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8899" t="58380" r="64766" b="31342"/>
          <a:stretch/>
        </p:blipFill>
        <p:spPr>
          <a:xfrm>
            <a:off x="1074026" y="1542323"/>
            <a:ext cx="661986" cy="75178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8050589" y="1686666"/>
            <a:ext cx="860569" cy="512189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2" name="TextBox 11"/>
          <p:cNvSpPr txBox="1"/>
          <p:nvPr/>
        </p:nvSpPr>
        <p:spPr>
          <a:xfrm>
            <a:off x="899592" y="2564903"/>
            <a:ext cx="7962265" cy="3261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ko-KR" altLang="en-US" sz="3200" dirty="0">
                <a:latin typeface="아리따-돋움(OTF)-Bold"/>
                <a:ea typeface="아리따-돋움(OTF)-Bold"/>
              </a:rPr>
              <a:t>○ 인간 존중의 도덕성</a:t>
            </a:r>
            <a:endParaRPr lang="en-US" altLang="ko-KR" sz="3200" dirty="0">
              <a:latin typeface="아리따-돋움(OTF)-Bold"/>
              <a:ea typeface="아리따-돋움(OTF)-Bold"/>
            </a:endParaRPr>
          </a:p>
          <a:p>
            <a:pPr lvl="0"/>
            <a:r>
              <a:rPr lang="en-US" altLang="ko-KR" sz="2800" dirty="0">
                <a:latin typeface="아리따-돋움(OTF)-Bold"/>
                <a:ea typeface="아리따-돋움(OTF)-Bold"/>
              </a:rPr>
              <a:t>: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모든 개인을 존중할 가치가 있는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800" dirty="0">
                <a:solidFill>
                  <a:srgbClr val="FF0000"/>
                </a:solidFill>
                <a:latin typeface="아리따-돋움(OTF)-Bold"/>
                <a:ea typeface="아리따-돋움(OTF)-Bold"/>
              </a:rPr>
              <a:t>도덕적 행위자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로서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대우하는 것의 중요성을 강조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pPr lvl="0"/>
            <a:endParaRPr lang="en-US" altLang="ko-KR" sz="3200" dirty="0">
              <a:latin typeface="아리따-돋움(OTF)-Bold"/>
              <a:ea typeface="아리따-돋움(OTF)-Bold"/>
            </a:endParaRPr>
          </a:p>
          <a:p>
            <a:pPr lvl="0"/>
            <a:r>
              <a:rPr lang="ko-KR" altLang="en-US" sz="3200" dirty="0">
                <a:latin typeface="아리따-돋움(OTF)-Bold"/>
                <a:ea typeface="아리따-돋움(OTF)-Bold"/>
              </a:rPr>
              <a:t>○ 공리주의</a:t>
            </a:r>
            <a:endParaRPr lang="en-US" altLang="ko-KR" sz="3200" dirty="0">
              <a:latin typeface="아리따-돋움(OTF)-Bold"/>
              <a:ea typeface="아리따-돋움(OTF)-Bold"/>
            </a:endParaRPr>
          </a:p>
          <a:p>
            <a:pPr lvl="0"/>
            <a:r>
              <a:rPr lang="en-US" altLang="ko-KR" sz="2800" dirty="0">
                <a:latin typeface="아리따-돋움(OTF)-Bold"/>
                <a:ea typeface="아리따-돋움(OTF)-Bold"/>
              </a:rPr>
              <a:t>: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인간의 전반적인 </a:t>
            </a:r>
            <a:r>
              <a:rPr lang="ko-KR" altLang="en-US" sz="2800" dirty="0">
                <a:solidFill>
                  <a:srgbClr val="FF0000"/>
                </a:solidFill>
                <a:latin typeface="아리따-돋움(OTF)-Bold"/>
                <a:ea typeface="아리따-돋움(OTF)-Bold"/>
              </a:rPr>
              <a:t>복지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를 최대화하는 것의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pPr lvl="0"/>
            <a:r>
              <a:rPr lang="en-US" altLang="ko-KR" sz="2800" dirty="0">
                <a:latin typeface="아리따-돋움(OTF)-Bold"/>
                <a:ea typeface="아리따-돋움(OTF)-Bold"/>
              </a:rPr>
              <a:t>  </a:t>
            </a:r>
            <a:r>
              <a:rPr lang="en-US" altLang="ko-KR" sz="2400" dirty="0">
                <a:latin typeface="아리따-돋움(OTF)-Bold"/>
                <a:ea typeface="아리따-돋움(OTF)-Bold"/>
              </a:rPr>
              <a:t>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중요성을 강조</a:t>
            </a:r>
            <a:endParaRPr lang="en-US" altLang="ko-KR" sz="2800" dirty="0">
              <a:latin typeface="아리따-돋움(OTF)-Bold"/>
              <a:ea typeface="아리따-돋움(OTF)-Bold"/>
            </a:endParaRPr>
          </a:p>
        </p:txBody>
      </p:sp>
    </p:spTree>
    <p:extLst>
      <p:ext uri="{BB962C8B-B14F-4D97-AF65-F5344CB8AC3E}">
        <p14:creationId xmlns:p14="http://schemas.microsoft.com/office/powerpoint/2010/main" val="2525338086"/>
      </p:ext>
    </p:extLst>
  </p:cSld>
  <p:clrMapOvr>
    <a:masterClrMapping/>
  </p:clrMapOvr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316923" y="3172260"/>
            <a:ext cx="4418324" cy="2801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7200" b="1">
                <a:latin typeface="a옛날목욕탕L"/>
                <a:ea typeface="a옛날목욕탕L"/>
              </a:rPr>
              <a:t> </a:t>
            </a:r>
            <a:endParaRPr lang="en-US" altLang="ko-KR" sz="7200" b="1">
              <a:latin typeface="a옛날목욕탕L"/>
              <a:ea typeface="a옛날목욕탕L"/>
            </a:endParaRPr>
          </a:p>
          <a:p>
            <a:pPr lvl="0">
              <a:defRPr/>
            </a:pPr>
            <a:endParaRPr lang="ko-KR" altLang="en-US" sz="7200" b="1">
              <a:latin typeface="a옛날목욕탕L"/>
              <a:ea typeface="a옛날목욕탕L"/>
            </a:endParaRPr>
          </a:p>
        </p:txBody>
      </p:sp>
      <p:sp>
        <p:nvSpPr>
          <p:cNvPr id="6" name="TextBox"/>
          <p:cNvSpPr txBox="1"/>
          <p:nvPr/>
        </p:nvSpPr>
        <p:spPr>
          <a:xfrm>
            <a:off x="2163103" y="1983152"/>
            <a:ext cx="579755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600" b="1">
                <a:latin typeface="a옛날목욕탕L"/>
                <a:ea typeface="a옛날목욕탕L"/>
              </a:rPr>
              <a:t>Q. </a:t>
            </a:r>
            <a:r>
              <a:rPr lang="ko-KR" altLang="en-US" sz="3600" b="1">
                <a:solidFill>
                  <a:schemeClr val="tx1"/>
                </a:solidFill>
                <a:latin typeface="아리따-돋움(OTF)-Bold"/>
                <a:ea typeface="아리따-돋움(OTF)-Bold"/>
              </a:rPr>
              <a:t>국가간 문화적</a:t>
            </a:r>
            <a:endParaRPr lang="ko-KR" altLang="en-US" sz="3600" b="1">
              <a:solidFill>
                <a:schemeClr val="tx1"/>
              </a:solidFill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ko-KR" altLang="en-US" sz="3600" b="1">
                <a:latin typeface="a옛날목욕탕L"/>
                <a:ea typeface="a옛날목욕탕L"/>
              </a:rPr>
              <a:t>차이를</a:t>
            </a:r>
            <a:r>
              <a:rPr lang="en-US" altLang="ko-KR" sz="3600" b="1">
                <a:latin typeface="a옛날목욕탕L"/>
                <a:ea typeface="a옛날목욕탕L"/>
              </a:rPr>
              <a:t> </a:t>
            </a:r>
            <a:r>
              <a:rPr lang="ko-KR" altLang="en-US" sz="3600" b="1">
                <a:solidFill>
                  <a:schemeClr val="tx1"/>
                </a:solidFill>
                <a:latin typeface="아리따-돋움(OTF)-Bold"/>
                <a:ea typeface="아리따-돋움(OTF)-Bold"/>
              </a:rPr>
              <a:t>초월하는 규범</a:t>
            </a:r>
            <a:endParaRPr lang="ko-KR" altLang="en-US" sz="3600" b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7200" b="1" dirty="0">
                <a:latin typeface="a옛날목욕탕L"/>
                <a:ea typeface="a옛날목욕탕L"/>
              </a:rPr>
              <a:t> </a:t>
            </a:r>
            <a:endParaRPr lang="ko-KR" altLang="en-US" sz="7200" b="1" dirty="0">
              <a:latin typeface="a옛날목욕탕L"/>
              <a:ea typeface="a옛날목욕탕L"/>
            </a:endParaRPr>
          </a:p>
          <a:p>
            <a:pPr lvl="0"/>
            <a:endParaRPr lang="ko-KR" altLang="en-US" sz="7200" b="1" dirty="0">
              <a:latin typeface="a옛날목욕탕L"/>
              <a:ea typeface="a옛날목욕탕L"/>
            </a:endParaRPr>
          </a:p>
        </p:txBody>
      </p:sp>
      <p:sp>
        <p:nvSpPr>
          <p:cNvPr id="3" name="TextBox"/>
          <p:cNvSpPr txBox="1"/>
          <p:nvPr/>
        </p:nvSpPr>
        <p:spPr>
          <a:xfrm>
            <a:off x="3248277" y="2531792"/>
            <a:ext cx="284797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3600" b="1"/>
              <a:t>A. CT </a:t>
            </a:r>
            <a:r>
              <a:rPr lang="ko-KR" altLang="en-US" sz="3600" b="1"/>
              <a:t>규범</a:t>
            </a:r>
          </a:p>
        </p:txBody>
      </p:sp>
      <p:sp>
        <p:nvSpPr>
          <p:cNvPr id="4" name="직사각형 7"/>
          <p:cNvSpPr/>
          <p:nvPr/>
        </p:nvSpPr>
        <p:spPr>
          <a:xfrm>
            <a:off x="2316866" y="3172406"/>
            <a:ext cx="4418521" cy="2796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2436159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직사각형 32"/>
          <p:cNvSpPr/>
          <p:nvPr/>
        </p:nvSpPr>
        <p:spPr>
          <a:xfrm flipV="1">
            <a:off x="1210197" y="3263558"/>
            <a:ext cx="2268000" cy="16544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141474" y="1401564"/>
            <a:ext cx="3182995" cy="3248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1036390" y="602374"/>
            <a:ext cx="3288080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6600" b="1">
                <a:solidFill>
                  <a:srgbClr val="272d2c"/>
                </a:solidFill>
                <a:latin typeface="a네모의꿈"/>
                <a:ea typeface="a네모의꿈"/>
              </a:rPr>
              <a:t>Contents</a:t>
            </a:r>
            <a:endParaRPr lang="ko-KR" altLang="en-US" sz="6600" b="1">
              <a:solidFill>
                <a:srgbClr val="272d2c"/>
              </a:solidFill>
              <a:latin typeface="a네모의꿈"/>
              <a:ea typeface="a네모의꿈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35920" y="2833116"/>
            <a:ext cx="2017648" cy="57117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atin typeface="아리따-돋움(OTF)-Bold"/>
                <a:ea typeface="아리따-돋움(OTF)-Bold"/>
              </a:rPr>
              <a:t> 10.1 </a:t>
            </a:r>
            <a:r>
              <a:rPr lang="ko-KR" altLang="en-US" sz="3200">
                <a:latin typeface="아리따-돋움(OTF)-Bold"/>
                <a:ea typeface="아리따-돋움(OTF)-Bold"/>
              </a:rPr>
              <a:t>서론</a:t>
            </a:r>
            <a:endParaRPr lang="ko-KR" altLang="en-US" sz="3200">
              <a:latin typeface="아리따-돋움(OTF)-Bold"/>
              <a:ea typeface="아리따-돋움(OTF)-Bold"/>
            </a:endParaRPr>
          </a:p>
        </p:txBody>
      </p:sp>
      <p:sp>
        <p:nvSpPr>
          <p:cNvPr id="15" name="직사각형 14"/>
          <p:cNvSpPr/>
          <p:nvPr/>
        </p:nvSpPr>
        <p:spPr>
          <a:xfrm flipV="1">
            <a:off x="1186698" y="4215304"/>
            <a:ext cx="6480000" cy="1497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094182" y="3746451"/>
            <a:ext cx="6012261" cy="5722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3200">
                <a:latin typeface="아리따-돋움(OTF)-Bold"/>
                <a:ea typeface="아리따-돋움(OTF)-Bold"/>
              </a:rPr>
              <a:t> 10.2 </a:t>
            </a:r>
            <a:r>
              <a:rPr lang="ko-KR" altLang="en-US" sz="3200">
                <a:latin typeface="아리따-돋움(OTF)-Bold"/>
                <a:ea typeface="아리따-돋움(OTF)-Bold"/>
              </a:rPr>
              <a:t> 문화를 초월하는 규범 찾기</a:t>
            </a:r>
            <a:endParaRPr lang="ko-KR" altLang="en-US" sz="3200">
              <a:latin typeface="아리따-돋움(OTF)-Bold"/>
              <a:ea typeface="아리따-돋움(OTF)-Bold"/>
            </a:endParaRPr>
          </a:p>
        </p:txBody>
      </p:sp>
      <p:sp>
        <p:nvSpPr>
          <p:cNvPr id="19" name="직사각형 18"/>
          <p:cNvSpPr/>
          <p:nvPr/>
        </p:nvSpPr>
        <p:spPr>
          <a:xfrm flipV="1">
            <a:off x="1229003" y="4965770"/>
            <a:ext cx="1491428" cy="1762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1144544" y="4551217"/>
            <a:ext cx="1123199" cy="577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200">
                <a:latin typeface="아리따-돋움(OTF)-Bold"/>
                <a:ea typeface="아리따-돋움(OTF)-Bold"/>
              </a:rPr>
              <a:t> </a:t>
            </a:r>
            <a:r>
              <a:rPr lang="ko-KR" altLang="en-US" sz="3200">
                <a:latin typeface="아리따-돋움(OTF)-Bold"/>
                <a:ea typeface="아리따-돋움(OTF)-Bold"/>
              </a:rPr>
              <a:t>퀴즈</a:t>
            </a:r>
            <a:endParaRPr lang="ko-KR" altLang="en-US" sz="3200">
              <a:latin typeface="아리따-돋움(OTF)-Bold"/>
              <a:ea typeface="아리따-돋움(OTF)-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316923" y="3172260"/>
            <a:ext cx="4418324" cy="2801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7200" b="1">
                <a:latin typeface="a옛날목욕탕L"/>
                <a:ea typeface="a옛날목욕탕L"/>
              </a:rPr>
              <a:t> </a:t>
            </a:r>
            <a:endParaRPr lang="en-US" altLang="ko-KR" sz="7200" b="1">
              <a:latin typeface="a옛날목욕탕L"/>
              <a:ea typeface="a옛날목욕탕L"/>
            </a:endParaRPr>
          </a:p>
          <a:p>
            <a:pPr lvl="0">
              <a:defRPr/>
            </a:pPr>
            <a:endParaRPr lang="ko-KR" altLang="en-US" sz="7200" b="1">
              <a:latin typeface="a옛날목욕탕L"/>
              <a:ea typeface="a옛날목욕탕L"/>
            </a:endParaRPr>
          </a:p>
        </p:txBody>
      </p:sp>
      <p:sp>
        <p:nvSpPr>
          <p:cNvPr id="6" name="TextBox"/>
          <p:cNvSpPr txBox="1"/>
          <p:nvPr/>
        </p:nvSpPr>
        <p:spPr>
          <a:xfrm>
            <a:off x="2163103" y="1983152"/>
            <a:ext cx="5797550" cy="11867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600" b="1">
                <a:latin typeface="a옛날목욕탕L"/>
                <a:ea typeface="a옛날목욕탕L"/>
              </a:rPr>
              <a:t>Q. </a:t>
            </a:r>
            <a:r>
              <a:rPr lang="ko-KR" altLang="en-US" sz="3600" b="1">
                <a:solidFill>
                  <a:schemeClr val="tx1"/>
                </a:solidFill>
                <a:latin typeface="아리따-돋움(OTF)-Bold"/>
                <a:ea typeface="아리따-돋움(OTF)-Bold"/>
              </a:rPr>
              <a:t>시셀라 복이 정의한</a:t>
            </a:r>
            <a:endParaRPr lang="ko-KR" altLang="en-US" sz="3600" b="1">
              <a:solidFill>
                <a:schemeClr val="tx1"/>
              </a:solidFill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ko-KR" altLang="en-US" sz="3600" b="1">
                <a:solidFill>
                  <a:schemeClr val="tx1"/>
                </a:solidFill>
                <a:latin typeface="아리따-돋움(OTF)-Bold"/>
                <a:ea typeface="아리따-돋움(OTF)-Bold"/>
              </a:rPr>
              <a:t>세 가지 가치 범주</a:t>
            </a:r>
            <a:endParaRPr lang="ko-KR" altLang="en-US" sz="3600" b="1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7200" b="1">
                <a:latin typeface="a옛날목욕탕L"/>
                <a:ea typeface="a옛날목욕탕L"/>
              </a:rPr>
              <a:t> </a:t>
            </a:r>
            <a:endParaRPr lang="en-US" altLang="ko-KR" sz="7200" b="1">
              <a:latin typeface="a옛날목욕탕L"/>
              <a:ea typeface="a옛날목욕탕L"/>
            </a:endParaRPr>
          </a:p>
          <a:p>
            <a:pPr lvl="0">
              <a:defRPr/>
            </a:pPr>
            <a:endParaRPr lang="ko-KR" altLang="en-US" sz="7200" b="1">
              <a:latin typeface="a옛날목욕탕L"/>
              <a:ea typeface="a옛날목욕탕L"/>
            </a:endParaRPr>
          </a:p>
        </p:txBody>
      </p:sp>
      <p:sp>
        <p:nvSpPr>
          <p:cNvPr id="3" name="TextBox"/>
          <p:cNvSpPr txBox="1"/>
          <p:nvPr/>
        </p:nvSpPr>
        <p:spPr>
          <a:xfrm>
            <a:off x="3248277" y="2531792"/>
            <a:ext cx="4060027" cy="1181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600" b="1"/>
              <a:t>A. </a:t>
            </a:r>
            <a:r>
              <a:rPr lang="ko-KR" altLang="en-US" sz="3600" b="1"/>
              <a:t>긍정의무</a:t>
            </a:r>
            <a:r>
              <a:rPr lang="en-US" altLang="ko-KR" sz="3600" b="1"/>
              <a:t>,</a:t>
            </a:r>
            <a:r>
              <a:rPr lang="ko-KR" altLang="en-US" sz="3600" b="1"/>
              <a:t> 부정의무</a:t>
            </a:r>
            <a:r>
              <a:rPr lang="en-US" altLang="ko-KR" sz="3600" b="1"/>
              <a:t>,</a:t>
            </a:r>
            <a:r>
              <a:rPr lang="ko-KR" altLang="en-US" sz="3600" b="1"/>
              <a:t> 절차적 정의</a:t>
            </a:r>
            <a:endParaRPr lang="ko-KR" altLang="en-US" sz="3600" b="1"/>
          </a:p>
        </p:txBody>
      </p:sp>
      <p:sp>
        <p:nvSpPr>
          <p:cNvPr id="4" name="직사각형 7"/>
          <p:cNvSpPr/>
          <p:nvPr/>
        </p:nvSpPr>
        <p:spPr>
          <a:xfrm>
            <a:off x="2362739" y="3717032"/>
            <a:ext cx="4418521" cy="2796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2"/>
          <p:cNvSpPr/>
          <p:nvPr/>
        </p:nvSpPr>
        <p:spPr>
          <a:xfrm>
            <a:off x="2316923" y="3172260"/>
            <a:ext cx="4418324" cy="2801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3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7200" b="1" dirty="0">
                <a:latin typeface="a옛날목욕탕L"/>
                <a:ea typeface="a옛날목욕탕L"/>
              </a:rPr>
              <a:t> </a:t>
            </a:r>
            <a:endParaRPr lang="ko-KR" altLang="en-US" sz="7200" b="1" dirty="0">
              <a:latin typeface="a옛날목욕탕L"/>
              <a:ea typeface="a옛날목욕탕L"/>
            </a:endParaRPr>
          </a:p>
          <a:p>
            <a:pPr lvl="0"/>
            <a:endParaRPr lang="ko-KR" altLang="en-US" sz="7200" b="1" dirty="0">
              <a:latin typeface="a옛날목욕탕L"/>
              <a:ea typeface="a옛날목욕탕L"/>
            </a:endParaRPr>
          </a:p>
        </p:txBody>
      </p:sp>
      <p:sp>
        <p:nvSpPr>
          <p:cNvPr id="4" name="TextBox"/>
          <p:cNvSpPr txBox="1"/>
          <p:nvPr/>
        </p:nvSpPr>
        <p:spPr>
          <a:xfrm>
            <a:off x="2163103" y="1983152"/>
            <a:ext cx="579755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3600" b="1" dirty="0">
                <a:latin typeface="a옛날목욕탕L"/>
                <a:ea typeface="a옛날목욕탕L"/>
              </a:rPr>
              <a:t>Q. </a:t>
            </a:r>
            <a:r>
              <a:rPr lang="ko-KR" altLang="en-US" sz="3600" b="1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합법적인 규범을 찾아 내는 방법</a:t>
            </a:r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11545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/>
          <p:nvPr/>
        </p:nvSpPr>
        <p:spPr>
          <a:xfrm>
            <a:off x="-260416" y="718635"/>
            <a:ext cx="50419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7200" b="1" dirty="0">
                <a:latin typeface="a옛날목욕탕L"/>
                <a:ea typeface="a옛날목욕탕L"/>
              </a:rPr>
              <a:t> </a:t>
            </a:r>
            <a:endParaRPr lang="ko-KR" altLang="en-US" sz="7200" b="1" dirty="0">
              <a:latin typeface="a옛날목욕탕L"/>
              <a:ea typeface="a옛날목욕탕L"/>
            </a:endParaRPr>
          </a:p>
          <a:p>
            <a:pPr lvl="0"/>
            <a:endParaRPr lang="ko-KR" altLang="en-US" sz="7200" b="1" dirty="0">
              <a:latin typeface="a옛날목욕탕L"/>
              <a:ea typeface="a옛날목욕탕L"/>
            </a:endParaRPr>
          </a:p>
        </p:txBody>
      </p:sp>
      <p:sp>
        <p:nvSpPr>
          <p:cNvPr id="3" name="TextBox"/>
          <p:cNvSpPr txBox="1"/>
          <p:nvPr/>
        </p:nvSpPr>
        <p:spPr>
          <a:xfrm>
            <a:off x="1642318" y="2359866"/>
            <a:ext cx="658114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ko-KR" sz="3600" b="1"/>
              <a:t>A. </a:t>
            </a:r>
            <a:r>
              <a:rPr lang="ko-KR" altLang="en-US" sz="3600" b="1"/>
              <a:t>황금률</a:t>
            </a:r>
            <a:r>
              <a:rPr lang="en-US" altLang="ko-KR" sz="3600" b="1"/>
              <a:t>, </a:t>
            </a:r>
            <a:r>
              <a:rPr lang="ko-KR" altLang="en-US" sz="3600" b="1"/>
              <a:t>국제적인</a:t>
            </a:r>
            <a:r>
              <a:rPr lang="en-US" altLang="ko-KR" sz="3600" b="1"/>
              <a:t> </a:t>
            </a:r>
            <a:r>
              <a:rPr lang="ko-KR" altLang="en-US" sz="3600" b="1"/>
              <a:t>문서</a:t>
            </a:r>
            <a:r>
              <a:rPr lang="en-US" altLang="ko-KR" sz="3600" b="1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, </a:t>
            </a:r>
            <a:r>
              <a:rPr lang="ko-KR" altLang="en-US" sz="3600" b="1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공학협회 헌장</a:t>
            </a:r>
            <a:r>
              <a:rPr lang="en-US" altLang="ko-KR" sz="3600" b="1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, </a:t>
            </a:r>
            <a:r>
              <a:rPr lang="ko-KR" altLang="en-US" sz="3600" b="1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인간 존중과 공리주의 이론에 대한 통찰</a:t>
            </a:r>
          </a:p>
          <a:p>
            <a:pPr lvl="0"/>
            <a:endParaRPr lang="ko-KR" altLang="en-US" sz="3600" b="1"/>
          </a:p>
        </p:txBody>
      </p:sp>
      <p:sp>
        <p:nvSpPr>
          <p:cNvPr id="4" name="직사각형 7"/>
          <p:cNvSpPr/>
          <p:nvPr/>
        </p:nvSpPr>
        <p:spPr>
          <a:xfrm>
            <a:off x="2412116" y="4197772"/>
            <a:ext cx="4418521" cy="2796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7686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3259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 pitchFamily="18" charset="-127"/>
                <a:ea typeface="a옛날목욕탕L" pitchFamily="18" charset="-127"/>
              </a:rPr>
              <a:t>10.1 </a:t>
            </a:r>
            <a:r>
              <a:rPr lang="ko-KR" altLang="en-US" sz="4800" b="1" dirty="0">
                <a:latin typeface="a옛날목욕탕L" pitchFamily="18" charset="-127"/>
                <a:ea typeface="a옛날목욕탕L" pitchFamily="18" charset="-127"/>
              </a:rPr>
              <a:t>서론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21" y="1772816"/>
            <a:ext cx="381642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02264" y="3450195"/>
            <a:ext cx="285045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altLang="ko-KR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21</a:t>
            </a:r>
            <a:r>
              <a:rPr lang="ko-KR" altLang="en-US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세기 </a:t>
            </a:r>
            <a:r>
              <a:rPr lang="en-US" altLang="ko-KR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=</a:t>
            </a:r>
            <a:r>
              <a:rPr lang="ko-KR" altLang="en-US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 글로벌시대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431352" y="2564904"/>
            <a:ext cx="4551247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>
                <a:latin typeface="아리따-돋움(OTF)-Bold"/>
                <a:ea typeface="아리따-돋움(OTF)-Bold"/>
              </a:rPr>
              <a:t>학업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·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일 하기 위해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pPr algn="ctr"/>
            <a:r>
              <a:rPr lang="ko-KR" altLang="en-US" sz="2800" dirty="0">
                <a:latin typeface="아리따-돋움(OTF)-Bold"/>
                <a:ea typeface="아리따-돋움(OTF)-Bold"/>
              </a:rPr>
              <a:t>공학자들이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pPr algn="ctr"/>
            <a:r>
              <a:rPr lang="ko-KR" altLang="en-US" sz="2800" dirty="0">
                <a:latin typeface="아리따-돋움(OTF)-Bold"/>
                <a:ea typeface="아리따-돋움(OTF)-Bold"/>
              </a:rPr>
              <a:t>국가적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 ·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문화적 경계를 </a:t>
            </a:r>
            <a:r>
              <a:rPr lang="ko-KR" altLang="en-US" sz="2800" dirty="0" err="1">
                <a:latin typeface="아리따-돋움(OTF)-Bold"/>
                <a:ea typeface="아리따-돋움(OTF)-Bold"/>
              </a:rPr>
              <a:t>넘나듬</a:t>
            </a:r>
            <a:endParaRPr lang="ko-KR" altLang="en-US" sz="2800" dirty="0">
              <a:latin typeface="아리따-돋움(OTF)-Bold"/>
              <a:ea typeface="아리따-돋움(OTF)-Bold"/>
            </a:endParaRPr>
          </a:p>
        </p:txBody>
      </p:sp>
      <p:pic>
        <p:nvPicPr>
          <p:cNvPr id="14" name="그림 13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65000"/>
                    </a14:imgEffect>
                    <a14:imgEffect>
                      <a14:colorTemperature colorTemp="6800"/>
                    </a14:imgEffect>
                    <a14:imgEffect>
                      <a14:brightnessContrast bright="53000" contrast="-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712" r="85163" b="90885"/>
          <a:stretch/>
        </p:blipFill>
        <p:spPr>
          <a:xfrm rot="16200000">
            <a:off x="4448800" y="4378378"/>
            <a:ext cx="408373" cy="42541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4932040" y="4329476"/>
            <a:ext cx="3831498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>
                <a:solidFill>
                  <a:schemeClr val="accent2">
                    <a:lumMod val="75000"/>
                  </a:schemeClr>
                </a:solidFill>
                <a:latin typeface="아리따-돋움(OTF)-Bold"/>
                <a:ea typeface="아리따-돋움(OTF)-Bold"/>
              </a:rPr>
              <a:t>윤리적 딜레마 발생 원인</a:t>
            </a:r>
          </a:p>
        </p:txBody>
      </p:sp>
    </p:spTree>
    <p:extLst>
      <p:ext uri="{BB962C8B-B14F-4D97-AF65-F5344CB8AC3E}">
        <p14:creationId xmlns:p14="http://schemas.microsoft.com/office/powerpoint/2010/main" val="777534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3259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 pitchFamily="18" charset="-127"/>
                <a:ea typeface="a옛날목욕탕L" pitchFamily="18" charset="-127"/>
              </a:rPr>
              <a:t>10.1 </a:t>
            </a:r>
            <a:r>
              <a:rPr lang="ko-KR" altLang="en-US" sz="4800" b="1" dirty="0">
                <a:latin typeface="a옛날목욕탕L" pitchFamily="18" charset="-127"/>
                <a:ea typeface="a옛날목욕탕L" pitchFamily="18" charset="-127"/>
              </a:rPr>
              <a:t>서론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66" y="4149080"/>
            <a:ext cx="3264962" cy="2179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114" y="1692705"/>
            <a:ext cx="2285490" cy="2123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726792" y="2492896"/>
            <a:ext cx="496855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800" dirty="0" err="1">
                <a:latin typeface="아리따-돋움(OTF)-Bold"/>
                <a:ea typeface="아리따-돋움(OTF)-Bold"/>
              </a:rPr>
              <a:t>홈국가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 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: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한 공학자의 출신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r>
              <a:rPr lang="ko-KR" altLang="en-US" sz="2800" dirty="0">
                <a:latin typeface="아리따-돋움(OTF)-Bold"/>
                <a:ea typeface="아리따-돋움(OTF)-Bold"/>
              </a:rPr>
              <a:t>              나라</a:t>
            </a:r>
            <a:endParaRPr lang="en-US" altLang="ko-KR" sz="2800" dirty="0">
              <a:latin typeface="아리따-돋움(OTF)-Bold"/>
              <a:ea typeface="아리따-돋움(OTF)-Bold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67113" y="4653136"/>
            <a:ext cx="496855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2800" dirty="0">
                <a:latin typeface="아리따-돋움(OTF)-Bold"/>
                <a:ea typeface="아리따-돋움(OTF)-Bold"/>
              </a:rPr>
              <a:t>호스트 국가 </a:t>
            </a:r>
            <a:r>
              <a:rPr lang="en-US" altLang="ko-KR" sz="2800" dirty="0">
                <a:latin typeface="아리따-돋움(OTF)-Bold"/>
                <a:ea typeface="아리따-돋움(OTF)-Bold"/>
              </a:rPr>
              <a:t>: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공학자의 출신</a:t>
            </a:r>
            <a:endParaRPr lang="en-US" altLang="ko-KR" sz="2800" dirty="0">
              <a:latin typeface="아리따-돋움(OTF)-Bold"/>
              <a:ea typeface="아리따-돋움(OTF)-Bold"/>
            </a:endParaRPr>
          </a:p>
          <a:p>
            <a:r>
              <a:rPr lang="en-US" altLang="ko-KR" sz="2800" dirty="0">
                <a:latin typeface="아리따-돋움(OTF)-Bold"/>
                <a:ea typeface="아리따-돋움(OTF)-Bold"/>
              </a:rPr>
              <a:t>		    </a:t>
            </a:r>
            <a:r>
              <a:rPr lang="ko-KR" altLang="en-US" sz="2800" dirty="0">
                <a:latin typeface="아리따-돋움(OTF)-Bold"/>
                <a:ea typeface="아리따-돋움(OTF)-Bold"/>
              </a:rPr>
              <a:t>이외의 나라</a:t>
            </a:r>
            <a:endParaRPr lang="en-US" altLang="ko-KR" sz="2800" dirty="0">
              <a:latin typeface="아리따-돋움(OTF)-Bold"/>
              <a:ea typeface="아리따-돋움(OTF)-Bold"/>
            </a:endParaRPr>
          </a:p>
        </p:txBody>
      </p:sp>
    </p:spTree>
    <p:extLst>
      <p:ext uri="{BB962C8B-B14F-4D97-AF65-F5344CB8AC3E}">
        <p14:creationId xmlns:p14="http://schemas.microsoft.com/office/powerpoint/2010/main" val="370604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3259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/>
                <a:ea typeface="a옛날목욕탕L"/>
              </a:rPr>
              <a:t>10.1 </a:t>
            </a:r>
            <a:r>
              <a:rPr lang="ko-KR" altLang="en-US" sz="4800" b="1" dirty="0">
                <a:latin typeface="a옛날목욕탕L"/>
                <a:ea typeface="a옛날목욕탕L"/>
              </a:rPr>
              <a:t>서론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276872"/>
            <a:ext cx="3264962" cy="2179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3005570" cy="27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64469" y="3046806"/>
            <a:ext cx="10198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400" dirty="0" err="1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홈국가</a:t>
            </a:r>
            <a:endParaRPr lang="ko-KR" altLang="en-US" sz="2400" dirty="0">
              <a:ln>
                <a:solidFill>
                  <a:schemeClr val="bg1"/>
                </a:solidFill>
              </a:ln>
              <a:latin typeface="아리따-돋움(OTF)-Bold"/>
              <a:ea typeface="아리따-돋움(OTF)-Bol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2077" y="2904898"/>
            <a:ext cx="166103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호스트 국가</a:t>
            </a:r>
          </a:p>
        </p:txBody>
      </p:sp>
      <p:sp>
        <p:nvSpPr>
          <p:cNvPr id="10" name="오른쪽 화살표 9"/>
          <p:cNvSpPr/>
          <p:nvPr/>
        </p:nvSpPr>
        <p:spPr>
          <a:xfrm>
            <a:off x="4139952" y="2717638"/>
            <a:ext cx="1584176" cy="1119999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283968" y="2794749"/>
            <a:ext cx="93610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아리따-돋움(OTF)-Bold"/>
                <a:ea typeface="아리따-돋움(OTF)-Bold"/>
              </a:rPr>
              <a:t>이동</a:t>
            </a:r>
          </a:p>
        </p:txBody>
      </p:sp>
    </p:spTree>
    <p:extLst>
      <p:ext uri="{BB962C8B-B14F-4D97-AF65-F5344CB8AC3E}">
        <p14:creationId xmlns:p14="http://schemas.microsoft.com/office/powerpoint/2010/main" val="44761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1354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 pitchFamily="18" charset="-127"/>
                <a:ea typeface="a옛날목욕탕L" pitchFamily="18" charset="-127"/>
              </a:rPr>
              <a:t>10.1 </a:t>
            </a:r>
            <a:r>
              <a:rPr lang="ko-KR" altLang="en-US" sz="4800" b="1" dirty="0">
                <a:latin typeface="a옛날목욕탕L" pitchFamily="18" charset="-127"/>
                <a:ea typeface="a옛날목욕탕L" pitchFamily="18" charset="-127"/>
              </a:rPr>
              <a:t>서론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276872"/>
            <a:ext cx="3264962" cy="2179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16832"/>
            <a:ext cx="3005570" cy="27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964469" y="3046806"/>
            <a:ext cx="1019831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400" dirty="0" err="1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홈국가</a:t>
            </a:r>
            <a:endParaRPr lang="ko-KR" altLang="en-US" sz="2400" dirty="0">
              <a:ln>
                <a:solidFill>
                  <a:schemeClr val="bg1"/>
                </a:solidFill>
              </a:ln>
              <a:latin typeface="아리따-돋움(OTF)-Bold"/>
              <a:ea typeface="아리따-돋움(OTF)-Bol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2077" y="2904898"/>
            <a:ext cx="166103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ko-KR" altLang="en-US" sz="2400" dirty="0">
                <a:ln>
                  <a:solidFill>
                    <a:schemeClr val="bg1"/>
                  </a:solidFill>
                </a:ln>
                <a:latin typeface="아리따-돋움(OTF)-Bold"/>
                <a:ea typeface="아리따-돋움(OTF)-Bold"/>
              </a:rPr>
              <a:t>호스트 국가</a:t>
            </a:r>
          </a:p>
        </p:txBody>
      </p:sp>
      <p:sp>
        <p:nvSpPr>
          <p:cNvPr id="10" name="오른쪽 화살표 9"/>
          <p:cNvSpPr/>
          <p:nvPr/>
        </p:nvSpPr>
        <p:spPr>
          <a:xfrm>
            <a:off x="4139952" y="2717638"/>
            <a:ext cx="1584176" cy="1119999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283968" y="2985249"/>
            <a:ext cx="936104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이동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alpha val="5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4400" dirty="0">
                <a:solidFill>
                  <a:srgbClr val="FF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아리따-돋움(OTF)-Bold" pitchFamily="18" charset="-127"/>
                <a:ea typeface="아리따-돋움(OTF)-Bold" pitchFamily="18" charset="-127"/>
              </a:rPr>
              <a:t>문제점 발생</a:t>
            </a:r>
          </a:p>
        </p:txBody>
      </p:sp>
    </p:spTree>
    <p:extLst>
      <p:ext uri="{BB962C8B-B14F-4D97-AF65-F5344CB8AC3E}">
        <p14:creationId xmlns:p14="http://schemas.microsoft.com/office/powerpoint/2010/main" val="122391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3259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4800" b="1" dirty="0">
                <a:latin typeface="a옛날목욕탕L" pitchFamily="18" charset="-127"/>
                <a:ea typeface="a옛날목욕탕L" pitchFamily="18" charset="-127"/>
              </a:rPr>
              <a:t>10.1 </a:t>
            </a:r>
            <a:r>
              <a:rPr lang="ko-KR" altLang="en-US" sz="4800" b="1" dirty="0">
                <a:latin typeface="a옛날목욕탕L" pitchFamily="18" charset="-127"/>
                <a:ea typeface="a옛날목욕탕L" pitchFamily="18" charset="-127"/>
              </a:rPr>
              <a:t>서론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8731" y="1649280"/>
            <a:ext cx="3116559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2400" u="sng" dirty="0">
                <a:latin typeface="아리따-돋움(OTF)-Bold" pitchFamily="18" charset="-127"/>
                <a:ea typeface="아리따-돋움(OTF)-Bold" pitchFamily="18" charset="-127"/>
              </a:rPr>
              <a:t>① 조건</a:t>
            </a:r>
            <a:r>
              <a:rPr lang="en-US" altLang="ko-KR" sz="2400" u="sng" dirty="0">
                <a:latin typeface="아리따-돋움(OTF)-Bold" pitchFamily="18" charset="-127"/>
                <a:ea typeface="아리따-돋움(OTF)-Bold" pitchFamily="18" charset="-127"/>
              </a:rPr>
              <a:t>·</a:t>
            </a:r>
            <a:r>
              <a:rPr lang="ko-KR" altLang="en-US" sz="2400" u="sng" dirty="0">
                <a:latin typeface="아리따-돋움(OTF)-Bold" pitchFamily="18" charset="-127"/>
                <a:ea typeface="아리따-돋움(OTF)-Bold" pitchFamily="18" charset="-127"/>
              </a:rPr>
              <a:t>기준들이 충돌</a:t>
            </a:r>
            <a:endParaRPr lang="en-US" altLang="ko-KR" sz="2400" u="sng" dirty="0">
              <a:latin typeface="아리따-돋움(OTF)-Bold" pitchFamily="18" charset="-127"/>
              <a:ea typeface="아리따-돋움(OTF)-Bold" pitchFamily="18" charset="-127"/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1202088" y="2276092"/>
            <a:ext cx="2917864" cy="1447154"/>
          </a:xfrm>
          <a:prstGeom prst="rightArrow">
            <a:avLst>
              <a:gd name="adj1" fmla="val 58402"/>
              <a:gd name="adj2" fmla="val 38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오른쪽 화살표 13"/>
          <p:cNvSpPr/>
          <p:nvPr/>
        </p:nvSpPr>
        <p:spPr>
          <a:xfrm rot="10800000">
            <a:off x="5619053" y="2277860"/>
            <a:ext cx="3188672" cy="1488747"/>
          </a:xfrm>
          <a:prstGeom prst="rightArrow">
            <a:avLst>
              <a:gd name="adj1" fmla="val 58402"/>
              <a:gd name="adj2" fmla="val 38925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폭발 2 14"/>
          <p:cNvSpPr/>
          <p:nvPr/>
        </p:nvSpPr>
        <p:spPr>
          <a:xfrm rot="3307056">
            <a:off x="3793834" y="2060144"/>
            <a:ext cx="2175563" cy="2182662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/>
          <p:cNvSpPr txBox="1"/>
          <p:nvPr/>
        </p:nvSpPr>
        <p:spPr>
          <a:xfrm>
            <a:off x="999144" y="2697735"/>
            <a:ext cx="2777894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800" dirty="0" err="1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홈국가의</a:t>
            </a:r>
            <a:r>
              <a:rPr lang="ko-KR" altLang="en-US" sz="28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 기준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19053" y="2756718"/>
            <a:ext cx="3331034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280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호스트국가의 기준</a:t>
            </a:r>
            <a:endParaRPr lang="ko-KR" altLang="en-US" sz="2800" dirty="0">
              <a:solidFill>
                <a:schemeClr val="tx1"/>
              </a:solidFill>
              <a:latin typeface="아리따-돋움(OTF)-Bold" pitchFamily="18" charset="-127"/>
              <a:ea typeface="아리따-돋움(OTF)-Bold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59878" y="2725941"/>
            <a:ext cx="1977420" cy="584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200" dirty="0">
                <a:solidFill>
                  <a:schemeClr val="bg1">
                    <a:lumMod val="95000"/>
                  </a:schemeClr>
                </a:solidFill>
                <a:latin typeface="아리따-돋움(OTF)-Bold" pitchFamily="18" charset="-127"/>
                <a:ea typeface="아리따-돋움(OTF)-Bold" pitchFamily="18" charset="-127"/>
              </a:rPr>
              <a:t>충돌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98737" y="5244548"/>
            <a:ext cx="3520516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ko-KR" altLang="en-US" sz="2400" u="sng" dirty="0">
                <a:latin typeface="아리따-돋움(OTF)-Bold" pitchFamily="18" charset="-127"/>
                <a:ea typeface="아리따-돋움(OTF)-Bold" pitchFamily="18" charset="-127"/>
              </a:rPr>
              <a:t>② 경제적 발전</a:t>
            </a:r>
            <a:r>
              <a:rPr lang="en-US" altLang="ko-KR" sz="2400" u="sng" dirty="0">
                <a:latin typeface="아리따-돋움(OTF)-Bold" pitchFamily="18" charset="-127"/>
                <a:ea typeface="아리따-돋움(OTF)-Bold" pitchFamily="18" charset="-127"/>
              </a:rPr>
              <a:t>·</a:t>
            </a:r>
            <a:r>
              <a:rPr lang="ko-KR" altLang="en-US" sz="2400" u="sng" dirty="0">
                <a:latin typeface="아리따-돋움(OTF)-Bold" pitchFamily="18" charset="-127"/>
                <a:ea typeface="아리따-돋움(OTF)-Bold" pitchFamily="18" charset="-127"/>
              </a:rPr>
              <a:t>기술 이전</a:t>
            </a:r>
            <a:endParaRPr lang="en-US" altLang="ko-KR" sz="2400" u="sng" dirty="0">
              <a:latin typeface="아리따-돋움(OTF)-Bold" pitchFamily="18" charset="-127"/>
              <a:ea typeface="아리따-돋움(OTF)-Bold" pitchFamily="18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07072" y="4248577"/>
            <a:ext cx="8069974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tx1"/>
                </a:solidFill>
                <a:latin typeface="아리따-돋움(OTF)-Bold" pitchFamily="18" charset="-127"/>
                <a:ea typeface="아리따-돋움(OTF)-Bold" pitchFamily="18" charset="-127"/>
              </a:rPr>
              <a:t>▷ </a:t>
            </a:r>
            <a:r>
              <a:rPr lang="ko-KR" altLang="en-US" sz="2000" dirty="0">
                <a:latin typeface="아리따-돋움(OTF)-Bold" pitchFamily="18" charset="-127"/>
                <a:ea typeface="아리따-돋움(OTF)-Bold" pitchFamily="18" charset="-127"/>
              </a:rPr>
              <a:t>홈 국가에서 호스트국가로 이동 시 국가의 기준이 충돌하는 것처럼 보인다</a:t>
            </a:r>
            <a:r>
              <a:rPr lang="en-US" altLang="ko-KR" sz="2000" dirty="0">
                <a:latin typeface="아리따-돋움(OTF)-Bold" pitchFamily="18" charset="-127"/>
                <a:ea typeface="아리따-돋움(OTF)-Bold" pitchFamily="18" charset="-127"/>
              </a:rPr>
              <a:t>.</a:t>
            </a:r>
            <a:endParaRPr lang="ko-KR" altLang="en-US" sz="2000" dirty="0">
              <a:solidFill>
                <a:schemeClr val="tx1"/>
              </a:solidFill>
              <a:latin typeface="아리따-돋움(OTF)-Bold" pitchFamily="18" charset="-127"/>
              <a:ea typeface="아리따-돋움(OTF)-Bold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1756586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325994" y="1142705"/>
            <a:ext cx="2356386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074026" y="527732"/>
            <a:ext cx="2307042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800" b="1">
                <a:latin typeface="a옛날목욕탕L"/>
                <a:ea typeface="a옛날목욕탕L"/>
              </a:rPr>
              <a:t>10.1 </a:t>
            </a:r>
            <a:r>
              <a:rPr lang="ko-KR" altLang="en-US" sz="4800" b="1">
                <a:latin typeface="a옛날목욕탕L"/>
                <a:ea typeface="a옛날목욕탕L"/>
              </a:rPr>
              <a:t>서론</a:t>
            </a:r>
            <a:endParaRPr lang="ko-KR" altLang="en-US" sz="4800" b="1">
              <a:latin typeface="a옛날목욕탕L"/>
              <a:ea typeface="a옛날목욕탕L"/>
            </a:endParaRPr>
          </a:p>
        </p:txBody>
      </p:sp>
      <p:sp>
        <p:nvSpPr>
          <p:cNvPr id="6" name="직사각형 5"/>
          <p:cNvSpPr/>
          <p:nvPr/>
        </p:nvSpPr>
        <p:spPr>
          <a:xfrm flipV="1">
            <a:off x="1235956" y="2348880"/>
            <a:ext cx="3688853" cy="9116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1051902" y="1953291"/>
            <a:ext cx="3794629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800">
                <a:latin typeface="아리따-돋움(OTF)-Bold"/>
                <a:ea typeface="아리따-돋움(OTF)-Bold"/>
              </a:rPr>
              <a:t>피해야 할 극단적인 경우</a:t>
            </a:r>
            <a:endParaRPr lang="ko-KR" altLang="en-US" sz="2800">
              <a:latin typeface="아리따-돋움(OTF)-Bold"/>
              <a:ea typeface="아리따-돋움(OTF)-Bold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46207" y="2945904"/>
            <a:ext cx="7893050" cy="2743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000" u="sng">
                <a:latin typeface="아리따-돋움(OTF)-Bold"/>
                <a:ea typeface="아리따-돋움(OTF)-Bold"/>
              </a:rPr>
              <a:t>① </a:t>
            </a:r>
            <a:r>
              <a:rPr lang="ko-KR" altLang="en-US" sz="2200" u="sng">
                <a:latin typeface="아리따-돋움(OTF)-Bold"/>
                <a:ea typeface="아리따-돋움(OTF)-Bold"/>
              </a:rPr>
              <a:t>우리 자신의 고유한 문화적 가치가 호스트 국가에서는</a:t>
            </a:r>
            <a:endParaRPr lang="ko-KR" altLang="en-US" sz="2200" u="sng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ko-KR" altLang="en-US" sz="2200" u="sng">
                <a:latin typeface="아리따-돋움(OTF)-Bold"/>
                <a:ea typeface="아리따-돋움(OTF)-Bold"/>
              </a:rPr>
              <a:t>그 가치들을 그대로 적용할 수 없을 만큼 너무도 다를 수 있다</a:t>
            </a:r>
            <a:endParaRPr lang="ko-KR" altLang="en-US" sz="2200" u="sng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en-US" altLang="ko-KR">
                <a:latin typeface="아리따-돋움(OTF)-Bold"/>
                <a:ea typeface="아리따-돋움(OTF)-Bold"/>
              </a:rPr>
              <a:t>      ex) </a:t>
            </a:r>
            <a:r>
              <a:rPr lang="ko-KR" altLang="en-US">
                <a:latin typeface="아리따-돋움(OTF)-Bold"/>
                <a:ea typeface="아리따-돋움(OTF)-Bold"/>
              </a:rPr>
              <a:t>부패가 너무 만연해서 부패하지 않은 장사나 고객이나</a:t>
            </a:r>
            <a:endParaRPr lang="ko-KR" altLang="en-US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en-US" altLang="ko-KR">
                <a:latin typeface="아리따-돋움(OTF)-Bold"/>
                <a:ea typeface="아리따-돋움(OTF)-Bold"/>
              </a:rPr>
              <a:t>            </a:t>
            </a:r>
            <a:r>
              <a:rPr lang="ko-KR" altLang="en-US">
                <a:latin typeface="아리따-돋움(OTF)-Bold"/>
                <a:ea typeface="아리따-돋움(OTF)-Bold"/>
              </a:rPr>
              <a:t>정부 관료와 사업상의 모든 일을 한다는 것이 불가능 할 수 있다</a:t>
            </a:r>
            <a:r>
              <a:rPr lang="en-US" altLang="ko-KR">
                <a:latin typeface="아리따-돋움(OTF)-Bold"/>
                <a:ea typeface="아리따-돋움(OTF)-Bold"/>
              </a:rPr>
              <a:t>.</a:t>
            </a:r>
            <a:endParaRPr lang="en-US" altLang="ko-KR">
              <a:latin typeface="아리따-돋움(OTF)-Bold"/>
              <a:ea typeface="아리따-돋움(OTF)-Bold"/>
            </a:endParaRPr>
          </a:p>
          <a:p>
            <a:pPr lvl="0">
              <a:defRPr/>
            </a:pPr>
            <a:endParaRPr lang="en-US" altLang="ko-KR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ko-KR" altLang="en-US" sz="2000" u="sng">
                <a:latin typeface="아리따-돋움(OTF)-Bold"/>
                <a:ea typeface="아리따-돋움(OTF)-Bold"/>
              </a:rPr>
              <a:t>② </a:t>
            </a:r>
            <a:r>
              <a:rPr lang="en-US" altLang="ko-KR" sz="2200" u="sng">
                <a:latin typeface="아리따-돋움(OTF)-Bold"/>
                <a:ea typeface="아리따-돋움(OTF)-Bold"/>
              </a:rPr>
              <a:t>‘</a:t>
            </a:r>
            <a:r>
              <a:rPr lang="ko-KR" altLang="en-US" sz="2200" u="sng">
                <a:latin typeface="아리따-돋움(OTF)-Bold"/>
                <a:ea typeface="아리따-돋움(OTF)-Bold"/>
              </a:rPr>
              <a:t>로마에서는 로마의 법을 따르라</a:t>
            </a:r>
            <a:r>
              <a:rPr lang="en-US" altLang="ko-KR" sz="2200" u="sng">
                <a:latin typeface="아리따-돋움(OTF)-Bold"/>
                <a:ea typeface="아리따-돋움(OTF)-Bold"/>
              </a:rPr>
              <a:t>‘</a:t>
            </a:r>
            <a:r>
              <a:rPr lang="ko-KR" altLang="en-US" sz="2200" u="sng">
                <a:latin typeface="아리따-돋움(OTF)-Bold"/>
                <a:ea typeface="아리따-돋움(OTF)-Bold"/>
              </a:rPr>
              <a:t>는 지침을 채택하는 것</a:t>
            </a:r>
            <a:r>
              <a:rPr lang="en-US" altLang="ko-KR" sz="2200" u="sng">
                <a:latin typeface="아리따-돋움(OTF)-Bold"/>
                <a:ea typeface="아리따-돋움(OTF)-Bold"/>
              </a:rPr>
              <a:t>.</a:t>
            </a:r>
            <a:endParaRPr lang="en-US" altLang="ko-KR" sz="2200" u="sng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en-US" altLang="ko-KR">
                <a:latin typeface="아리따-돋움(OTF)-Bold"/>
                <a:ea typeface="아리따-돋움(OTF)-Bold"/>
              </a:rPr>
              <a:t>     1) </a:t>
            </a:r>
            <a:r>
              <a:rPr lang="ko-KR" altLang="en-US">
                <a:latin typeface="아리따-돋움(OTF)-Bold"/>
                <a:ea typeface="아리따-돋움(OTF)-Bold"/>
              </a:rPr>
              <a:t>불법적인 행동으로 이끌 수 있다</a:t>
            </a:r>
            <a:r>
              <a:rPr lang="en-US" altLang="ko-KR">
                <a:latin typeface="아리따-돋움(OTF)-Bold"/>
                <a:ea typeface="아리따-돋움(OTF)-Bold"/>
              </a:rPr>
              <a:t>.</a:t>
            </a:r>
            <a:endParaRPr lang="en-US" altLang="ko-KR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en-US" altLang="ko-KR">
                <a:latin typeface="아리따-돋움(OTF)-Bold"/>
                <a:ea typeface="아리따-돋움(OTF)-Bold"/>
              </a:rPr>
              <a:t>     2) </a:t>
            </a:r>
            <a:r>
              <a:rPr lang="ko-KR" altLang="en-US">
                <a:latin typeface="아리따-돋움(OTF)-Bold"/>
                <a:ea typeface="아리따-돋움(OTF)-Bold"/>
              </a:rPr>
              <a:t>어떤 행위가 명백하게 해롭거나 도덕적 혐오감을 주면</a:t>
            </a:r>
            <a:endParaRPr lang="ko-KR" altLang="en-US"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en-US" altLang="ko-KR">
                <a:latin typeface="아리따-돋움(OTF)-Bold"/>
                <a:ea typeface="아리따-돋움(OTF)-Bold"/>
              </a:rPr>
              <a:t>         </a:t>
            </a:r>
            <a:r>
              <a:rPr lang="ko-KR" altLang="en-US">
                <a:latin typeface="아리따-돋움(OTF)-Bold"/>
                <a:ea typeface="아리따-돋움(OTF)-Bold"/>
              </a:rPr>
              <a:t>정당화하기 어렵다</a:t>
            </a:r>
            <a:r>
              <a:rPr lang="en-US" altLang="ko-KR">
                <a:latin typeface="아리따-돋움(OTF)-Bold"/>
                <a:ea typeface="아리따-돋움(OTF)-Bold"/>
              </a:rPr>
              <a:t>.</a:t>
            </a:r>
            <a:endParaRPr lang="en-US" altLang="ko-KR">
              <a:latin typeface="아리따-돋움(OTF)-Bold"/>
              <a:ea typeface="아리따-돋움(OTF)-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597776" y="2211112"/>
            <a:ext cx="1420282" cy="1315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141601" y="1142705"/>
            <a:ext cx="6972720" cy="2160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" name="TextBox 1"/>
          <p:cNvSpPr txBox="1"/>
          <p:nvPr/>
        </p:nvSpPr>
        <p:spPr>
          <a:xfrm>
            <a:off x="121526" y="527732"/>
            <a:ext cx="6819496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800" b="1">
                <a:latin typeface="a옛날목욕탕L"/>
                <a:ea typeface="a옛날목욕탕L"/>
              </a:rPr>
              <a:t>10.2 </a:t>
            </a:r>
            <a:r>
              <a:rPr lang="ko-KR" altLang="en-US" sz="4800" b="1">
                <a:latin typeface="a옛날목욕탕L"/>
                <a:ea typeface="a옛날목욕탕L"/>
              </a:rPr>
              <a:t>문화를 초월하는 규범 찾기 </a:t>
            </a:r>
            <a:endParaRPr lang="ko-KR" altLang="en-US" sz="4800" b="1">
              <a:latin typeface="a옛날목욕탕L"/>
              <a:ea typeface="a옛날목욕탕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2528" y="1860737"/>
            <a:ext cx="182027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3000">
                <a:solidFill>
                  <a:schemeClr val="tx1"/>
                </a:solidFill>
                <a:latin typeface="아리따-돋움(OTF)-Bold"/>
                <a:ea typeface="아리따-돋움(OTF)-Bold"/>
              </a:rPr>
              <a:t>CT</a:t>
            </a:r>
            <a:r>
              <a:rPr lang="ko-KR" altLang="en-US" sz="3000">
                <a:solidFill>
                  <a:schemeClr val="tx1"/>
                </a:solidFill>
                <a:latin typeface="아리따-돋움(OTF)-Bold"/>
                <a:ea typeface="아리따-돋움(OTF)-Bold"/>
              </a:rPr>
              <a:t>규범</a:t>
            </a:r>
            <a:endParaRPr lang="ko-KR" altLang="en-US" sz="300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83540" y="1808951"/>
            <a:ext cx="6392545" cy="518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: </a:t>
            </a:r>
            <a:r>
              <a:rPr lang="ko-KR" altLang="en-US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국가간 문화적 차이를 초월하는</a:t>
            </a:r>
            <a:r>
              <a:rPr lang="en-US" altLang="ko-KR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 </a:t>
            </a:r>
            <a:r>
              <a:rPr lang="ko-KR" altLang="en-US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규범</a:t>
            </a:r>
            <a:endParaRPr lang="ko-KR" altLang="en-US" sz="280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  <p:sp>
        <p:nvSpPr>
          <p:cNvPr id="8" name="직사각형 7"/>
          <p:cNvSpPr/>
          <p:nvPr/>
        </p:nvSpPr>
        <p:spPr>
          <a:xfrm flipV="1">
            <a:off x="563994" y="3068960"/>
            <a:ext cx="5069576" cy="1351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15100" y="2699336"/>
            <a:ext cx="6028690" cy="5181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CT</a:t>
            </a:r>
            <a:r>
              <a:rPr lang="ko-KR" altLang="en-US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를 식별하는 가장 간단한 방법</a:t>
            </a:r>
            <a:r>
              <a:rPr lang="en-US" altLang="ko-KR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 :</a:t>
            </a:r>
            <a:endParaRPr lang="ko-KR" altLang="en-US" sz="280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0100" y="3333750"/>
            <a:ext cx="8106410" cy="944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모든 문화에 의해 수용된 보편적인 가치를 </a:t>
            </a:r>
            <a:endParaRPr lang="ko-KR" altLang="en-US" sz="2800">
              <a:solidFill>
                <a:schemeClr val="tx1"/>
              </a:solidFill>
              <a:latin typeface="아리따-돋움(OTF)-Bold"/>
              <a:ea typeface="아리따-돋움(OTF)-Bold"/>
            </a:endParaRPr>
          </a:p>
          <a:p>
            <a:pPr lvl="0">
              <a:defRPr/>
            </a:pPr>
            <a:r>
              <a:rPr lang="ko-KR" altLang="en-US" sz="2800">
                <a:solidFill>
                  <a:schemeClr val="tx1"/>
                </a:solidFill>
                <a:latin typeface="아리따-돋움(OTF)-Bold"/>
                <a:ea typeface="아리따-돋움(OTF)-Bold"/>
              </a:rPr>
              <a:t>가려내는 것</a:t>
            </a:r>
            <a:endParaRPr lang="ko-KR" altLang="en-US" sz="2800">
              <a:solidFill>
                <a:schemeClr val="tx1"/>
              </a:solidFill>
              <a:latin typeface="아리따-돋움(OTF)-Bold"/>
              <a:ea typeface="아리따-돋움(OTF)-Bold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square" rtlCol="0">
        <a:spAutoFit/>
      </a:bodyPr>
      <a:lstStyle>
        <a:defPPr algn="ctr">
          <a:defRPr sz="3200" dirty="0" smtClean="0">
            <a:solidFill>
              <a:schemeClr val="tx1"/>
            </a:solidFill>
            <a:latin typeface="아리따-돋움(OTF)-Bold"/>
            <a:ea typeface="아리따-돋움(OTF)-Bold"/>
          </a:defRPr>
        </a:defPPr>
      </a:lstStyle>
      <a:style>
        <a:lnRef idx="2">
          <a:schemeClr val="dk1"/>
        </a:lnRef>
        <a:fillRef idx="100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528</ep:Words>
  <ep:PresentationFormat>화면 슬라이드 쇼(4:3)</ep:PresentationFormat>
  <ep:Paragraphs>116</ep:Paragraphs>
  <ep:Slides>23</ep:Slides>
  <ep:Notes>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ep:HeadingPairs>
  <ep:TitlesOfParts>
    <vt:vector size="24" baseType="lpstr">
      <vt:lpstr>Office 테마</vt:lpstr>
      <vt:lpstr>10장 국제적인 공학 전문가 정신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2012-05-29T06:54:01.000</dcterms:created>
  <dc:creator>user</dc:creator>
  <cp:lastModifiedBy>jis14</cp:lastModifiedBy>
  <dcterms:modified xsi:type="dcterms:W3CDTF">2026-06-04T18:56:32.844</dcterms:modified>
  <cp:revision>205</cp:revision>
  <dc:title>바르셀로나와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