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embeddedFontLst>
    <p:embeddedFont>
      <p:font typeface="Pretendard Black" panose="020B0600000101010101" charset="-127"/>
      <p:bold r:id="rId13"/>
    </p:embeddedFont>
    <p:embeddedFont>
      <p:font typeface="Pretendard Bold" panose="020B0600000101010101" charset="-127"/>
      <p:bold r:id="rId14"/>
    </p:embeddedFont>
    <p:embeddedFont>
      <p:font typeface="Pretendard Regular" panose="020B0600000101010101" charset="-127"/>
      <p:regular r:id="rId15"/>
    </p:embeddedFont>
    <p:embeddedFont>
      <p:font typeface="Pretendard SemiBold" panose="020B0600000101010101" charset="-127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9" d="100"/>
          <a:sy n="29" d="100"/>
        </p:scale>
        <p:origin x="132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예은 민" userId="563d01456eb3ee5a" providerId="LiveId" clId="{8639CACD-541B-4369-945D-E554C5C3C73B}"/>
    <pc:docChg chg="modSld">
      <pc:chgData name="예은 민" userId="563d01456eb3ee5a" providerId="LiveId" clId="{8639CACD-541B-4369-945D-E554C5C3C73B}" dt="2026-03-19T05:47:05.278" v="1" actId="20577"/>
      <pc:docMkLst>
        <pc:docMk/>
      </pc:docMkLst>
      <pc:sldChg chg="modSp mod">
        <pc:chgData name="예은 민" userId="563d01456eb3ee5a" providerId="LiveId" clId="{8639CACD-541B-4369-945D-E554C5C3C73B}" dt="2026-03-19T05:47:05.278" v="1" actId="20577"/>
        <pc:sldMkLst>
          <pc:docMk/>
          <pc:sldMk cId="0" sldId="260"/>
        </pc:sldMkLst>
        <pc:spChg chg="mod">
          <ac:chgData name="예은 민" userId="563d01456eb3ee5a" providerId="LiveId" clId="{8639CACD-541B-4369-945D-E554C5C3C73B}" dt="2026-03-19T05:46:52.344" v="0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예은 민" userId="563d01456eb3ee5a" providerId="LiveId" clId="{8639CACD-541B-4369-945D-E554C5C3C73B}" dt="2026-03-19T05:47:05.278" v="1" actId="20577"/>
          <ac:spMkLst>
            <pc:docMk/>
            <pc:sldMk cId="0" sldId="260"/>
            <ac:spMk id="1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65100"/>
            <a:ext cx="24752300" cy="1435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0" y="12369800"/>
            <a:ext cx="25400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23200" y="12369800"/>
            <a:ext cx="304800" cy="30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674600"/>
            <a:ext cx="22352000" cy="2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89400" y="4686300"/>
            <a:ext cx="16192500" cy="2133600"/>
          </a:xfrm>
          <a:prstGeom prst="rect">
            <a:avLst/>
          </a:prstGeom>
        </p:spPr>
        <p:txBody>
          <a:bodyPr lIns="0" tIns="15240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2000" b="0" i="0" u="none" strike="noStrike">
                <a:solidFill>
                  <a:srgbClr val="000000"/>
                </a:solidFill>
                <a:latin typeface="Pretendard SemiBold"/>
                <a:ea typeface="Pretendard SemiBold"/>
                <a:cs typeface="Pretendard SemiBold"/>
              </a:rPr>
              <a:t>플라톤 동굴의 비유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86100" y="11099800"/>
            <a:ext cx="7645400" cy="660400"/>
          </a:xfrm>
          <a:prstGeom prst="rect">
            <a:avLst/>
          </a:prstGeom>
        </p:spPr>
        <p:txBody>
          <a:bodyPr lIns="0" tIns="23706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3733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임상병리학과 20260181 민예은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6000" y="11950700"/>
            <a:ext cx="3441700" cy="571500"/>
          </a:xfrm>
          <a:prstGeom prst="rect">
            <a:avLst/>
          </a:prstGeom>
        </p:spPr>
        <p:txBody>
          <a:bodyPr lIns="0" tIns="20320" rIns="0" bIns="0" rtlCol="0" anchor="t"/>
          <a:lstStyle/>
          <a:p>
            <a:pPr lvl="0" algn="l">
              <a:lnSpc>
                <a:spcPct val="107899"/>
              </a:lnSpc>
            </a:pPr>
            <a:r>
              <a:rPr lang="en-US" sz="3200" b="0" i="0" u="none" strike="noStrike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2026.03.19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65100"/>
            <a:ext cx="24752300" cy="210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0" y="12369800"/>
            <a:ext cx="25400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23200" y="12369800"/>
            <a:ext cx="304800" cy="30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674600"/>
            <a:ext cx="22352000" cy="2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099800" y="6705600"/>
            <a:ext cx="21844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666" b="0" i="0" u="none" strike="noStrike">
                <a:solidFill>
                  <a:srgbClr val="FFFFFF"/>
                </a:solidFill>
                <a:latin typeface="Pretendard Bold"/>
                <a:ea typeface="Pretendard Bold"/>
                <a:cs typeface="Pretendard Bold"/>
              </a:rPr>
              <a:t>비교기준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6000" y="139700"/>
            <a:ext cx="4254500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8400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요약 정리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0000" y="3467100"/>
            <a:ext cx="15303500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4207" b="0" i="0" u="none" strike="noStrike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동굴 안은 현실세계를 의미하며 동굴 밖은 불변하지 않는 이데아계이다.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0000" y="5740400"/>
            <a:ext cx="11341100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4207" b="0" i="0" u="none" strike="noStrike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동굴 밖을 나와 진짜를 마주한 사람들은 철학자이다.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0000" y="7924800"/>
            <a:ext cx="9817100" cy="749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4207" b="0" i="0" u="none" strike="noStrike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감각이 아닌 이성으로 진리를 깨달아야 한다.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5842000"/>
            <a:ext cx="14147800" cy="2832100"/>
          </a:xfrm>
          <a:prstGeom prst="rect">
            <a:avLst/>
          </a:prstGeom>
          <a:effectLst>
            <a:outerShdw blurRad="70950" dist="286550" dir="2940000">
              <a:srgbClr val="3C2415">
                <a:alpha val="10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65100"/>
            <a:ext cx="24752300" cy="1435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0" y="12369800"/>
            <a:ext cx="25400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23200" y="12369800"/>
            <a:ext cx="304800" cy="30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674600"/>
            <a:ext cx="22352000" cy="2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32100" y="5118100"/>
            <a:ext cx="7239000" cy="3416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9187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목차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8242300" y="2844800"/>
          <a:ext cx="7601464" cy="8862552"/>
        </p:xfrm>
        <a:graphic>
          <a:graphicData uri="http://schemas.openxmlformats.org/drawingml/2006/table">
            <a:tbl>
              <a:tblPr/>
              <a:tblGrid>
                <a:gridCol w="198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2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4184"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3999" b="0" i="0" u="none" strike="noStrike">
                          <a:solidFill>
                            <a:srgbClr val="C2C2C2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01</a:t>
                      </a:r>
                      <a:endParaRPr lang="en-US" sz="1100"/>
                    </a:p>
                  </a:txBody>
                  <a:tcPr marL="25400" marR="25400" marT="100328" marB="100328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4266" b="0" i="0" u="none" strike="noStrike">
                          <a:solidFill>
                            <a:srgbClr val="000000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플라톤</a:t>
                      </a:r>
                      <a:endParaRPr lang="en-US" sz="1100"/>
                    </a:p>
                  </a:txBody>
                  <a:tcPr marL="25400" marR="25400" marT="105324" marB="105324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4184"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3999" b="0" i="0" u="none" strike="noStrike">
                          <a:solidFill>
                            <a:srgbClr val="C2C2C2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02</a:t>
                      </a:r>
                      <a:endParaRPr lang="en-US" sz="1100"/>
                    </a:p>
                  </a:txBody>
                  <a:tcPr marL="25400" marR="25400" marT="100328" marB="100328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4266" b="0" i="0" u="none" strike="noStrike">
                          <a:solidFill>
                            <a:srgbClr val="000000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동굴의 비유란?</a:t>
                      </a:r>
                      <a:endParaRPr lang="en-US" sz="1100"/>
                    </a:p>
                  </a:txBody>
                  <a:tcPr marL="25400" marR="25400" marT="105324" marB="105324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184"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3999" b="0" i="0" u="none" strike="noStrike">
                          <a:solidFill>
                            <a:srgbClr val="C2C2C2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03</a:t>
                      </a:r>
                      <a:endParaRPr lang="en-US" sz="1100"/>
                    </a:p>
                  </a:txBody>
                  <a:tcPr marL="25400" marR="25400" marT="100328" marB="100328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4266" b="0" i="0" u="none" strike="noStrike">
                          <a:solidFill>
                            <a:srgbClr val="000000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동굴의 비유가 의미하는 것</a:t>
                      </a:r>
                      <a:endParaRPr lang="en-US" sz="1100"/>
                    </a:p>
                  </a:txBody>
                  <a:tcPr marL="25400" marR="25400" marT="105324" marB="105324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16649700" y="2844800"/>
          <a:ext cx="6989320" cy="8862552"/>
        </p:xfrm>
        <a:graphic>
          <a:graphicData uri="http://schemas.openxmlformats.org/drawingml/2006/table">
            <a:tbl>
              <a:tblPr/>
              <a:tblGrid>
                <a:gridCol w="1828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0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4184"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3999" b="0" i="0" u="none" strike="noStrike">
                          <a:solidFill>
                            <a:srgbClr val="C2C2C2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04</a:t>
                      </a:r>
                      <a:endParaRPr lang="en-US" sz="1100"/>
                    </a:p>
                  </a:txBody>
                  <a:tcPr marL="25400" marR="25400" marT="100328" marB="100328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4266" b="0" i="0" u="none" strike="noStrike">
                          <a:solidFill>
                            <a:srgbClr val="000000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퀴즈 1</a:t>
                      </a:r>
                      <a:endParaRPr lang="en-US" sz="1100"/>
                    </a:p>
                  </a:txBody>
                  <a:tcPr marL="25400" marR="25400" marT="105324" marB="105324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4184"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3999" b="0" i="0" u="none" strike="noStrike">
                          <a:solidFill>
                            <a:srgbClr val="C2C2C2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05</a:t>
                      </a:r>
                      <a:endParaRPr lang="en-US" sz="1100"/>
                    </a:p>
                  </a:txBody>
                  <a:tcPr marL="25400" marR="25400" marT="100328" marB="100328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4266" b="0" i="0" u="none" strike="noStrike">
                          <a:solidFill>
                            <a:srgbClr val="000000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퀴즈 2</a:t>
                      </a:r>
                      <a:endParaRPr lang="en-US" sz="1100"/>
                    </a:p>
                  </a:txBody>
                  <a:tcPr marL="25400" marR="25400" marT="105324" marB="105324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184"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3999" b="0" i="0" u="none" strike="noStrike">
                          <a:solidFill>
                            <a:srgbClr val="C2C2C2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06</a:t>
                      </a:r>
                      <a:endParaRPr lang="en-US" sz="1100"/>
                    </a:p>
                  </a:txBody>
                  <a:tcPr marL="25400" marR="25400" marT="100328" marB="100328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4266" b="0" i="0" u="none" strike="noStrike">
                          <a:solidFill>
                            <a:srgbClr val="000000"/>
                          </a:solidFill>
                          <a:latin typeface="Pretendard SemiBold"/>
                          <a:ea typeface="Pretendard SemiBold"/>
                          <a:cs typeface="Pretendard SemiBold"/>
                        </a:rPr>
                        <a:t>내용 요약</a:t>
                      </a:r>
                      <a:endParaRPr lang="en-US" sz="1100"/>
                    </a:p>
                  </a:txBody>
                  <a:tcPr marL="25400" marR="25400" marT="105324" marB="105324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65100"/>
            <a:ext cx="24752300" cy="2070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0" y="12369800"/>
            <a:ext cx="25400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23200" y="12369800"/>
            <a:ext cx="304800" cy="30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674600"/>
            <a:ext cx="22352000" cy="2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4800" y="1905000"/>
            <a:ext cx="10541000" cy="1046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16000" y="190500"/>
            <a:ext cx="4140200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8400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1. 플라톤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6000" y="3175000"/>
            <a:ext cx="63500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4740" b="0" i="0" u="none" strike="noStrike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고대 그리스 철학자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6000" y="4902200"/>
            <a:ext cx="70104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4746" b="0" i="0" u="none" strike="noStrike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아카데메이아의 창설자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6000" y="6858000"/>
            <a:ext cx="6146800" cy="2527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4746" b="0" i="0" u="none" strike="noStrike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소크라테스의 제자</a:t>
            </a:r>
          </a:p>
          <a:p>
            <a:pPr lvl="0" algn="l">
              <a:lnSpc>
                <a:spcPct val="116199"/>
              </a:lnSpc>
            </a:pPr>
            <a:endParaRPr lang="en-US" sz="4746" b="0" i="0" u="none" strike="noStrike">
              <a:solidFill>
                <a:srgbClr val="000000"/>
              </a:solidFill>
              <a:latin typeface="Pretendard Regular"/>
              <a:ea typeface="Pretendard Regular"/>
              <a:cs typeface="Pretendard Regular"/>
            </a:endParaRPr>
          </a:p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4746" b="0" i="0" u="none" strike="noStrike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아리스토텔레스의 스승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5300" y="10350500"/>
            <a:ext cx="44196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342900" lvl="1" indent="-342900" algn="l">
              <a:lnSpc>
                <a:spcPct val="116199"/>
              </a:lnSpc>
              <a:buClr>
                <a:srgbClr val="000000"/>
              </a:buClr>
              <a:buFont typeface="Arial"/>
              <a:buChar char="●"/>
            </a:pPr>
            <a:r>
              <a:rPr lang="en-US" sz="4740" b="0" i="0" u="none" strike="noStrike">
                <a:solidFill>
                  <a:srgbClr val="000000"/>
                </a:solidFill>
                <a:latin typeface="Pretendard Regular"/>
                <a:ea typeface="Pretendard Regular"/>
                <a:cs typeface="Pretendard Regular"/>
              </a:rPr>
              <a:t>저작: 《국가》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65100"/>
            <a:ext cx="24752300" cy="1943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0" y="12369800"/>
            <a:ext cx="25400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23200" y="12369800"/>
            <a:ext cx="304800" cy="30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674600"/>
            <a:ext cx="22352000" cy="2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16000" y="279400"/>
            <a:ext cx="7302500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8400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2. 동굴의 비유란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1943100"/>
            <a:ext cx="13906500" cy="10426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5816600"/>
            <a:ext cx="54864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65100"/>
            <a:ext cx="24752300" cy="208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0" y="12369800"/>
            <a:ext cx="25400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23200" y="12369800"/>
            <a:ext cx="304800" cy="30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674600"/>
            <a:ext cx="22352000" cy="2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6400" y="127000"/>
            <a:ext cx="17424400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84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3. </a:t>
            </a:r>
            <a:r>
              <a:rPr lang="en-US" sz="84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동굴의</a:t>
            </a:r>
            <a:r>
              <a:rPr lang="en-US" sz="84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84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비유가</a:t>
            </a:r>
            <a:r>
              <a:rPr lang="en-US" sz="84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84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의미하는</a:t>
            </a:r>
            <a:r>
              <a:rPr lang="en-US" sz="84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것 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4724400"/>
            <a:ext cx="9105900" cy="7150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4724400"/>
            <a:ext cx="9385300" cy="7150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308600" y="3022600"/>
            <a:ext cx="2806700" cy="1257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7073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동굴 안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17800" y="3022600"/>
            <a:ext cx="2806700" cy="1257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7073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동굴 밖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56200" y="5702300"/>
            <a:ext cx="24130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740" b="0" i="0" u="none" strike="noStrike" dirty="0" err="1">
                <a:solidFill>
                  <a:srgbClr val="000000"/>
                </a:solidFill>
                <a:highlight>
                  <a:srgbClr val="FFFFFF"/>
                </a:highlight>
                <a:latin typeface="Pretendard Regular"/>
                <a:ea typeface="Pretendard Regular"/>
                <a:cs typeface="Pretendard Regular"/>
              </a:rPr>
              <a:t>가짜</a:t>
            </a:r>
            <a:r>
              <a:rPr lang="en-US" sz="4740" b="0" i="0" u="none" strike="noStrike" dirty="0">
                <a:solidFill>
                  <a:srgbClr val="000000"/>
                </a:solidFill>
                <a:highlight>
                  <a:srgbClr val="FFFFFF"/>
                </a:highlight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40" b="0" i="0" u="none" strike="noStrike" dirty="0" err="1">
                <a:solidFill>
                  <a:srgbClr val="000000"/>
                </a:solidFill>
                <a:highlight>
                  <a:srgbClr val="FFFFFF"/>
                </a:highlight>
                <a:latin typeface="Pretendard Regular"/>
                <a:ea typeface="Pretendard Regular"/>
                <a:cs typeface="Pretendard Regular"/>
              </a:rPr>
              <a:t>세계</a:t>
            </a:r>
            <a:endParaRPr lang="en-US" sz="4740" b="0" i="0" u="none" strike="noStrike" dirty="0">
              <a:solidFill>
                <a:srgbClr val="000000"/>
              </a:solidFill>
              <a:highlight>
                <a:srgbClr val="FFFFFF"/>
              </a:highlight>
              <a:latin typeface="Pretendard Regular"/>
              <a:ea typeface="Pretendard Regular"/>
              <a:cs typeface="Pretendard Regula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902200" y="7797800"/>
            <a:ext cx="29337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740" b="0" i="0" u="none" strike="noStrike" dirty="0" err="1">
                <a:solidFill>
                  <a:srgbClr val="000000"/>
                </a:solidFill>
                <a:highlight>
                  <a:srgbClr val="FFFFFF"/>
                </a:highlight>
                <a:latin typeface="Pretendard Regular"/>
                <a:ea typeface="Pretendard Regular"/>
                <a:cs typeface="Pretendard Regular"/>
              </a:rPr>
              <a:t>현실의</a:t>
            </a:r>
            <a:r>
              <a:rPr lang="en-US" sz="4740" b="0" i="0" u="none" strike="noStrike" dirty="0">
                <a:solidFill>
                  <a:srgbClr val="000000"/>
                </a:solidFill>
                <a:highlight>
                  <a:srgbClr val="FFFFFF"/>
                </a:highlight>
                <a:latin typeface="Pretendard Regular"/>
                <a:ea typeface="Pretendard Regular"/>
                <a:cs typeface="Pretendard Regular"/>
              </a:rPr>
              <a:t> </a:t>
            </a:r>
            <a:r>
              <a:rPr lang="en-US" sz="4740" b="0" i="0" u="none" strike="noStrike" dirty="0" err="1">
                <a:solidFill>
                  <a:srgbClr val="000000"/>
                </a:solidFill>
                <a:highlight>
                  <a:srgbClr val="FFFFFF"/>
                </a:highlight>
                <a:latin typeface="Pretendard Regular"/>
                <a:ea typeface="Pretendard Regular"/>
                <a:cs typeface="Pretendard Regular"/>
              </a:rPr>
              <a:t>세계</a:t>
            </a:r>
            <a:r>
              <a:rPr lang="en-US" sz="4740" b="0" i="0" u="none" strike="noStrike" dirty="0">
                <a:solidFill>
                  <a:srgbClr val="000000"/>
                </a:solidFill>
                <a:highlight>
                  <a:srgbClr val="FFFFFF"/>
                </a:highlight>
                <a:latin typeface="Pretendard Regular"/>
                <a:ea typeface="Pretendard Regular"/>
                <a:cs typeface="Pretendard Regular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30700" y="9906000"/>
            <a:ext cx="40767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740" b="0" i="0" u="none" strike="noStrike" dirty="0" err="1">
                <a:solidFill>
                  <a:srgbClr val="000000"/>
                </a:solidFill>
                <a:highlight>
                  <a:srgbClr val="FECCBE"/>
                </a:highlight>
                <a:latin typeface="Pretendard Regular"/>
                <a:ea typeface="Pretendard Regular"/>
                <a:cs typeface="Pretendard Regular"/>
              </a:rPr>
              <a:t>가시계</a:t>
            </a:r>
            <a:r>
              <a:rPr lang="en-US" sz="4740" b="0" i="0" u="none" strike="noStrike">
                <a:solidFill>
                  <a:srgbClr val="000000"/>
                </a:solidFill>
                <a:highlight>
                  <a:srgbClr val="FECCBE"/>
                </a:highlight>
                <a:latin typeface="Pretendard Regular"/>
                <a:ea typeface="Pretendard Regular"/>
                <a:cs typeface="Pretendard Regular"/>
              </a:rPr>
              <a:t> (Visible)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73400" y="5702300"/>
            <a:ext cx="24130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740" b="0" i="0" u="none" strike="noStrike">
                <a:solidFill>
                  <a:srgbClr val="000000"/>
                </a:solidFill>
                <a:highlight>
                  <a:srgbClr val="FFFFFF"/>
                </a:highlight>
                <a:latin typeface="Pretendard Regular"/>
                <a:ea typeface="Pretendard Regular"/>
                <a:cs typeface="Pretendard Regular"/>
              </a:rPr>
              <a:t>진짜 세계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049500" y="7797800"/>
            <a:ext cx="34544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740" b="0" i="0" u="none" strike="noStrike">
                <a:solidFill>
                  <a:srgbClr val="000000"/>
                </a:solidFill>
                <a:highlight>
                  <a:srgbClr val="FFFFFF"/>
                </a:highlight>
                <a:latin typeface="Pretendard Regular"/>
                <a:ea typeface="Pretendard Regular"/>
                <a:cs typeface="Pretendard Regular"/>
              </a:rPr>
              <a:t>이데아의 세계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300200" y="9906000"/>
            <a:ext cx="6413500" cy="838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4740" b="0" i="0" u="none" strike="noStrike">
                <a:solidFill>
                  <a:srgbClr val="000000"/>
                </a:solidFill>
                <a:highlight>
                  <a:srgbClr val="FECCBE"/>
                </a:highlight>
                <a:latin typeface="Pretendard Regular"/>
                <a:ea typeface="Pretendard Regular"/>
                <a:cs typeface="Pretendard Regular"/>
              </a:rPr>
              <a:t>가지계 (Intelligible)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65100"/>
            <a:ext cx="24752300" cy="254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0" y="12369800"/>
            <a:ext cx="25400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23200" y="12369800"/>
            <a:ext cx="304800" cy="30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674600"/>
            <a:ext cx="22352000" cy="2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16000" y="355600"/>
            <a:ext cx="2908300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8400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퀴즈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1800" y="5016500"/>
            <a:ext cx="23914100" cy="3670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0332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(   )</a:t>
            </a:r>
            <a:r>
              <a:rPr lang="en-US" sz="7798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는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우리의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감각으로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경험할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수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있으며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시간의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흐름에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따라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끊임없이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변화하는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가짜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실재의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798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세계이다</a:t>
            </a:r>
            <a:r>
              <a:rPr lang="en-US" sz="7798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65100"/>
            <a:ext cx="24752300" cy="1435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0" y="12369800"/>
            <a:ext cx="25400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23200" y="12369800"/>
            <a:ext cx="304800" cy="30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674600"/>
            <a:ext cx="22352000" cy="2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258300" y="5791200"/>
            <a:ext cx="6311900" cy="2070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11608" b="0" i="0" u="none" strike="noStrike">
                <a:solidFill>
                  <a:srgbClr val="000000"/>
                </a:solidFill>
                <a:latin typeface="Pretendard Black"/>
                <a:ea typeface="Pretendard Black"/>
                <a:cs typeface="Pretendard Black"/>
              </a:rPr>
              <a:t>답: 가시계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65100"/>
            <a:ext cx="24752300" cy="254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0" y="12369800"/>
            <a:ext cx="25400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23200" y="12369800"/>
            <a:ext cx="304800" cy="30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674600"/>
            <a:ext cx="22352000" cy="2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16000" y="355600"/>
            <a:ext cx="3060700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8400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퀴즈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6413500"/>
            <a:ext cx="24688800" cy="138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78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플라톤은</a:t>
            </a:r>
            <a:r>
              <a:rPr lang="en-US" sz="78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8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감각이</a:t>
            </a:r>
            <a:r>
              <a:rPr lang="en-US" sz="78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8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아닌</a:t>
            </a:r>
            <a:r>
              <a:rPr lang="en-US" sz="78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( )을 </a:t>
            </a:r>
            <a:r>
              <a:rPr lang="en-US" sz="78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통해</a:t>
            </a:r>
            <a:r>
              <a:rPr lang="en-US" sz="78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8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진리에</a:t>
            </a:r>
            <a:r>
              <a:rPr lang="en-US" sz="78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8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도달할</a:t>
            </a:r>
            <a:r>
              <a:rPr lang="en-US" sz="78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수 </a:t>
            </a:r>
            <a:r>
              <a:rPr lang="en-US" sz="78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있다고</a:t>
            </a:r>
            <a:r>
              <a:rPr lang="en-US" sz="78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 </a:t>
            </a:r>
            <a:r>
              <a:rPr lang="en-US" sz="7800" b="0" i="0" u="none" strike="noStrike" dirty="0" err="1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본다</a:t>
            </a:r>
            <a:r>
              <a:rPr lang="en-US" sz="7800" b="0" i="0" u="none" strike="noStrike" dirty="0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65100"/>
            <a:ext cx="24752300" cy="254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0" y="12369800"/>
            <a:ext cx="2540000" cy="30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523200" y="12369800"/>
            <a:ext cx="304800" cy="30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674600"/>
            <a:ext cx="22352000" cy="25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944100" y="6007100"/>
            <a:ext cx="8001000" cy="1689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9533" b="0" i="0" u="none" strike="noStrike">
                <a:solidFill>
                  <a:srgbClr val="000000"/>
                </a:solidFill>
                <a:latin typeface="Pretendard Bold"/>
                <a:ea typeface="Pretendard Bold"/>
                <a:cs typeface="Pretendard Bold"/>
              </a:rPr>
              <a:t>답: 이성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143</Words>
  <Application>Microsoft Office PowerPoint</Application>
  <PresentationFormat>사용자 지정</PresentationFormat>
  <Paragraphs>44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8" baseType="lpstr">
      <vt:lpstr>Arial</vt:lpstr>
      <vt:lpstr>Calibri</vt:lpstr>
      <vt:lpstr>Pretendard Bold</vt:lpstr>
      <vt:lpstr>Pretendard Black</vt:lpstr>
      <vt:lpstr>Pretendard SemiBold</vt:lpstr>
      <vt:lpstr>Pretendard Regular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예은 민</cp:lastModifiedBy>
  <cp:revision>3</cp:revision>
  <dcterms:created xsi:type="dcterms:W3CDTF">2006-08-16T00:00:00Z</dcterms:created>
  <dcterms:modified xsi:type="dcterms:W3CDTF">2026-03-19T05:47:22Z</dcterms:modified>
</cp:coreProperties>
</file>