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8288000" cy="10287000"/>
  <p:notesSz cx="10287000" cy="1828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177" autoAdjust="0"/>
  </p:normalViewPr>
  <p:slideViewPr>
    <p:cSldViewPr>
      <p:cViewPr varScale="1">
        <p:scale>
          <a:sx n="69" d="100"/>
          <a:sy n="69" d="100"/>
        </p:scale>
        <p:origin x="824" y="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•"/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23811" y="2972086"/>
            <a:ext cx="11868390" cy="173893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07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『확실성에 관하여』</a:t>
            </a:r>
            <a:endParaRPr lang="en-US" dirty="0">
              <a:latin typeface="고양덕양 EB" pitchFamily="2" charset="-127"/>
              <a:ea typeface="고양덕양 EB" pitchFamily="2" charset="-127"/>
            </a:endParaRPr>
          </a:p>
        </p:txBody>
      </p:sp>
      <p:grpSp>
        <p:nvGrpSpPr>
          <p:cNvPr id="1001" name="그룹 1001"/>
          <p:cNvGrpSpPr/>
          <p:nvPr/>
        </p:nvGrpSpPr>
        <p:grpSpPr>
          <a:xfrm>
            <a:off x="1990476" y="7972346"/>
            <a:ext cx="16289065" cy="2493433"/>
            <a:chOff x="1990476" y="7972346"/>
            <a:chExt cx="16289065" cy="2493433"/>
          </a:xfrm>
        </p:grpSpPr>
        <p:pic>
          <p:nvPicPr>
            <p:cNvPr id="4" name="Object 3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90476" y="7972346"/>
              <a:ext cx="16289065" cy="2493433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12115800" y="5406138"/>
            <a:ext cx="6172200" cy="25545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000" dirty="0" err="1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학</a:t>
            </a:r>
            <a:r>
              <a:rPr lang="en-US" sz="4000" dirty="0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     </a:t>
            </a:r>
            <a:r>
              <a:rPr lang="en-US" sz="4000" dirty="0" err="1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과</a:t>
            </a:r>
            <a:r>
              <a:rPr lang="en-US" sz="4000" dirty="0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: </a:t>
            </a:r>
            <a:r>
              <a:rPr lang="ko-KR" altLang="en-US" sz="4000" dirty="0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임상병리학과</a:t>
            </a:r>
            <a:endParaRPr lang="en-US" sz="4000" dirty="0">
              <a:solidFill>
                <a:srgbClr val="201A74"/>
              </a:solidFill>
              <a:latin typeface="고양일산 R" panose="020B0303000000020004" pitchFamily="50" charset="-127"/>
              <a:ea typeface="고양일산 R" panose="020B0303000000020004" pitchFamily="50" charset="-127"/>
              <a:cs typeface="NanumSquare ExtraBold" pitchFamily="34" charset="0"/>
            </a:endParaRPr>
          </a:p>
          <a:p>
            <a:r>
              <a:rPr lang="en-US" sz="4000" dirty="0" err="1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학</a:t>
            </a:r>
            <a:r>
              <a:rPr lang="en-US" sz="4000" dirty="0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     </a:t>
            </a:r>
            <a:r>
              <a:rPr lang="en-US" sz="4000" dirty="0" err="1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번</a:t>
            </a:r>
            <a:r>
              <a:rPr lang="en-US" sz="4000" dirty="0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: </a:t>
            </a:r>
            <a:r>
              <a:rPr lang="en-US" altLang="ko-KR" sz="4000" dirty="0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20260173</a:t>
            </a:r>
            <a:endParaRPr lang="en-US" sz="4000" dirty="0">
              <a:solidFill>
                <a:srgbClr val="201A74"/>
              </a:solidFill>
              <a:latin typeface="고양일산 R" panose="020B0303000000020004" pitchFamily="50" charset="-127"/>
              <a:ea typeface="고양일산 R" panose="020B0303000000020004" pitchFamily="50" charset="-127"/>
              <a:cs typeface="NanumSquare ExtraBold" pitchFamily="34" charset="0"/>
            </a:endParaRPr>
          </a:p>
          <a:p>
            <a:r>
              <a:rPr lang="en-US" sz="4000" dirty="0" err="1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이</a:t>
            </a:r>
            <a:r>
              <a:rPr lang="en-US" sz="4000" dirty="0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     </a:t>
            </a:r>
            <a:r>
              <a:rPr lang="en-US" sz="4000" dirty="0" err="1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름</a:t>
            </a:r>
            <a:r>
              <a:rPr lang="en-US" sz="4000" dirty="0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: </a:t>
            </a:r>
            <a:r>
              <a:rPr lang="ko-KR" altLang="en-US" sz="4000" dirty="0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김 유 진</a:t>
            </a:r>
            <a:endParaRPr lang="en-US" sz="4000" dirty="0">
              <a:solidFill>
                <a:srgbClr val="201A74"/>
              </a:solidFill>
              <a:latin typeface="고양일산 R" panose="020B0303000000020004" pitchFamily="50" charset="-127"/>
              <a:ea typeface="고양일산 R" panose="020B0303000000020004" pitchFamily="50" charset="-127"/>
              <a:cs typeface="NanumSquare ExtraBold" pitchFamily="34" charset="0"/>
            </a:endParaRPr>
          </a:p>
          <a:p>
            <a:r>
              <a:rPr lang="en-US" sz="4000" dirty="0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발 표 일:</a:t>
            </a:r>
            <a:r>
              <a:rPr lang="en-US" altLang="ko-KR" sz="4000" dirty="0">
                <a:solidFill>
                  <a:srgbClr val="201A74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 ExtraBold" pitchFamily="34" charset="0"/>
              </a:rPr>
              <a:t>26.06.04</a:t>
            </a:r>
            <a:endParaRPr lang="en-US" sz="4000" dirty="0">
              <a:latin typeface="고양일산 R" panose="020B0303000000020004" pitchFamily="50" charset="-127"/>
              <a:ea typeface="고양일산 R" panose="020B0303000000020004" pitchFamily="50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867846" y="9325428"/>
            <a:ext cx="16284590" cy="1025987"/>
            <a:chOff x="867846" y="9325428"/>
            <a:chExt cx="16284590" cy="1025987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7846" y="9325428"/>
              <a:ext cx="16284590" cy="1025987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282810" y="565547"/>
            <a:ext cx="7244783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퀴즈</a:t>
            </a:r>
            <a:endParaRPr lang="en-US" sz="3400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61723" y="540002"/>
            <a:ext cx="918371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04</a:t>
            </a:r>
            <a:endParaRPr lang="en-US" sz="3400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12463" y="4242356"/>
            <a:ext cx="16284590" cy="30931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6500" dirty="0">
                <a:solidFill>
                  <a:srgbClr val="000000"/>
                </a:solidFill>
                <a:latin typeface="Noto Sans CJK KR Regular" pitchFamily="34" charset="0"/>
                <a:cs typeface="Noto Sans CJK KR Regular" pitchFamily="34" charset="0"/>
              </a:rPr>
              <a:t>인간은 누구나 다 자신이 속한 세계에 대한 세계상을 그려내며 그 세계상은 믿음으로 쌓인 건축물에 가깝기 때문에 OO에 속한다.</a:t>
            </a:r>
            <a:endParaRPr lang="en-US" dirty="0"/>
          </a:p>
        </p:txBody>
      </p:sp>
      <p:grpSp>
        <p:nvGrpSpPr>
          <p:cNvPr id="1004" name="그룹 1004"/>
          <p:cNvGrpSpPr/>
          <p:nvPr/>
        </p:nvGrpSpPr>
        <p:grpSpPr>
          <a:xfrm>
            <a:off x="2594144" y="984582"/>
            <a:ext cx="15158644" cy="2905402"/>
            <a:chOff x="2594144" y="984582"/>
            <a:chExt cx="15158644" cy="2905402"/>
          </a:xfrm>
        </p:grpSpPr>
        <p:grpSp>
          <p:nvGrpSpPr>
            <p:cNvPr id="1005" name="그룹 1005"/>
            <p:cNvGrpSpPr/>
            <p:nvPr/>
          </p:nvGrpSpPr>
          <p:grpSpPr>
            <a:xfrm>
              <a:off x="4379453" y="1434411"/>
              <a:ext cx="10688149" cy="2005742"/>
              <a:chOff x="4379453" y="1434411"/>
              <a:chExt cx="10688149" cy="2005742"/>
            </a:xfrm>
          </p:grpSpPr>
          <p:pic>
            <p:nvPicPr>
              <p:cNvPr id="17" name="Object 16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379453" y="1434411"/>
                <a:ext cx="10688149" cy="2005742"/>
              </a:xfrm>
              <a:prstGeom prst="rect">
                <a:avLst/>
              </a:prstGeom>
            </p:spPr>
          </p:pic>
        </p:grpSp>
        <p:grpSp>
          <p:nvGrpSpPr>
            <p:cNvPr id="1006" name="그룹 1006"/>
            <p:cNvGrpSpPr/>
            <p:nvPr/>
          </p:nvGrpSpPr>
          <p:grpSpPr>
            <a:xfrm>
              <a:off x="2985307" y="984582"/>
              <a:ext cx="2905402" cy="2905402"/>
              <a:chOff x="2985307" y="984582"/>
              <a:chExt cx="2905402" cy="2905402"/>
            </a:xfrm>
          </p:grpSpPr>
          <p:pic>
            <p:nvPicPr>
              <p:cNvPr id="20" name="Object 19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985307" y="984582"/>
                <a:ext cx="2905402" cy="2905402"/>
              </a:xfrm>
              <a:prstGeom prst="rect">
                <a:avLst/>
              </a:prstGeom>
            </p:spPr>
          </p:pic>
        </p:grpSp>
        <p:sp>
          <p:nvSpPr>
            <p:cNvPr id="22" name="Object 22"/>
            <p:cNvSpPr txBox="1"/>
            <p:nvPr/>
          </p:nvSpPr>
          <p:spPr>
            <a:xfrm>
              <a:off x="3038502" y="1906068"/>
              <a:ext cx="14714286" cy="1015663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6000" dirty="0">
                  <a:solidFill>
                    <a:srgbClr val="201A74"/>
                  </a:solidFill>
                  <a:latin typeface="고양덕양 EB" pitchFamily="2" charset="-127"/>
                  <a:ea typeface="고양덕양 EB" pitchFamily="2" charset="-127"/>
                  <a:cs typeface="NanumSquare ExtraBold" pitchFamily="34" charset="0"/>
                </a:rPr>
                <a:t>다음 OO에 들어갈 단어는?</a:t>
              </a:r>
              <a:endParaRPr lang="en-US" dirty="0">
                <a:latin typeface="고양덕양 EB" pitchFamily="2" charset="-127"/>
                <a:ea typeface="고양덕양 EB" pitchFamily="2" charset="-127"/>
              </a:endParaRPr>
            </a:p>
          </p:txBody>
        </p:sp>
        <p:sp>
          <p:nvSpPr>
            <p:cNvPr id="23" name="Object 23"/>
            <p:cNvSpPr txBox="1"/>
            <p:nvPr/>
          </p:nvSpPr>
          <p:spPr>
            <a:xfrm>
              <a:off x="2594144" y="1757657"/>
              <a:ext cx="3730053" cy="115416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6900" dirty="0">
                  <a:solidFill>
                    <a:srgbClr val="FFFFFF"/>
                  </a:solidFill>
                  <a:latin typeface="고양덕양 EB" pitchFamily="2" charset="-127"/>
                  <a:ea typeface="고양덕양 EB" pitchFamily="2" charset="-127"/>
                  <a:cs typeface="NanumSquare ExtraBold" pitchFamily="34" charset="0"/>
                </a:rPr>
                <a:t>문제 2</a:t>
              </a:r>
              <a:endParaRPr lang="en-US" dirty="0">
                <a:latin typeface="고양덕양 EB" pitchFamily="2" charset="-127"/>
                <a:ea typeface="고양덕양 EB" pitchFamily="2" charset="-127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867846" y="9325428"/>
            <a:ext cx="16284590" cy="1025987"/>
            <a:chOff x="867846" y="9325428"/>
            <a:chExt cx="16284590" cy="1025987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7846" y="9325428"/>
              <a:ext cx="16284590" cy="1025987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282810" y="571500"/>
            <a:ext cx="7244783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퀴즈</a:t>
            </a:r>
            <a:endParaRPr lang="en-US" sz="3400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61723" y="540002"/>
            <a:ext cx="918371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04</a:t>
            </a:r>
            <a:endParaRPr lang="en-US" dirty="0">
              <a:latin typeface="고양덕양 EB" pitchFamily="2" charset="-127"/>
              <a:ea typeface="고양덕양 EB" pitchFamily="2" charset="-127"/>
            </a:endParaRPr>
          </a:p>
        </p:txBody>
      </p:sp>
      <p:grpSp>
        <p:nvGrpSpPr>
          <p:cNvPr id="1004" name="그룹 1004"/>
          <p:cNvGrpSpPr/>
          <p:nvPr/>
        </p:nvGrpSpPr>
        <p:grpSpPr>
          <a:xfrm>
            <a:off x="2594144" y="984582"/>
            <a:ext cx="15158644" cy="2905402"/>
            <a:chOff x="2594144" y="984582"/>
            <a:chExt cx="15158644" cy="2905402"/>
          </a:xfrm>
        </p:grpSpPr>
        <p:grpSp>
          <p:nvGrpSpPr>
            <p:cNvPr id="1005" name="그룹 1005"/>
            <p:cNvGrpSpPr/>
            <p:nvPr/>
          </p:nvGrpSpPr>
          <p:grpSpPr>
            <a:xfrm>
              <a:off x="4379453" y="1434411"/>
              <a:ext cx="10688149" cy="2005742"/>
              <a:chOff x="4379453" y="1434411"/>
              <a:chExt cx="10688149" cy="2005742"/>
            </a:xfrm>
          </p:grpSpPr>
          <p:pic>
            <p:nvPicPr>
              <p:cNvPr id="17" name="Object 16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379453" y="1434411"/>
                <a:ext cx="10688149" cy="2005742"/>
              </a:xfrm>
              <a:prstGeom prst="rect">
                <a:avLst/>
              </a:prstGeom>
            </p:spPr>
          </p:pic>
        </p:grpSp>
        <p:grpSp>
          <p:nvGrpSpPr>
            <p:cNvPr id="1006" name="그룹 1006"/>
            <p:cNvGrpSpPr/>
            <p:nvPr/>
          </p:nvGrpSpPr>
          <p:grpSpPr>
            <a:xfrm>
              <a:off x="2985307" y="984582"/>
              <a:ext cx="2905402" cy="2905402"/>
              <a:chOff x="2985307" y="984582"/>
              <a:chExt cx="2905402" cy="2905402"/>
            </a:xfrm>
          </p:grpSpPr>
          <p:pic>
            <p:nvPicPr>
              <p:cNvPr id="20" name="Object 19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985307" y="984582"/>
                <a:ext cx="2905402" cy="2905402"/>
              </a:xfrm>
              <a:prstGeom prst="rect">
                <a:avLst/>
              </a:prstGeom>
            </p:spPr>
          </p:pic>
        </p:grpSp>
        <p:sp>
          <p:nvSpPr>
            <p:cNvPr id="22" name="Object 22"/>
            <p:cNvSpPr txBox="1"/>
            <p:nvPr/>
          </p:nvSpPr>
          <p:spPr>
            <a:xfrm>
              <a:off x="3038502" y="1906068"/>
              <a:ext cx="14714286" cy="1015663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6000" dirty="0">
                  <a:solidFill>
                    <a:srgbClr val="201A74"/>
                  </a:solidFill>
                  <a:latin typeface="고양덕양 EB" pitchFamily="2" charset="-127"/>
                  <a:ea typeface="고양덕양 EB" pitchFamily="2" charset="-127"/>
                  <a:cs typeface="NanumSquare ExtraBold" pitchFamily="34" charset="0"/>
                </a:rPr>
                <a:t>다음 OO에 들어갈 단어는?</a:t>
              </a:r>
              <a:endParaRPr lang="en-US" dirty="0">
                <a:latin typeface="고양덕양 EB" pitchFamily="2" charset="-127"/>
                <a:ea typeface="고양덕양 EB" pitchFamily="2" charset="-127"/>
              </a:endParaRPr>
            </a:p>
          </p:txBody>
        </p:sp>
        <p:sp>
          <p:nvSpPr>
            <p:cNvPr id="23" name="Object 23"/>
            <p:cNvSpPr txBox="1"/>
            <p:nvPr/>
          </p:nvSpPr>
          <p:spPr>
            <a:xfrm>
              <a:off x="2594144" y="1757657"/>
              <a:ext cx="3730053" cy="115416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6900" dirty="0">
                  <a:solidFill>
                    <a:srgbClr val="FFFFFF"/>
                  </a:solidFill>
                  <a:latin typeface="고양덕양 EB" pitchFamily="2" charset="-127"/>
                  <a:ea typeface="고양덕양 EB" pitchFamily="2" charset="-127"/>
                  <a:cs typeface="NanumSquare ExtraBold" pitchFamily="34" charset="0"/>
                </a:rPr>
                <a:t>문제 2</a:t>
              </a:r>
              <a:endParaRPr lang="en-US" dirty="0">
                <a:latin typeface="고양덕양 EB" pitchFamily="2" charset="-127"/>
                <a:ea typeface="고양덕양 EB" pitchFamily="2" charset="-127"/>
              </a:endParaRPr>
            </a:p>
          </p:txBody>
        </p:sp>
      </p:grpSp>
      <p:sp>
        <p:nvSpPr>
          <p:cNvPr id="24" name="Object 14">
            <a:extLst>
              <a:ext uri="{FF2B5EF4-FFF2-40B4-BE49-F238E27FC236}">
                <a16:creationId xmlns:a16="http://schemas.microsoft.com/office/drawing/2014/main" id="{F9F19B01-E790-482F-8801-4F7226661A32}"/>
              </a:ext>
            </a:extLst>
          </p:cNvPr>
          <p:cNvSpPr txBox="1"/>
          <p:nvPr/>
        </p:nvSpPr>
        <p:spPr>
          <a:xfrm>
            <a:off x="1112463" y="4242356"/>
            <a:ext cx="16284590" cy="30931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6500" dirty="0">
                <a:solidFill>
                  <a:srgbClr val="000000"/>
                </a:solidFill>
                <a:latin typeface="Noto Sans CJK KR Regular" pitchFamily="34" charset="0"/>
                <a:cs typeface="Noto Sans CJK KR Regular" pitchFamily="34" charset="0"/>
              </a:rPr>
              <a:t>인간은 누구나 다 자신이 속한 세계에 대한 세계상을 그려내며 그 세계상은 믿음으로 쌓인 건축물에 가깝기 때문에 OO에 속한다.</a:t>
            </a:r>
            <a:endParaRPr lang="en-US" dirty="0"/>
          </a:p>
        </p:txBody>
      </p:sp>
      <p:grpSp>
        <p:nvGrpSpPr>
          <p:cNvPr id="25" name="그룹 1007">
            <a:extLst>
              <a:ext uri="{FF2B5EF4-FFF2-40B4-BE49-F238E27FC236}">
                <a16:creationId xmlns:a16="http://schemas.microsoft.com/office/drawing/2014/main" id="{10D0B53C-DE75-43C5-91EB-14E5C6B74DE4}"/>
              </a:ext>
            </a:extLst>
          </p:cNvPr>
          <p:cNvGrpSpPr/>
          <p:nvPr/>
        </p:nvGrpSpPr>
        <p:grpSpPr>
          <a:xfrm>
            <a:off x="3657143" y="4383523"/>
            <a:ext cx="10971429" cy="3414950"/>
            <a:chOff x="3657143" y="4383523"/>
            <a:chExt cx="10971429" cy="3414950"/>
          </a:xfrm>
        </p:grpSpPr>
        <p:grpSp>
          <p:nvGrpSpPr>
            <p:cNvPr id="26" name="그룹 1008">
              <a:extLst>
                <a:ext uri="{FF2B5EF4-FFF2-40B4-BE49-F238E27FC236}">
                  <a16:creationId xmlns:a16="http://schemas.microsoft.com/office/drawing/2014/main" id="{95C94DF7-9DF5-4970-98E8-D7A428AAE6A9}"/>
                </a:ext>
              </a:extLst>
            </p:cNvPr>
            <p:cNvGrpSpPr/>
            <p:nvPr/>
          </p:nvGrpSpPr>
          <p:grpSpPr>
            <a:xfrm>
              <a:off x="3657143" y="4383523"/>
              <a:ext cx="10971429" cy="3289814"/>
              <a:chOff x="3657143" y="4383523"/>
              <a:chExt cx="10971429" cy="3289814"/>
            </a:xfrm>
          </p:grpSpPr>
          <p:pic>
            <p:nvPicPr>
              <p:cNvPr id="30" name="Object 26">
                <a:extLst>
                  <a:ext uri="{FF2B5EF4-FFF2-40B4-BE49-F238E27FC236}">
                    <a16:creationId xmlns:a16="http://schemas.microsoft.com/office/drawing/2014/main" id="{A23B4BB9-A409-4CBE-B7D6-86CAEB6DCA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657143" y="4383523"/>
                <a:ext cx="10971429" cy="3289814"/>
              </a:xfrm>
              <a:prstGeom prst="rect">
                <a:avLst/>
              </a:prstGeom>
            </p:spPr>
          </p:pic>
        </p:grpSp>
        <p:sp>
          <p:nvSpPr>
            <p:cNvPr id="28" name="Object 29">
              <a:extLst>
                <a:ext uri="{FF2B5EF4-FFF2-40B4-BE49-F238E27FC236}">
                  <a16:creationId xmlns:a16="http://schemas.microsoft.com/office/drawing/2014/main" id="{01D09D38-9B63-42FE-B427-ADFDE25E06C1}"/>
                </a:ext>
              </a:extLst>
            </p:cNvPr>
            <p:cNvSpPr txBox="1"/>
            <p:nvPr/>
          </p:nvSpPr>
          <p:spPr>
            <a:xfrm>
              <a:off x="3174759" y="4447248"/>
              <a:ext cx="11670760" cy="502683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17800" dirty="0">
                  <a:solidFill>
                    <a:srgbClr val="FFFFFF"/>
                  </a:solidFill>
                  <a:latin typeface="Pretendard" pitchFamily="34" charset="0"/>
                  <a:cs typeface="Pretendard" pitchFamily="34" charset="0"/>
                </a:rPr>
                <a:t>신화</a:t>
              </a:r>
              <a:endParaRPr lang="en-US" dirty="0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995074" y="2013600"/>
            <a:ext cx="11425525" cy="7244700"/>
            <a:chOff x="972182" y="1638096"/>
            <a:chExt cx="8170675" cy="8081045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2182" y="1638096"/>
              <a:ext cx="8170675" cy="8081045"/>
            </a:xfrm>
            <a:prstGeom prst="rect">
              <a:avLst/>
            </a:prstGeom>
          </p:spPr>
        </p:pic>
      </p:grpSp>
      <p:grpSp>
        <p:nvGrpSpPr>
          <p:cNvPr id="1002" name="그룹 1002"/>
          <p:cNvGrpSpPr/>
          <p:nvPr/>
        </p:nvGrpSpPr>
        <p:grpSpPr>
          <a:xfrm>
            <a:off x="867846" y="9325428"/>
            <a:ext cx="16284590" cy="1025987"/>
            <a:chOff x="867846" y="9325428"/>
            <a:chExt cx="16284590" cy="1025987"/>
          </a:xfrm>
        </p:grpSpPr>
        <p:pic>
          <p:nvPicPr>
            <p:cNvPr id="6" name="Object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7846" y="9325428"/>
              <a:ext cx="16284590" cy="1025987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282810" y="628053"/>
            <a:ext cx="3506349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요약정리</a:t>
            </a:r>
            <a:endParaRPr lang="en-US" sz="3400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61723" y="641747"/>
            <a:ext cx="932018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05</a:t>
            </a:r>
            <a:endParaRPr lang="en-US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93741" y="2586613"/>
            <a:ext cx="9641524" cy="5847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 '근거 없는 믿음의 근거에는 근거 없는 믿음이 놓여 있다’ - 확신들의 밑바닥</a:t>
            </a:r>
          </a:p>
          <a:p>
            <a:endParaRPr lang="en-US" sz="3400" dirty="0">
              <a:solidFill>
                <a:srgbClr val="595959"/>
              </a:solidFill>
              <a:latin typeface="고양일산 R" panose="020B0303000000020004" pitchFamily="50" charset="-127"/>
              <a:ea typeface="고양일산 R" panose="020B0303000000020004" pitchFamily="50" charset="-127"/>
              <a:cs typeface="NanumSquare" pitchFamily="34" charset="0"/>
            </a:endParaRPr>
          </a:p>
          <a:p>
            <a:r>
              <a:rPr lang="en-US" sz="34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·인간은 누구나 다 자신이 속한 </a:t>
            </a:r>
            <a:r>
              <a:rPr lang="en-US" sz="3400" dirty="0" err="1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세계에</a:t>
            </a:r>
            <a:r>
              <a:rPr lang="en-US" sz="34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 </a:t>
            </a:r>
            <a:r>
              <a:rPr lang="en-US" sz="3400" dirty="0" err="1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대한</a:t>
            </a:r>
            <a:r>
              <a:rPr lang="ko-KR" altLang="en-US" sz="34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 </a:t>
            </a:r>
            <a:r>
              <a:rPr lang="en-US" sz="34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 </a:t>
            </a:r>
          </a:p>
          <a:p>
            <a:r>
              <a:rPr lang="en-US" sz="3400" dirty="0" err="1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세계상을</a:t>
            </a:r>
            <a:r>
              <a:rPr lang="en-US" sz="34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 그려내고 그 세계상은 믿음으로 쌓인 건축물에 가깝기 때문에 신화에 속한다.</a:t>
            </a:r>
          </a:p>
          <a:p>
            <a:endParaRPr lang="en-US" sz="3400" dirty="0">
              <a:solidFill>
                <a:srgbClr val="595959"/>
              </a:solidFill>
              <a:latin typeface="고양일산 R" panose="020B0303000000020004" pitchFamily="50" charset="-127"/>
              <a:ea typeface="고양일산 R" panose="020B0303000000020004" pitchFamily="50" charset="-127"/>
              <a:cs typeface="NanumSquare" pitchFamily="34" charset="0"/>
            </a:endParaRPr>
          </a:p>
          <a:p>
            <a:r>
              <a:rPr lang="en-US" sz="34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· 신화는 신화일 뿐 세계 그 자체가 될 수는 없다.</a:t>
            </a:r>
          </a:p>
          <a:p>
            <a:endParaRPr lang="en-US" sz="3400" dirty="0">
              <a:solidFill>
                <a:srgbClr val="595959"/>
              </a:solidFill>
              <a:latin typeface="고양일산 R" panose="020B0303000000020004" pitchFamily="50" charset="-127"/>
              <a:ea typeface="고양일산 R" panose="020B0303000000020004" pitchFamily="50" charset="-127"/>
              <a:cs typeface="NanumSquare" pitchFamily="34" charset="0"/>
            </a:endParaRPr>
          </a:p>
          <a:p>
            <a:r>
              <a:rPr lang="en-US" sz="34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· 어느 세계상을 채택하느냐에 따라서 현상들도 변화한다. - 강물과 강바닥</a:t>
            </a:r>
            <a:endParaRPr lang="en-US" dirty="0">
              <a:latin typeface="고양일산 R" panose="020B0303000000020004" pitchFamily="50" charset="-127"/>
              <a:ea typeface="고양일산 R" panose="020B0303000000020004" pitchFamily="50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1000562" y="0"/>
            <a:ext cx="16284590" cy="2724340"/>
            <a:chOff x="1000562" y="0"/>
            <a:chExt cx="16284590" cy="2724340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00562" y="0"/>
              <a:ext cx="16284590" cy="2724340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2945102" y="3245111"/>
            <a:ext cx="3379498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7500" dirty="0">
                <a:solidFill>
                  <a:srgbClr val="201A74"/>
                </a:solidFill>
                <a:latin typeface="NanumSquare Light" pitchFamily="34" charset="0"/>
                <a:cs typeface="NanumSquare Light" pitchFamily="34" charset="0"/>
              </a:rPr>
              <a:t>차례</a:t>
            </a:r>
            <a:endParaRPr lang="en-US" dirty="0"/>
          </a:p>
        </p:txBody>
      </p:sp>
      <p:sp>
        <p:nvSpPr>
          <p:cNvPr id="6" name="Object 6"/>
          <p:cNvSpPr txBox="1"/>
          <p:nvPr/>
        </p:nvSpPr>
        <p:spPr>
          <a:xfrm>
            <a:off x="2895600" y="4998383"/>
            <a:ext cx="4953000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01. 『확실성에 관하여』</a:t>
            </a:r>
            <a:endParaRPr lang="en-US" sz="3600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95600" y="5902864"/>
            <a:ext cx="7010400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02. </a:t>
            </a:r>
            <a:r>
              <a:rPr lang="en-US" sz="3600" dirty="0" err="1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무어와</a:t>
            </a:r>
            <a:r>
              <a:rPr lang="ko-KR" altLang="en-US" sz="36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 </a:t>
            </a:r>
            <a:r>
              <a:rPr lang="en-US" sz="3600" dirty="0" err="1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비트겐슈타인</a:t>
            </a:r>
            <a:r>
              <a:rPr lang="en-US" sz="36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 비교</a:t>
            </a:r>
            <a:endParaRPr lang="en-US" sz="3600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95600" y="6807345"/>
            <a:ext cx="4419600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03. </a:t>
            </a:r>
            <a:r>
              <a:rPr lang="en-US" sz="3600" dirty="0" err="1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세계상의</a:t>
            </a:r>
            <a:r>
              <a:rPr lang="en-US" sz="36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 </a:t>
            </a:r>
            <a:r>
              <a:rPr lang="en-US" sz="3600" dirty="0" err="1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변화</a:t>
            </a:r>
            <a:endParaRPr lang="en-US" sz="3600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29812" y="7600460"/>
            <a:ext cx="1996725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04. 퀴즈</a:t>
            </a:r>
            <a:endParaRPr lang="en-US" sz="3600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926702" y="8393575"/>
            <a:ext cx="3557708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05. 요약정리</a:t>
            </a:r>
            <a:endParaRPr lang="en-US" sz="3600" dirty="0">
              <a:latin typeface="고양덕양 EB" pitchFamily="2" charset="-127"/>
              <a:ea typeface="고양덕양 EB" pitchFamily="2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867846" y="9325428"/>
            <a:ext cx="16284590" cy="1025987"/>
            <a:chOff x="867846" y="9325428"/>
            <a:chExt cx="16284590" cy="1025987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7846" y="9325428"/>
              <a:ext cx="16284590" cy="1025987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282810" y="565547"/>
            <a:ext cx="7244783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 『</a:t>
            </a:r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확실성에</a:t>
            </a:r>
            <a:r>
              <a:rPr lang="en-US" sz="2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 </a:t>
            </a:r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관하여』</a:t>
            </a:r>
            <a:endParaRPr lang="en-US" sz="3400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1722" y="540002"/>
            <a:ext cx="918371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01</a:t>
            </a:r>
            <a:endParaRPr lang="en-US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43000" y="1638300"/>
            <a:ext cx="9454152" cy="86177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50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 『</a:t>
            </a:r>
            <a:r>
              <a:rPr lang="en-US" sz="5000" dirty="0" err="1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확실성에</a:t>
            </a:r>
            <a:r>
              <a:rPr lang="en-US" sz="50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 </a:t>
            </a:r>
            <a:r>
              <a:rPr lang="ko-KR" altLang="en-US" sz="50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관</a:t>
            </a:r>
            <a:r>
              <a:rPr lang="en-US" sz="5000" dirty="0" err="1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하여</a:t>
            </a:r>
            <a:r>
              <a:rPr lang="en-US" sz="50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』</a:t>
            </a:r>
            <a:endParaRPr lang="en-US" dirty="0">
              <a:latin typeface="고양덕양 EB" pitchFamily="2" charset="-127"/>
              <a:ea typeface="고양덕양 EB" pitchFamily="2" charset="-127"/>
            </a:endParaRPr>
          </a:p>
        </p:txBody>
      </p:sp>
      <p:grpSp>
        <p:nvGrpSpPr>
          <p:cNvPr id="1003" name="그룹 1003"/>
          <p:cNvGrpSpPr/>
          <p:nvPr/>
        </p:nvGrpSpPr>
        <p:grpSpPr>
          <a:xfrm>
            <a:off x="1477996" y="2761019"/>
            <a:ext cx="4439482" cy="6171429"/>
            <a:chOff x="1477996" y="2761019"/>
            <a:chExt cx="4439482" cy="6171429"/>
          </a:xfrm>
        </p:grpSpPr>
        <p:pic>
          <p:nvPicPr>
            <p:cNvPr id="14" name="Object 13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77996" y="2761019"/>
              <a:ext cx="4439482" cy="6171429"/>
            </a:xfrm>
            <a:prstGeom prst="rect">
              <a:avLst/>
            </a:prstGeom>
          </p:spPr>
        </p:pic>
      </p:grpSp>
      <p:sp>
        <p:nvSpPr>
          <p:cNvPr id="8" name="Rectangle 2">
            <a:extLst>
              <a:ext uri="{FF2B5EF4-FFF2-40B4-BE49-F238E27FC236}">
                <a16:creationId xmlns:a16="http://schemas.microsoft.com/office/drawing/2014/main" id="{FC66E6A9-9E07-E1A0-399C-1A90BCD90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403342"/>
            <a:ext cx="11582400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20세기 철학의 거장 비트겐슈타인이 1951년 4월 29일 암으로 세상을 떠나기 전, 마지막 1년 6개월 동안 처절한 투병 생활을 이어가며 남긴 글들을 모아놓은 철학적 저서입니다.</a:t>
            </a:r>
            <a:endParaRPr kumimoji="0" lang="ko-KR" altLang="ko-K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그의 생전 마지막 고찰을 담아낸 이 책은 죽음의 문턱에서도 비트겐슈타인의 철학혼을 다시금 뜨겁게 불태운 결과물이라 </a:t>
            </a:r>
            <a:endParaRPr kumimoji="0" lang="en-US" altLang="ko-KR" sz="3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할 수 있습니다. 책의 전반적인 내용은 무어(</a:t>
            </a:r>
            <a:r>
              <a:rPr kumimoji="0" lang="ko-KR" altLang="ko-KR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</a:t>
            </a:r>
            <a:r>
              <a:rPr kumimoji="0" lang="ko-KR" altLang="ko-KR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ko-KR" altLang="ko-KR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</a:t>
            </a:r>
            <a:r>
              <a:rPr kumimoji="0" lang="ko-KR" altLang="ko-KR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ko-KR" altLang="ko-KR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Moore</a:t>
            </a:r>
            <a:r>
              <a:rPr kumimoji="0" lang="ko-KR" altLang="ko-KR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)의 견해들을 비판적으로 검토하는 방식으로 치열하게 전개되는데, 이에 대해 철학자 </a:t>
            </a:r>
            <a:r>
              <a:rPr kumimoji="0" lang="ko-KR" altLang="ko-KR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에이프릴</a:t>
            </a:r>
            <a:r>
              <a:rPr kumimoji="0" lang="ko-KR" altLang="ko-KR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스트롤</a:t>
            </a:r>
            <a:r>
              <a:rPr kumimoji="0" lang="ko-KR" altLang="ko-KR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ko-KR" altLang="ko-KR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Avrum</a:t>
            </a:r>
            <a:r>
              <a:rPr kumimoji="0" lang="ko-KR" altLang="ko-KR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ko-KR" altLang="ko-KR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Stroll</a:t>
            </a:r>
            <a:r>
              <a:rPr kumimoji="0" lang="ko-KR" altLang="ko-KR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)은 "칸트의 《순수이성비판》 이후 인식론에 대한 가장 중요한 </a:t>
            </a:r>
            <a:r>
              <a:rPr kumimoji="0" lang="ko-KR" altLang="ko-KR" sz="3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기여"라는</a:t>
            </a:r>
            <a:r>
              <a:rPr kumimoji="0" lang="ko-KR" altLang="ko-KR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극찬을 남기기도 했습니다</a:t>
            </a:r>
            <a:endParaRPr kumimoji="0" lang="ko-KR" altLang="ko-K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867846" y="9325428"/>
            <a:ext cx="16284590" cy="1025987"/>
            <a:chOff x="867846" y="9325428"/>
            <a:chExt cx="16284590" cy="1025987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7846" y="9325428"/>
              <a:ext cx="16284590" cy="1025987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282810" y="628053"/>
            <a:ext cx="5575190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무어와 비트겐슈타인 비교</a:t>
            </a:r>
            <a:endParaRPr lang="en-US" sz="3400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1723" y="540002"/>
            <a:ext cx="932018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02</a:t>
            </a:r>
            <a:endParaRPr lang="en-US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99961" y="1943100"/>
            <a:ext cx="4426081" cy="86177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50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G.E. 무어</a:t>
            </a:r>
            <a:endParaRPr lang="en-US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1566" y="3416319"/>
            <a:ext cx="15484834" cy="313932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b="1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· 확실성 주장  '존재라는 것은 지각되는 것이다'</a:t>
            </a:r>
          </a:p>
          <a:p>
            <a:endParaRPr lang="en-US" sz="3600" b="1" dirty="0">
              <a:solidFill>
                <a:srgbClr val="595959"/>
              </a:solidFill>
              <a:latin typeface="고양일산 R" panose="020B0303000000020004" pitchFamily="50" charset="-127"/>
              <a:ea typeface="고양일산 R" panose="020B0303000000020004" pitchFamily="50" charset="-127"/>
              <a:cs typeface="NanumSquare" pitchFamily="34" charset="0"/>
            </a:endParaRPr>
          </a:p>
          <a:p>
            <a:r>
              <a:rPr lang="en-US" sz="36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· '</a:t>
            </a:r>
            <a:r>
              <a:rPr lang="en-US" sz="3600" b="1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지구는 존재한다'</a:t>
            </a:r>
            <a:r>
              <a:rPr lang="en-US" sz="36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 </a:t>
            </a:r>
          </a:p>
          <a:p>
            <a:r>
              <a:rPr lang="en-US" sz="36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 우리가 있는 이곳이 지구인 것을 안다, 지구는 오래전 존재했다, 지구가 존재하지 않는 상황을 상상 할 수 없다 →지구는 존재한다고 할 수 있다.</a:t>
            </a:r>
          </a:p>
          <a:p>
            <a:endParaRPr lang="en-US" dirty="0">
              <a:latin typeface="고양일산 R" panose="020B0303000000020004" pitchFamily="50" charset="-127"/>
              <a:ea typeface="고양일산 R" panose="020B0303000000020004" pitchFamily="50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867846" y="9325428"/>
            <a:ext cx="16284590" cy="1025987"/>
            <a:chOff x="867846" y="9325428"/>
            <a:chExt cx="16284590" cy="1025987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7846" y="9325428"/>
              <a:ext cx="16284590" cy="1025987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282810" y="628053"/>
            <a:ext cx="5198251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무어와</a:t>
            </a:r>
            <a:r>
              <a:rPr lang="en-US" sz="2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 </a:t>
            </a:r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비트겐슈타인 비교</a:t>
            </a:r>
            <a:endParaRPr lang="en-US" sz="3400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1723" y="540002"/>
            <a:ext cx="932018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02</a:t>
            </a:r>
            <a:endParaRPr lang="en-US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31563" y="1822690"/>
            <a:ext cx="5251478" cy="86177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50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비트겐슈타인</a:t>
            </a:r>
            <a:endParaRPr lang="en-US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1563" y="3416324"/>
            <a:ext cx="16351208" cy="39703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b="1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· '지구는 존재한다' </a:t>
            </a:r>
          </a:p>
          <a:p>
            <a:r>
              <a:rPr lang="en-US" sz="3600" b="1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 </a:t>
            </a:r>
            <a:r>
              <a:rPr lang="en-US" sz="36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어떻게 알 수 있는가?  → 과학자들의 말</a:t>
            </a:r>
          </a:p>
          <a:p>
            <a:r>
              <a:rPr lang="en-US" sz="36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 과학자들의 말을 어떻게 믿을 수 있는가? → 이 시대의 진리를 구현하는 것이 과학</a:t>
            </a:r>
          </a:p>
          <a:p>
            <a:r>
              <a:rPr lang="en-US" sz="36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 과학은 어떻게 믿을 수 있는가? </a:t>
            </a:r>
          </a:p>
          <a:p>
            <a:endParaRPr lang="en-US" sz="3600" dirty="0">
              <a:solidFill>
                <a:srgbClr val="595959"/>
              </a:solidFill>
              <a:latin typeface="고양일산 R" panose="020B0303000000020004" pitchFamily="50" charset="-127"/>
              <a:ea typeface="고양일산 R" panose="020B0303000000020004" pitchFamily="50" charset="-127"/>
              <a:cs typeface="NanumSquare" pitchFamily="34" charset="0"/>
            </a:endParaRPr>
          </a:p>
          <a:p>
            <a:r>
              <a:rPr lang="en-US" sz="3600" b="1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· &lt;확신들의 밑바닥&gt;</a:t>
            </a:r>
          </a:p>
          <a:p>
            <a:r>
              <a:rPr lang="en-US" sz="36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‘근거 없는 믿음의 근거에는 근거 없는 믿음이 놓여 있다’</a:t>
            </a:r>
            <a:endParaRPr lang="en-US" dirty="0">
              <a:latin typeface="고양일산 R" panose="020B0303000000020004" pitchFamily="50" charset="-127"/>
              <a:ea typeface="고양일산 R" panose="020B0303000000020004" pitchFamily="50" charset="-127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867846" y="9325428"/>
            <a:ext cx="16284590" cy="1025987"/>
            <a:chOff x="867846" y="9325428"/>
            <a:chExt cx="16284590" cy="1025987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7846" y="9325428"/>
              <a:ext cx="16284590" cy="1025987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282810" y="571500"/>
            <a:ext cx="5198251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세계상의 변화</a:t>
            </a:r>
            <a:endParaRPr lang="en-US" sz="3400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1723" y="540002"/>
            <a:ext cx="932018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03</a:t>
            </a:r>
            <a:endParaRPr lang="en-US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40894" y="2009046"/>
            <a:ext cx="6848800" cy="86177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50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세계상의 변화</a:t>
            </a:r>
            <a:endParaRPr lang="en-US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1563" y="3416324"/>
            <a:ext cx="14113238" cy="39703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· 인간은 누구나 다 자신이 속한 세계에 대한 세계상을 그려낸다.</a:t>
            </a:r>
          </a:p>
          <a:p>
            <a:endParaRPr lang="en-US" sz="3600" dirty="0">
              <a:solidFill>
                <a:srgbClr val="595959"/>
              </a:solidFill>
              <a:latin typeface="고양일산 R" panose="020B0303000000020004" pitchFamily="50" charset="-127"/>
              <a:ea typeface="고양일산 R" panose="020B0303000000020004" pitchFamily="50" charset="-127"/>
              <a:cs typeface="NanumSquare" pitchFamily="34" charset="0"/>
            </a:endParaRPr>
          </a:p>
          <a:p>
            <a:r>
              <a:rPr lang="en-US" sz="36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· 그 세계상은 믿음으로 쌓인 건축물에 가깝기 때문에 </a:t>
            </a:r>
            <a:r>
              <a:rPr lang="en-US" sz="3600" dirty="0" err="1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신화에</a:t>
            </a:r>
            <a:r>
              <a:rPr lang="en-US" sz="36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 </a:t>
            </a:r>
            <a:r>
              <a:rPr lang="en-US" sz="3600" dirty="0" err="1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속한다</a:t>
            </a:r>
            <a:r>
              <a:rPr lang="en-US" altLang="ko-KR" sz="36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.</a:t>
            </a:r>
            <a:endParaRPr lang="en-US" sz="3600" dirty="0">
              <a:solidFill>
                <a:srgbClr val="595959"/>
              </a:solidFill>
              <a:latin typeface="고양일산 R" panose="020B0303000000020004" pitchFamily="50" charset="-127"/>
              <a:ea typeface="고양일산 R" panose="020B0303000000020004" pitchFamily="50" charset="-127"/>
              <a:cs typeface="NanumSquare" pitchFamily="34" charset="0"/>
            </a:endParaRPr>
          </a:p>
          <a:p>
            <a:endParaRPr lang="en-US" sz="3600" dirty="0">
              <a:solidFill>
                <a:srgbClr val="595959"/>
              </a:solidFill>
              <a:latin typeface="고양일산 R" panose="020B0303000000020004" pitchFamily="50" charset="-127"/>
              <a:ea typeface="고양일산 R" panose="020B0303000000020004" pitchFamily="50" charset="-127"/>
              <a:cs typeface="NanumSquare" pitchFamily="34" charset="0"/>
            </a:endParaRPr>
          </a:p>
          <a:p>
            <a:r>
              <a:rPr lang="en-US" sz="36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· 신화는 신화일 뿐 세계 그 자체가 될 수는 없다.</a:t>
            </a:r>
          </a:p>
          <a:p>
            <a:endParaRPr lang="en-US" sz="3600" dirty="0">
              <a:solidFill>
                <a:srgbClr val="595959"/>
              </a:solidFill>
              <a:latin typeface="고양일산 R" panose="020B0303000000020004" pitchFamily="50" charset="-127"/>
              <a:ea typeface="고양일산 R" panose="020B0303000000020004" pitchFamily="50" charset="-127"/>
              <a:cs typeface="NanumSquare" pitchFamily="34" charset="0"/>
            </a:endParaRPr>
          </a:p>
          <a:p>
            <a:r>
              <a:rPr lang="en-US" sz="36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· 종교적 세계관 → 과학적 세계관    (천동설→지동설)</a:t>
            </a:r>
            <a:endParaRPr lang="en-US" dirty="0">
              <a:latin typeface="고양일산 R" panose="020B0303000000020004" pitchFamily="50" charset="-127"/>
              <a:ea typeface="고양일산 R" panose="020B0303000000020004" pitchFamily="50" charset="-127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867846" y="9325428"/>
            <a:ext cx="16284590" cy="1025987"/>
            <a:chOff x="867846" y="9325428"/>
            <a:chExt cx="16284590" cy="1025987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7846" y="9325428"/>
              <a:ext cx="16284590" cy="1025987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282810" y="571500"/>
            <a:ext cx="5198251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세계상의 변화</a:t>
            </a:r>
            <a:endParaRPr lang="en-US" sz="3400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1723" y="540002"/>
            <a:ext cx="932018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03</a:t>
            </a:r>
            <a:endParaRPr lang="en-US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92141" y="1887971"/>
            <a:ext cx="6848800" cy="86177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50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&lt;강물과 강바닥&gt;</a:t>
            </a:r>
            <a:endParaRPr lang="en-US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1563" y="3416324"/>
            <a:ext cx="15720874" cy="286232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b="1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· '신화는 다시 강물이 되고, 생각들의 강바닥은 위치를 옮길 수 있다. 그러나 나는 강바닥 위에서 물의 운동과 이 강바닥 자체의 위치 옮김을 구별한다····'</a:t>
            </a:r>
          </a:p>
          <a:p>
            <a:endParaRPr lang="en-US" sz="3600" b="1" dirty="0">
              <a:solidFill>
                <a:srgbClr val="595959"/>
              </a:solidFill>
              <a:latin typeface="고양일산 R" panose="020B0303000000020004" pitchFamily="50" charset="-127"/>
              <a:ea typeface="고양일산 R" panose="020B0303000000020004" pitchFamily="50" charset="-127"/>
              <a:cs typeface="NanumSquare" pitchFamily="34" charset="0"/>
            </a:endParaRPr>
          </a:p>
          <a:p>
            <a:r>
              <a:rPr lang="en-US" sz="3600" dirty="0">
                <a:solidFill>
                  <a:srgbClr val="595959"/>
                </a:solidFill>
                <a:latin typeface="고양일산 R" panose="020B0303000000020004" pitchFamily="50" charset="-127"/>
                <a:ea typeface="고양일산 R" panose="020B0303000000020004" pitchFamily="50" charset="-127"/>
                <a:cs typeface="NanumSquare" pitchFamily="34" charset="0"/>
              </a:rPr>
              <a:t>· 강바닥의 형태에 따라 강물의 흐름이 달라지듯이 어느 세계상을 채택하느냐에 따라서 현상들도 변화한다.</a:t>
            </a:r>
            <a:endParaRPr lang="en-US" dirty="0">
              <a:latin typeface="고양일산 R" panose="020B0303000000020004" pitchFamily="50" charset="-127"/>
              <a:ea typeface="고양일산 R" panose="020B0303000000020004" pitchFamily="50" charset="-127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867846" y="9325428"/>
            <a:ext cx="16284590" cy="1025987"/>
            <a:chOff x="867846" y="9325428"/>
            <a:chExt cx="16284590" cy="1025987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7846" y="9325428"/>
              <a:ext cx="16284590" cy="1025987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282810" y="495300"/>
            <a:ext cx="7244783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퀴즈</a:t>
            </a:r>
            <a:endParaRPr lang="en-US" sz="3400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3400" y="495300"/>
            <a:ext cx="918371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04</a:t>
            </a:r>
            <a:endParaRPr lang="en-US" dirty="0">
              <a:latin typeface="고양덕양 EB" pitchFamily="2" charset="-127"/>
              <a:ea typeface="고양덕양 EB" pitchFamily="2" charset="-127"/>
            </a:endParaRPr>
          </a:p>
        </p:txBody>
      </p:sp>
      <p:grpSp>
        <p:nvGrpSpPr>
          <p:cNvPr id="1004" name="그룹 1004"/>
          <p:cNvGrpSpPr/>
          <p:nvPr/>
        </p:nvGrpSpPr>
        <p:grpSpPr>
          <a:xfrm>
            <a:off x="2594146" y="984582"/>
            <a:ext cx="15158642" cy="2905402"/>
            <a:chOff x="2594146" y="984582"/>
            <a:chExt cx="15158642" cy="2905402"/>
          </a:xfrm>
        </p:grpSpPr>
        <p:grpSp>
          <p:nvGrpSpPr>
            <p:cNvPr id="1005" name="그룹 1005"/>
            <p:cNvGrpSpPr/>
            <p:nvPr/>
          </p:nvGrpSpPr>
          <p:grpSpPr>
            <a:xfrm>
              <a:off x="4379453" y="1434411"/>
              <a:ext cx="10688149" cy="2005742"/>
              <a:chOff x="4379453" y="1434411"/>
              <a:chExt cx="10688149" cy="2005742"/>
            </a:xfrm>
          </p:grpSpPr>
          <p:pic>
            <p:nvPicPr>
              <p:cNvPr id="16" name="Object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379453" y="1434411"/>
                <a:ext cx="10688149" cy="2005742"/>
              </a:xfrm>
              <a:prstGeom prst="rect">
                <a:avLst/>
              </a:prstGeom>
            </p:spPr>
          </p:pic>
        </p:grpSp>
        <p:grpSp>
          <p:nvGrpSpPr>
            <p:cNvPr id="1006" name="그룹 1006"/>
            <p:cNvGrpSpPr/>
            <p:nvPr/>
          </p:nvGrpSpPr>
          <p:grpSpPr>
            <a:xfrm>
              <a:off x="2985307" y="984582"/>
              <a:ext cx="2905402" cy="2905402"/>
              <a:chOff x="2985307" y="984582"/>
              <a:chExt cx="2905402" cy="2905402"/>
            </a:xfrm>
          </p:grpSpPr>
          <p:pic>
            <p:nvPicPr>
              <p:cNvPr id="19" name="Object 18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985307" y="984582"/>
                <a:ext cx="2905402" cy="2905402"/>
              </a:xfrm>
              <a:prstGeom prst="rect">
                <a:avLst/>
              </a:prstGeom>
            </p:spPr>
          </p:pic>
        </p:grpSp>
        <p:sp>
          <p:nvSpPr>
            <p:cNvPr id="21" name="Object 21"/>
            <p:cNvSpPr txBox="1"/>
            <p:nvPr/>
          </p:nvSpPr>
          <p:spPr>
            <a:xfrm>
              <a:off x="3038502" y="1906068"/>
              <a:ext cx="14714286" cy="1015663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6000" dirty="0">
                  <a:solidFill>
                    <a:srgbClr val="201A74"/>
                  </a:solidFill>
                  <a:latin typeface="고양덕양 EB" pitchFamily="2" charset="-127"/>
                  <a:ea typeface="고양덕양 EB" pitchFamily="2" charset="-127"/>
                  <a:cs typeface="NanumSquare ExtraBold" pitchFamily="34" charset="0"/>
                </a:rPr>
                <a:t>다음 OO에 들어갈 단어는?</a:t>
              </a:r>
              <a:endParaRPr lang="en-US" dirty="0">
                <a:latin typeface="고양덕양 EB" pitchFamily="2" charset="-127"/>
                <a:ea typeface="고양덕양 EB" pitchFamily="2" charset="-127"/>
              </a:endParaRPr>
            </a:p>
          </p:txBody>
        </p:sp>
        <p:sp>
          <p:nvSpPr>
            <p:cNvPr id="22" name="Object 22"/>
            <p:cNvSpPr txBox="1"/>
            <p:nvPr/>
          </p:nvSpPr>
          <p:spPr>
            <a:xfrm>
              <a:off x="2594146" y="1757660"/>
              <a:ext cx="3730053" cy="115416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6900" dirty="0">
                  <a:solidFill>
                    <a:srgbClr val="FFFFFF"/>
                  </a:solidFill>
                  <a:latin typeface="고양덕양 EB" pitchFamily="2" charset="-127"/>
                  <a:ea typeface="고양덕양 EB" pitchFamily="2" charset="-127"/>
                  <a:cs typeface="NanumSquare ExtraBold" pitchFamily="34" charset="0"/>
                </a:rPr>
                <a:t>문제 1</a:t>
              </a:r>
              <a:endParaRPr lang="en-US" dirty="0">
                <a:latin typeface="고양덕양 EB" pitchFamily="2" charset="-127"/>
                <a:ea typeface="고양덕양 EB" pitchFamily="2" charset="-127"/>
              </a:endParaRPr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2171700" y="4389093"/>
            <a:ext cx="13944599" cy="283154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8900" dirty="0">
                <a:solidFill>
                  <a:srgbClr val="000000"/>
                </a:solidFill>
                <a:latin typeface="Noto Sans CJK KR Regular" pitchFamily="34" charset="0"/>
                <a:cs typeface="Noto Sans CJK KR Regular" pitchFamily="34" charset="0"/>
              </a:rPr>
              <a:t>‘근거 없는 OO의 근거에는 근거 없는 OO이 놓여 있다’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1" name="그룹 1001"/>
          <p:cNvGrpSpPr/>
          <p:nvPr/>
        </p:nvGrpSpPr>
        <p:grpSpPr>
          <a:xfrm>
            <a:off x="867846" y="9325428"/>
            <a:ext cx="16284590" cy="1025987"/>
            <a:chOff x="867846" y="9325428"/>
            <a:chExt cx="16284590" cy="1025987"/>
          </a:xfrm>
        </p:grpSpPr>
        <p:pic>
          <p:nvPicPr>
            <p:cNvPr id="3" name="Object 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67846" y="9325428"/>
              <a:ext cx="16284590" cy="1025987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282810" y="565547"/>
            <a:ext cx="7244783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퀴즈</a:t>
            </a:r>
            <a:endParaRPr lang="en-US" sz="3400" dirty="0">
              <a:latin typeface="고양덕양 EB" pitchFamily="2" charset="-127"/>
              <a:ea typeface="고양덕양 EB" pitchFamily="2" charset="-127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61723" y="540002"/>
            <a:ext cx="1081630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400" dirty="0">
                <a:solidFill>
                  <a:srgbClr val="3B7DDD"/>
                </a:solidFill>
                <a:latin typeface="고양덕양 EB" pitchFamily="2" charset="-127"/>
                <a:ea typeface="고양덕양 EB" pitchFamily="2" charset="-127"/>
                <a:cs typeface="NanumSquare ExtraBold" pitchFamily="34" charset="0"/>
              </a:rPr>
              <a:t>04</a:t>
            </a:r>
            <a:endParaRPr lang="en-US" dirty="0">
              <a:latin typeface="고양덕양 EB" pitchFamily="2" charset="-127"/>
              <a:ea typeface="고양덕양 EB" pitchFamily="2" charset="-127"/>
            </a:endParaRPr>
          </a:p>
        </p:txBody>
      </p:sp>
      <p:grpSp>
        <p:nvGrpSpPr>
          <p:cNvPr id="1004" name="그룹 1004"/>
          <p:cNvGrpSpPr/>
          <p:nvPr/>
        </p:nvGrpSpPr>
        <p:grpSpPr>
          <a:xfrm>
            <a:off x="2594146" y="984582"/>
            <a:ext cx="15158642" cy="2905402"/>
            <a:chOff x="2594146" y="984582"/>
            <a:chExt cx="15158642" cy="2905402"/>
          </a:xfrm>
        </p:grpSpPr>
        <p:grpSp>
          <p:nvGrpSpPr>
            <p:cNvPr id="1005" name="그룹 1005"/>
            <p:cNvGrpSpPr/>
            <p:nvPr/>
          </p:nvGrpSpPr>
          <p:grpSpPr>
            <a:xfrm>
              <a:off x="4379453" y="1434411"/>
              <a:ext cx="10688149" cy="2005742"/>
              <a:chOff x="4379453" y="1434411"/>
              <a:chExt cx="10688149" cy="2005742"/>
            </a:xfrm>
          </p:grpSpPr>
          <p:pic>
            <p:nvPicPr>
              <p:cNvPr id="16" name="Object 15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379453" y="1434411"/>
                <a:ext cx="10688149" cy="2005742"/>
              </a:xfrm>
              <a:prstGeom prst="rect">
                <a:avLst/>
              </a:prstGeom>
            </p:spPr>
          </p:pic>
        </p:grpSp>
        <p:grpSp>
          <p:nvGrpSpPr>
            <p:cNvPr id="1006" name="그룹 1006"/>
            <p:cNvGrpSpPr/>
            <p:nvPr/>
          </p:nvGrpSpPr>
          <p:grpSpPr>
            <a:xfrm>
              <a:off x="2985307" y="984582"/>
              <a:ext cx="2905402" cy="2905402"/>
              <a:chOff x="2985307" y="984582"/>
              <a:chExt cx="2905402" cy="2905402"/>
            </a:xfrm>
          </p:grpSpPr>
          <p:pic>
            <p:nvPicPr>
              <p:cNvPr id="19" name="Object 18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985307" y="984582"/>
                <a:ext cx="2905402" cy="2905402"/>
              </a:xfrm>
              <a:prstGeom prst="rect">
                <a:avLst/>
              </a:prstGeom>
            </p:spPr>
          </p:pic>
        </p:grpSp>
        <p:sp>
          <p:nvSpPr>
            <p:cNvPr id="21" name="Object 21"/>
            <p:cNvSpPr txBox="1"/>
            <p:nvPr/>
          </p:nvSpPr>
          <p:spPr>
            <a:xfrm>
              <a:off x="3038502" y="1906068"/>
              <a:ext cx="14714286" cy="1015663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6000" dirty="0">
                  <a:solidFill>
                    <a:srgbClr val="201A74"/>
                  </a:solidFill>
                  <a:latin typeface="고양덕양 EB" pitchFamily="2" charset="-127"/>
                  <a:ea typeface="고양덕양 EB" pitchFamily="2" charset="-127"/>
                  <a:cs typeface="NanumSquare ExtraBold" pitchFamily="34" charset="0"/>
                </a:rPr>
                <a:t>다음 OO에 들어갈 단어는?</a:t>
              </a:r>
              <a:endParaRPr lang="en-US" dirty="0">
                <a:latin typeface="고양덕양 EB" pitchFamily="2" charset="-127"/>
                <a:ea typeface="고양덕양 EB" pitchFamily="2" charset="-127"/>
              </a:endParaRPr>
            </a:p>
          </p:txBody>
        </p:sp>
        <p:sp>
          <p:nvSpPr>
            <p:cNvPr id="22" name="Object 22"/>
            <p:cNvSpPr txBox="1"/>
            <p:nvPr/>
          </p:nvSpPr>
          <p:spPr>
            <a:xfrm>
              <a:off x="2594146" y="1757660"/>
              <a:ext cx="3730053" cy="115416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6900" dirty="0">
                  <a:solidFill>
                    <a:srgbClr val="FFFFFF"/>
                  </a:solidFill>
                  <a:latin typeface="고양덕양 EB" pitchFamily="2" charset="-127"/>
                  <a:ea typeface="고양덕양 EB" pitchFamily="2" charset="-127"/>
                  <a:cs typeface="NanumSquare ExtraBold" pitchFamily="34" charset="0"/>
                </a:rPr>
                <a:t>문제 1</a:t>
              </a:r>
              <a:endParaRPr lang="en-US" dirty="0">
                <a:latin typeface="고양덕양 EB" pitchFamily="2" charset="-127"/>
                <a:ea typeface="고양덕양 EB" pitchFamily="2" charset="-127"/>
              </a:endParaRPr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2459325" y="4102993"/>
            <a:ext cx="13367064" cy="283154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8900" dirty="0">
                <a:solidFill>
                  <a:srgbClr val="000000"/>
                </a:solidFill>
                <a:latin typeface="Noto Sans CJK KR Regular" pitchFamily="34" charset="0"/>
                <a:cs typeface="Noto Sans CJK KR Regular" pitchFamily="34" charset="0"/>
              </a:rPr>
              <a:t>‘근거 없는 OO의 근거에는 근거 없는 OO이 놓여 있다’</a:t>
            </a:r>
            <a:endParaRPr lang="en-US" dirty="0"/>
          </a:p>
        </p:txBody>
      </p:sp>
      <p:grpSp>
        <p:nvGrpSpPr>
          <p:cNvPr id="1007" name="그룹 1007"/>
          <p:cNvGrpSpPr/>
          <p:nvPr/>
        </p:nvGrpSpPr>
        <p:grpSpPr>
          <a:xfrm>
            <a:off x="3657143" y="4383523"/>
            <a:ext cx="10971429" cy="3289814"/>
            <a:chOff x="3657143" y="4383523"/>
            <a:chExt cx="10971429" cy="3289814"/>
          </a:xfrm>
        </p:grpSpPr>
        <p:grpSp>
          <p:nvGrpSpPr>
            <p:cNvPr id="1008" name="그룹 1008"/>
            <p:cNvGrpSpPr/>
            <p:nvPr/>
          </p:nvGrpSpPr>
          <p:grpSpPr>
            <a:xfrm>
              <a:off x="3657143" y="4383523"/>
              <a:ext cx="10971429" cy="3289814"/>
              <a:chOff x="3657143" y="4383523"/>
              <a:chExt cx="10971429" cy="3289814"/>
            </a:xfrm>
          </p:grpSpPr>
          <p:pic>
            <p:nvPicPr>
              <p:cNvPr id="27" name="Object 26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3657143" y="4383523"/>
                <a:ext cx="10971429" cy="3289814"/>
              </a:xfrm>
              <a:prstGeom prst="rect">
                <a:avLst/>
              </a:prstGeom>
            </p:spPr>
          </p:pic>
        </p:grpSp>
        <p:sp>
          <p:nvSpPr>
            <p:cNvPr id="29" name="Object 29"/>
            <p:cNvSpPr txBox="1"/>
            <p:nvPr/>
          </p:nvSpPr>
          <p:spPr>
            <a:xfrm>
              <a:off x="3174761" y="4447252"/>
              <a:ext cx="11670760" cy="4743533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sz="17800" dirty="0">
                  <a:solidFill>
                    <a:srgbClr val="FFFFFF"/>
                  </a:solidFill>
                  <a:latin typeface="Pretendard" pitchFamily="34" charset="0"/>
                  <a:cs typeface="Pretendard" pitchFamily="34" charset="0"/>
                </a:rPr>
                <a:t>믿음</a:t>
              </a:r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524</Words>
  <Application>Microsoft Macintosh PowerPoint</Application>
  <PresentationFormat>사용자 지정</PresentationFormat>
  <Paragraphs>82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20" baseType="lpstr">
      <vt:lpstr>고양덕양 EB</vt:lpstr>
      <vt:lpstr>고양일산 R</vt:lpstr>
      <vt:lpstr>NanumSquare Light</vt:lpstr>
      <vt:lpstr>Noto Sans CJK KR Regular</vt:lpstr>
      <vt:lpstr>Pretendard</vt:lpstr>
      <vt:lpstr>Arial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officegen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officegen</dc:creator>
  <cp:lastModifiedBy>Microsoft Office User</cp:lastModifiedBy>
  <cp:revision>3</cp:revision>
  <dcterms:created xsi:type="dcterms:W3CDTF">2022-11-26T07:14:16Z</dcterms:created>
  <dcterms:modified xsi:type="dcterms:W3CDTF">2026-06-02T06:48:08Z</dcterms:modified>
</cp:coreProperties>
</file>