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7" r:id="rId3"/>
    <p:sldId id="259" r:id="rId4"/>
    <p:sldId id="260" r:id="rId5"/>
    <p:sldId id="283" r:id="rId6"/>
    <p:sldId id="269" r:id="rId7"/>
    <p:sldId id="284" r:id="rId8"/>
    <p:sldId id="271" r:id="rId9"/>
    <p:sldId id="272" r:id="rId10"/>
    <p:sldId id="273" r:id="rId11"/>
    <p:sldId id="274" r:id="rId12"/>
    <p:sldId id="275" r:id="rId13"/>
    <p:sldId id="279" r:id="rId14"/>
    <p:sldId id="287" r:id="rId15"/>
    <p:sldId id="282" r:id="rId16"/>
    <p:sldId id="285" r:id="rId17"/>
    <p:sldId id="286" r:id="rId1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8"/>
        <p:guide pos="38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slide" Target="slides/slide13.xml"  /><Relationship Id="rId16" Type="http://schemas.openxmlformats.org/officeDocument/2006/relationships/slide" Target="slides/slide14.xml"  /><Relationship Id="rId17" Type="http://schemas.openxmlformats.org/officeDocument/2006/relationships/slide" Target="slides/slide15.xml"  /><Relationship Id="rId18" Type="http://schemas.openxmlformats.org/officeDocument/2006/relationships/slide" Target="slides/slide16.xml"  /><Relationship Id="rId19" Type="http://schemas.openxmlformats.org/officeDocument/2006/relationships/presProps" Target="presProps.xml"  /><Relationship Id="rId2" Type="http://schemas.openxmlformats.org/officeDocument/2006/relationships/notesMaster" Target="notesMasters/notesMaster1.xml"  /><Relationship Id="rId20" Type="http://schemas.openxmlformats.org/officeDocument/2006/relationships/viewProps" Target="viewProps.xml"  /><Relationship Id="rId21" Type="http://schemas.openxmlformats.org/officeDocument/2006/relationships/theme" Target="theme/theme1.xml"  /><Relationship Id="rId22" Type="http://schemas.openxmlformats.org/officeDocument/2006/relationships/tableStyles" Target="tableStyles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말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2026-05-21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49226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481382"/>
      </p:ext>
    </p:extLst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2876875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7395599"/>
      </p:ext>
    </p:extLst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5292359"/>
      </p:ext>
    </p:extLst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8855467"/>
      </p:ext>
    </p:extLst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845367"/>
      </p:ext>
    </p:extLst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5219469"/>
      </p:ext>
    </p:extLst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926375"/>
      </p:ext>
    </p:extLst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8736573"/>
      </p:ext>
    </p:extLst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020170"/>
      </p:ext>
    </p:extLst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7971709"/>
      </p:ext>
    </p:extLst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4367353"/>
      </p:ext>
    </p:extLst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41917"/>
      </p:ext>
    </p:extLst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1806685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8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themeOverride" Target="../theme/themeOverride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themeOverride" Target="../theme/themeOverride4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3.xml"  /><Relationship Id="rId3" Type="http://schemas.openxmlformats.org/officeDocument/2006/relationships/themeOverride" Target="../theme/themeOverride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3.xml"  /><Relationship Id="rId3" Type="http://schemas.openxmlformats.org/officeDocument/2006/relationships/themeOverride" Target="../theme/themeOverride3.xml"  /><Relationship Id="rId4" Type="http://schemas.openxmlformats.org/officeDocument/2006/relationships/image" Target="../media/image1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8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8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8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3"/>
          <p:cNvSpPr txBox="1"/>
          <p:nvPr/>
        </p:nvSpPr>
        <p:spPr>
          <a:xfrm>
            <a:off x="1764834" y="2573918"/>
            <a:ext cx="8647890" cy="985413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>
            <a:lvl1pPr marL="0" indent="0" algn="ctr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 kumimoji="0" sz="4400" b="0" i="0" u="none" strike="noStrike" kern="1200" cap="none" spc="0" normalizeH="0" baseline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ko-KR" altLang="en-US" sz="5400" b="1" spc="-80">
                <a:solidFill>
                  <a:schemeClr val="accent1"/>
                </a:solidFill>
                <a:latin typeface="+mj-ea"/>
              </a:rPr>
              <a:t>비트겐슈타인</a:t>
            </a:r>
            <a:r>
              <a:rPr lang="ko-KR" altLang="en-US" sz="5400" b="1" spc="-80">
                <a:latin typeface="+mj-ea"/>
              </a:rPr>
              <a:t>의 생애</a:t>
            </a:r>
            <a:endParaRPr lang="ko-KR" altLang="en-US" sz="5400" b="1" spc="-80">
              <a:latin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0392" y="1633212"/>
            <a:ext cx="8662332" cy="461665"/>
          </a:xfrm>
          <a:prstGeom prst="rect">
            <a:avLst/>
          </a:prstGeom>
          <a:noFill/>
        </p:spPr>
        <p:txBody>
          <a:bodyPr wrap="square">
            <a:normAutofit/>
          </a:bodyPr>
          <a:lstStyle>
            <a:lvl1pPr marL="0" indent="0" algn="l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kumimoji="0" sz="1800" b="0" i="0" u="none" strike="noStrike" kern="1200" cap="none" spc="0" normalizeH="0" baseline="0">
                <a:solidFill>
                  <a:schemeClr val="tx1"/>
                </a:solidFill>
              </a:defRPr>
            </a:lvl1pPr>
          </a:lstStyle>
          <a:p>
            <a:pPr lvl="0" algn="ctr">
              <a:defRPr/>
            </a:pPr>
            <a:r>
              <a:rPr kumimoji="1" lang="ko-KR" altLang="en-US" sz="2400" b="1" spc="-50"/>
              <a:t>서양의 위대한 사상가들</a:t>
            </a:r>
            <a:endParaRPr kumimoji="1" lang="en-US" altLang="ko-KR" sz="2400" b="1" spc="-50"/>
          </a:p>
        </p:txBody>
      </p:sp>
      <p:sp>
        <p:nvSpPr>
          <p:cNvPr id="4" name="TextBox 3"/>
          <p:cNvSpPr txBox="1"/>
          <p:nvPr/>
        </p:nvSpPr>
        <p:spPr>
          <a:xfrm>
            <a:off x="1817025" y="4038371"/>
            <a:ext cx="8662332" cy="809329"/>
          </a:xfrm>
          <a:prstGeom prst="rect">
            <a:avLst/>
          </a:prstGeom>
          <a:noFill/>
        </p:spPr>
        <p:txBody>
          <a:bodyPr wrap="square">
            <a:normAutofit lnSpcReduction="10000"/>
          </a:bodyPr>
          <a:lstStyle>
            <a:lvl1pPr marL="0" indent="0" algn="l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kumimoji="0" sz="1800" b="0" i="0" u="none" strike="noStrike" kern="1200" cap="none" spc="0" normalizeH="0" baseline="0">
                <a:solidFill>
                  <a:schemeClr val="tx1"/>
                </a:solidFill>
              </a:defRPr>
            </a:lvl1pPr>
          </a:lstStyle>
          <a:p>
            <a:pPr lvl="0" algn="ctr">
              <a:defRPr/>
            </a:pPr>
            <a:r>
              <a:rPr kumimoji="1" lang="ko-KR" altLang="en-US" sz="1600" spc="-50">
                <a:solidFill>
                  <a:schemeClr val="tx1">
                    <a:alpha val="50000"/>
                  </a:schemeClr>
                </a:solidFill>
                <a:latin typeface="+mj-ea"/>
                <a:ea typeface="+mj-ea"/>
              </a:rPr>
              <a:t>언어청각치료학과 </a:t>
            </a:r>
            <a:r>
              <a:rPr kumimoji="1" lang="en-US" altLang="ko-KR" sz="1600" spc="-50">
                <a:solidFill>
                  <a:schemeClr val="tx1">
                    <a:alpha val="50000"/>
                  </a:schemeClr>
                </a:solidFill>
                <a:latin typeface="+mj-ea"/>
                <a:ea typeface="+mj-ea"/>
              </a:rPr>
              <a:t>20260517</a:t>
            </a:r>
            <a:r>
              <a:rPr kumimoji="1" lang="ko-KR" altLang="en-US" sz="1600" spc="-50">
                <a:solidFill>
                  <a:schemeClr val="tx1">
                    <a:alpha val="50000"/>
                  </a:schemeClr>
                </a:solidFill>
                <a:latin typeface="+mj-ea"/>
                <a:ea typeface="+mj-ea"/>
              </a:rPr>
              <a:t> 김단아</a:t>
            </a:r>
            <a:endParaRPr kumimoji="1" lang="ko-KR" altLang="en-US" sz="1600" spc="-50">
              <a:solidFill>
                <a:schemeClr val="tx1">
                  <a:alpha val="50000"/>
                </a:schemeClr>
              </a:solidFill>
              <a:latin typeface="+mj-ea"/>
              <a:ea typeface="+mj-ea"/>
            </a:endParaRPr>
          </a:p>
          <a:p>
            <a:pPr lvl="0" algn="ctr">
              <a:defRPr/>
            </a:pPr>
            <a:endParaRPr kumimoji="1" lang="ko-KR" altLang="en-US" sz="1600" spc="-50">
              <a:solidFill>
                <a:schemeClr val="tx1">
                  <a:alpha val="50000"/>
                </a:schemeClr>
              </a:solidFill>
              <a:latin typeface="+mj-ea"/>
              <a:ea typeface="+mj-ea"/>
            </a:endParaRPr>
          </a:p>
          <a:p>
            <a:pPr lvl="0" algn="ctr">
              <a:defRPr/>
            </a:pPr>
            <a:r>
              <a:rPr kumimoji="1" lang="en-US" altLang="ko-KR" sz="1600" spc="-50">
                <a:solidFill>
                  <a:schemeClr val="tx1">
                    <a:alpha val="50000"/>
                  </a:schemeClr>
                </a:solidFill>
                <a:latin typeface="+mj-ea"/>
                <a:ea typeface="+mj-ea"/>
              </a:rPr>
              <a:t>5</a:t>
            </a:r>
            <a:r>
              <a:rPr kumimoji="1" lang="ko-KR" altLang="en-US" sz="1600" spc="-50">
                <a:solidFill>
                  <a:schemeClr val="tx1">
                    <a:alpha val="50000"/>
                  </a:schemeClr>
                </a:solidFill>
                <a:latin typeface="+mj-ea"/>
                <a:ea typeface="+mj-ea"/>
              </a:rPr>
              <a:t>월 </a:t>
            </a:r>
            <a:r>
              <a:rPr kumimoji="1" lang="en-US" altLang="ko-KR" sz="1600" spc="-50">
                <a:solidFill>
                  <a:schemeClr val="tx1">
                    <a:alpha val="50000"/>
                  </a:schemeClr>
                </a:solidFill>
                <a:latin typeface="+mj-ea"/>
                <a:ea typeface="+mj-ea"/>
              </a:rPr>
              <a:t>21</a:t>
            </a:r>
            <a:r>
              <a:rPr kumimoji="1" lang="ko-KR" altLang="en-US" sz="1600" spc="-50">
                <a:solidFill>
                  <a:schemeClr val="tx1">
                    <a:alpha val="50000"/>
                  </a:schemeClr>
                </a:solidFill>
                <a:latin typeface="+mj-ea"/>
                <a:ea typeface="+mj-ea"/>
              </a:rPr>
              <a:t>일</a:t>
            </a:r>
            <a:endParaRPr kumimoji="1" lang="ko-KR" altLang="en-US" sz="1600" spc="-50">
              <a:solidFill>
                <a:schemeClr val="tx1">
                  <a:alpha val="50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50420403"/>
      </p:ext>
    </p:extLst>
  </p:cSld>
  <p:clrMapOvr>
    <a:masterClrMapping/>
  </p:clrMapOvr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537835" y="1370556"/>
            <a:ext cx="10972798" cy="1143000"/>
          </a:xfrm>
        </p:spPr>
        <p:txBody>
          <a:bodyPr/>
          <a:p>
            <a:pPr lvl="0">
              <a:defRPr/>
            </a:pPr>
            <a:r>
              <a:rPr lang="ko-KR" altLang="en-US" sz="3600" b="1">
                <a:solidFill>
                  <a:srgbClr val="4261f8"/>
                </a:solidFill>
              </a:rPr>
              <a:t>퀴즈</a:t>
            </a:r>
            <a:r>
              <a:rPr lang="en-US" altLang="ko-KR" sz="3600" b="1">
                <a:solidFill>
                  <a:srgbClr val="4261f8"/>
                </a:solidFill>
              </a:rPr>
              <a:t>1</a:t>
            </a:r>
            <a:endParaRPr lang="en-US" altLang="ko-KR" sz="3600" b="1">
              <a:solidFill>
                <a:srgbClr val="4261f8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2800610"/>
            <a:ext cx="10972798" cy="2588343"/>
          </a:xfrm>
        </p:spPr>
        <p:txBody>
          <a:bodyPr/>
          <a:p>
            <a:pPr marL="0" lvl="0" indent="0" algn="ctr">
              <a:buNone/>
              <a:defRPr/>
            </a:pPr>
            <a:r>
              <a:rPr lang="ko-KR" altLang="en-US"/>
              <a:t>  </a:t>
            </a:r>
            <a:r>
              <a:rPr lang="ko-KR" altLang="en-US" sz="2400"/>
              <a:t>비트겐슈타인이 수학</a:t>
            </a:r>
            <a:r>
              <a:rPr lang="en-US" altLang="ko-KR" sz="2400"/>
              <a:t>,</a:t>
            </a:r>
            <a:r>
              <a:rPr lang="ko-KR" altLang="en-US" sz="2400"/>
              <a:t> 논리학</a:t>
            </a:r>
            <a:r>
              <a:rPr lang="en-US" altLang="ko-KR" sz="2400"/>
              <a:t>,</a:t>
            </a:r>
            <a:r>
              <a:rPr lang="ko-KR" altLang="en-US" sz="2400"/>
              <a:t> 철학에 관심을 가지게 된 결정적인 계기가 된 책의 제목은 무엇일까요</a:t>
            </a:r>
            <a:r>
              <a:rPr lang="en-US" altLang="ko-KR" sz="2400"/>
              <a:t>?</a:t>
            </a:r>
            <a:endParaRPr lang="ko-KR" altLang="en-US" sz="1600">
              <a:solidFill>
                <a:srgbClr val="a6a6a6"/>
              </a:solidFill>
            </a:endParaRPr>
          </a:p>
          <a:p>
            <a:pPr marL="0" lvl="0" indent="0" algn="ctr">
              <a:buNone/>
              <a:defRPr/>
            </a:pPr>
            <a:endParaRPr lang="ko-KR" altLang="en-US"/>
          </a:p>
          <a:p>
            <a:pPr marL="0" lvl="0" indent="0" algn="ctr">
              <a:buNone/>
              <a:defRPr/>
            </a:pPr>
            <a:r>
              <a:rPr lang="ko-KR" altLang="en-US" b="1"/>
              <a:t>정답 </a:t>
            </a:r>
            <a:r>
              <a:rPr lang="en-US" altLang="ko-KR" b="1"/>
              <a:t>:</a:t>
            </a:r>
            <a:r>
              <a:rPr lang="ko-KR" altLang="en-US" b="1"/>
              <a:t> 수학 원리</a:t>
            </a:r>
            <a:endParaRPr lang="ko-KR" altLang="en-US" b="1"/>
          </a:p>
        </p:txBody>
      </p:sp>
    </p:spTree>
    <p:extLst>
      <p:ext uri="{BB962C8B-B14F-4D97-AF65-F5344CB8AC3E}">
        <p14:creationId xmlns:p14="http://schemas.microsoft.com/office/powerpoint/2010/main" val="1142292242"/>
      </p:ext>
    </p:extLst>
  </p:cSld>
  <p:clrMapOvr>
    <a:masterClrMapping/>
  </p:clrMapOvr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537835" y="1370556"/>
            <a:ext cx="10972798" cy="1143000"/>
          </a:xfrm>
        </p:spPr>
        <p:txBody>
          <a:bodyPr/>
          <a:p>
            <a:pPr lvl="0">
              <a:defRPr/>
            </a:pPr>
            <a:r>
              <a:rPr lang="ko-KR" altLang="en-US" sz="3600" b="1">
                <a:solidFill>
                  <a:srgbClr val="4261f8"/>
                </a:solidFill>
              </a:rPr>
              <a:t>퀴즈</a:t>
            </a:r>
            <a:r>
              <a:rPr lang="en-US" altLang="ko-KR" sz="3600" b="1">
                <a:solidFill>
                  <a:srgbClr val="4261f8"/>
                </a:solidFill>
              </a:rPr>
              <a:t>2</a:t>
            </a:r>
            <a:endParaRPr lang="en-US" altLang="ko-KR" sz="3600" b="1">
              <a:solidFill>
                <a:srgbClr val="4261f8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2800610"/>
            <a:ext cx="10972798" cy="2588343"/>
          </a:xfrm>
        </p:spPr>
        <p:txBody>
          <a:bodyPr/>
          <a:p>
            <a:pPr marL="0" lvl="0" indent="0" algn="ctr">
              <a:buNone/>
              <a:defRPr/>
            </a:pPr>
            <a:r>
              <a:rPr lang="en-US" altLang="ko-KR" sz="2400"/>
              <a:t>“</a:t>
            </a:r>
            <a:r>
              <a:rPr lang="ko-KR" altLang="en-US" sz="2400"/>
              <a:t>말할 수 없는 것에 관해서는 </a:t>
            </a:r>
            <a:r>
              <a:rPr lang="en-US" altLang="ko-KR" sz="2400"/>
              <a:t>OO</a:t>
            </a:r>
            <a:r>
              <a:rPr lang="ko-KR" altLang="en-US" sz="2400"/>
              <a:t>해야 한다</a:t>
            </a:r>
            <a:r>
              <a:rPr lang="en-US" altLang="ko-KR" sz="2400"/>
              <a:t>”</a:t>
            </a:r>
            <a:endParaRPr lang="ko-KR" altLang="en-US" sz="2400"/>
          </a:p>
          <a:p>
            <a:pPr marL="0" lvl="0" indent="0" algn="ctr">
              <a:buNone/>
              <a:defRPr/>
            </a:pPr>
            <a:r>
              <a:rPr lang="ko-KR" altLang="en-US" sz="2400"/>
              <a:t>빈칸에 들어갈 말은 무엇일까요</a:t>
            </a:r>
            <a:r>
              <a:rPr lang="en-US" altLang="ko-KR" sz="2400"/>
              <a:t>?</a:t>
            </a:r>
            <a:endParaRPr lang="en-US" altLang="ko-KR" sz="2400"/>
          </a:p>
          <a:p>
            <a:pPr marL="0" lvl="0" indent="0" algn="ctr">
              <a:buNone/>
              <a:defRPr/>
            </a:pPr>
            <a:endParaRPr lang="ko-KR" altLang="en-US" sz="3200" b="1"/>
          </a:p>
        </p:txBody>
      </p:sp>
    </p:spTree>
    <p:extLst>
      <p:ext uri="{BB962C8B-B14F-4D97-AF65-F5344CB8AC3E}">
        <p14:creationId xmlns:p14="http://schemas.microsoft.com/office/powerpoint/2010/main" val="2890655518"/>
      </p:ext>
    </p:extLst>
  </p:cSld>
  <p:clrMapOvr>
    <a:masterClrMapping/>
  </p:clrMapOvr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537835" y="1370556"/>
            <a:ext cx="10972798" cy="1143000"/>
          </a:xfrm>
        </p:spPr>
        <p:txBody>
          <a:bodyPr/>
          <a:p>
            <a:pPr lvl="0">
              <a:defRPr/>
            </a:pPr>
            <a:r>
              <a:rPr lang="ko-KR" altLang="en-US" sz="3600" b="1">
                <a:solidFill>
                  <a:srgbClr val="4261f8"/>
                </a:solidFill>
              </a:rPr>
              <a:t>퀴즈</a:t>
            </a:r>
            <a:r>
              <a:rPr lang="en-US" altLang="ko-KR" sz="3600" b="1">
                <a:solidFill>
                  <a:srgbClr val="4261f8"/>
                </a:solidFill>
              </a:rPr>
              <a:t>2</a:t>
            </a:r>
            <a:endParaRPr lang="en-US" altLang="ko-KR" sz="3600" b="1">
              <a:solidFill>
                <a:srgbClr val="4261f8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2800610"/>
            <a:ext cx="10972798" cy="2588343"/>
          </a:xfrm>
        </p:spPr>
        <p:txBody>
          <a:bodyPr/>
          <a:p>
            <a:pPr marL="0" lvl="0" indent="0" algn="ctr">
              <a:buNone/>
              <a:defRPr/>
            </a:pPr>
            <a:r>
              <a:rPr lang="en-US" altLang="ko-KR" sz="2400"/>
              <a:t>“</a:t>
            </a:r>
            <a:r>
              <a:rPr lang="ko-KR" altLang="en-US" sz="2400"/>
              <a:t>말할 수 없는 것에 관해서는 </a:t>
            </a:r>
            <a:r>
              <a:rPr lang="en-US" altLang="ko-KR" sz="2400"/>
              <a:t>OO</a:t>
            </a:r>
            <a:r>
              <a:rPr lang="ko-KR" altLang="en-US" sz="2400"/>
              <a:t>해야 한다</a:t>
            </a:r>
            <a:r>
              <a:rPr lang="en-US" altLang="ko-KR" sz="2400"/>
              <a:t>”</a:t>
            </a:r>
            <a:endParaRPr lang="ko-KR" altLang="en-US" sz="2400"/>
          </a:p>
          <a:p>
            <a:pPr marL="0" lvl="0" indent="0" algn="ctr">
              <a:buNone/>
              <a:defRPr/>
            </a:pPr>
            <a:r>
              <a:rPr lang="ko-KR" altLang="en-US" sz="2400"/>
              <a:t>빈칸에 들어갈 말은 무엇일까요</a:t>
            </a:r>
            <a:r>
              <a:rPr lang="en-US" altLang="ko-KR" sz="2400"/>
              <a:t>?</a:t>
            </a:r>
            <a:endParaRPr lang="en-US" altLang="ko-KR" sz="2400"/>
          </a:p>
          <a:p>
            <a:pPr marL="0" lvl="0" indent="0" algn="ctr">
              <a:buNone/>
              <a:defRPr/>
            </a:pPr>
            <a:endParaRPr lang="ko-KR" altLang="en-US" sz="3200" b="1"/>
          </a:p>
          <a:p>
            <a:pPr marL="0" lvl="0" indent="0" algn="ctr">
              <a:buNone/>
              <a:defRPr/>
            </a:pPr>
            <a:r>
              <a:rPr lang="ko-KR" altLang="en-US" sz="3200" b="1"/>
              <a:t>정답 </a:t>
            </a:r>
            <a:r>
              <a:rPr lang="en-US" altLang="ko-KR" sz="3200" b="1"/>
              <a:t>:</a:t>
            </a:r>
            <a:r>
              <a:rPr lang="ko-KR" altLang="en-US" sz="3200" b="1"/>
              <a:t> 침묵</a:t>
            </a:r>
            <a:endParaRPr lang="ko-KR" altLang="en-US" sz="3200" b="1"/>
          </a:p>
        </p:txBody>
      </p:sp>
    </p:spTree>
    <p:extLst>
      <p:ext uri="{BB962C8B-B14F-4D97-AF65-F5344CB8AC3E}">
        <p14:creationId xmlns:p14="http://schemas.microsoft.com/office/powerpoint/2010/main" val="1525235570"/>
      </p:ext>
    </p:extLst>
  </p:cSld>
  <p:clrMapOvr>
    <a:masterClrMapping/>
  </p:clrMapOvr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537835" y="1370556"/>
            <a:ext cx="10972798" cy="1143000"/>
          </a:xfrm>
        </p:spPr>
        <p:txBody>
          <a:bodyPr/>
          <a:p>
            <a:pPr lvl="0">
              <a:defRPr/>
            </a:pPr>
            <a:r>
              <a:rPr lang="ko-KR" altLang="en-US" sz="3600" b="1">
                <a:solidFill>
                  <a:srgbClr val="4261f8"/>
                </a:solidFill>
              </a:rPr>
              <a:t>퀴즈</a:t>
            </a:r>
            <a:r>
              <a:rPr lang="en-US" altLang="ko-KR" sz="3600" b="1">
                <a:solidFill>
                  <a:srgbClr val="4261f8"/>
                </a:solidFill>
              </a:rPr>
              <a:t>3</a:t>
            </a:r>
            <a:endParaRPr lang="en-US" altLang="ko-KR" sz="3600" b="1">
              <a:solidFill>
                <a:srgbClr val="4261f8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2800610"/>
            <a:ext cx="10972798" cy="2470910"/>
          </a:xfrm>
        </p:spPr>
        <p:txBody>
          <a:bodyPr>
            <a:normAutofit lnSpcReduction="10000"/>
          </a:bodyPr>
          <a:p>
            <a:pPr marL="0" lvl="0" indent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2400">
                <a:latin typeface="맑은 고딕"/>
              </a:rPr>
              <a:t>비트겐슈타인이 제 </a:t>
            </a:r>
            <a:r>
              <a:rPr lang="en-US" altLang="ko-KR" sz="2400">
                <a:latin typeface="맑은 고딕"/>
              </a:rPr>
              <a:t>1</a:t>
            </a:r>
            <a:r>
              <a:rPr lang="ko-KR" altLang="en-US" sz="2400">
                <a:latin typeface="맑은 고딕"/>
              </a:rPr>
              <a:t>차 세계대전 중</a:t>
            </a:r>
            <a:r>
              <a:rPr lang="en-US" altLang="ko-KR" sz="2400">
                <a:latin typeface="맑은 고딕"/>
              </a:rPr>
              <a:t> OOOO</a:t>
            </a:r>
            <a:r>
              <a:rPr lang="ko-KR" altLang="en-US" sz="2400">
                <a:latin typeface="맑은 고딕"/>
              </a:rPr>
              <a:t>의 적군에게 붙잡혀</a:t>
            </a:r>
            <a:r>
              <a:rPr lang="en-US" altLang="ko-KR" sz="2400">
                <a:latin typeface="맑은 고딕"/>
              </a:rPr>
              <a:t>,</a:t>
            </a:r>
            <a:r>
              <a:rPr lang="ko-KR" altLang="en-US" sz="2400">
                <a:latin typeface="맑은 고딕"/>
              </a:rPr>
              <a:t> 포로수용소 </a:t>
            </a:r>
            <a:endParaRPr lang="ko-KR" altLang="en-US" sz="2400">
              <a:latin typeface="맑은 고딕"/>
            </a:endParaRPr>
          </a:p>
          <a:p>
            <a:pPr marL="0" lvl="0" indent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2400">
                <a:latin typeface="맑은 고딕"/>
              </a:rPr>
              <a:t>수감 생활 하며 </a:t>
            </a:r>
            <a:r>
              <a:rPr xmlns:mc="http://schemas.openxmlformats.org/markup-compatibility/2006" xmlns:hp="http://schemas.haansoft.com/office/presentation/8.0" sz="24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『논리</a:t>
            </a:r>
            <a:r>
              <a:rPr xmlns:mc="http://schemas.openxmlformats.org/markup-compatibility/2006" xmlns:hp="http://schemas.haansoft.com/office/presentation/8.0" lang="en-US" altLang="ko-KR" sz="24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-</a:t>
            </a:r>
            <a:r>
              <a:rPr xmlns:mc="http://schemas.openxmlformats.org/markup-compatibility/2006" xmlns:hp="http://schemas.haansoft.com/office/presentation/8.0" sz="24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철학</a:t>
            </a:r>
            <a:r>
              <a:rPr xmlns:mc="http://schemas.openxmlformats.org/markup-compatibility/2006" xmlns:hp="http://schemas.haansoft.com/office/presentation/8.0" lang="ko-KR" altLang="en-US" sz="24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 </a:t>
            </a:r>
            <a:r>
              <a:rPr xmlns:mc="http://schemas.openxmlformats.org/markup-compatibility/2006" xmlns:hp="http://schemas.haansoft.com/office/presentation/8.0" sz="24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논고』</a:t>
            </a:r>
            <a:r>
              <a:rPr xmlns:mc="http://schemas.openxmlformats.org/markup-compatibility/2006" xmlns:hp="http://schemas.haansoft.com/office/presentation/8.0" lang="ko-KR" altLang="en-US" sz="24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를 완성하였습니다</a:t>
            </a:r>
            <a:r>
              <a:rPr xmlns:mc="http://schemas.openxmlformats.org/markup-compatibility/2006" xmlns:hp="http://schemas.haansoft.com/office/presentation/8.0" lang="en-US" altLang="ko-KR" sz="24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.</a:t>
            </a:r>
            <a:endParaRPr xmlns:mc="http://schemas.openxmlformats.org/markup-compatibility/2006" xmlns:hp="http://schemas.haansoft.com/office/presentation/8.0" lang="en-US" altLang="ko-KR" sz="2400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marL="0" lvl="0" indent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ko-KR" altLang="en-US" sz="24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빈칸에 들어갈 나라는 어디일까요</a:t>
            </a:r>
            <a:r>
              <a:rPr xmlns:mc="http://schemas.openxmlformats.org/markup-compatibility/2006" xmlns:hp="http://schemas.haansoft.com/office/presentation/8.0" lang="en-US" altLang="ko-KR" sz="24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?</a:t>
            </a:r>
            <a:endParaRPr xmlns:mc="http://schemas.openxmlformats.org/markup-compatibility/2006" xmlns:hp="http://schemas.haansoft.com/office/presentation/8.0" lang="en-US" altLang="ko-KR" sz="3096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marL="0" lvl="0" indent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lang="ko-KR" altLang="en-US" sz="3200" b="1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marL="0" lvl="0" indent="0">
              <a:buNone/>
              <a:defRPr/>
            </a:pP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7208109"/>
      </p:ext>
    </p:extLst>
  </p:cSld>
  <p:clrMapOvr>
    <a:masterClrMapping/>
  </p:clrMapOvr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537835" y="1370556"/>
            <a:ext cx="10972798" cy="1143000"/>
          </a:xfrm>
        </p:spPr>
        <p:txBody>
          <a:bodyPr/>
          <a:p>
            <a:pPr lvl="0">
              <a:defRPr/>
            </a:pPr>
            <a:r>
              <a:rPr lang="ko-KR" altLang="en-US" sz="3600" b="1">
                <a:solidFill>
                  <a:srgbClr val="4261f8"/>
                </a:solidFill>
              </a:rPr>
              <a:t>퀴즈</a:t>
            </a:r>
            <a:r>
              <a:rPr lang="en-US" altLang="ko-KR" sz="3600" b="1">
                <a:solidFill>
                  <a:srgbClr val="4261f8"/>
                </a:solidFill>
              </a:rPr>
              <a:t>3</a:t>
            </a:r>
            <a:endParaRPr lang="en-US" altLang="ko-KR" sz="3600" b="1">
              <a:solidFill>
                <a:srgbClr val="4261f8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2800610"/>
            <a:ext cx="10972798" cy="3234216"/>
          </a:xfrm>
        </p:spPr>
        <p:txBody>
          <a:bodyPr>
            <a:normAutofit fontScale="70000" lnSpcReduction="20000"/>
          </a:bodyPr>
          <a:p>
            <a:pPr marL="0" lvl="0" indent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3428">
                <a:latin typeface="맑은 고딕"/>
              </a:rPr>
              <a:t>비트겐슈타인이 제 </a:t>
            </a:r>
            <a:r>
              <a:rPr lang="en-US" altLang="ko-KR" sz="3428">
                <a:latin typeface="맑은 고딕"/>
              </a:rPr>
              <a:t>1</a:t>
            </a:r>
            <a:r>
              <a:rPr lang="ko-KR" altLang="en-US" sz="3428">
                <a:latin typeface="맑은 고딕"/>
              </a:rPr>
              <a:t>차 세계대전 중</a:t>
            </a:r>
            <a:r>
              <a:rPr lang="en-US" altLang="ko-KR" sz="3428">
                <a:latin typeface="맑은 고딕"/>
              </a:rPr>
              <a:t> OOOO</a:t>
            </a:r>
            <a:r>
              <a:rPr lang="ko-KR" altLang="en-US" sz="3428">
                <a:latin typeface="맑은 고딕"/>
              </a:rPr>
              <a:t>의 적군에게 붙잡혀</a:t>
            </a:r>
            <a:r>
              <a:rPr lang="en-US" altLang="ko-KR" sz="3428">
                <a:latin typeface="맑은 고딕"/>
              </a:rPr>
              <a:t>,</a:t>
            </a:r>
            <a:r>
              <a:rPr lang="ko-KR" altLang="en-US" sz="3428">
                <a:latin typeface="맑은 고딕"/>
              </a:rPr>
              <a:t> 포로수용소 </a:t>
            </a:r>
            <a:endParaRPr lang="ko-KR" altLang="en-US" sz="3428">
              <a:latin typeface="맑은 고딕"/>
            </a:endParaRPr>
          </a:p>
          <a:p>
            <a:pPr marL="0" lvl="0" indent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3428">
                <a:latin typeface="맑은 고딕"/>
              </a:rPr>
              <a:t>수감 생활 하며 </a:t>
            </a:r>
            <a:r>
              <a:rPr xmlns:mc="http://schemas.openxmlformats.org/markup-compatibility/2006" xmlns:hp="http://schemas.haansoft.com/office/presentation/8.0" sz="3428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『논리</a:t>
            </a:r>
            <a:r>
              <a:rPr xmlns:mc="http://schemas.openxmlformats.org/markup-compatibility/2006" xmlns:hp="http://schemas.haansoft.com/office/presentation/8.0" lang="en-US" altLang="ko-KR" sz="3428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-</a:t>
            </a:r>
            <a:r>
              <a:rPr xmlns:mc="http://schemas.openxmlformats.org/markup-compatibility/2006" xmlns:hp="http://schemas.haansoft.com/office/presentation/8.0" sz="3428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철학</a:t>
            </a:r>
            <a:r>
              <a:rPr xmlns:mc="http://schemas.openxmlformats.org/markup-compatibility/2006" xmlns:hp="http://schemas.haansoft.com/office/presentation/8.0" lang="ko-KR" altLang="en-US" sz="3428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 </a:t>
            </a:r>
            <a:r>
              <a:rPr xmlns:mc="http://schemas.openxmlformats.org/markup-compatibility/2006" xmlns:hp="http://schemas.haansoft.com/office/presentation/8.0" sz="3428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논고』</a:t>
            </a:r>
            <a:r>
              <a:rPr xmlns:mc="http://schemas.openxmlformats.org/markup-compatibility/2006" xmlns:hp="http://schemas.haansoft.com/office/presentation/8.0" lang="ko-KR" altLang="en-US" sz="3428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를 완성하였습니다</a:t>
            </a:r>
            <a:r>
              <a:rPr xmlns:mc="http://schemas.openxmlformats.org/markup-compatibility/2006" xmlns:hp="http://schemas.haansoft.com/office/presentation/8.0" lang="en-US" altLang="ko-KR" sz="3428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.</a:t>
            </a:r>
            <a:endParaRPr xmlns:mc="http://schemas.openxmlformats.org/markup-compatibility/2006" xmlns:hp="http://schemas.haansoft.com/office/presentation/8.0" lang="en-US" altLang="ko-KR" sz="3428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marL="0" lvl="0" indent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ko-KR" altLang="en-US" sz="3428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빈칸에 들어갈 나라는 어디일까요</a:t>
            </a:r>
            <a:r>
              <a:rPr xmlns:mc="http://schemas.openxmlformats.org/markup-compatibility/2006" xmlns:hp="http://schemas.haansoft.com/office/presentation/8.0" lang="en-US" altLang="ko-KR" sz="3428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?</a:t>
            </a:r>
            <a:endParaRPr xmlns:mc="http://schemas.openxmlformats.org/markup-compatibility/2006" xmlns:hp="http://schemas.haansoft.com/office/presentation/8.0" lang="en-US" altLang="ko-KR" sz="3096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marL="0" lvl="0" indent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lang="en-US" altLang="ko-KR" sz="3096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marL="0" lvl="0" indent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ko-KR" altLang="en-US" sz="4571" b="1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정답 </a:t>
            </a:r>
            <a:r>
              <a:rPr xmlns:mc="http://schemas.openxmlformats.org/markup-compatibility/2006" xmlns:hp="http://schemas.haansoft.com/office/presentation/8.0" lang="en-US" altLang="ko-KR" sz="4571" b="1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:</a:t>
            </a:r>
            <a:r>
              <a:rPr xmlns:mc="http://schemas.openxmlformats.org/markup-compatibility/2006" xmlns:hp="http://schemas.haansoft.com/office/presentation/8.0" lang="ko-KR" altLang="en-US" sz="4571" b="1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 이탈리아</a:t>
            </a:r>
            <a:endParaRPr xmlns:mc="http://schemas.openxmlformats.org/markup-compatibility/2006" xmlns:hp="http://schemas.haansoft.com/office/presentation/8.0" lang="ko-KR" altLang="en-US" sz="3200" b="1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marL="0" lvl="0" indent="0">
              <a:buNone/>
              <a:defRPr/>
            </a:pP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3940620"/>
      </p:ext>
    </p:extLst>
  </p:cSld>
  <p:clrMapOvr>
    <a:masterClrMapping/>
  </p:clrMapOvr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 algn="l">
              <a:defRPr/>
            </a:pPr>
            <a:r>
              <a:rPr lang="ko-KR" altLang="en-US" sz="3600" b="1">
                <a:solidFill>
                  <a:srgbClr val="4261f8"/>
                </a:solidFill>
              </a:rPr>
              <a:t>요약 정리</a:t>
            </a:r>
            <a:endParaRPr lang="ko-KR" altLang="en-US" sz="3600" b="1">
              <a:solidFill>
                <a:srgbClr val="4261f8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marL="0" lvl="0" indent="0">
              <a:buNone/>
              <a:defRPr/>
            </a:pPr>
            <a:r>
              <a:rPr lang="en-US" altLang="ko-KR" sz="1900">
                <a:latin typeface="맑은 고딕"/>
              </a:rPr>
              <a:t>-</a:t>
            </a:r>
            <a:r>
              <a:rPr lang="ko-KR" altLang="en-US" sz="1900">
                <a:latin typeface="맑은 고딕"/>
              </a:rPr>
              <a:t> 1889년 오스트리아 빈 출생, 철강 부호 가문에서 성장</a:t>
            </a:r>
            <a:endParaRPr lang="ko-KR" altLang="en-US" sz="1900">
              <a:latin typeface="맑은 고딕"/>
            </a:endParaRPr>
          </a:p>
          <a:p>
            <a:pPr marL="0" lvl="0" indent="0">
              <a:buNone/>
              <a:defRPr/>
            </a:pPr>
            <a:endParaRPr lang="ko-KR" altLang="en-US" sz="1900">
              <a:latin typeface="맑은 고딕"/>
            </a:endParaRPr>
          </a:p>
          <a:p>
            <a:pPr marL="0" lvl="0" indent="0">
              <a:buNone/>
              <a:defRPr/>
            </a:pPr>
            <a:r>
              <a:rPr lang="en-US" altLang="ko-KR" sz="1900">
                <a:latin typeface="맑은 고딕"/>
              </a:rPr>
              <a:t>-</a:t>
            </a:r>
            <a:r>
              <a:rPr lang="ko-KR" altLang="en-US" sz="1900">
                <a:latin typeface="맑은 고딕"/>
              </a:rPr>
              <a:t> 러셀의 『수학 원리』 영향으로 철학에 몰두</a:t>
            </a:r>
            <a:endParaRPr lang="ko-KR" altLang="en-US" sz="1900">
              <a:latin typeface="맑은 고딕"/>
            </a:endParaRPr>
          </a:p>
          <a:p>
            <a:pPr marL="0" lvl="0" indent="0">
              <a:buNone/>
              <a:defRPr/>
            </a:pPr>
            <a:endParaRPr lang="ko-KR" altLang="en-US" sz="1900">
              <a:latin typeface="맑은 고딕"/>
            </a:endParaRPr>
          </a:p>
          <a:p>
            <a:pPr marL="0" lvl="0" indent="0">
              <a:buNone/>
              <a:defRPr/>
            </a:pPr>
            <a:r>
              <a:rPr lang="en-US" altLang="ko-KR" sz="1900">
                <a:latin typeface="맑은 고딕"/>
              </a:rPr>
              <a:t>-</a:t>
            </a:r>
            <a:r>
              <a:rPr lang="ko-KR" altLang="en-US" sz="1900">
                <a:latin typeface="맑은 고딕"/>
              </a:rPr>
              <a:t> 제1차 세계대전 참전, 포로수용소에서 『논리-철학 논고』 집필</a:t>
            </a:r>
            <a:endParaRPr lang="ko-KR" altLang="en-US" sz="1900">
              <a:latin typeface="맑은 고딕"/>
            </a:endParaRPr>
          </a:p>
          <a:p>
            <a:pPr marL="0" lvl="0" indent="0">
              <a:buNone/>
              <a:defRPr/>
            </a:pPr>
            <a:endParaRPr lang="ko-KR" altLang="en-US" sz="1900">
              <a:latin typeface="맑은 고딕"/>
            </a:endParaRPr>
          </a:p>
          <a:p>
            <a:pPr marL="0" lvl="0" indent="0">
              <a:buNone/>
              <a:defRPr/>
            </a:pPr>
            <a:r>
              <a:rPr lang="en-US" altLang="ko-KR" sz="1900">
                <a:latin typeface="맑은 고딕"/>
              </a:rPr>
              <a:t>-</a:t>
            </a:r>
            <a:r>
              <a:rPr lang="ko-KR" altLang="en-US" sz="1900">
                <a:latin typeface="맑은 고딕"/>
              </a:rPr>
              <a:t> “말할 수 없는 것에 관해서는 침묵해야 한다”라는 언어의 한계 선언</a:t>
            </a:r>
            <a:endParaRPr lang="ko-KR" altLang="en-US" sz="1900">
              <a:latin typeface="맑은 고딕"/>
            </a:endParaRPr>
          </a:p>
          <a:p>
            <a:pPr marL="0" lvl="0" indent="0">
              <a:buNone/>
              <a:defRPr/>
            </a:pPr>
            <a:endParaRPr lang="ko-KR" altLang="en-US" sz="1900">
              <a:latin typeface="맑은 고딕"/>
            </a:endParaRPr>
          </a:p>
          <a:p>
            <a:pPr marL="0" lvl="0" indent="0">
              <a:buNone/>
              <a:defRPr/>
            </a:pPr>
            <a:r>
              <a:rPr lang="en-US" altLang="ko-KR" sz="1900">
                <a:latin typeface="맑은 고딕"/>
              </a:rPr>
              <a:t>-</a:t>
            </a:r>
            <a:r>
              <a:rPr lang="ko-KR" altLang="en-US" sz="1900">
                <a:latin typeface="맑은 고딕"/>
              </a:rPr>
              <a:t> 케임브리지 복귀 후 『철학적 탐구』로 후기 철학 완성</a:t>
            </a:r>
            <a:endParaRPr lang="ko-KR" altLang="en-US" sz="1900">
              <a:latin typeface="맑은 고딕"/>
            </a:endParaRPr>
          </a:p>
          <a:p>
            <a:pPr marL="0" lvl="0" indent="0">
              <a:buNone/>
              <a:defRPr/>
            </a:pPr>
            <a:endParaRPr lang="ko-KR" altLang="en-US" sz="1900">
              <a:latin typeface="맑은 고딕"/>
            </a:endParaRPr>
          </a:p>
          <a:p>
            <a:pPr marL="0" lvl="0" indent="0">
              <a:buNone/>
              <a:defRPr/>
            </a:pPr>
            <a:r>
              <a:rPr lang="en-US" altLang="ko-KR" sz="1900">
                <a:latin typeface="맑은 고딕"/>
              </a:rPr>
              <a:t>-</a:t>
            </a:r>
            <a:r>
              <a:rPr lang="ko-KR" altLang="en-US" sz="1900">
                <a:latin typeface="맑은 고딕"/>
              </a:rPr>
              <a:t> 1951년 생을 마감하며 “나는 정말 멋진 삶을 살았노라고”라는 마지막 말 남김</a:t>
            </a:r>
            <a:endParaRPr lang="ko-KR" altLang="en-US" sz="1900">
              <a:latin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4179878662"/>
      </p:ext>
    </p:extLst>
  </p:cSld>
  <p:clrMapOvr>
    <a:masterClrMapping/>
  </p:clrMapOvr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3"/>
          <p:cNvSpPr txBox="1"/>
          <p:nvPr/>
        </p:nvSpPr>
        <p:spPr>
          <a:xfrm>
            <a:off x="1772055" y="2734235"/>
            <a:ext cx="8647890" cy="1025127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>
            <a:lvl1pPr marL="0" indent="0" algn="ctr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 kumimoji="0" sz="4400" b="0" i="0" u="none" strike="noStrike" kern="1200" cap="none" spc="0" normalizeH="0" baseline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lang="ko-KR" altLang="en-US" b="1">
                <a:solidFill>
                  <a:schemeClr val="bg1"/>
                </a:solidFill>
                <a:latin typeface="+mj-ea"/>
              </a:rPr>
              <a:t>감사합니다</a:t>
            </a:r>
            <a:endParaRPr lang="ko-KR" altLang="en-US" b="1">
              <a:solidFill>
                <a:schemeClr val="bg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486242906"/>
      </p:ext>
    </p:extLst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[R] 16"/>
          <p:cNvCxnSpPr/>
          <p:nvPr/>
        </p:nvCxnSpPr>
        <p:spPr>
          <a:xfrm>
            <a:off x="1783403" y="2983296"/>
            <a:ext cx="2340000" cy="0"/>
          </a:xfrm>
          <a:prstGeom prst="line">
            <a:avLst/>
          </a:prstGeom>
          <a:ln w="6350" cap="rnd">
            <a:solidFill>
              <a:schemeClr val="accent6"/>
            </a:solidFill>
            <a:bevel/>
            <a:headEnd w="sm" len="sm"/>
            <a:tailEnd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83402" y="2265654"/>
            <a:ext cx="2339999" cy="307777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>
            <a:lvl1pPr marL="0" indent="0" algn="l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kumimoji="0" sz="1800" b="0" i="0" u="none" strike="noStrike" kern="1200" cap="none" spc="0" normalizeH="0" baseline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kumimoji="1" lang="en-US" altLang="ko-Kore-KR" sz="2000" b="1">
                <a:solidFill>
                  <a:schemeClr val="accent1"/>
                </a:solidFill>
                <a:latin typeface="+mj-ea"/>
                <a:ea typeface="+mj-ea"/>
              </a:rPr>
              <a:t>0</a:t>
            </a:r>
            <a:r>
              <a:rPr kumimoji="1" lang="en-US" altLang="ko-KR" sz="2000" b="1">
                <a:solidFill>
                  <a:schemeClr val="accent1"/>
                </a:solidFill>
                <a:latin typeface="+mj-ea"/>
                <a:ea typeface="+mj-ea"/>
              </a:rPr>
              <a:t>1</a:t>
            </a:r>
            <a:endParaRPr kumimoji="1" lang="ko-Kore-KR" altLang="en-US" sz="2000" b="1">
              <a:solidFill>
                <a:schemeClr val="accent1"/>
              </a:solidFill>
              <a:latin typeface="+mj-ea"/>
              <a:ea typeface="+mj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83403" y="2668592"/>
            <a:ext cx="2340000" cy="246221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>
            <a:lvl1pPr marL="0" indent="0" algn="l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kumimoji="0" sz="1800" b="0" i="0" u="none" strike="noStrike" kern="1200" cap="none" spc="0" normalizeH="0" baseline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kumimoji="1" lang="ko-KR" altLang="en-US" sz="1600" b="1">
                <a:latin typeface="+mj-ea"/>
                <a:ea typeface="+mj-ea"/>
              </a:rPr>
              <a:t>비트겐슈타인</a:t>
            </a:r>
            <a:endParaRPr kumimoji="1" lang="ko-KR" altLang="en-US" sz="1600" b="1">
              <a:latin typeface="+mj-ea"/>
              <a:ea typeface="+mj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2637" y="692239"/>
            <a:ext cx="10493448" cy="646331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>
            <a:lvl1pPr marL="0" indent="0" algn="l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kumimoji="0" sz="1800" b="0" i="0" u="none" strike="noStrike" kern="1200" cap="none" spc="0" normalizeH="0" baseline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kumimoji="1" lang="ko-KR" altLang="en-US" sz="3600" b="1">
                <a:solidFill>
                  <a:schemeClr val="accent1"/>
                </a:solidFill>
                <a:latin typeface="+mj-ea"/>
                <a:ea typeface="+mj-ea"/>
              </a:rPr>
              <a:t>목차</a:t>
            </a:r>
            <a:endParaRPr kumimoji="1" lang="ko-KR" altLang="en-US" sz="3600" b="1">
              <a:solidFill>
                <a:schemeClr val="accent1"/>
              </a:solidFill>
              <a:latin typeface="+mj-ea"/>
              <a:ea typeface="+mj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6000" y="1646739"/>
            <a:ext cx="10800000" cy="161294"/>
          </a:xfrm>
          <a:prstGeom prst="rect">
            <a:avLst/>
          </a:prstGeom>
          <a:noFill/>
        </p:spPr>
        <p:txBody>
          <a:bodyPr wrap="square" lIns="0" tIns="0" rIns="0" bIns="0">
            <a:normAutofit fontScale="77500" lnSpcReduction="20000"/>
          </a:bodyPr>
          <a:lstStyle>
            <a:lvl1pPr marL="0" indent="0" algn="l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kumimoji="0" sz="1800" b="0" i="0" u="none" strike="noStrike" kern="1200" cap="none" spc="0" normalizeH="0" baseline="0">
                <a:solidFill>
                  <a:schemeClr val="tx1"/>
                </a:solidFill>
              </a:defRPr>
            </a:lvl1pPr>
          </a:lstStyle>
          <a:p>
            <a:pPr marL="36000" lvl="0">
              <a:defRPr/>
            </a:pPr>
            <a:endParaRPr kumimoji="1" lang="ko-Kore-KR" altLang="en-US" sz="1600" b="1">
              <a:latin typeface="+mj-ea"/>
              <a:ea typeface="+mj-e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83399" y="3009974"/>
            <a:ext cx="2340000" cy="519501"/>
          </a:xfrm>
          <a:prstGeom prst="rect">
            <a:avLst/>
          </a:prstGeom>
          <a:noFill/>
        </p:spPr>
        <p:txBody>
          <a:bodyPr wrap="square" lIns="0" tIns="0" rIns="0" bIns="0">
            <a:normAutofit lnSpcReduction="10000"/>
          </a:bodyPr>
          <a:lstStyle>
            <a:lvl1pPr marL="0" indent="0" algn="l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kumimoji="0" sz="1800" b="0" i="0" u="none" strike="noStrike" kern="1200" cap="none" spc="0" normalizeH="0" baseline="0">
                <a:solidFill>
                  <a:schemeClr val="tx1"/>
                </a:solidFill>
              </a:defRPr>
            </a:lvl1pPr>
          </a:lstStyle>
          <a:p>
            <a:pPr lvl="0">
              <a:lnSpc>
                <a:spcPct val="150000"/>
              </a:lnSpc>
              <a:defRPr/>
            </a:pPr>
            <a:endParaRPr kumimoji="1" lang="ko-Kore-KR" altLang="en-US" sz="1200">
              <a:solidFill>
                <a:schemeClr val="tx1">
                  <a:alpha val="50000"/>
                </a:schemeClr>
              </a:solidFill>
              <a:latin typeface="+mj-ea"/>
              <a:ea typeface="+mj-ea"/>
            </a:endParaRPr>
          </a:p>
        </p:txBody>
      </p:sp>
      <p:cxnSp>
        <p:nvCxnSpPr>
          <p:cNvPr id="8" name="직선 연결선[R] 40"/>
          <p:cNvCxnSpPr/>
          <p:nvPr/>
        </p:nvCxnSpPr>
        <p:spPr>
          <a:xfrm>
            <a:off x="1783403" y="4942725"/>
            <a:ext cx="2340000" cy="0"/>
          </a:xfrm>
          <a:prstGeom prst="line">
            <a:avLst/>
          </a:prstGeom>
          <a:ln w="6350" cap="rnd">
            <a:solidFill>
              <a:schemeClr val="accent6"/>
            </a:solidFill>
            <a:bevel/>
            <a:headEnd w="sm" len="sm"/>
            <a:tailEnd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83402" y="4225083"/>
            <a:ext cx="2339999" cy="307777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>
            <a:lvl1pPr marL="0" indent="0" algn="l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kumimoji="0" sz="1800" b="0" i="0" u="none" strike="noStrike" kern="1200" cap="none" spc="0" normalizeH="0" baseline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kumimoji="1" lang="en-US" altLang="ko-Kore-KR" sz="2000" b="1">
                <a:solidFill>
                  <a:schemeClr val="accent1"/>
                </a:solidFill>
                <a:latin typeface="+mj-ea"/>
                <a:ea typeface="+mj-ea"/>
              </a:rPr>
              <a:t>0</a:t>
            </a:r>
            <a:r>
              <a:rPr kumimoji="1" lang="en-US" altLang="ko-KR" sz="2000" b="1">
                <a:solidFill>
                  <a:schemeClr val="accent1"/>
                </a:solidFill>
                <a:latin typeface="+mj-ea"/>
                <a:ea typeface="+mj-ea"/>
              </a:rPr>
              <a:t>4</a:t>
            </a:r>
            <a:endParaRPr kumimoji="1" lang="ko-Kore-KR" altLang="en-US" sz="2000" b="1">
              <a:solidFill>
                <a:schemeClr val="accent1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83403" y="4628021"/>
            <a:ext cx="2340000" cy="246221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>
            <a:lvl1pPr marL="0" indent="0" algn="l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kumimoji="0" sz="1800" b="0" i="0" u="none" strike="noStrike" kern="1200" cap="none" spc="0" normalizeH="0" baseline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kumimoji="1" lang="ko-KR" altLang="en-US" sz="1600" b="1">
                <a:latin typeface="+mj-ea"/>
                <a:ea typeface="+mj-ea"/>
              </a:rPr>
              <a:t>요약 정리</a:t>
            </a:r>
            <a:endParaRPr kumimoji="1" lang="ko-KR" altLang="en-US" sz="1600" b="1">
              <a:latin typeface="+mj-ea"/>
              <a:ea typeface="+mj-e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83403" y="5065556"/>
            <a:ext cx="2340000" cy="519501"/>
          </a:xfrm>
          <a:prstGeom prst="rect">
            <a:avLst/>
          </a:prstGeom>
          <a:noFill/>
        </p:spPr>
        <p:txBody>
          <a:bodyPr wrap="square" lIns="0" tIns="0" rIns="0" bIns="0">
            <a:normAutofit lnSpcReduction="10000"/>
          </a:bodyPr>
          <a:lstStyle>
            <a:lvl1pPr marL="0" indent="0" algn="l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kumimoji="0" sz="1800" b="0" i="0" u="none" strike="noStrike" kern="1200" cap="none" spc="0" normalizeH="0" baseline="0">
                <a:solidFill>
                  <a:schemeClr val="tx1"/>
                </a:solidFill>
              </a:defRPr>
            </a:lvl1pPr>
          </a:lstStyle>
          <a:p>
            <a:pPr lvl="0">
              <a:lnSpc>
                <a:spcPct val="150000"/>
              </a:lnSpc>
              <a:defRPr/>
            </a:pPr>
            <a:endParaRPr kumimoji="1" lang="ko-Kore-KR" altLang="en-US" sz="1200">
              <a:solidFill>
                <a:schemeClr val="tx1">
                  <a:alpha val="50000"/>
                </a:schemeClr>
              </a:solidFill>
              <a:latin typeface="+mj-ea"/>
              <a:ea typeface="+mj-ea"/>
            </a:endParaRPr>
          </a:p>
        </p:txBody>
      </p:sp>
      <p:cxnSp>
        <p:nvCxnSpPr>
          <p:cNvPr id="12" name="직선 연결선[R] 45"/>
          <p:cNvCxnSpPr/>
          <p:nvPr/>
        </p:nvCxnSpPr>
        <p:spPr>
          <a:xfrm>
            <a:off x="8090897" y="2983296"/>
            <a:ext cx="2340000" cy="0"/>
          </a:xfrm>
          <a:prstGeom prst="line">
            <a:avLst/>
          </a:prstGeom>
          <a:ln w="6350" cap="rnd">
            <a:solidFill>
              <a:schemeClr val="accent6"/>
            </a:solidFill>
            <a:bevel/>
            <a:headEnd w="sm" len="sm"/>
            <a:tailEnd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090896" y="2265654"/>
            <a:ext cx="2339999" cy="307777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>
            <a:lvl1pPr marL="0" indent="0" algn="l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kumimoji="0" sz="1800" b="0" i="0" u="none" strike="noStrike" kern="1200" cap="none" spc="0" normalizeH="0" baseline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kumimoji="1" lang="en-US" altLang="ko-Kore-KR" sz="2000" b="1">
                <a:solidFill>
                  <a:schemeClr val="accent1"/>
                </a:solidFill>
                <a:latin typeface="+mj-ea"/>
                <a:ea typeface="+mj-ea"/>
              </a:rPr>
              <a:t>0</a:t>
            </a:r>
            <a:r>
              <a:rPr kumimoji="1" lang="en-US" altLang="ko-KR" sz="2000" b="1">
                <a:solidFill>
                  <a:schemeClr val="accent1"/>
                </a:solidFill>
                <a:latin typeface="+mj-ea"/>
                <a:ea typeface="+mj-ea"/>
              </a:rPr>
              <a:t>3</a:t>
            </a:r>
            <a:endParaRPr kumimoji="1" lang="ko-Kore-KR" altLang="en-US" sz="2000" b="1">
              <a:solidFill>
                <a:schemeClr val="accent1"/>
              </a:solidFill>
              <a:latin typeface="+mj-ea"/>
              <a:ea typeface="+mj-e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090897" y="2668592"/>
            <a:ext cx="2340000" cy="246221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>
            <a:lvl1pPr marL="0" indent="0" algn="l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kumimoji="0" sz="1800" b="0" i="0" u="none" strike="noStrike" kern="1200" cap="none" spc="0" normalizeH="0" baseline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kumimoji="1" lang="ko-KR" altLang="en-US" sz="1600" b="1">
                <a:latin typeface="+mj-ea"/>
                <a:ea typeface="+mj-ea"/>
              </a:rPr>
              <a:t>퀴즈</a:t>
            </a:r>
            <a:endParaRPr kumimoji="1" lang="ko-KR" altLang="en-US" sz="1600" b="1">
              <a:latin typeface="+mj-ea"/>
              <a:ea typeface="+mj-e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090897" y="3106127"/>
            <a:ext cx="2340000" cy="519501"/>
          </a:xfrm>
          <a:prstGeom prst="rect">
            <a:avLst/>
          </a:prstGeom>
          <a:noFill/>
        </p:spPr>
        <p:txBody>
          <a:bodyPr wrap="square" lIns="0" tIns="0" rIns="0" bIns="0">
            <a:normAutofit lnSpcReduction="10000"/>
          </a:bodyPr>
          <a:lstStyle>
            <a:lvl1pPr marL="0" indent="0" algn="l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kumimoji="0" sz="1800" b="0" i="0" u="none" strike="noStrike" kern="1200" cap="none" spc="0" normalizeH="0" baseline="0">
                <a:solidFill>
                  <a:schemeClr val="tx1"/>
                </a:solidFill>
              </a:defRPr>
            </a:lvl1pPr>
          </a:lstStyle>
          <a:p>
            <a:pPr lvl="0">
              <a:lnSpc>
                <a:spcPct val="150000"/>
              </a:lnSpc>
              <a:defRPr/>
            </a:pPr>
            <a:endParaRPr kumimoji="1" lang="ko-Kore-KR" altLang="en-US" sz="1200">
              <a:solidFill>
                <a:schemeClr val="tx1">
                  <a:alpha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090897" y="5065556"/>
            <a:ext cx="2340000" cy="519501"/>
          </a:xfrm>
          <a:prstGeom prst="rect">
            <a:avLst/>
          </a:prstGeom>
          <a:noFill/>
        </p:spPr>
        <p:txBody>
          <a:bodyPr wrap="square" lIns="0" tIns="0" rIns="0" bIns="0">
            <a:normAutofit lnSpcReduction="10000"/>
          </a:bodyPr>
          <a:lstStyle>
            <a:lvl1pPr marL="0" indent="0" algn="l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kumimoji="0" sz="1800" b="0" i="0" u="none" strike="noStrike" kern="1200" cap="none" spc="0" normalizeH="0" baseline="0">
                <a:solidFill>
                  <a:schemeClr val="tx1"/>
                </a:solidFill>
              </a:defRPr>
            </a:lvl1pPr>
          </a:lstStyle>
          <a:p>
            <a:pPr lvl="0">
              <a:lnSpc>
                <a:spcPct val="150000"/>
              </a:lnSpc>
              <a:defRPr/>
            </a:pPr>
            <a:endParaRPr kumimoji="1" lang="ko-Kore-KR" altLang="en-US" sz="1200">
              <a:solidFill>
                <a:schemeClr val="tx1">
                  <a:alpha val="50000"/>
                </a:schemeClr>
              </a:solidFill>
              <a:latin typeface="+mj-ea"/>
              <a:ea typeface="+mj-ea"/>
            </a:endParaRPr>
          </a:p>
        </p:txBody>
      </p:sp>
      <p:cxnSp>
        <p:nvCxnSpPr>
          <p:cNvPr id="20" name="직선 연결선[R] 54"/>
          <p:cNvCxnSpPr/>
          <p:nvPr/>
        </p:nvCxnSpPr>
        <p:spPr>
          <a:xfrm>
            <a:off x="4937148" y="2983296"/>
            <a:ext cx="2340000" cy="0"/>
          </a:xfrm>
          <a:prstGeom prst="line">
            <a:avLst/>
          </a:prstGeom>
          <a:ln w="6350" cap="rnd">
            <a:solidFill>
              <a:schemeClr val="accent6"/>
            </a:solidFill>
            <a:bevel/>
            <a:headEnd w="sm" len="sm"/>
            <a:tailEnd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937147" y="2265654"/>
            <a:ext cx="2339999" cy="307777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>
            <a:lvl1pPr marL="0" indent="0" algn="l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kumimoji="0" sz="1800" b="0" i="0" u="none" strike="noStrike" kern="1200" cap="none" spc="0" normalizeH="0" baseline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kumimoji="1" lang="en-US" altLang="ko-Kore-KR" sz="2000" b="1">
                <a:solidFill>
                  <a:schemeClr val="accent1"/>
                </a:solidFill>
                <a:latin typeface="+mj-ea"/>
                <a:ea typeface="+mj-ea"/>
              </a:rPr>
              <a:t>0</a:t>
            </a:r>
            <a:r>
              <a:rPr kumimoji="1" lang="en-US" altLang="ko-KR" sz="2000" b="1">
                <a:solidFill>
                  <a:schemeClr val="accent1"/>
                </a:solidFill>
                <a:latin typeface="+mj-ea"/>
                <a:ea typeface="+mj-ea"/>
              </a:rPr>
              <a:t>2</a:t>
            </a:r>
            <a:endParaRPr kumimoji="1" lang="ko-Kore-KR" altLang="en-US" sz="2000" b="1">
              <a:solidFill>
                <a:schemeClr val="accent1"/>
              </a:solidFill>
              <a:latin typeface="+mj-ea"/>
              <a:ea typeface="+mj-e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37148" y="2668592"/>
            <a:ext cx="2340000" cy="246221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>
            <a:lvl1pPr marL="0" indent="0" algn="l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kumimoji="0" sz="1800" b="0" i="0" u="none" strike="noStrike" kern="1200" cap="none" spc="0" normalizeH="0" baseline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kumimoji="1" lang="ko-KR" altLang="en-US" sz="1600" b="1">
                <a:latin typeface="+mj-ea"/>
                <a:ea typeface="+mj-ea"/>
              </a:rPr>
              <a:t>비트겐슈타인의 생애</a:t>
            </a:r>
            <a:endParaRPr kumimoji="1" lang="ko-KR" altLang="en-US" sz="1600" b="1">
              <a:latin typeface="+mj-ea"/>
              <a:ea typeface="+mj-e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937148" y="3051779"/>
            <a:ext cx="2340000" cy="519501"/>
          </a:xfrm>
          <a:prstGeom prst="rect">
            <a:avLst/>
          </a:prstGeom>
          <a:noFill/>
        </p:spPr>
        <p:txBody>
          <a:bodyPr wrap="square" lIns="0" tIns="0" rIns="0" bIns="0">
            <a:normAutofit lnSpcReduction="10000"/>
          </a:bodyPr>
          <a:lstStyle>
            <a:lvl1pPr marL="0" indent="0" algn="l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kumimoji="0" sz="1800" b="0" i="0" u="none" strike="noStrike" kern="1200" cap="none" spc="0" normalizeH="0" baseline="0">
                <a:solidFill>
                  <a:schemeClr val="tx1"/>
                </a:solidFill>
              </a:defRPr>
            </a:lvl1pPr>
          </a:lstStyle>
          <a:p>
            <a:pPr lvl="0">
              <a:lnSpc>
                <a:spcPct val="150000"/>
              </a:lnSpc>
              <a:defRPr/>
            </a:pPr>
            <a:r>
              <a:rPr kumimoji="1" lang="en-US" altLang="ko-KR" sz="1200">
                <a:solidFill>
                  <a:schemeClr val="tx1">
                    <a:alpha val="50000"/>
                  </a:schemeClr>
                </a:solidFill>
                <a:latin typeface="+mj-ea"/>
                <a:ea typeface="+mj-ea"/>
              </a:rPr>
              <a:t>-</a:t>
            </a:r>
            <a:r>
              <a:rPr kumimoji="1" lang="ko-KR" altLang="en-US" sz="1200">
                <a:solidFill>
                  <a:schemeClr val="tx1">
                    <a:alpha val="50000"/>
                  </a:schemeClr>
                </a:solidFill>
                <a:latin typeface="+mj-ea"/>
                <a:ea typeface="+mj-ea"/>
              </a:rPr>
              <a:t> 러셀과의 논쟁</a:t>
            </a:r>
            <a:endParaRPr kumimoji="1" lang="ko-KR" altLang="en-US" sz="1200">
              <a:solidFill>
                <a:schemeClr val="tx1">
                  <a:alpha val="50000"/>
                </a:schemeClr>
              </a:solidFill>
              <a:latin typeface="+mj-ea"/>
              <a:ea typeface="+mj-ea"/>
            </a:endParaRPr>
          </a:p>
          <a:p>
            <a:pPr lvl="0">
              <a:lnSpc>
                <a:spcPct val="150000"/>
              </a:lnSpc>
              <a:defRPr/>
            </a:pPr>
            <a:r>
              <a:rPr kumimoji="1" lang="en-US" altLang="ko-KR" sz="1200">
                <a:solidFill>
                  <a:schemeClr val="tx1">
                    <a:alpha val="50000"/>
                  </a:schemeClr>
                </a:solidFill>
                <a:latin typeface="+mj-ea"/>
                <a:ea typeface="+mj-ea"/>
              </a:rPr>
              <a:t>-</a:t>
            </a:r>
            <a:r>
              <a:rPr kumimoji="1" lang="ko-KR" altLang="en-US" sz="1200">
                <a:solidFill>
                  <a:schemeClr val="tx1">
                    <a:alpha val="50000"/>
                  </a:schemeClr>
                </a:solidFill>
                <a:latin typeface="+mj-ea"/>
                <a:ea typeface="+mj-ea"/>
              </a:rPr>
              <a:t> 논리</a:t>
            </a:r>
            <a:r>
              <a:rPr kumimoji="1" lang="en-US" altLang="ko-KR" sz="1200">
                <a:solidFill>
                  <a:schemeClr val="tx1">
                    <a:alpha val="50000"/>
                  </a:schemeClr>
                </a:solidFill>
                <a:latin typeface="+mj-ea"/>
                <a:ea typeface="+mj-ea"/>
              </a:rPr>
              <a:t>-</a:t>
            </a:r>
            <a:r>
              <a:rPr kumimoji="1" lang="ko-KR" altLang="en-US" sz="1200">
                <a:solidFill>
                  <a:schemeClr val="tx1">
                    <a:alpha val="50000"/>
                  </a:schemeClr>
                </a:solidFill>
                <a:latin typeface="+mj-ea"/>
                <a:ea typeface="+mj-ea"/>
              </a:rPr>
              <a:t>철학 논고</a:t>
            </a:r>
            <a:endParaRPr kumimoji="1" lang="ko-KR" altLang="en-US" sz="1200">
              <a:solidFill>
                <a:schemeClr val="tx1">
                  <a:alpha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937148" y="5065556"/>
            <a:ext cx="2340000" cy="519501"/>
          </a:xfrm>
          <a:prstGeom prst="rect">
            <a:avLst/>
          </a:prstGeom>
          <a:noFill/>
        </p:spPr>
        <p:txBody>
          <a:bodyPr wrap="square" lIns="0" tIns="0" rIns="0" bIns="0">
            <a:normAutofit lnSpcReduction="10000"/>
          </a:bodyPr>
          <a:lstStyle>
            <a:lvl1pPr marL="0" indent="0" algn="l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kumimoji="0" sz="1800" b="0" i="0" u="none" strike="noStrike" kern="1200" cap="none" spc="0" normalizeH="0" baseline="0">
                <a:solidFill>
                  <a:schemeClr val="tx1"/>
                </a:solidFill>
              </a:defRPr>
            </a:lvl1pPr>
          </a:lstStyle>
          <a:p>
            <a:pPr lvl="0">
              <a:lnSpc>
                <a:spcPct val="150000"/>
              </a:lnSpc>
              <a:defRPr/>
            </a:pPr>
            <a:endParaRPr kumimoji="1" lang="ko-Kore-KR" altLang="en-US" sz="1200">
              <a:solidFill>
                <a:schemeClr val="tx1">
                  <a:alpha val="50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46792896"/>
      </p:ext>
    </p:extLst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1"/>
          <p:cNvSpPr txBox="1"/>
          <p:nvPr/>
        </p:nvSpPr>
        <p:spPr>
          <a:xfrm>
            <a:off x="5053147" y="1129148"/>
            <a:ext cx="7036713" cy="5315558"/>
          </a:xfrm>
          <a:prstGeom prst="rect">
            <a:avLst/>
          </a:prstGeom>
          <a:noFill/>
        </p:spPr>
        <p:txBody>
          <a:bodyPr wrap="square" lIns="0" tIns="0" rIns="0" bIns="0">
            <a:normAutofit lnSpcReduction="10000"/>
          </a:bodyPr>
          <a:lstStyle>
            <a:lvl1pPr marL="0" indent="0" algn="l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kumimoji="0" sz="1800" b="0" i="0" u="none" strike="noStrike" kern="1200" cap="none" spc="0" normalizeH="0" baseline="0">
                <a:solidFill>
                  <a:schemeClr val="tx1"/>
                </a:solidFill>
              </a:defRPr>
            </a:lvl1pPr>
          </a:lstStyle>
          <a:p>
            <a:pPr lvl="0">
              <a:lnSpc>
                <a:spcPct val="150000"/>
              </a:lnSpc>
              <a:defRPr/>
            </a:pPr>
            <a:r>
              <a:rPr lang="ko-KR" altLang="en-US" sz="3100" b="1">
                <a:solidFill>
                  <a:schemeClr val="accent1"/>
                </a:solidFill>
                <a:latin typeface="+mj-ea"/>
                <a:ea typeface="+mj-ea"/>
              </a:rPr>
              <a:t>이름</a:t>
            </a:r>
            <a:r>
              <a:rPr lang="en-US" altLang="ko-KR" sz="3100" b="1">
                <a:solidFill>
                  <a:schemeClr val="accent1"/>
                </a:solidFill>
                <a:latin typeface="+mj-ea"/>
                <a:ea typeface="+mj-ea"/>
              </a:rPr>
              <a:t> : </a:t>
            </a:r>
            <a:r>
              <a:rPr lang="ko-KR" altLang="en-US" sz="2700">
                <a:solidFill>
                  <a:schemeClr val="dk1"/>
                </a:solidFill>
                <a:latin typeface="+mj-ea"/>
                <a:ea typeface="+mj-ea"/>
              </a:rPr>
              <a:t>루드비히 비트겐슈타인</a:t>
            </a:r>
            <a:endParaRPr lang="ko-KR" altLang="en-US" sz="2700">
              <a:solidFill>
                <a:schemeClr val="dk1"/>
              </a:solidFill>
              <a:latin typeface="+mj-ea"/>
              <a:ea typeface="+mj-ea"/>
            </a:endParaRPr>
          </a:p>
          <a:p>
            <a:pPr lvl="0">
              <a:lnSpc>
                <a:spcPct val="150000"/>
              </a:lnSpc>
              <a:defRPr/>
            </a:pPr>
            <a:r>
              <a:rPr lang="ko-KR" altLang="en-US" sz="3100" b="1">
                <a:solidFill>
                  <a:schemeClr val="accent1"/>
                </a:solidFill>
                <a:latin typeface="+mj-ea"/>
                <a:ea typeface="+mj-ea"/>
              </a:rPr>
              <a:t>출생 </a:t>
            </a:r>
            <a:r>
              <a:rPr lang="en-US" altLang="ko-KR" sz="3100" b="1">
                <a:solidFill>
                  <a:schemeClr val="accent1"/>
                </a:solidFill>
                <a:latin typeface="+mj-ea"/>
                <a:ea typeface="+mj-ea"/>
              </a:rPr>
              <a:t>:</a:t>
            </a:r>
            <a:r>
              <a:rPr lang="ko-KR" altLang="en-US" sz="3100" b="1">
                <a:solidFill>
                  <a:schemeClr val="accent1"/>
                </a:solidFill>
                <a:latin typeface="+mj-ea"/>
                <a:ea typeface="+mj-ea"/>
              </a:rPr>
              <a:t> </a:t>
            </a:r>
            <a:r>
              <a:rPr lang="en-US" altLang="ko-KR" sz="2700">
                <a:solidFill>
                  <a:schemeClr val="dk1"/>
                </a:solidFill>
                <a:latin typeface="+mj-ea"/>
                <a:ea typeface="+mj-ea"/>
              </a:rPr>
              <a:t>1889</a:t>
            </a:r>
            <a:r>
              <a:rPr lang="ko-KR" altLang="en-US" sz="2700">
                <a:solidFill>
                  <a:schemeClr val="dk1"/>
                </a:solidFill>
                <a:latin typeface="+mj-ea"/>
                <a:ea typeface="+mj-ea"/>
              </a:rPr>
              <a:t>년 </a:t>
            </a:r>
            <a:r>
              <a:rPr lang="en-US" altLang="ko-KR" sz="2700">
                <a:solidFill>
                  <a:schemeClr val="dk1"/>
                </a:solidFill>
                <a:latin typeface="+mj-ea"/>
                <a:ea typeface="+mj-ea"/>
              </a:rPr>
              <a:t>4</a:t>
            </a:r>
            <a:r>
              <a:rPr lang="ko-KR" altLang="en-US" sz="2700">
                <a:solidFill>
                  <a:schemeClr val="dk1"/>
                </a:solidFill>
                <a:latin typeface="+mj-ea"/>
                <a:ea typeface="+mj-ea"/>
              </a:rPr>
              <a:t>월 </a:t>
            </a:r>
            <a:r>
              <a:rPr lang="en-US" altLang="ko-KR" sz="2700">
                <a:solidFill>
                  <a:schemeClr val="dk1"/>
                </a:solidFill>
                <a:latin typeface="+mj-ea"/>
                <a:ea typeface="+mj-ea"/>
              </a:rPr>
              <a:t>26</a:t>
            </a:r>
            <a:r>
              <a:rPr lang="ko-KR" altLang="en-US" sz="2700">
                <a:solidFill>
                  <a:schemeClr val="dk1"/>
                </a:solidFill>
                <a:latin typeface="+mj-ea"/>
                <a:ea typeface="+mj-ea"/>
              </a:rPr>
              <a:t>일</a:t>
            </a:r>
            <a:endParaRPr lang="ko-KR" altLang="en-US" sz="2700">
              <a:solidFill>
                <a:schemeClr val="dk1"/>
              </a:solidFill>
              <a:latin typeface="+mj-ea"/>
              <a:ea typeface="+mj-ea"/>
            </a:endParaRPr>
          </a:p>
          <a:p>
            <a:pPr lvl="0">
              <a:lnSpc>
                <a:spcPct val="150000"/>
              </a:lnSpc>
              <a:defRPr/>
            </a:pPr>
            <a:r>
              <a:rPr lang="ko-KR" altLang="en-US" sz="3100" b="1">
                <a:solidFill>
                  <a:schemeClr val="accent1"/>
                </a:solidFill>
                <a:latin typeface="+mj-ea"/>
                <a:ea typeface="+mj-ea"/>
              </a:rPr>
              <a:t>사망 </a:t>
            </a:r>
            <a:r>
              <a:rPr lang="en-US" altLang="ko-KR" sz="3100" b="1">
                <a:solidFill>
                  <a:schemeClr val="accent1"/>
                </a:solidFill>
                <a:latin typeface="+mj-ea"/>
                <a:ea typeface="+mj-ea"/>
              </a:rPr>
              <a:t>:</a:t>
            </a:r>
            <a:r>
              <a:rPr lang="ko-KR" altLang="en-US" sz="3100" b="1">
                <a:solidFill>
                  <a:schemeClr val="accent1"/>
                </a:solidFill>
                <a:latin typeface="+mj-ea"/>
                <a:ea typeface="+mj-ea"/>
              </a:rPr>
              <a:t> </a:t>
            </a:r>
            <a:r>
              <a:rPr lang="en-US" altLang="ko-KR" sz="2700">
                <a:solidFill>
                  <a:schemeClr val="dk1"/>
                </a:solidFill>
                <a:latin typeface="+mj-ea"/>
                <a:ea typeface="+mj-ea"/>
              </a:rPr>
              <a:t>1951</a:t>
            </a:r>
            <a:r>
              <a:rPr lang="ko-KR" altLang="en-US" sz="2700">
                <a:solidFill>
                  <a:schemeClr val="dk1"/>
                </a:solidFill>
                <a:latin typeface="+mj-ea"/>
                <a:ea typeface="+mj-ea"/>
              </a:rPr>
              <a:t>년 </a:t>
            </a:r>
            <a:r>
              <a:rPr lang="en-US" altLang="ko-KR" sz="2700">
                <a:solidFill>
                  <a:schemeClr val="dk1"/>
                </a:solidFill>
                <a:latin typeface="+mj-ea"/>
                <a:ea typeface="+mj-ea"/>
              </a:rPr>
              <a:t>4</a:t>
            </a:r>
            <a:r>
              <a:rPr lang="ko-KR" altLang="en-US" sz="2700">
                <a:solidFill>
                  <a:schemeClr val="dk1"/>
                </a:solidFill>
                <a:latin typeface="+mj-ea"/>
                <a:ea typeface="+mj-ea"/>
              </a:rPr>
              <a:t>월 </a:t>
            </a:r>
            <a:r>
              <a:rPr lang="en-US" altLang="ko-KR" sz="2700">
                <a:solidFill>
                  <a:schemeClr val="dk1"/>
                </a:solidFill>
                <a:latin typeface="+mj-ea"/>
                <a:ea typeface="+mj-ea"/>
              </a:rPr>
              <a:t>29</a:t>
            </a:r>
            <a:r>
              <a:rPr lang="ko-KR" altLang="en-US" sz="2700">
                <a:solidFill>
                  <a:schemeClr val="dk1"/>
                </a:solidFill>
                <a:latin typeface="+mj-ea"/>
                <a:ea typeface="+mj-ea"/>
              </a:rPr>
              <a:t>일 </a:t>
            </a:r>
            <a:r>
              <a:rPr lang="en-US" altLang="ko-KR" sz="2700">
                <a:solidFill>
                  <a:schemeClr val="dk1"/>
                </a:solidFill>
                <a:latin typeface="+mj-ea"/>
                <a:ea typeface="+mj-ea"/>
              </a:rPr>
              <a:t>(62</a:t>
            </a:r>
            <a:r>
              <a:rPr lang="ko-KR" altLang="en-US" sz="2700">
                <a:solidFill>
                  <a:schemeClr val="dk1"/>
                </a:solidFill>
                <a:latin typeface="+mj-ea"/>
                <a:ea typeface="+mj-ea"/>
              </a:rPr>
              <a:t>세</a:t>
            </a:r>
            <a:r>
              <a:rPr lang="en-US" altLang="ko-KR" sz="2700">
                <a:solidFill>
                  <a:schemeClr val="dk1"/>
                </a:solidFill>
                <a:latin typeface="+mj-ea"/>
                <a:ea typeface="+mj-ea"/>
              </a:rPr>
              <a:t>)</a:t>
            </a:r>
            <a:endParaRPr lang="en-US" altLang="ko-KR" sz="2700">
              <a:solidFill>
                <a:schemeClr val="dk1"/>
              </a:solidFill>
              <a:latin typeface="+mj-ea"/>
              <a:ea typeface="+mj-ea"/>
            </a:endParaRPr>
          </a:p>
          <a:p>
            <a:pPr lvl="0">
              <a:lnSpc>
                <a:spcPct val="150000"/>
              </a:lnSpc>
              <a:defRPr/>
            </a:pPr>
            <a:r>
              <a:rPr lang="ko-KR" altLang="en-US" sz="3100" b="1">
                <a:solidFill>
                  <a:schemeClr val="accent1"/>
                </a:solidFill>
                <a:latin typeface="+mj-ea"/>
                <a:ea typeface="+mj-ea"/>
              </a:rPr>
              <a:t>고향 </a:t>
            </a:r>
            <a:r>
              <a:rPr lang="en-US" altLang="ko-KR" sz="3100" b="1">
                <a:solidFill>
                  <a:schemeClr val="accent1"/>
                </a:solidFill>
                <a:latin typeface="+mj-ea"/>
                <a:ea typeface="+mj-ea"/>
              </a:rPr>
              <a:t>:</a:t>
            </a:r>
            <a:r>
              <a:rPr lang="ko-KR" altLang="en-US" sz="3100" b="1">
                <a:solidFill>
                  <a:schemeClr val="accent1"/>
                </a:solidFill>
                <a:latin typeface="+mj-ea"/>
                <a:ea typeface="+mj-ea"/>
              </a:rPr>
              <a:t> </a:t>
            </a:r>
            <a:r>
              <a:rPr lang="ko-KR" altLang="en-US" sz="2700">
                <a:solidFill>
                  <a:schemeClr val="dk1"/>
                </a:solidFill>
                <a:latin typeface="+mj-ea"/>
                <a:ea typeface="+mj-ea"/>
              </a:rPr>
              <a:t>오스트리아 헝가리 제국 빈</a:t>
            </a:r>
            <a:endParaRPr lang="ko-KR" altLang="en-US" sz="2700">
              <a:solidFill>
                <a:schemeClr val="dk1"/>
              </a:solidFill>
              <a:latin typeface="+mj-ea"/>
              <a:ea typeface="+mj-ea"/>
            </a:endParaRPr>
          </a:p>
          <a:p>
            <a:pPr lvl="0">
              <a:lnSpc>
                <a:spcPct val="150000"/>
              </a:lnSpc>
              <a:defRPr/>
            </a:pPr>
            <a:r>
              <a:rPr lang="ko-KR" altLang="en-US" sz="3100" b="1">
                <a:solidFill>
                  <a:schemeClr val="accent1"/>
                </a:solidFill>
                <a:latin typeface="+mj-ea"/>
                <a:ea typeface="+mj-ea"/>
              </a:rPr>
              <a:t>직업 </a:t>
            </a:r>
            <a:r>
              <a:rPr lang="en-US" altLang="ko-KR" sz="3100" b="1">
                <a:solidFill>
                  <a:schemeClr val="accent1"/>
                </a:solidFill>
                <a:latin typeface="+mj-ea"/>
                <a:ea typeface="+mj-ea"/>
              </a:rPr>
              <a:t>:</a:t>
            </a:r>
            <a:r>
              <a:rPr lang="ko-KR" altLang="en-US" sz="3100" b="1">
                <a:solidFill>
                  <a:schemeClr val="accent1"/>
                </a:solidFill>
                <a:latin typeface="+mj-ea"/>
                <a:ea typeface="+mj-ea"/>
              </a:rPr>
              <a:t> </a:t>
            </a:r>
            <a:r>
              <a:rPr lang="ko-KR" altLang="en-US" sz="2700">
                <a:solidFill>
                  <a:schemeClr val="dk1"/>
                </a:solidFill>
                <a:latin typeface="+mj-ea"/>
                <a:ea typeface="+mj-ea"/>
              </a:rPr>
              <a:t>철학자</a:t>
            </a:r>
            <a:endParaRPr lang="ko-KR" altLang="en-US" sz="2700">
              <a:solidFill>
                <a:schemeClr val="dk1"/>
              </a:solidFill>
              <a:latin typeface="+mj-ea"/>
              <a:ea typeface="+mj-ea"/>
            </a:endParaRPr>
          </a:p>
          <a:p>
            <a:pPr lvl="0">
              <a:lnSpc>
                <a:spcPct val="150000"/>
              </a:lnSpc>
              <a:defRPr/>
            </a:pPr>
            <a:r>
              <a:rPr lang="ko-KR" altLang="en-US" sz="3100" b="1">
                <a:solidFill>
                  <a:schemeClr val="accent1"/>
                </a:solidFill>
                <a:latin typeface="+mj-ea"/>
                <a:ea typeface="+mj-ea"/>
              </a:rPr>
              <a:t>대표 분야 </a:t>
            </a:r>
            <a:r>
              <a:rPr lang="en-US" altLang="ko-KR" sz="3100" b="1">
                <a:solidFill>
                  <a:schemeClr val="accent1"/>
                </a:solidFill>
                <a:latin typeface="+mj-ea"/>
                <a:ea typeface="+mj-ea"/>
              </a:rPr>
              <a:t>:</a:t>
            </a:r>
            <a:r>
              <a:rPr lang="ko-KR" altLang="en-US" sz="3100" b="1">
                <a:solidFill>
                  <a:schemeClr val="accent1"/>
                </a:solidFill>
                <a:latin typeface="+mj-ea"/>
                <a:ea typeface="+mj-ea"/>
              </a:rPr>
              <a:t> </a:t>
            </a:r>
            <a:r>
              <a:rPr lang="ko-KR" altLang="en-US" sz="2700">
                <a:solidFill>
                  <a:schemeClr val="dk1"/>
                </a:solidFill>
                <a:latin typeface="+mj-ea"/>
                <a:ea typeface="+mj-ea"/>
              </a:rPr>
              <a:t>언어철학</a:t>
            </a:r>
            <a:endParaRPr lang="ko-KR" altLang="en-US" sz="2700">
              <a:solidFill>
                <a:schemeClr val="dk1"/>
              </a:solidFill>
              <a:latin typeface="+mj-ea"/>
              <a:ea typeface="+mj-ea"/>
            </a:endParaRPr>
          </a:p>
          <a:p>
            <a:pPr lvl="0">
              <a:defRPr/>
            </a:pPr>
            <a:r>
              <a:rPr lang="ko-KR" altLang="en-US" sz="3100" b="1">
                <a:solidFill>
                  <a:schemeClr val="accent1"/>
                </a:solidFill>
                <a:latin typeface="+mj-ea"/>
                <a:ea typeface="+mj-ea"/>
              </a:rPr>
              <a:t>대표 저서 </a:t>
            </a:r>
            <a:r>
              <a:rPr lang="en-US" altLang="ko-KR" sz="3100" b="1">
                <a:solidFill>
                  <a:schemeClr val="accent1"/>
                </a:solidFill>
                <a:latin typeface="+mj-ea"/>
                <a:ea typeface="+mj-ea"/>
              </a:rPr>
              <a:t>:</a:t>
            </a:r>
            <a:r>
              <a:rPr lang="ko-KR" altLang="en-US" sz="3100" b="1">
                <a:solidFill>
                  <a:schemeClr val="accent1"/>
                </a:solidFill>
                <a:latin typeface="+mj-ea"/>
                <a:ea typeface="+mj-ea"/>
              </a:rPr>
              <a:t> </a:t>
            </a:r>
            <a:r>
              <a:rPr xmlns:mc="http://schemas.openxmlformats.org/markup-compatibility/2006" xmlns:hp="http://schemas.haansoft.com/office/presentation/8.0" sz="27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『논리</a:t>
            </a:r>
            <a:r>
              <a:rPr xmlns:mc="http://schemas.openxmlformats.org/markup-compatibility/2006" xmlns:hp="http://schemas.haansoft.com/office/presentation/8.0" lang="en-US" altLang="ko-KR" sz="27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-</a:t>
            </a:r>
            <a:r>
              <a:rPr xmlns:mc="http://schemas.openxmlformats.org/markup-compatibility/2006" xmlns:hp="http://schemas.haansoft.com/office/presentation/8.0" sz="27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철학</a:t>
            </a:r>
            <a:r>
              <a:rPr xmlns:mc="http://schemas.openxmlformats.org/markup-compatibility/2006" xmlns:hp="http://schemas.haansoft.com/office/presentation/8.0" lang="ko-KR" altLang="en-US" sz="27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 </a:t>
            </a:r>
            <a:r>
              <a:rPr xmlns:mc="http://schemas.openxmlformats.org/markup-compatibility/2006" xmlns:hp="http://schemas.haansoft.com/office/presentation/8.0" sz="27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논고』</a:t>
            </a:r>
            <a:endParaRPr xmlns:mc="http://schemas.openxmlformats.org/markup-compatibility/2006" xmlns:hp="http://schemas.haansoft.com/office/presentation/8.0" sz="2700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lvl="0">
              <a:defRPr/>
            </a:pPr>
            <a:r>
              <a:rPr xmlns:mc="http://schemas.openxmlformats.org/markup-compatibility/2006" xmlns:hp="http://schemas.haansoft.com/office/presentation/8.0" lang="ko-KR" altLang="en-US" sz="27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                 </a:t>
            </a:r>
            <a:r>
              <a:rPr xmlns:mc="http://schemas.openxmlformats.org/markup-compatibility/2006" xmlns:hp="http://schemas.haansoft.com/office/presentation/8.0" sz="27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『</a:t>
            </a:r>
            <a:r>
              <a:rPr xmlns:mc="http://schemas.openxmlformats.org/markup-compatibility/2006" xmlns:hp="http://schemas.haansoft.com/office/presentation/8.0" lang="ko-KR" altLang="en-US" sz="27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철학적 탐구</a:t>
            </a:r>
            <a:r>
              <a:rPr xmlns:mc="http://schemas.openxmlformats.org/markup-compatibility/2006" xmlns:hp="http://schemas.haansoft.com/office/presentation/8.0" sz="27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』</a:t>
            </a:r>
            <a:endParaRPr xmlns:mc="http://schemas.openxmlformats.org/markup-compatibility/2006" xmlns:hp="http://schemas.haansoft.com/office/presentation/8.0" sz="2700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696000" y="547042"/>
            <a:ext cx="10800000" cy="646331"/>
          </a:xfrm>
          <a:prstGeom prst="rect">
            <a:avLst/>
          </a:prstGeom>
          <a:noFill/>
        </p:spPr>
        <p:txBody>
          <a:bodyPr wrap="square" lIns="0" tIns="0" rIns="0" bIns="0">
            <a:normAutofit/>
          </a:bodyPr>
          <a:lstStyle>
            <a:lvl1pPr marL="0" indent="0" algn="l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kumimoji="0" sz="1800" b="0" i="0" u="none" strike="noStrike" kern="1200" cap="none" spc="0" normalizeH="0" baseline="0">
                <a:solidFill>
                  <a:schemeClr val="tx1"/>
                </a:solidFill>
              </a:defRPr>
            </a:lvl1pPr>
          </a:lstStyle>
          <a:p>
            <a:pPr lvl="0">
              <a:defRPr/>
            </a:pPr>
            <a:r>
              <a:rPr kumimoji="1" lang="ko-KR" altLang="en-US" sz="3600" b="1">
                <a:solidFill>
                  <a:schemeClr val="accent1"/>
                </a:solidFill>
                <a:latin typeface="+mj-ea"/>
                <a:ea typeface="+mj-ea"/>
              </a:rPr>
              <a:t>비트겐슈타인</a:t>
            </a:r>
            <a:endParaRPr kumimoji="1" lang="ko-KR" altLang="en-US" sz="3600" b="1">
              <a:solidFill>
                <a:schemeClr val="accent1"/>
              </a:solidFill>
              <a:latin typeface="+mj-ea"/>
              <a:ea typeface="+mj-ea"/>
            </a:endParaRPr>
          </a:p>
        </p:txBody>
      </p:sp>
      <p:pic>
        <p:nvPicPr>
          <p:cNvPr id="8" name="Picture 2" descr="비트겐슈타인"/>
          <p:cNvPicPr>
            <a:picLocks noChangeAspect="1" noChangeArrowheads="1"/>
          </p:cNvPicPr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696000" y="1129148"/>
            <a:ext cx="3912251" cy="53155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01325997"/>
      </p:ext>
    </p:extLst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 algn="l">
              <a:defRPr/>
            </a:pPr>
            <a:r>
              <a:rPr lang="ko-KR" altLang="en-US" sz="3600" b="1">
                <a:solidFill>
                  <a:srgbClr val="4261f8"/>
                </a:solidFill>
              </a:rPr>
              <a:t>비트겐슈타인의 생애</a:t>
            </a:r>
            <a:endParaRPr lang="ko-KR" altLang="en-US" sz="3600" b="1">
              <a:solidFill>
                <a:srgbClr val="4261f8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altLang="ko-KR" sz="2720" b="1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1.</a:t>
            </a:r>
            <a:r>
              <a:rPr xmlns:mc="http://schemas.openxmlformats.org/markup-compatibility/2006" xmlns:hp="http://schemas.haansoft.com/office/presentation/8.0" lang="ko-KR" altLang="en-US" sz="2720" b="1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 </a:t>
            </a:r>
            <a:r>
              <a:rPr xmlns:mc="http://schemas.openxmlformats.org/markup-compatibility/2006" xmlns:hp="http://schemas.haansoft.com/office/presentation/8.0" sz="2720" b="1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삶의 시작</a:t>
            </a:r>
            <a:r>
              <a:rPr xmlns:mc="http://schemas.openxmlformats.org/markup-compatibility/2006" xmlns:hp="http://schemas.haansoft.com/office/presentation/8.0" lang="EN-US" sz="2720" b="1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,</a:t>
            </a:r>
            <a:r>
              <a:rPr xmlns:mc="http://schemas.openxmlformats.org/markup-compatibility/2006" xmlns:hp="http://schemas.haansoft.com/office/presentation/8.0" lang="ko-KR" altLang="en-US" sz="2720" b="1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 </a:t>
            </a:r>
            <a:r>
              <a:rPr xmlns:mc="http://schemas.openxmlformats.org/markup-compatibility/2006" xmlns:hp="http://schemas.haansoft.com/office/presentation/8.0" sz="2720" b="1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그리고 실존의 충돌</a:t>
            </a:r>
            <a:endParaRPr xmlns:mc="http://schemas.openxmlformats.org/markup-compatibility/2006" xmlns:hp="http://schemas.haansoft.com/office/presentation/8.0" sz="2720" b="1" i="0" u="none" strike="noStrike" baseline="0" mc:Ignorable="hp" hp:hslEmbossed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  <a:p>
            <a:pPr lv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철강 산업의 부호 가문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예술과 음악에 관심 많은 가족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형제 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3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명의 자살</a:t>
            </a:r>
            <a:r>
              <a:rPr xmlns:mc="http://schemas.openxmlformats.org/markup-compatibility/2006" xmlns:hp="http://schemas.haansoft.com/office/presentation/8.0" lang="en-US" altLang="ko-KR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,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청소년기 비트겐슈타인에게 실존적 충격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죽음과 존재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,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신에 대한 실존적 질문 형성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62500" lnSpcReduction="20000"/>
          </a:bodyPr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altLang="ko-KR" sz="2720" b="1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2.</a:t>
            </a:r>
            <a:r>
              <a:rPr xmlns:mc="http://schemas.openxmlformats.org/markup-compatibility/2006" xmlns:hp="http://schemas.haansoft.com/office/presentation/8.0" lang="ko-KR" altLang="en-US" sz="2720" b="1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 </a:t>
            </a:r>
            <a:r>
              <a:rPr xmlns:mc="http://schemas.openxmlformats.org/markup-compatibility/2006" xmlns:hp="http://schemas.haansoft.com/office/presentation/8.0" sz="2720" b="1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철학으로 향한 길</a:t>
            </a:r>
            <a:endParaRPr xmlns:mc="http://schemas.openxmlformats.org/markup-compatibility/2006" xmlns:hp="http://schemas.haansoft.com/office/presentation/8.0" sz="2720" b="1" i="0" u="none" strike="noStrike" baseline="0" mc:Ignorable="hp" hp:hslEmbossed="0">
              <a:solidFill>
                <a:srgbClr val="000000"/>
              </a:solidFill>
              <a:latin typeface="맑은 고딕"/>
              <a:cs typeface="함초롬바탕"/>
            </a:endParaRPr>
          </a:p>
          <a:p>
            <a:pPr lv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cs typeface="함초롬바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기계에 재능</a:t>
            </a:r>
            <a:r>
              <a:rPr xmlns:mc="http://schemas.openxmlformats.org/markup-compatibility/2006" xmlns:hp="http://schemas.haansoft.com/office/presentation/8.0" lang="en-US" altLang="ko-KR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,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항공공학 공부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cs typeface="함초롬바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수학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,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논리학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,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철학에 관심 </a:t>
            </a:r>
            <a:r>
              <a:rPr xmlns:mc="http://schemas.openxmlformats.org/markup-compatibility/2006" xmlns:hp="http://schemas.haansoft.com/office/presentation/8.0" lang="en-US" altLang="ko-KR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(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러셀의 『수학 원리』 영향</a:t>
            </a:r>
            <a:r>
              <a:rPr xmlns:mc="http://schemas.openxmlformats.org/markup-compatibility/2006" xmlns:hp="http://schemas.haansoft.com/office/presentation/8.0" lang="en-US" altLang="ko-KR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)</a:t>
            </a:r>
            <a:endParaRPr xmlns:mc="http://schemas.openxmlformats.org/markup-compatibility/2006" xmlns:hp="http://schemas.haansoft.com/office/presentation/8.0" lang="en-US" altLang="ko-KR" b="0" i="0" u="none" strike="noStrike" baseline="0" mc:Ignorable="hp" hp:hslEmbossed="0">
              <a:solidFill>
                <a:srgbClr val="000000"/>
              </a:solidFill>
              <a:latin typeface="맑은 고딕"/>
              <a:cs typeface="함초롬바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러셀과 철학 수업</a:t>
            </a:r>
            <a:r>
              <a:rPr xmlns:mc="http://schemas.openxmlformats.org/markup-compatibility/2006" xmlns:hp="http://schemas.haansoft.com/office/presentation/8.0" lang="en-US" altLang="ko-KR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,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 코뿔소 증명</a:t>
            </a:r>
            <a:endParaRPr xmlns:mc="http://schemas.openxmlformats.org/markup-compatibility/2006" xmlns:hp="http://schemas.haansoft.com/office/presentation/8.0" lang="ko-KR" altLang="en-US" b="0" i="0" u="none" strike="noStrike" baseline="0" mc:Ignorable="hp" hp:hslEmbossed="0">
              <a:solidFill>
                <a:srgbClr val="000000"/>
              </a:solidFill>
              <a:latin typeface="맑은 고딕"/>
              <a:cs typeface="함초롬바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  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1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년 만에 독립적 연구 시작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cs typeface="함초롬바탕"/>
            </a:endParaRPr>
          </a:p>
          <a:p>
            <a:pPr lv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ko-KR" altLang="en-US">
              <a:latin typeface="맑은 고딕"/>
              <a:cs typeface="함초롬바탕"/>
            </a:endParaRP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/>
        <p:txBody>
          <a:bodyPr>
            <a:normAutofit fontScale="62500" lnSpcReduction="20000"/>
          </a:bodyPr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altLang="ko-KR" sz="2720" b="1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3.</a:t>
            </a:r>
            <a:r>
              <a:rPr xmlns:mc="http://schemas.openxmlformats.org/markup-compatibility/2006" xmlns:hp="http://schemas.haansoft.com/office/presentation/8.0" lang="ko-KR" altLang="en-US" sz="2720" b="1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 </a:t>
            </a:r>
            <a:r>
              <a:rPr xmlns:mc="http://schemas.openxmlformats.org/markup-compatibility/2006" xmlns:hp="http://schemas.haansoft.com/office/presentation/8.0" sz="2720" b="1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전쟁 속 철학</a:t>
            </a:r>
            <a:endParaRPr xmlns:mc="http://schemas.openxmlformats.org/markup-compatibility/2006" xmlns:hp="http://schemas.haansoft.com/office/presentation/8.0" sz="2720" b="1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lv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1914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년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,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제 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1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차 세계대전 참전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포로수용소에서 『논리</a:t>
            </a:r>
            <a:r>
              <a:rPr xmlns:mc="http://schemas.openxmlformats.org/markup-compatibility/2006" xmlns:hp="http://schemas.haansoft.com/office/presentation/8.0" lang="en-US" altLang="ko-KR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-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철학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논고』집필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1922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년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,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러셀의 도움으로 출판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철학 문제 해결이라 믿고 철학계 떠남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  <a:p>
            <a:pPr lv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/>
        <p:txBody>
          <a:bodyPr/>
          <a:p>
            <a:pPr marL="0" lvl="0" indent="0">
              <a:buNone/>
              <a:defRPr/>
            </a:pPr>
            <a:r>
              <a:rPr lang="en-US" altLang="ko-KR" sz="1700" b="1">
                <a:latin typeface="맑은 고딕"/>
              </a:rPr>
              <a:t>4.</a:t>
            </a:r>
            <a:r>
              <a:rPr lang="ko-KR" altLang="en-US" sz="1700" b="1">
                <a:latin typeface="맑은 고딕"/>
              </a:rPr>
              <a:t> 철학의 귀환과 완성</a:t>
            </a:r>
            <a:r>
              <a:rPr lang="en-US" altLang="ko-KR" sz="1700" b="1">
                <a:latin typeface="맑은 고딕"/>
              </a:rPr>
              <a:t>,</a:t>
            </a:r>
            <a:r>
              <a:rPr lang="ko-KR" altLang="en-US" sz="1700" b="1">
                <a:latin typeface="맑은 고딕"/>
              </a:rPr>
              <a:t> 삶의 끝</a:t>
            </a:r>
            <a:endParaRPr lang="ko-KR" altLang="en-US" sz="1700" b="1">
              <a:latin typeface="맑은 고딕"/>
            </a:endParaRPr>
          </a:p>
          <a:p>
            <a:pPr lvl="0">
              <a:defRPr/>
            </a:pPr>
            <a:endParaRPr lang="ko-KR" altLang="en-US" sz="1500">
              <a:latin typeface="맑은 고딕"/>
            </a:endParaRPr>
          </a:p>
          <a:p>
            <a:pPr marL="0" lvl="0" indent="0">
              <a:buNone/>
              <a:defRPr/>
            </a:pPr>
            <a:r>
              <a:rPr lang="en-US" altLang="ko-KR" sz="1500">
                <a:latin typeface="맑은 고딕"/>
              </a:rPr>
              <a:t>-</a:t>
            </a:r>
            <a:r>
              <a:rPr lang="ko-KR" altLang="en-US" sz="1500">
                <a:latin typeface="맑은 고딕"/>
              </a:rPr>
              <a:t>  </a:t>
            </a:r>
            <a:r>
              <a:rPr lang="en-US" altLang="ko-KR" sz="1500">
                <a:latin typeface="맑은 고딕"/>
              </a:rPr>
              <a:t>『</a:t>
            </a:r>
            <a:r>
              <a:rPr lang="ko-KR" altLang="en-US" sz="1500">
                <a:latin typeface="맑은 고딕"/>
              </a:rPr>
              <a:t>논리</a:t>
            </a:r>
            <a:r>
              <a:rPr lang="en-US" altLang="ko-KR" sz="1500">
                <a:latin typeface="맑은 고딕"/>
              </a:rPr>
              <a:t>-</a:t>
            </a:r>
            <a:r>
              <a:rPr lang="ko-KR" altLang="en-US" sz="1500">
                <a:latin typeface="맑은 고딕"/>
              </a:rPr>
              <a:t>철학 논고</a:t>
            </a:r>
            <a:r>
              <a:rPr lang="en-US" altLang="ko-KR" sz="1500">
                <a:latin typeface="맑은 고딕"/>
              </a:rPr>
              <a:t>』</a:t>
            </a:r>
            <a:r>
              <a:rPr lang="ko-KR" altLang="en-US" sz="1500">
                <a:latin typeface="맑은 고딕"/>
              </a:rPr>
              <a:t>의 한계 인식</a:t>
            </a:r>
            <a:endParaRPr lang="ko-KR" altLang="en-US" sz="1500">
              <a:latin typeface="맑은 고딕"/>
            </a:endParaRPr>
          </a:p>
          <a:p>
            <a:pPr marL="0" lvl="0" indent="0">
              <a:buNone/>
              <a:defRPr/>
            </a:pPr>
            <a:r>
              <a:rPr lang="en-US" altLang="ko-KR" sz="1500">
                <a:latin typeface="맑은 고딕"/>
              </a:rPr>
              <a:t>-</a:t>
            </a:r>
            <a:r>
              <a:rPr lang="ko-KR" altLang="en-US" sz="1500">
                <a:latin typeface="맑은 고딕"/>
              </a:rPr>
              <a:t>  </a:t>
            </a:r>
            <a:r>
              <a:rPr lang="en-US" altLang="ko-KR" sz="1500">
                <a:latin typeface="맑은 고딕"/>
              </a:rPr>
              <a:t>1929</a:t>
            </a:r>
            <a:r>
              <a:rPr lang="ko-KR" altLang="en-US" sz="1500">
                <a:latin typeface="맑은 고딕"/>
              </a:rPr>
              <a:t>년 케임브리지로 철학계 복귀</a:t>
            </a:r>
            <a:endParaRPr lang="ko-KR" altLang="en-US" sz="1500">
              <a:latin typeface="맑은 고딕"/>
            </a:endParaRPr>
          </a:p>
          <a:p>
            <a:pPr marL="0" lvl="0" indent="0">
              <a:buNone/>
              <a:defRPr/>
            </a:pPr>
            <a:r>
              <a:rPr lang="en-US" altLang="ko-KR" sz="1500">
                <a:latin typeface="맑은 고딕"/>
              </a:rPr>
              <a:t>-</a:t>
            </a:r>
            <a:r>
              <a:rPr lang="ko-KR" altLang="en-US" sz="1500">
                <a:latin typeface="맑은 고딕"/>
              </a:rPr>
              <a:t>  </a:t>
            </a:r>
            <a:r>
              <a:rPr lang="en-US" altLang="ko-KR" sz="1500">
                <a:latin typeface="맑은 고딕"/>
              </a:rPr>
              <a:t>『</a:t>
            </a:r>
            <a:r>
              <a:rPr lang="ko-KR" altLang="en-US" sz="1500">
                <a:latin typeface="맑은 고딕"/>
              </a:rPr>
              <a:t>철학적 탐구</a:t>
            </a:r>
            <a:r>
              <a:rPr lang="en-US" altLang="ko-KR" sz="1500">
                <a:latin typeface="맑은 고딕"/>
              </a:rPr>
              <a:t>』</a:t>
            </a:r>
            <a:r>
              <a:rPr lang="ko-KR" altLang="en-US" sz="1500">
                <a:latin typeface="맑은 고딕"/>
              </a:rPr>
              <a:t>로 후기 철학 완성</a:t>
            </a:r>
            <a:endParaRPr lang="ko-KR" altLang="en-US" sz="1500">
              <a:latin typeface="맑은 고딕"/>
            </a:endParaRPr>
          </a:p>
          <a:p>
            <a:pPr marL="0" lvl="0" indent="0">
              <a:buNone/>
              <a:defRPr/>
            </a:pPr>
            <a:r>
              <a:rPr lang="en-US" altLang="ko-KR" sz="1500">
                <a:latin typeface="맑은 고딕"/>
              </a:rPr>
              <a:t>-</a:t>
            </a:r>
            <a:r>
              <a:rPr lang="ko-KR" altLang="en-US" sz="1500">
                <a:latin typeface="맑은 고딕"/>
              </a:rPr>
              <a:t>  </a:t>
            </a:r>
            <a:r>
              <a:rPr lang="en-US" altLang="ko-KR" sz="1500">
                <a:latin typeface="맑은 고딕"/>
              </a:rPr>
              <a:t>“</a:t>
            </a:r>
            <a:r>
              <a:rPr lang="ko-KR" altLang="en-US" sz="1500">
                <a:latin typeface="맑은 고딕"/>
              </a:rPr>
              <a:t>그들에게 전해주시오</a:t>
            </a:r>
            <a:r>
              <a:rPr lang="en-US" altLang="ko-KR" sz="1500">
                <a:latin typeface="맑은 고딕"/>
              </a:rPr>
              <a:t>.</a:t>
            </a:r>
            <a:r>
              <a:rPr lang="ko-KR" altLang="en-US" sz="1500">
                <a:latin typeface="맑은 고딕"/>
              </a:rPr>
              <a:t> 나는 정말 멋진 삶을 살았노라고</a:t>
            </a:r>
            <a:r>
              <a:rPr lang="en-US" altLang="ko-KR" sz="1500">
                <a:latin typeface="맑은 고딕"/>
              </a:rPr>
              <a:t>.”</a:t>
            </a:r>
            <a:endParaRPr lang="en-US" altLang="ko-KR" sz="1500">
              <a:latin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262209809"/>
      </p:ext>
    </p:extLst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 algn="l">
              <a:defRPr/>
            </a:pPr>
            <a:r>
              <a:rPr lang="ko-KR" altLang="en-US" sz="3600" b="1">
                <a:solidFill>
                  <a:srgbClr val="4261f8"/>
                </a:solidFill>
              </a:rPr>
              <a:t>러셀과의 논쟁</a:t>
            </a:r>
            <a:endParaRPr lang="ko-KR" altLang="en-US" sz="3600" b="1">
              <a:solidFill>
                <a:srgbClr val="4261f8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 marL="0" lvl="0" indent="0" algn="ctr">
              <a:buNone/>
              <a:defRPr/>
            </a:pPr>
            <a:r>
              <a:rPr lang="ko-KR" altLang="en-US" sz="2400" b="1">
                <a:solidFill>
                  <a:schemeClr val="dk1"/>
                </a:solidFill>
              </a:rPr>
              <a:t>  </a:t>
            </a:r>
            <a:r>
              <a:rPr lang="en-US" altLang="ko-KR" sz="2400" b="1">
                <a:solidFill>
                  <a:schemeClr val="dk1"/>
                </a:solidFill>
              </a:rPr>
              <a:t>“</a:t>
            </a:r>
            <a:r>
              <a:rPr lang="ko-KR" altLang="en-US" sz="2400" b="1">
                <a:solidFill>
                  <a:schemeClr val="dk1"/>
                </a:solidFill>
              </a:rPr>
              <a:t>이 방에 코뿔소가 없다는 걸 증명해 보게</a:t>
            </a:r>
            <a:r>
              <a:rPr lang="en-US" altLang="ko-KR" sz="2400" b="1">
                <a:solidFill>
                  <a:schemeClr val="dk1"/>
                </a:solidFill>
              </a:rPr>
              <a:t>”</a:t>
            </a:r>
            <a:endParaRPr lang="en-US" altLang="ko-KR" sz="2400" b="1">
              <a:solidFill>
                <a:schemeClr val="dk1"/>
              </a:solidFill>
            </a:endParaRPr>
          </a:p>
          <a:p>
            <a:pPr marL="0" lvl="0" indent="0">
              <a:buNone/>
              <a:defRPr/>
            </a:pPr>
            <a:endParaRPr lang="en-US" altLang="ko-KR" sz="2400" b="1">
              <a:solidFill>
                <a:schemeClr val="dk1"/>
              </a:solidFill>
            </a:endParaRPr>
          </a:p>
          <a:p>
            <a:pPr marL="400050" lvl="1" indent="0" algn="ctr">
              <a:buNone/>
              <a:defRPr/>
            </a:pPr>
            <a:endParaRPr lang="ko-KR" altLang="en-US" sz="2800" b="0">
              <a:solidFill>
                <a:schemeClr val="dk1"/>
              </a:solidFill>
            </a:endParaRPr>
          </a:p>
          <a:p>
            <a:pPr marL="0" lvl="0" indent="0" algn="ctr">
              <a:buNone/>
              <a:defRPr/>
            </a:pPr>
            <a:r>
              <a:rPr lang="ko-KR" altLang="en-US" sz="2800" b="0">
                <a:solidFill>
                  <a:schemeClr val="dk1"/>
                </a:solidFill>
              </a:rPr>
              <a:t>러셀                      </a:t>
            </a:r>
            <a:r>
              <a:rPr lang="en-US" altLang="ko-KR" sz="2800" b="0">
                <a:solidFill>
                  <a:schemeClr val="dk1"/>
                </a:solidFill>
              </a:rPr>
              <a:t>vs</a:t>
            </a:r>
            <a:r>
              <a:rPr lang="ko-KR" altLang="en-US" sz="2800" b="0">
                <a:solidFill>
                  <a:schemeClr val="dk1"/>
                </a:solidFill>
              </a:rPr>
              <a:t>            비트겐슈타인</a:t>
            </a:r>
            <a:endParaRPr lang="ko-KR" altLang="en-US" sz="2800" b="0">
              <a:solidFill>
                <a:schemeClr val="dk1"/>
              </a:solidFill>
            </a:endParaRPr>
          </a:p>
          <a:p>
            <a:pPr marL="400050" lvl="1" indent="0">
              <a:buNone/>
              <a:defRPr/>
            </a:pPr>
            <a:endParaRPr lang="ko-KR" altLang="en-US" sz="2400" b="0">
              <a:solidFill>
                <a:schemeClr val="dk1"/>
              </a:solidFill>
            </a:endParaRPr>
          </a:p>
          <a:p>
            <a:pPr marL="400050" lvl="1" indent="0">
              <a:buNone/>
              <a:defRPr/>
            </a:pPr>
            <a:r>
              <a:rPr lang="ko-KR" altLang="en-US" sz="1800" b="0">
                <a:solidFill>
                  <a:schemeClr val="dk1"/>
                </a:solidFill>
              </a:rPr>
              <a:t>   </a:t>
            </a:r>
            <a:endParaRPr lang="ko-KR" altLang="en-US" sz="1800" b="0">
              <a:solidFill>
                <a:schemeClr val="dk1"/>
              </a:solidFill>
            </a:endParaRPr>
          </a:p>
          <a:p>
            <a:pPr marL="400050" lvl="1" indent="0">
              <a:buNone/>
              <a:defRPr/>
            </a:pPr>
            <a:r>
              <a:rPr lang="ko-KR" altLang="en-US" sz="1800" b="0">
                <a:solidFill>
                  <a:schemeClr val="dk1"/>
                </a:solidFill>
              </a:rPr>
              <a:t>      눈으로 직접 보고 확인한 경험과                                                인간의 감각은 착각할 수 있으므로</a:t>
            </a:r>
            <a:r>
              <a:rPr lang="en-US" altLang="ko-KR" sz="1800" b="0">
                <a:solidFill>
                  <a:schemeClr val="dk1"/>
                </a:solidFill>
              </a:rPr>
              <a:t>,</a:t>
            </a:r>
            <a:endParaRPr lang="en-US" altLang="ko-KR" sz="1800" b="0">
              <a:solidFill>
                <a:schemeClr val="dk1"/>
              </a:solidFill>
            </a:endParaRPr>
          </a:p>
          <a:p>
            <a:pPr marL="400050" lvl="1" indent="0">
              <a:buNone/>
              <a:defRPr/>
            </a:pPr>
            <a:r>
              <a:rPr lang="ko-KR" altLang="en-US" sz="1800" b="0">
                <a:solidFill>
                  <a:schemeClr val="dk1"/>
                </a:solidFill>
              </a:rPr>
              <a:t>  상식을 사실로 믿는 것이 합리적이다</a:t>
            </a:r>
            <a:r>
              <a:rPr lang="en-US" altLang="ko-KR" sz="1800" b="0">
                <a:solidFill>
                  <a:schemeClr val="dk1"/>
                </a:solidFill>
              </a:rPr>
              <a:t>.</a:t>
            </a:r>
            <a:r>
              <a:rPr lang="ko-KR" altLang="en-US" sz="1800" b="0">
                <a:solidFill>
                  <a:schemeClr val="dk1"/>
                </a:solidFill>
              </a:rPr>
              <a:t>                                        눈에 보이지 않더라도 완벽한 논리적 증명이</a:t>
            </a:r>
            <a:endParaRPr lang="ko-KR" altLang="en-US" sz="1800" b="0">
              <a:solidFill>
                <a:schemeClr val="dk1"/>
              </a:solidFill>
            </a:endParaRPr>
          </a:p>
          <a:p>
            <a:pPr marL="400050" lvl="1" indent="0">
              <a:buNone/>
              <a:defRPr/>
            </a:pPr>
            <a:r>
              <a:rPr lang="ko-KR" altLang="en-US" sz="1800" b="0">
                <a:solidFill>
                  <a:schemeClr val="dk1"/>
                </a:solidFill>
              </a:rPr>
              <a:t>                                                                                                                 없다면  상식마저 의심해야 한다</a:t>
            </a:r>
            <a:r>
              <a:rPr lang="en-US" altLang="ko-KR" sz="1800" b="0">
                <a:solidFill>
                  <a:schemeClr val="dk1"/>
                </a:solidFill>
              </a:rPr>
              <a:t>.</a:t>
            </a:r>
            <a:endParaRPr lang="en-US" altLang="ko-KR" sz="1800" b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211750"/>
      </p:ext>
    </p:extLst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 algn="l">
              <a:defRPr/>
            </a:pPr>
            <a:r>
              <a:rPr lang="ko-KR" altLang="en-US" sz="3600" b="1">
                <a:solidFill>
                  <a:srgbClr val="4261f8"/>
                </a:solidFill>
              </a:rPr>
              <a:t>비트겐슈타인의 생애</a:t>
            </a:r>
            <a:endParaRPr lang="ko-KR" altLang="en-US" sz="3600" b="1">
              <a:solidFill>
                <a:srgbClr val="4261f8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altLang="ko-KR" sz="2720" b="1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1.</a:t>
            </a:r>
            <a:r>
              <a:rPr xmlns:mc="http://schemas.openxmlformats.org/markup-compatibility/2006" xmlns:hp="http://schemas.haansoft.com/office/presentation/8.0" lang="ko-KR" altLang="en-US" sz="2720" b="1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 </a:t>
            </a:r>
            <a:r>
              <a:rPr xmlns:mc="http://schemas.openxmlformats.org/markup-compatibility/2006" xmlns:hp="http://schemas.haansoft.com/office/presentation/8.0" sz="2720" b="1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삶의 시작</a:t>
            </a:r>
            <a:r>
              <a:rPr xmlns:mc="http://schemas.openxmlformats.org/markup-compatibility/2006" xmlns:hp="http://schemas.haansoft.com/office/presentation/8.0" lang="EN-US" sz="2720" b="1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,</a:t>
            </a:r>
            <a:r>
              <a:rPr xmlns:mc="http://schemas.openxmlformats.org/markup-compatibility/2006" xmlns:hp="http://schemas.haansoft.com/office/presentation/8.0" lang="ko-KR" altLang="en-US" sz="2720" b="1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 </a:t>
            </a:r>
            <a:r>
              <a:rPr xmlns:mc="http://schemas.openxmlformats.org/markup-compatibility/2006" xmlns:hp="http://schemas.haansoft.com/office/presentation/8.0" sz="2720" b="1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그리고 실존의 충돌</a:t>
            </a:r>
            <a:endParaRPr xmlns:mc="http://schemas.openxmlformats.org/markup-compatibility/2006" xmlns:hp="http://schemas.haansoft.com/office/presentation/8.0" sz="2720" b="1" i="0" u="none" strike="noStrike" baseline="0" mc:Ignorable="hp" hp:hslEmbossed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  <a:p>
            <a:pPr lv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철강 산업의 부호 가문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예술과 음악에 관심 많은 가족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형제 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3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명의 자살</a:t>
            </a:r>
            <a:r>
              <a:rPr xmlns:mc="http://schemas.openxmlformats.org/markup-compatibility/2006" xmlns:hp="http://schemas.haansoft.com/office/presentation/8.0" lang="en-US" altLang="ko-KR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,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청소년기 비트겐슈타인에게 실존적 충격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죽음과 존재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,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신에 대한 실존적 질문 형성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62500" lnSpcReduction="20000"/>
          </a:bodyPr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altLang="ko-KR" sz="2720" b="1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2.</a:t>
            </a:r>
            <a:r>
              <a:rPr xmlns:mc="http://schemas.openxmlformats.org/markup-compatibility/2006" xmlns:hp="http://schemas.haansoft.com/office/presentation/8.0" lang="ko-KR" altLang="en-US" sz="2720" b="1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 </a:t>
            </a:r>
            <a:r>
              <a:rPr xmlns:mc="http://schemas.openxmlformats.org/markup-compatibility/2006" xmlns:hp="http://schemas.haansoft.com/office/presentation/8.0" sz="2720" b="1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철학으로 향한 길</a:t>
            </a:r>
            <a:endParaRPr xmlns:mc="http://schemas.openxmlformats.org/markup-compatibility/2006" xmlns:hp="http://schemas.haansoft.com/office/presentation/8.0" sz="2720" b="1" i="0" u="none" strike="noStrike" baseline="0" mc:Ignorable="hp" hp:hslEmbossed="0">
              <a:solidFill>
                <a:srgbClr val="000000"/>
              </a:solidFill>
              <a:latin typeface="맑은 고딕"/>
              <a:cs typeface="함초롬바탕"/>
            </a:endParaRPr>
          </a:p>
          <a:p>
            <a:pPr lv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cs typeface="함초롬바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기계에 재능</a:t>
            </a:r>
            <a:r>
              <a:rPr xmlns:mc="http://schemas.openxmlformats.org/markup-compatibility/2006" xmlns:hp="http://schemas.haansoft.com/office/presentation/8.0" lang="en-US" altLang="ko-KR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,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항공공학 공부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cs typeface="함초롬바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수학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,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논리학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,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철학에 관심 </a:t>
            </a:r>
            <a:r>
              <a:rPr xmlns:mc="http://schemas.openxmlformats.org/markup-compatibility/2006" xmlns:hp="http://schemas.haansoft.com/office/presentation/8.0" lang="en-US" altLang="ko-KR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(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러셀의 『수학 원리』 영향</a:t>
            </a:r>
            <a:r>
              <a:rPr xmlns:mc="http://schemas.openxmlformats.org/markup-compatibility/2006" xmlns:hp="http://schemas.haansoft.com/office/presentation/8.0" lang="en-US" altLang="ko-KR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)</a:t>
            </a:r>
            <a:endParaRPr xmlns:mc="http://schemas.openxmlformats.org/markup-compatibility/2006" xmlns:hp="http://schemas.haansoft.com/office/presentation/8.0" lang="en-US" altLang="ko-KR" b="0" i="0" u="none" strike="noStrike" baseline="0" mc:Ignorable="hp" hp:hslEmbossed="0">
              <a:solidFill>
                <a:srgbClr val="000000"/>
              </a:solidFill>
              <a:latin typeface="맑은 고딕"/>
              <a:cs typeface="함초롬바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러셀과 철학 수업</a:t>
            </a:r>
            <a:r>
              <a:rPr xmlns:mc="http://schemas.openxmlformats.org/markup-compatibility/2006" xmlns:hp="http://schemas.haansoft.com/office/presentation/8.0" lang="en-US" altLang="ko-KR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,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 코뿔소 증명</a:t>
            </a:r>
            <a:endParaRPr xmlns:mc="http://schemas.openxmlformats.org/markup-compatibility/2006" xmlns:hp="http://schemas.haansoft.com/office/presentation/8.0" lang="ko-KR" altLang="en-US" b="0" i="0" u="none" strike="noStrike" baseline="0" mc:Ignorable="hp" hp:hslEmbossed="0">
              <a:solidFill>
                <a:srgbClr val="000000"/>
              </a:solidFill>
              <a:latin typeface="맑은 고딕"/>
              <a:cs typeface="함초롬바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  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1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년 만에 독립적 연구 시작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cs typeface="함초롬바탕"/>
            </a:endParaRPr>
          </a:p>
          <a:p>
            <a:pPr lv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ko-KR" altLang="en-US">
              <a:latin typeface="맑은 고딕"/>
              <a:cs typeface="함초롬바탕"/>
            </a:endParaRP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/>
        <p:txBody>
          <a:bodyPr>
            <a:normAutofit fontScale="62500" lnSpcReduction="20000"/>
          </a:bodyPr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altLang="ko-KR" sz="2720" b="1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3.</a:t>
            </a:r>
            <a:r>
              <a:rPr xmlns:mc="http://schemas.openxmlformats.org/markup-compatibility/2006" xmlns:hp="http://schemas.haansoft.com/office/presentation/8.0" lang="ko-KR" altLang="en-US" sz="2720" b="1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 </a:t>
            </a:r>
            <a:r>
              <a:rPr xmlns:mc="http://schemas.openxmlformats.org/markup-compatibility/2006" xmlns:hp="http://schemas.haansoft.com/office/presentation/8.0" sz="2720" b="1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전쟁 속 철학</a:t>
            </a:r>
            <a:endParaRPr xmlns:mc="http://schemas.openxmlformats.org/markup-compatibility/2006" xmlns:hp="http://schemas.haansoft.com/office/presentation/8.0" sz="2720" b="1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lv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1914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년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,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제 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1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차 세계대전 참전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포로수용소에서 『논리</a:t>
            </a:r>
            <a:r>
              <a:rPr xmlns:mc="http://schemas.openxmlformats.org/markup-compatibility/2006" xmlns:hp="http://schemas.haansoft.com/office/presentation/8.0" lang="en-US" altLang="ko-KR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-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철학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논고』집필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1922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년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,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러셀의 도움으로 출판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철학 문제 해결이라 믿고 철학계 떠남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  <a:p>
            <a:pPr lv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/>
        <p:txBody>
          <a:bodyPr/>
          <a:p>
            <a:pPr marL="0" lvl="0" indent="0">
              <a:buNone/>
              <a:defRPr/>
            </a:pPr>
            <a:r>
              <a:rPr lang="en-US" altLang="ko-KR" sz="1700" b="1">
                <a:latin typeface="맑은 고딕"/>
              </a:rPr>
              <a:t>4.</a:t>
            </a:r>
            <a:r>
              <a:rPr lang="ko-KR" altLang="en-US" sz="1700" b="1">
                <a:latin typeface="맑은 고딕"/>
              </a:rPr>
              <a:t> 철학의 귀환과 완성</a:t>
            </a:r>
            <a:r>
              <a:rPr lang="en-US" altLang="ko-KR" sz="1700" b="1">
                <a:latin typeface="맑은 고딕"/>
              </a:rPr>
              <a:t>,</a:t>
            </a:r>
            <a:r>
              <a:rPr lang="ko-KR" altLang="en-US" sz="1700" b="1">
                <a:latin typeface="맑은 고딕"/>
              </a:rPr>
              <a:t> 삶의 끝</a:t>
            </a:r>
            <a:endParaRPr lang="ko-KR" altLang="en-US" sz="1700" b="1">
              <a:latin typeface="맑은 고딕"/>
            </a:endParaRPr>
          </a:p>
          <a:p>
            <a:pPr lvl="0">
              <a:defRPr/>
            </a:pPr>
            <a:endParaRPr lang="ko-KR" altLang="en-US" sz="1500">
              <a:latin typeface="맑은 고딕"/>
            </a:endParaRPr>
          </a:p>
          <a:p>
            <a:pPr marL="0" lvl="0" indent="0">
              <a:buNone/>
              <a:defRPr/>
            </a:pPr>
            <a:r>
              <a:rPr lang="en-US" altLang="ko-KR" sz="1500">
                <a:latin typeface="맑은 고딕"/>
              </a:rPr>
              <a:t>-</a:t>
            </a:r>
            <a:r>
              <a:rPr lang="ko-KR" altLang="en-US" sz="1500">
                <a:latin typeface="맑은 고딕"/>
              </a:rPr>
              <a:t>  </a:t>
            </a:r>
            <a:r>
              <a:rPr lang="en-US" altLang="ko-KR" sz="1500">
                <a:latin typeface="맑은 고딕"/>
              </a:rPr>
              <a:t>『</a:t>
            </a:r>
            <a:r>
              <a:rPr lang="ko-KR" altLang="en-US" sz="1500">
                <a:latin typeface="맑은 고딕"/>
              </a:rPr>
              <a:t>논리</a:t>
            </a:r>
            <a:r>
              <a:rPr lang="en-US" altLang="ko-KR" sz="1500">
                <a:latin typeface="맑은 고딕"/>
              </a:rPr>
              <a:t>-</a:t>
            </a:r>
            <a:r>
              <a:rPr lang="ko-KR" altLang="en-US" sz="1500">
                <a:latin typeface="맑은 고딕"/>
              </a:rPr>
              <a:t>철학 논고</a:t>
            </a:r>
            <a:r>
              <a:rPr lang="en-US" altLang="ko-KR" sz="1500">
                <a:latin typeface="맑은 고딕"/>
              </a:rPr>
              <a:t>』</a:t>
            </a:r>
            <a:r>
              <a:rPr lang="ko-KR" altLang="en-US" sz="1500">
                <a:latin typeface="맑은 고딕"/>
              </a:rPr>
              <a:t>의 한계 인식</a:t>
            </a:r>
            <a:endParaRPr lang="ko-KR" altLang="en-US" sz="1500">
              <a:latin typeface="맑은 고딕"/>
            </a:endParaRPr>
          </a:p>
          <a:p>
            <a:pPr marL="0" lvl="0" indent="0">
              <a:buNone/>
              <a:defRPr/>
            </a:pPr>
            <a:r>
              <a:rPr lang="en-US" altLang="ko-KR" sz="1500">
                <a:latin typeface="맑은 고딕"/>
              </a:rPr>
              <a:t>-</a:t>
            </a:r>
            <a:r>
              <a:rPr lang="ko-KR" altLang="en-US" sz="1500">
                <a:latin typeface="맑은 고딕"/>
              </a:rPr>
              <a:t>  </a:t>
            </a:r>
            <a:r>
              <a:rPr lang="en-US" altLang="ko-KR" sz="1500">
                <a:latin typeface="맑은 고딕"/>
              </a:rPr>
              <a:t>1929</a:t>
            </a:r>
            <a:r>
              <a:rPr lang="ko-KR" altLang="en-US" sz="1500">
                <a:latin typeface="맑은 고딕"/>
              </a:rPr>
              <a:t>년 케임브리지로 철학계 복귀</a:t>
            </a:r>
            <a:endParaRPr lang="ko-KR" altLang="en-US" sz="1500">
              <a:latin typeface="맑은 고딕"/>
            </a:endParaRPr>
          </a:p>
          <a:p>
            <a:pPr marL="0" lvl="0" indent="0">
              <a:buNone/>
              <a:defRPr/>
            </a:pPr>
            <a:r>
              <a:rPr lang="en-US" altLang="ko-KR" sz="1500">
                <a:latin typeface="맑은 고딕"/>
              </a:rPr>
              <a:t>-</a:t>
            </a:r>
            <a:r>
              <a:rPr lang="ko-KR" altLang="en-US" sz="1500">
                <a:latin typeface="맑은 고딕"/>
              </a:rPr>
              <a:t>  </a:t>
            </a:r>
            <a:r>
              <a:rPr lang="en-US" altLang="ko-KR" sz="1500">
                <a:latin typeface="맑은 고딕"/>
              </a:rPr>
              <a:t>『</a:t>
            </a:r>
            <a:r>
              <a:rPr lang="ko-KR" altLang="en-US" sz="1500">
                <a:latin typeface="맑은 고딕"/>
              </a:rPr>
              <a:t>철학적 탐구</a:t>
            </a:r>
            <a:r>
              <a:rPr lang="en-US" altLang="ko-KR" sz="1500">
                <a:latin typeface="맑은 고딕"/>
              </a:rPr>
              <a:t>』</a:t>
            </a:r>
            <a:r>
              <a:rPr lang="ko-KR" altLang="en-US" sz="1500">
                <a:latin typeface="맑은 고딕"/>
              </a:rPr>
              <a:t>로 후기 철학 완성</a:t>
            </a:r>
            <a:endParaRPr lang="ko-KR" altLang="en-US" sz="1500">
              <a:latin typeface="맑은 고딕"/>
            </a:endParaRPr>
          </a:p>
          <a:p>
            <a:pPr marL="0" lvl="0" indent="0">
              <a:buNone/>
              <a:defRPr/>
            </a:pPr>
            <a:r>
              <a:rPr lang="en-US" altLang="ko-KR" sz="1500">
                <a:latin typeface="맑은 고딕"/>
              </a:rPr>
              <a:t>-</a:t>
            </a:r>
            <a:r>
              <a:rPr lang="ko-KR" altLang="en-US" sz="1500">
                <a:latin typeface="맑은 고딕"/>
              </a:rPr>
              <a:t>  </a:t>
            </a:r>
            <a:r>
              <a:rPr lang="en-US" altLang="ko-KR" sz="1500">
                <a:latin typeface="맑은 고딕"/>
              </a:rPr>
              <a:t>“</a:t>
            </a:r>
            <a:r>
              <a:rPr lang="ko-KR" altLang="en-US" sz="1500">
                <a:latin typeface="맑은 고딕"/>
              </a:rPr>
              <a:t>그들에게 전해주시오</a:t>
            </a:r>
            <a:r>
              <a:rPr lang="en-US" altLang="ko-KR" sz="1500">
                <a:latin typeface="맑은 고딕"/>
              </a:rPr>
              <a:t>.</a:t>
            </a:r>
            <a:r>
              <a:rPr lang="ko-KR" altLang="en-US" sz="1500">
                <a:latin typeface="맑은 고딕"/>
              </a:rPr>
              <a:t> 나는 정말 멋진 삶을 살았노라고</a:t>
            </a:r>
            <a:r>
              <a:rPr lang="en-US" altLang="ko-KR" sz="1500">
                <a:latin typeface="맑은 고딕"/>
              </a:rPr>
              <a:t>.”</a:t>
            </a:r>
            <a:endParaRPr lang="en-US" altLang="ko-KR" sz="1500">
              <a:latin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423967179"/>
      </p:ext>
    </p:extLst>
  </p:cSld>
  <p:clrMapOvr>
    <a:masterClrMapping/>
  </p:clrMapOvr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marL="0" lvl="0" indent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3600" b="1">
                <a:solidFill>
                  <a:srgbClr val="4261f8"/>
                </a:solidFill>
              </a:rPr>
              <a:t>제 </a:t>
            </a:r>
            <a:r>
              <a:rPr lang="en-US" altLang="ko-KR" sz="3600" b="1">
                <a:solidFill>
                  <a:srgbClr val="4261f8"/>
                </a:solidFill>
              </a:rPr>
              <a:t>1</a:t>
            </a:r>
            <a:r>
              <a:rPr lang="ko-KR" altLang="en-US" sz="3600" b="1">
                <a:solidFill>
                  <a:srgbClr val="4261f8"/>
                </a:solidFill>
              </a:rPr>
              <a:t>차 세계대전 참전 </a:t>
            </a:r>
            <a:r>
              <a:rPr lang="en-US" altLang="ko-KR" sz="3600" b="1">
                <a:solidFill>
                  <a:srgbClr val="4261f8"/>
                </a:solidFill>
              </a:rPr>
              <a:t>-</a:t>
            </a:r>
            <a:r>
              <a:rPr lang="ko-KR" altLang="en-US" sz="3600" b="1">
                <a:solidFill>
                  <a:srgbClr val="4261f8"/>
                </a:solidFill>
              </a:rPr>
              <a:t> </a:t>
            </a:r>
            <a:r>
              <a:rPr xmlns:mc="http://schemas.openxmlformats.org/markup-compatibility/2006" xmlns:hp="http://schemas.haansoft.com/office/presentation/8.0" sz="36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『논리</a:t>
            </a:r>
            <a:r>
              <a:rPr xmlns:mc="http://schemas.openxmlformats.org/markup-compatibility/2006" xmlns:hp="http://schemas.haansoft.com/office/presentation/8.0" lang="en-US" altLang="ko-KR" sz="36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-</a:t>
            </a:r>
            <a:r>
              <a:rPr xmlns:mc="http://schemas.openxmlformats.org/markup-compatibility/2006" xmlns:hp="http://schemas.haansoft.com/office/presentation/8.0" sz="36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철학</a:t>
            </a:r>
            <a:r>
              <a:rPr xmlns:mc="http://schemas.openxmlformats.org/markup-compatibility/2006" xmlns:hp="http://schemas.haansoft.com/office/presentation/8.0" lang="ko-KR" altLang="en-US" sz="36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 </a:t>
            </a:r>
            <a:r>
              <a:rPr xmlns:mc="http://schemas.openxmlformats.org/markup-compatibility/2006" xmlns:hp="http://schemas.haansoft.com/office/presentation/8.0" sz="36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논고』</a:t>
            </a:r>
            <a:endParaRPr xmlns:mc="http://schemas.openxmlformats.org/markup-compatibility/2006" xmlns:hp="http://schemas.haansoft.com/office/presentation/8.0" sz="3600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02674" y="1828539"/>
            <a:ext cx="6986651" cy="4525963"/>
          </a:xfrm>
        </p:spPr>
        <p:txBody>
          <a:bodyPr/>
          <a:p>
            <a:pPr lvl="0">
              <a:defRPr/>
            </a:pPr>
            <a:r>
              <a:rPr lang="ko-KR" altLang="en-US" sz="2400"/>
              <a:t>제 </a:t>
            </a:r>
            <a:r>
              <a:rPr lang="en-US" altLang="ko-KR" sz="2400"/>
              <a:t>1</a:t>
            </a:r>
            <a:r>
              <a:rPr lang="ko-KR" altLang="en-US" sz="2400"/>
              <a:t>차 세계대전 참전</a:t>
            </a:r>
            <a:endParaRPr lang="ko-KR" altLang="en-US" sz="2400"/>
          </a:p>
          <a:p>
            <a:pPr marL="0" lvl="0" indent="0">
              <a:buNone/>
              <a:defRPr/>
            </a:pPr>
            <a:r>
              <a:rPr lang="ko-KR" altLang="en-US" sz="2400"/>
              <a:t> </a:t>
            </a:r>
            <a:r>
              <a:rPr lang="en-US" altLang="ko-KR" sz="2000"/>
              <a:t>-</a:t>
            </a:r>
            <a:r>
              <a:rPr lang="ko-KR" altLang="en-US" sz="2000"/>
              <a:t>  억만장자의 삶을 버리고 자원입대하여</a:t>
            </a:r>
            <a:r>
              <a:rPr lang="en-US" altLang="ko-KR" sz="2000"/>
              <a:t>,</a:t>
            </a:r>
            <a:r>
              <a:rPr lang="ko-KR" altLang="en-US" sz="2000"/>
              <a:t> 최전선 참호 속에서 매일 죽음과 마주하며 삶과 종교에 대한 숭고함을 뼈저리게 체험</a:t>
            </a:r>
            <a:r>
              <a:rPr lang="en-US" altLang="ko-KR" sz="2000"/>
              <a:t>.</a:t>
            </a:r>
            <a:endParaRPr lang="en-US" altLang="ko-KR" sz="2000"/>
          </a:p>
          <a:p>
            <a:pPr lvl="0">
              <a:defRPr/>
            </a:pPr>
            <a:endParaRPr lang="ko-KR" altLang="en-US" sz="2400"/>
          </a:p>
          <a:p>
            <a:pPr lvl="0">
              <a:defRPr/>
            </a:pPr>
            <a:endParaRPr lang="ko-KR" altLang="en-US" sz="2400"/>
          </a:p>
          <a:p>
            <a:pPr lvl="0">
              <a:defRPr/>
            </a:pPr>
            <a:r>
              <a:rPr xmlns:mc="http://schemas.openxmlformats.org/markup-compatibility/2006" xmlns:hp="http://schemas.haansoft.com/office/presentation/8.0" sz="24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『논리</a:t>
            </a:r>
            <a:r>
              <a:rPr xmlns:mc="http://schemas.openxmlformats.org/markup-compatibility/2006" xmlns:hp="http://schemas.haansoft.com/office/presentation/8.0" lang="en-US" altLang="ko-KR" sz="24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-</a:t>
            </a:r>
            <a:r>
              <a:rPr xmlns:mc="http://schemas.openxmlformats.org/markup-compatibility/2006" xmlns:hp="http://schemas.haansoft.com/office/presentation/8.0" sz="24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철학</a:t>
            </a:r>
            <a:r>
              <a:rPr xmlns:mc="http://schemas.openxmlformats.org/markup-compatibility/2006" xmlns:hp="http://schemas.haansoft.com/office/presentation/8.0" lang="ko-KR" altLang="en-US" sz="24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 </a:t>
            </a:r>
            <a:r>
              <a:rPr xmlns:mc="http://schemas.openxmlformats.org/markup-compatibility/2006" xmlns:hp="http://schemas.haansoft.com/office/presentation/8.0" sz="24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논고』</a:t>
            </a:r>
            <a:r>
              <a:rPr xmlns:mc="http://schemas.openxmlformats.org/markup-compatibility/2006" xmlns:hp="http://schemas.haansoft.com/office/presentation/8.0" lang="ko-KR" altLang="en-US" sz="24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 완성</a:t>
            </a:r>
            <a:r>
              <a:rPr xmlns:mc="http://schemas.openxmlformats.org/markup-compatibility/2006" xmlns:hp="http://schemas.haansoft.com/office/presentation/8.0" lang="en-US" altLang="ko-KR" sz="24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.</a:t>
            </a:r>
            <a:endParaRPr xmlns:mc="http://schemas.openxmlformats.org/markup-compatibility/2006" xmlns:hp="http://schemas.haansoft.com/office/presentation/8.0" lang="en-US" altLang="ko-KR" sz="2400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marL="0" lvl="0" indent="0">
              <a:buNone/>
              <a:defRPr/>
            </a:pPr>
            <a:r>
              <a:rPr xmlns:mc="http://schemas.openxmlformats.org/markup-compatibility/2006" xmlns:hp="http://schemas.haansoft.com/office/presentation/8.0" lang="ko-KR" altLang="en-US" sz="24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 </a:t>
            </a:r>
            <a:r>
              <a:rPr xmlns:mc="http://schemas.openxmlformats.org/markup-compatibility/2006" xmlns:hp="http://schemas.haansoft.com/office/presentation/8.0" lang="en-US" altLang="ko-KR" sz="20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-</a:t>
            </a:r>
            <a:r>
              <a:rPr xmlns:mc="http://schemas.openxmlformats.org/markup-compatibility/2006" xmlns:hp="http://schemas.haansoft.com/office/presentation/8.0" lang="ko-KR" altLang="en-US" sz="20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  이탈리아 포로수용소에서 완성한 전기 철학의 명저로</a:t>
            </a:r>
            <a:r>
              <a:rPr xmlns:mc="http://schemas.openxmlformats.org/markup-compatibility/2006" xmlns:hp="http://schemas.haansoft.com/office/presentation/8.0" lang="en-US" altLang="ko-KR" sz="20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,</a:t>
            </a:r>
            <a:r>
              <a:rPr xmlns:mc="http://schemas.openxmlformats.org/markup-compatibility/2006" xmlns:hp="http://schemas.haansoft.com/office/presentation/8.0" lang="ko-KR" altLang="en-US" sz="20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 </a:t>
            </a:r>
            <a:endParaRPr xmlns:mc="http://schemas.openxmlformats.org/markup-compatibility/2006" xmlns:hp="http://schemas.haansoft.com/office/presentation/8.0" lang="ko-KR" altLang="en-US" sz="2000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marL="0" lvl="0" indent="0">
              <a:buNone/>
              <a:defRPr/>
            </a:pPr>
            <a:r>
              <a:rPr xmlns:mc="http://schemas.openxmlformats.org/markup-compatibility/2006" xmlns:hp="http://schemas.haansoft.com/office/presentation/8.0" lang="en-US" altLang="ko-KR" sz="20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“</a:t>
            </a:r>
            <a:r>
              <a:rPr xmlns:mc="http://schemas.openxmlformats.org/markup-compatibility/2006" xmlns:hp="http://schemas.haansoft.com/office/presentation/8.0" lang="ko-KR" altLang="en-US" sz="20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말할 수 없는 것에 관해서는 침묵해야 한다</a:t>
            </a:r>
            <a:r>
              <a:rPr xmlns:mc="http://schemas.openxmlformats.org/markup-compatibility/2006" xmlns:hp="http://schemas.haansoft.com/office/presentation/8.0" lang="en-US" altLang="ko-KR" sz="20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”</a:t>
            </a:r>
            <a:r>
              <a:rPr xmlns:mc="http://schemas.openxmlformats.org/markup-compatibility/2006" xmlns:hp="http://schemas.haansoft.com/office/presentation/8.0" lang="ko-KR" altLang="en-US" sz="20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며 언어의 논리적 한계를 규정</a:t>
            </a:r>
            <a:r>
              <a:rPr xmlns:mc="http://schemas.openxmlformats.org/markup-compatibility/2006" xmlns:hp="http://schemas.haansoft.com/office/presentation/8.0" lang="en-US" altLang="ko-KR" sz="200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.</a:t>
            </a:r>
            <a:endParaRPr xmlns:mc="http://schemas.openxmlformats.org/markup-compatibility/2006" xmlns:hp="http://schemas.haansoft.com/office/presentation/8.0" lang="en-US" altLang="ko-KR" sz="2000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1367000018"/>
      </p:ext>
    </p:extLst>
  </p:cSld>
  <p:clrMapOvr>
    <a:masterClrMapping/>
  </p:clrMapOvr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 lvl="0" algn="l">
              <a:defRPr/>
            </a:pPr>
            <a:r>
              <a:rPr lang="ko-KR" altLang="en-US" sz="3600" b="1">
                <a:solidFill>
                  <a:srgbClr val="4261f8"/>
                </a:solidFill>
              </a:rPr>
              <a:t>비트겐슈타인의 생애</a:t>
            </a:r>
            <a:endParaRPr lang="ko-KR" altLang="en-US" sz="3600" b="1">
              <a:solidFill>
                <a:srgbClr val="4261f8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altLang="ko-KR" sz="2720" b="1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1.</a:t>
            </a:r>
            <a:r>
              <a:rPr xmlns:mc="http://schemas.openxmlformats.org/markup-compatibility/2006" xmlns:hp="http://schemas.haansoft.com/office/presentation/8.0" lang="ko-KR" altLang="en-US" sz="2720" b="1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 </a:t>
            </a:r>
            <a:r>
              <a:rPr xmlns:mc="http://schemas.openxmlformats.org/markup-compatibility/2006" xmlns:hp="http://schemas.haansoft.com/office/presentation/8.0" sz="2720" b="1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삶의 시작</a:t>
            </a:r>
            <a:r>
              <a:rPr xmlns:mc="http://schemas.openxmlformats.org/markup-compatibility/2006" xmlns:hp="http://schemas.haansoft.com/office/presentation/8.0" lang="EN-US" sz="2720" b="1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,</a:t>
            </a:r>
            <a:r>
              <a:rPr xmlns:mc="http://schemas.openxmlformats.org/markup-compatibility/2006" xmlns:hp="http://schemas.haansoft.com/office/presentation/8.0" lang="ko-KR" altLang="en-US" sz="2720" b="1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 </a:t>
            </a:r>
            <a:r>
              <a:rPr xmlns:mc="http://schemas.openxmlformats.org/markup-compatibility/2006" xmlns:hp="http://schemas.haansoft.com/office/presentation/8.0" sz="2720" b="1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그리고 실존의 충돌</a:t>
            </a:r>
            <a:endParaRPr xmlns:mc="http://schemas.openxmlformats.org/markup-compatibility/2006" xmlns:hp="http://schemas.haansoft.com/office/presentation/8.0" sz="2720" b="1" i="0" u="none" strike="noStrike" baseline="0" mc:Ignorable="hp" hp:hslEmbossed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  <a:p>
            <a:pPr lv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철강 산업의 부호 가문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예술과 음악에 관심 많은 가족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형제 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3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명의 자살</a:t>
            </a:r>
            <a:r>
              <a:rPr xmlns:mc="http://schemas.openxmlformats.org/markup-compatibility/2006" xmlns:hp="http://schemas.haansoft.com/office/presentation/8.0" lang="en-US" altLang="ko-KR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,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청소년기 비트겐슈타인에게 실존적 충격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죽음과 존재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,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Calibri"/>
                <a:ea typeface="맑은 고딕"/>
                <a:cs typeface="Calibri"/>
              </a:rPr>
              <a:t>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신에 대한 실존적 질문 형성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62500" lnSpcReduction="20000"/>
          </a:bodyPr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altLang="ko-KR" sz="2720" b="1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2.</a:t>
            </a:r>
            <a:r>
              <a:rPr xmlns:mc="http://schemas.openxmlformats.org/markup-compatibility/2006" xmlns:hp="http://schemas.haansoft.com/office/presentation/8.0" lang="ko-KR" altLang="en-US" sz="2720" b="1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 </a:t>
            </a:r>
            <a:r>
              <a:rPr xmlns:mc="http://schemas.openxmlformats.org/markup-compatibility/2006" xmlns:hp="http://schemas.haansoft.com/office/presentation/8.0" sz="2720" b="1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철학으로 향한 길</a:t>
            </a:r>
            <a:endParaRPr xmlns:mc="http://schemas.openxmlformats.org/markup-compatibility/2006" xmlns:hp="http://schemas.haansoft.com/office/presentation/8.0" sz="2720" b="1" i="0" u="none" strike="noStrike" baseline="0" mc:Ignorable="hp" hp:hslEmbossed="0">
              <a:solidFill>
                <a:srgbClr val="000000"/>
              </a:solidFill>
              <a:latin typeface="맑은 고딕"/>
              <a:cs typeface="함초롬바탕"/>
            </a:endParaRPr>
          </a:p>
          <a:p>
            <a:pPr lv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cs typeface="함초롬바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기계에 재능</a:t>
            </a:r>
            <a:r>
              <a:rPr xmlns:mc="http://schemas.openxmlformats.org/markup-compatibility/2006" xmlns:hp="http://schemas.haansoft.com/office/presentation/8.0" lang="en-US" altLang="ko-KR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,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항공공학 공부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cs typeface="함초롬바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수학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,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논리학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,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철학에 관심 </a:t>
            </a:r>
            <a:r>
              <a:rPr xmlns:mc="http://schemas.openxmlformats.org/markup-compatibility/2006" xmlns:hp="http://schemas.haansoft.com/office/presentation/8.0" lang="en-US" altLang="ko-KR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(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러셀의 『수학 원리』 영향</a:t>
            </a:r>
            <a:r>
              <a:rPr xmlns:mc="http://schemas.openxmlformats.org/markup-compatibility/2006" xmlns:hp="http://schemas.haansoft.com/office/presentation/8.0" lang="en-US" altLang="ko-KR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)</a:t>
            </a:r>
            <a:endParaRPr xmlns:mc="http://schemas.openxmlformats.org/markup-compatibility/2006" xmlns:hp="http://schemas.haansoft.com/office/presentation/8.0" lang="en-US" altLang="ko-KR" b="0" i="0" u="none" strike="noStrike" baseline="0" mc:Ignorable="hp" hp:hslEmbossed="0">
              <a:solidFill>
                <a:srgbClr val="000000"/>
              </a:solidFill>
              <a:latin typeface="맑은 고딕"/>
              <a:cs typeface="함초롬바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러셀과 철학 수업</a:t>
            </a:r>
            <a:r>
              <a:rPr xmlns:mc="http://schemas.openxmlformats.org/markup-compatibility/2006" xmlns:hp="http://schemas.haansoft.com/office/presentation/8.0" lang="en-US" altLang="ko-KR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,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 코뿔소 증명</a:t>
            </a:r>
            <a:endParaRPr xmlns:mc="http://schemas.openxmlformats.org/markup-compatibility/2006" xmlns:hp="http://schemas.haansoft.com/office/presentation/8.0" lang="ko-KR" altLang="en-US" b="0" i="0" u="none" strike="noStrike" baseline="0" mc:Ignorable="hp" hp:hslEmbossed="0">
              <a:solidFill>
                <a:srgbClr val="000000"/>
              </a:solidFill>
              <a:latin typeface="맑은 고딕"/>
              <a:cs typeface="함초롬바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  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1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함초롬바탕"/>
              </a:rPr>
              <a:t>년 만에 독립적 연구 시작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cs typeface="함초롬바탕"/>
            </a:endParaRPr>
          </a:p>
          <a:p>
            <a:pPr lv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ko-KR" altLang="en-US">
              <a:latin typeface="맑은 고딕"/>
              <a:cs typeface="함초롬바탕"/>
            </a:endParaRP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/>
        <p:txBody>
          <a:bodyPr>
            <a:normAutofit fontScale="62500" lnSpcReduction="20000"/>
          </a:bodyPr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altLang="ko-KR" sz="2720" b="1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3.</a:t>
            </a:r>
            <a:r>
              <a:rPr xmlns:mc="http://schemas.openxmlformats.org/markup-compatibility/2006" xmlns:hp="http://schemas.haansoft.com/office/presentation/8.0" lang="ko-KR" altLang="en-US" sz="2720" b="1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 </a:t>
            </a:r>
            <a:r>
              <a:rPr xmlns:mc="http://schemas.openxmlformats.org/markup-compatibility/2006" xmlns:hp="http://schemas.haansoft.com/office/presentation/8.0" sz="2720" b="1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전쟁 속 철학</a:t>
            </a:r>
            <a:endParaRPr xmlns:mc="http://schemas.openxmlformats.org/markup-compatibility/2006" xmlns:hp="http://schemas.haansoft.com/office/presentation/8.0" sz="2720" b="1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lv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1914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년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,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제 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1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차 세계대전 참전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포로수용소에서 『논리</a:t>
            </a:r>
            <a:r>
              <a:rPr xmlns:mc="http://schemas.openxmlformats.org/markup-compatibility/2006" xmlns:hp="http://schemas.haansoft.com/office/presentation/8.0" lang="en-US" altLang="ko-KR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-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철학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논고』집필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1922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년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,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러셀의 도움으로 출판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맑은 고딕"/>
                <a:ea typeface="맑은 고딕"/>
              </a:rPr>
              <a:t>-</a:t>
            </a:r>
            <a:r>
              <a:rPr xmlns:mc="http://schemas.openxmlformats.org/markup-compatibility/2006" xmlns:hp="http://schemas.haansoft.com/office/presentation/8.0" lang="ko-KR" altLang="en-US" b="0" i="0" u="none" strike="noStrike" baseline="0" mc:Ignorable="hp" hp:hslEmbossed="0">
                <a:solidFill>
                  <a:srgbClr val="000000"/>
                </a:solidFill>
                <a:latin typeface="맑은 고딕"/>
                <a:cs typeface="Calibri"/>
              </a:rPr>
              <a:t> 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맑은 고딕"/>
              </a:rPr>
              <a:t>철학 문제 해결이라 믿고 철학계 떠남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  <a:p>
            <a:pPr lv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/>
        <p:txBody>
          <a:bodyPr/>
          <a:p>
            <a:pPr marL="0" lvl="0" indent="0">
              <a:buNone/>
              <a:defRPr/>
            </a:pPr>
            <a:r>
              <a:rPr lang="en-US" altLang="ko-KR" sz="1700" b="1">
                <a:latin typeface="맑은 고딕"/>
              </a:rPr>
              <a:t>4.</a:t>
            </a:r>
            <a:r>
              <a:rPr lang="ko-KR" altLang="en-US" sz="1700" b="1">
                <a:latin typeface="맑은 고딕"/>
              </a:rPr>
              <a:t> 철학의 귀환과 완성</a:t>
            </a:r>
            <a:r>
              <a:rPr lang="en-US" altLang="ko-KR" sz="1700" b="1">
                <a:latin typeface="맑은 고딕"/>
              </a:rPr>
              <a:t>,</a:t>
            </a:r>
            <a:r>
              <a:rPr lang="ko-KR" altLang="en-US" sz="1700" b="1">
                <a:latin typeface="맑은 고딕"/>
              </a:rPr>
              <a:t> 삶의 끝</a:t>
            </a:r>
            <a:endParaRPr lang="ko-KR" altLang="en-US" sz="1700" b="1">
              <a:latin typeface="맑은 고딕"/>
            </a:endParaRPr>
          </a:p>
          <a:p>
            <a:pPr lvl="0">
              <a:defRPr/>
            </a:pPr>
            <a:endParaRPr lang="ko-KR" altLang="en-US" sz="1500">
              <a:latin typeface="맑은 고딕"/>
            </a:endParaRPr>
          </a:p>
          <a:p>
            <a:pPr marL="0" lvl="0" indent="0">
              <a:buNone/>
              <a:defRPr/>
            </a:pPr>
            <a:r>
              <a:rPr lang="en-US" altLang="ko-KR" sz="1500">
                <a:latin typeface="맑은 고딕"/>
              </a:rPr>
              <a:t>-</a:t>
            </a:r>
            <a:r>
              <a:rPr lang="ko-KR" altLang="en-US" sz="1500">
                <a:latin typeface="맑은 고딕"/>
              </a:rPr>
              <a:t>  </a:t>
            </a:r>
            <a:r>
              <a:rPr lang="en-US" altLang="ko-KR" sz="1500">
                <a:latin typeface="맑은 고딕"/>
              </a:rPr>
              <a:t>『</a:t>
            </a:r>
            <a:r>
              <a:rPr lang="ko-KR" altLang="en-US" sz="1500">
                <a:latin typeface="맑은 고딕"/>
              </a:rPr>
              <a:t>논리</a:t>
            </a:r>
            <a:r>
              <a:rPr lang="en-US" altLang="ko-KR" sz="1500">
                <a:latin typeface="맑은 고딕"/>
              </a:rPr>
              <a:t>-</a:t>
            </a:r>
            <a:r>
              <a:rPr lang="ko-KR" altLang="en-US" sz="1500">
                <a:latin typeface="맑은 고딕"/>
              </a:rPr>
              <a:t>철학 논고</a:t>
            </a:r>
            <a:r>
              <a:rPr lang="en-US" altLang="ko-KR" sz="1500">
                <a:latin typeface="맑은 고딕"/>
              </a:rPr>
              <a:t>』</a:t>
            </a:r>
            <a:r>
              <a:rPr lang="ko-KR" altLang="en-US" sz="1500">
                <a:latin typeface="맑은 고딕"/>
              </a:rPr>
              <a:t>의 한계 인식</a:t>
            </a:r>
            <a:endParaRPr lang="ko-KR" altLang="en-US" sz="1500">
              <a:latin typeface="맑은 고딕"/>
            </a:endParaRPr>
          </a:p>
          <a:p>
            <a:pPr marL="0" lvl="0" indent="0">
              <a:buNone/>
              <a:defRPr/>
            </a:pPr>
            <a:r>
              <a:rPr lang="en-US" altLang="ko-KR" sz="1500">
                <a:latin typeface="맑은 고딕"/>
              </a:rPr>
              <a:t>-</a:t>
            </a:r>
            <a:r>
              <a:rPr lang="ko-KR" altLang="en-US" sz="1500">
                <a:latin typeface="맑은 고딕"/>
              </a:rPr>
              <a:t>  </a:t>
            </a:r>
            <a:r>
              <a:rPr lang="en-US" altLang="ko-KR" sz="1500">
                <a:latin typeface="맑은 고딕"/>
              </a:rPr>
              <a:t>1929</a:t>
            </a:r>
            <a:r>
              <a:rPr lang="ko-KR" altLang="en-US" sz="1500">
                <a:latin typeface="맑은 고딕"/>
              </a:rPr>
              <a:t>년 케임브리지로 철학계 복귀</a:t>
            </a:r>
            <a:endParaRPr lang="ko-KR" altLang="en-US" sz="1500">
              <a:latin typeface="맑은 고딕"/>
            </a:endParaRPr>
          </a:p>
          <a:p>
            <a:pPr marL="0" lvl="0" indent="0">
              <a:buNone/>
              <a:defRPr/>
            </a:pPr>
            <a:r>
              <a:rPr lang="en-US" altLang="ko-KR" sz="1500">
                <a:latin typeface="맑은 고딕"/>
              </a:rPr>
              <a:t>-</a:t>
            </a:r>
            <a:r>
              <a:rPr lang="ko-KR" altLang="en-US" sz="1500">
                <a:latin typeface="맑은 고딕"/>
              </a:rPr>
              <a:t>  </a:t>
            </a:r>
            <a:r>
              <a:rPr lang="en-US" altLang="ko-KR" sz="1500">
                <a:latin typeface="맑은 고딕"/>
              </a:rPr>
              <a:t>『</a:t>
            </a:r>
            <a:r>
              <a:rPr lang="ko-KR" altLang="en-US" sz="1500">
                <a:latin typeface="맑은 고딕"/>
              </a:rPr>
              <a:t>철학적 탐구</a:t>
            </a:r>
            <a:r>
              <a:rPr lang="en-US" altLang="ko-KR" sz="1500">
                <a:latin typeface="맑은 고딕"/>
              </a:rPr>
              <a:t>』</a:t>
            </a:r>
            <a:r>
              <a:rPr lang="ko-KR" altLang="en-US" sz="1500">
                <a:latin typeface="맑은 고딕"/>
              </a:rPr>
              <a:t>로 후기 철학 완성</a:t>
            </a:r>
            <a:endParaRPr lang="ko-KR" altLang="en-US" sz="1500">
              <a:latin typeface="맑은 고딕"/>
            </a:endParaRPr>
          </a:p>
          <a:p>
            <a:pPr marL="0" lvl="0" indent="0">
              <a:buNone/>
              <a:defRPr/>
            </a:pPr>
            <a:r>
              <a:rPr lang="en-US" altLang="ko-KR" sz="1500">
                <a:latin typeface="맑은 고딕"/>
              </a:rPr>
              <a:t>-</a:t>
            </a:r>
            <a:r>
              <a:rPr lang="ko-KR" altLang="en-US" sz="1500">
                <a:latin typeface="맑은 고딕"/>
              </a:rPr>
              <a:t>  </a:t>
            </a:r>
            <a:r>
              <a:rPr lang="en-US" altLang="ko-KR" sz="1500">
                <a:latin typeface="맑은 고딕"/>
              </a:rPr>
              <a:t>“</a:t>
            </a:r>
            <a:r>
              <a:rPr lang="ko-KR" altLang="en-US" sz="1500">
                <a:latin typeface="맑은 고딕"/>
              </a:rPr>
              <a:t>그들에게 전해주시오</a:t>
            </a:r>
            <a:r>
              <a:rPr lang="en-US" altLang="ko-KR" sz="1500">
                <a:latin typeface="맑은 고딕"/>
              </a:rPr>
              <a:t>.</a:t>
            </a:r>
            <a:r>
              <a:rPr lang="ko-KR" altLang="en-US" sz="1500">
                <a:latin typeface="맑은 고딕"/>
              </a:rPr>
              <a:t> 나는 정말 멋진 삶을 살았노라고</a:t>
            </a:r>
            <a:r>
              <a:rPr lang="en-US" altLang="ko-KR" sz="1500">
                <a:latin typeface="맑은 고딕"/>
              </a:rPr>
              <a:t>.”</a:t>
            </a:r>
            <a:endParaRPr lang="en-US" altLang="ko-KR" sz="1500">
              <a:latin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835458474"/>
      </p:ext>
    </p:extLst>
  </p:cSld>
  <p:clrMapOvr>
    <a:masterClrMapping/>
  </p:clrMapOvr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537835" y="1370556"/>
            <a:ext cx="10972798" cy="1143000"/>
          </a:xfrm>
        </p:spPr>
        <p:txBody>
          <a:bodyPr/>
          <a:p>
            <a:pPr lvl="0">
              <a:defRPr/>
            </a:pPr>
            <a:r>
              <a:rPr lang="ko-KR" altLang="en-US" sz="3600" b="1">
                <a:solidFill>
                  <a:srgbClr val="4261f8"/>
                </a:solidFill>
              </a:rPr>
              <a:t>퀴즈</a:t>
            </a:r>
            <a:r>
              <a:rPr lang="en-US" altLang="ko-KR" sz="3600" b="1">
                <a:solidFill>
                  <a:srgbClr val="4261f8"/>
                </a:solidFill>
              </a:rPr>
              <a:t>1</a:t>
            </a:r>
            <a:endParaRPr lang="en-US" altLang="ko-KR" sz="3600" b="1">
              <a:solidFill>
                <a:srgbClr val="4261f8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1" y="2800610"/>
            <a:ext cx="10972798" cy="2588343"/>
          </a:xfrm>
        </p:spPr>
        <p:txBody>
          <a:bodyPr/>
          <a:p>
            <a:pPr marL="0" lvl="0" indent="0" algn="ctr">
              <a:buNone/>
              <a:defRPr/>
            </a:pPr>
            <a:r>
              <a:rPr lang="ko-KR" altLang="en-US"/>
              <a:t>  </a:t>
            </a:r>
            <a:r>
              <a:rPr lang="ko-KR" altLang="en-US" sz="2400"/>
              <a:t>비트겐슈타인이 수학</a:t>
            </a:r>
            <a:r>
              <a:rPr lang="en-US" altLang="ko-KR" sz="2400"/>
              <a:t>,</a:t>
            </a:r>
            <a:r>
              <a:rPr lang="ko-KR" altLang="en-US" sz="2400"/>
              <a:t> 논리학</a:t>
            </a:r>
            <a:r>
              <a:rPr lang="en-US" altLang="ko-KR" sz="2400"/>
              <a:t>,</a:t>
            </a:r>
            <a:r>
              <a:rPr lang="ko-KR" altLang="en-US" sz="2400"/>
              <a:t> 철학에 관심을 가지게 된 결정적인 계기가 된 책의 제목은 무엇일까요</a:t>
            </a:r>
            <a:r>
              <a:rPr lang="en-US" altLang="ko-KR" sz="2400"/>
              <a:t>?</a:t>
            </a:r>
            <a:endParaRPr lang="ko-KR" altLang="en-US" sz="1600">
              <a:solidFill>
                <a:srgbClr val="a6a6a6"/>
              </a:solidFill>
            </a:endParaRPr>
          </a:p>
          <a:p>
            <a:pPr marL="0" lvl="0" indent="0" algn="ctr">
              <a:buNone/>
              <a:defRPr/>
            </a:pPr>
            <a:endParaRPr lang="ko-KR" altLang="en-US"/>
          </a:p>
          <a:p>
            <a:pPr marL="0" lvl="0" indent="0">
              <a:buNone/>
              <a:defRPr/>
            </a:pP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6498122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Override1.xml><?xml version="1.0" encoding="utf-8"?>
<a:themeOverrid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>
  <a:clrScheme name="디자인마당">
    <a:dk1>
      <a:srgbClr val="323232"/>
    </a:dk1>
    <a:lt1>
      <a:srgbClr val="ffffff"/>
    </a:lt1>
    <a:dk2>
      <a:srgbClr val="8492a4"/>
    </a:dk2>
    <a:lt2>
      <a:srgbClr val="ffcd03"/>
    </a:lt2>
    <a:accent1>
      <a:srgbClr val="4261f8"/>
    </a:accent1>
    <a:accent2>
      <a:srgbClr val="ff3482"/>
    </a:accent2>
    <a:accent3>
      <a:srgbClr val="9aa4b1"/>
    </a:accent3>
    <a:accent4>
      <a:srgbClr val="00c1ff"/>
    </a:accent4>
    <a:accent5>
      <a:srgbClr val="d5dce3"/>
    </a:accent5>
    <a:accent6>
      <a:srgbClr val="f0f2f6"/>
    </a:accent6>
    <a:hlink>
      <a:srgbClr val="00ffff"/>
    </a:hlink>
    <a:folHlink>
      <a:srgbClr val="525c73"/>
    </a:folHlink>
  </a:clrScheme>
</a:themeOverride>
</file>

<file path=ppt/theme/themeOverride2.xml><?xml version="1.0" encoding="utf-8"?>
<a:themeOverrid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>
  <a:clrScheme name="디자인마당">
    <a:dk1>
      <a:srgbClr val="323232"/>
    </a:dk1>
    <a:lt1>
      <a:srgbClr val="ffffff"/>
    </a:lt1>
    <a:dk2>
      <a:srgbClr val="8492a4"/>
    </a:dk2>
    <a:lt2>
      <a:srgbClr val="ffcd03"/>
    </a:lt2>
    <a:accent1>
      <a:srgbClr val="4261f8"/>
    </a:accent1>
    <a:accent2>
      <a:srgbClr val="ff3482"/>
    </a:accent2>
    <a:accent3>
      <a:srgbClr val="9aa4b1"/>
    </a:accent3>
    <a:accent4>
      <a:srgbClr val="00c1ff"/>
    </a:accent4>
    <a:accent5>
      <a:srgbClr val="d5dce3"/>
    </a:accent5>
    <a:accent6>
      <a:srgbClr val="f0f2f6"/>
    </a:accent6>
    <a:hlink>
      <a:srgbClr val="00ffff"/>
    </a:hlink>
    <a:folHlink>
      <a:srgbClr val="525c73"/>
    </a:folHlink>
  </a:clrScheme>
</a:themeOverride>
</file>

<file path=ppt/theme/themeOverride3.xml><?xml version="1.0" encoding="utf-8"?>
<a:themeOverrid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>
  <a:clrScheme name="디자인마당">
    <a:dk1>
      <a:srgbClr val="323232"/>
    </a:dk1>
    <a:lt1>
      <a:srgbClr val="ffffff"/>
    </a:lt1>
    <a:dk2>
      <a:srgbClr val="8492a4"/>
    </a:dk2>
    <a:lt2>
      <a:srgbClr val="ffcd03"/>
    </a:lt2>
    <a:accent1>
      <a:srgbClr val="4261f8"/>
    </a:accent1>
    <a:accent2>
      <a:srgbClr val="ff3482"/>
    </a:accent2>
    <a:accent3>
      <a:srgbClr val="9aa4b1"/>
    </a:accent3>
    <a:accent4>
      <a:srgbClr val="00c1ff"/>
    </a:accent4>
    <a:accent5>
      <a:srgbClr val="d5dce3"/>
    </a:accent5>
    <a:accent6>
      <a:srgbClr val="f0f2f6"/>
    </a:accent6>
    <a:hlink>
      <a:srgbClr val="00ffff"/>
    </a:hlink>
    <a:folHlink>
      <a:srgbClr val="525c73"/>
    </a:folHlink>
  </a:clrScheme>
</a:themeOverride>
</file>

<file path=ppt/theme/themeOverride4.xml><?xml version="1.0" encoding="utf-8"?>
<a:themeOverrid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>
  <a:clrScheme name="디자인마당">
    <a:dk1>
      <a:srgbClr val="323232"/>
    </a:dk1>
    <a:lt1>
      <a:srgbClr val="ffffff"/>
    </a:lt1>
    <a:dk2>
      <a:srgbClr val="8492a4"/>
    </a:dk2>
    <a:lt2>
      <a:srgbClr val="ffcd03"/>
    </a:lt2>
    <a:accent1>
      <a:srgbClr val="4261f8"/>
    </a:accent1>
    <a:accent2>
      <a:srgbClr val="ff3482"/>
    </a:accent2>
    <a:accent3>
      <a:srgbClr val="9aa4b1"/>
    </a:accent3>
    <a:accent4>
      <a:srgbClr val="00c1ff"/>
    </a:accent4>
    <a:accent5>
      <a:srgbClr val="d5dce3"/>
    </a:accent5>
    <a:accent6>
      <a:srgbClr val="f0f2f6"/>
    </a:accent6>
    <a:hlink>
      <a:srgbClr val="00ffff"/>
    </a:hlink>
    <a:folHlink>
      <a:srgbClr val="525c73"/>
    </a:folHlink>
  </a:clrScheme>
</a:themeOverrid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598</ep:Words>
  <ep:PresentationFormat>화면 슬라이드 쇼(4:3)</ep:PresentationFormat>
  <ep:Paragraphs>173</ep:Paragraphs>
  <ep:Slides>16</ep:Slides>
  <ep:Notes>2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ep:HeadingPairs>
  <ep:TitlesOfParts>
    <vt:vector size="17" baseType="lpstr">
      <vt:lpstr>한컴오피스</vt:lpstr>
      <vt:lpstr>슬라이드 1</vt:lpstr>
      <vt:lpstr>슬라이드 2</vt:lpstr>
      <vt:lpstr>슬라이드 3</vt:lpstr>
      <vt:lpstr>비트겐슈타인의 생애</vt:lpstr>
      <vt:lpstr>러셀과의 논쟁</vt:lpstr>
      <vt:lpstr>비트겐슈타인의 생애</vt:lpstr>
      <vt:lpstr>제 1차 세계대전 참전 - 『논리-철학 논고』</vt:lpstr>
      <vt:lpstr>비트겐슈타인의 생애</vt:lpstr>
      <vt:lpstr>퀴즈1</vt:lpstr>
      <vt:lpstr>퀴즈1</vt:lpstr>
      <vt:lpstr>퀴즈2</vt:lpstr>
      <vt:lpstr>퀴즈2</vt:lpstr>
      <vt:lpstr>퀴즈3</vt:lpstr>
      <vt:lpstr>퀴즈3</vt:lpstr>
      <vt:lpstr>요약 정리</vt:lpstr>
      <vt:lpstr>슬라이드 16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2026-05-20T16:13:17.512</dcterms:created>
  <dc:creator>김단아</dc:creator>
  <cp:lastModifiedBy>김단아</cp:lastModifiedBy>
  <dcterms:modified xsi:type="dcterms:W3CDTF">2026-05-21T06:30:53.346</dcterms:modified>
  <cp:revision>52</cp:revision>
  <cp:version>13.0.0.3189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