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108" y="342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서영 강" userId="a1f5914dbbd5f550" providerId="LiveId" clId="{7B096BA7-E7BD-42B2-B335-4A32B1BB0CE5}"/>
    <pc:docChg chg="modSld">
      <pc:chgData name="서영 강" userId="a1f5914dbbd5f550" providerId="LiveId" clId="{7B096BA7-E7BD-42B2-B335-4A32B1BB0CE5}" dt="2026-06-15T02:32:49.960" v="4" actId="20577"/>
      <pc:docMkLst>
        <pc:docMk/>
      </pc:docMkLst>
      <pc:sldChg chg="modSp mod">
        <pc:chgData name="서영 강" userId="a1f5914dbbd5f550" providerId="LiveId" clId="{7B096BA7-E7BD-42B2-B335-4A32B1BB0CE5}" dt="2026-06-15T02:32:34.272" v="0" actId="20577"/>
        <pc:sldMkLst>
          <pc:docMk/>
          <pc:sldMk cId="736164996" sldId="256"/>
        </pc:sldMkLst>
        <pc:spChg chg="mod">
          <ac:chgData name="서영 강" userId="a1f5914dbbd5f550" providerId="LiveId" clId="{7B096BA7-E7BD-42B2-B335-4A32B1BB0CE5}" dt="2026-06-15T02:32:34.272" v="0" actId="20577"/>
          <ac:spMkLst>
            <pc:docMk/>
            <pc:sldMk cId="736164996" sldId="256"/>
            <ac:spMk id="7" creationId="{BEB0576C-4CBB-4EA4-B3BC-675EDFC524A8}"/>
          </ac:spMkLst>
        </pc:spChg>
      </pc:sldChg>
      <pc:sldChg chg="modSp mod">
        <pc:chgData name="서영 강" userId="a1f5914dbbd5f550" providerId="LiveId" clId="{7B096BA7-E7BD-42B2-B335-4A32B1BB0CE5}" dt="2026-06-15T02:32:38.456" v="1" actId="20577"/>
        <pc:sldMkLst>
          <pc:docMk/>
          <pc:sldMk cId="982044593" sldId="258"/>
        </pc:sldMkLst>
        <pc:spChg chg="mod">
          <ac:chgData name="서영 강" userId="a1f5914dbbd5f550" providerId="LiveId" clId="{7B096BA7-E7BD-42B2-B335-4A32B1BB0CE5}" dt="2026-06-15T02:32:38.456" v="1" actId="20577"/>
          <ac:spMkLst>
            <pc:docMk/>
            <pc:sldMk cId="982044593" sldId="258"/>
            <ac:spMk id="7" creationId="{BEB0576C-4CBB-4EA4-B3BC-675EDFC524A8}"/>
          </ac:spMkLst>
        </pc:spChg>
      </pc:sldChg>
      <pc:sldChg chg="modSp mod">
        <pc:chgData name="서영 강" userId="a1f5914dbbd5f550" providerId="LiveId" clId="{7B096BA7-E7BD-42B2-B335-4A32B1BB0CE5}" dt="2026-06-15T02:32:42.110" v="2" actId="20577"/>
        <pc:sldMkLst>
          <pc:docMk/>
          <pc:sldMk cId="982044593" sldId="259"/>
        </pc:sldMkLst>
        <pc:spChg chg="mod">
          <ac:chgData name="서영 강" userId="a1f5914dbbd5f550" providerId="LiveId" clId="{7B096BA7-E7BD-42B2-B335-4A32B1BB0CE5}" dt="2026-06-15T02:32:42.110" v="2" actId="20577"/>
          <ac:spMkLst>
            <pc:docMk/>
            <pc:sldMk cId="982044593" sldId="259"/>
            <ac:spMk id="7" creationId="{BEB0576C-4CBB-4EA4-B3BC-675EDFC524A8}"/>
          </ac:spMkLst>
        </pc:spChg>
      </pc:sldChg>
      <pc:sldChg chg="modSp mod">
        <pc:chgData name="서영 강" userId="a1f5914dbbd5f550" providerId="LiveId" clId="{7B096BA7-E7BD-42B2-B335-4A32B1BB0CE5}" dt="2026-06-15T02:32:46.588" v="3" actId="20577"/>
        <pc:sldMkLst>
          <pc:docMk/>
          <pc:sldMk cId="4135878249" sldId="260"/>
        </pc:sldMkLst>
        <pc:spChg chg="mod">
          <ac:chgData name="서영 강" userId="a1f5914dbbd5f550" providerId="LiveId" clId="{7B096BA7-E7BD-42B2-B335-4A32B1BB0CE5}" dt="2026-06-15T02:32:46.588" v="3" actId="20577"/>
          <ac:spMkLst>
            <pc:docMk/>
            <pc:sldMk cId="4135878249" sldId="260"/>
            <ac:spMk id="7" creationId="{BEB0576C-4CBB-4EA4-B3BC-675EDFC524A8}"/>
          </ac:spMkLst>
        </pc:spChg>
      </pc:sldChg>
      <pc:sldChg chg="modSp mod">
        <pc:chgData name="서영 강" userId="a1f5914dbbd5f550" providerId="LiveId" clId="{7B096BA7-E7BD-42B2-B335-4A32B1BB0CE5}" dt="2026-06-15T02:32:49.960" v="4" actId="20577"/>
        <pc:sldMkLst>
          <pc:docMk/>
          <pc:sldMk cId="4135878249" sldId="261"/>
        </pc:sldMkLst>
        <pc:spChg chg="mod">
          <ac:chgData name="서영 강" userId="a1f5914dbbd5f550" providerId="LiveId" clId="{7B096BA7-E7BD-42B2-B335-4A32B1BB0CE5}" dt="2026-06-15T02:32:49.960" v="4" actId="20577"/>
          <ac:spMkLst>
            <pc:docMk/>
            <pc:sldMk cId="4135878249" sldId="261"/>
            <ac:spMk id="7" creationId="{BEB0576C-4CBB-4EA4-B3BC-675EDFC524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F21CFEAA-7795-4739-920D-09032B33119E}" type="datetime1">
              <a:rPr lang="ko-KR" altLang="en-US"/>
              <a:pPr lvl="0">
                <a:defRPr/>
              </a:pPr>
              <a:t>2026-06-15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 altLang="ko-KR"/>
              <a:t>Click to edit Master text styles</a:t>
            </a:r>
          </a:p>
          <a:p>
            <a:pPr lvl="1">
              <a:defRPr/>
            </a:pPr>
            <a:r>
              <a:rPr lang="en-US" altLang="ko-KR"/>
              <a:t>Second level</a:t>
            </a:r>
          </a:p>
          <a:p>
            <a:pPr lvl="2">
              <a:defRPr/>
            </a:pPr>
            <a:r>
              <a:rPr lang="en-US" altLang="ko-KR"/>
              <a:t>Third level</a:t>
            </a:r>
          </a:p>
          <a:p>
            <a:pPr lvl="3">
              <a:defRPr/>
            </a:pPr>
            <a:r>
              <a:rPr lang="en-US" altLang="ko-KR"/>
              <a:t>Fourth level</a:t>
            </a:r>
          </a:p>
          <a:p>
            <a:pPr lvl="4">
              <a:defRPr/>
            </a:pPr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47598F6-0A68-415C-97A9-7192AA106F2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18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5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7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1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8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9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4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0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8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0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3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강서영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문제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1-8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174" b="1406"/>
          <a:stretch>
            <a:fillRect/>
          </a:stretch>
        </p:blipFill>
        <p:spPr bwMode="auto">
          <a:xfrm>
            <a:off x="1598139" y="1136820"/>
            <a:ext cx="9051881" cy="476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164996"/>
      </p:ext>
    </p:extLst>
  </p:cSld>
  <p:clrMapOvr>
    <a:masterClrMapping/>
  </p:clrMapOvr>
  <p:transition spd="slow" advTm="21885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A8E9F6-FB1D-61AC-9C94-0EDD1FA8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논증이란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399CC7-432E-9AFC-99A2-CB037207F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증거나 전제에 의해 진리를 증명하는 것으로 옳고 그름을 이유를 들어 밝히는 것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주장에 대한 근거를 밝힘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귀납 논증</a:t>
            </a:r>
            <a:r>
              <a:rPr lang="en-US" altLang="ko-KR" dirty="0"/>
              <a:t>, </a:t>
            </a:r>
            <a:r>
              <a:rPr lang="ko-KR" altLang="en-US" dirty="0"/>
              <a:t>연역 논증</a:t>
            </a:r>
            <a:r>
              <a:rPr lang="en-US" altLang="ko-KR" dirty="0"/>
              <a:t>, </a:t>
            </a:r>
            <a:r>
              <a:rPr lang="ko-KR" altLang="en-US" dirty="0"/>
              <a:t>수사학적 논증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715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1402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cs typeface="+mj-cs"/>
              </a:rPr>
              <a:t>문제 </a:t>
            </a:r>
            <a:r>
              <a:rPr kumimoji="0" lang="en-US" altLang="ko-KR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cs typeface="+mj-cs"/>
              </a:rPr>
              <a:t>1-8</a:t>
            </a:r>
            <a:r>
              <a:rPr kumimoji="0" lang="ko-KR" alt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cs typeface="+mj-cs"/>
              </a:rPr>
              <a:t>의 해설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76864" y="2545491"/>
            <a:ext cx="957236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1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번</a:t>
            </a:r>
            <a:r>
              <a:rPr lang="en-US" altLang="ko-KR" sz="2000" b="1" dirty="0">
                <a:solidFill>
                  <a:prstClr val="black"/>
                </a:solidFill>
                <a:latin typeface="+mn-ea"/>
              </a:rPr>
              <a:t>) </a:t>
            </a:r>
            <a:r>
              <a:rPr lang="ko-KR" altLang="en-US" sz="2000" b="1" dirty="0">
                <a:solidFill>
                  <a:prstClr val="black"/>
                </a:solidFill>
                <a:latin typeface="+mn-ea"/>
              </a:rPr>
              <a:t>답</a:t>
            </a:r>
            <a:r>
              <a:rPr lang="en-US" altLang="ko-KR" sz="2000" b="1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2000" b="1" dirty="0">
                <a:solidFill>
                  <a:prstClr val="black"/>
                </a:solidFill>
                <a:latin typeface="+mn-ea"/>
              </a:rPr>
              <a:t>논증</a:t>
            </a:r>
            <a:endParaRPr lang="en-US" altLang="ko-KR" sz="2000" b="1" dirty="0">
              <a:solidFill>
                <a:prstClr val="black"/>
              </a:solidFill>
              <a:latin typeface="+mn-ea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합리적인 근거를 뒤에 제시함</a:t>
            </a: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이 문장의 순서를 바꿔서 그러므로나 </a:t>
            </a:r>
            <a:r>
              <a:rPr lang="ko-KR" altLang="en-US" b="1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그래서를</a:t>
            </a: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붙였을 때 보물을 땅에 쌓아두지 마라      </a:t>
            </a:r>
            <a:endParaRPr lang="en-US" altLang="ko-KR" b="1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정당화 하기 위한  근거를 제시하고</a:t>
            </a: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있는 문장이 되기 때문</a:t>
            </a: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b="1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번</a:t>
            </a:r>
            <a:r>
              <a:rPr lang="en-US" altLang="ko-KR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답</a:t>
            </a:r>
            <a:r>
              <a:rPr lang="en-US" altLang="ko-KR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설명</a:t>
            </a:r>
            <a:endParaRPr lang="en-US" altLang="ko-KR" sz="2000" b="1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바벨 지명이 이미 정해진 사실이며 상황에 대한 묘사를 하고 있다</a:t>
            </a: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b="1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 defTabSz="457200" latinLnBrk="0">
              <a:buFontTx/>
              <a:buChar char="-"/>
              <a:defRPr/>
            </a:pPr>
            <a:endParaRPr lang="en-US" altLang="ko-KR" b="1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3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번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답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: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설명 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-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이미 발생한 자연 현상에 대해 그 이유를 설명하는 것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kumimoji="0" lang="ko-KR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설명중에서도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인과적 설명에 해당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fontAlgn="base" latinLnBrk="0"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강서영</a:t>
            </a:r>
            <a:endParaRPr lang="en-US" altLang="ko-KR" sz="20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문제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1-8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044593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1402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</a:rPr>
              <a:t>문제 </a:t>
            </a:r>
            <a:r>
              <a:rPr kumimoji="0" lang="en-US" altLang="ko-KR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</a:rPr>
              <a:t>1-8</a:t>
            </a:r>
            <a:r>
              <a:rPr kumimoji="0" lang="ko-KR" alt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</a:rPr>
              <a:t>의 해설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68628" y="2578445"/>
            <a:ext cx="964650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번</a:t>
            </a:r>
            <a:r>
              <a:rPr lang="en-US" altLang="ko-KR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답</a:t>
            </a:r>
            <a:r>
              <a:rPr lang="en-US" altLang="ko-KR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설명  </a:t>
            </a:r>
            <a:endParaRPr lang="en-US" altLang="ko-KR" sz="2000" b="1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+mn-ea"/>
              </a:rPr>
              <a:t>-</a:t>
            </a:r>
            <a:r>
              <a:rPr lang="ko-KR" altLang="en-US" b="1" dirty="0">
                <a:solidFill>
                  <a:prstClr val="black"/>
                </a:solidFill>
                <a:latin typeface="+mn-ea"/>
              </a:rPr>
              <a:t>때문이라는 지시어가 있어 논증이라 생각할 수 있다</a:t>
            </a:r>
            <a:r>
              <a:rPr lang="en-US" altLang="ko-KR" b="1" dirty="0">
                <a:solidFill>
                  <a:prstClr val="black"/>
                </a:solidFill>
                <a:latin typeface="+mn-ea"/>
              </a:rPr>
              <a:t>.</a:t>
            </a:r>
            <a:r>
              <a:rPr lang="ko-KR" altLang="en-US" b="1" dirty="0">
                <a:solidFill>
                  <a:prstClr val="black"/>
                </a:solidFill>
                <a:latin typeface="+mn-ea"/>
              </a:rPr>
              <a:t> </a:t>
            </a:r>
            <a:endParaRPr lang="en-US" altLang="ko-KR" b="1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+mn-ea"/>
              </a:rPr>
              <a:t>-3</a:t>
            </a:r>
            <a:r>
              <a:rPr lang="ko-KR" altLang="en-US" b="1" dirty="0">
                <a:solidFill>
                  <a:prstClr val="black"/>
                </a:solidFill>
                <a:latin typeface="+mn-ea"/>
              </a:rPr>
              <a:t>번과 마찬가지로 이미 발생한 현상에 대해 그 이유를 설명하는  것으로 설명에 해당된다</a:t>
            </a:r>
            <a:r>
              <a:rPr lang="en-US" altLang="ko-KR" b="1" dirty="0">
                <a:solidFill>
                  <a:prstClr val="black"/>
                </a:solidFill>
                <a:latin typeface="+mn-ea"/>
              </a:rPr>
              <a:t>.</a:t>
            </a:r>
          </a:p>
          <a:p>
            <a:pPr lvl="0" defTabSz="457200" latinLnBrk="0">
              <a:lnSpc>
                <a:spcPct val="150000"/>
              </a:lnSpc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lvl="0" defTabSz="457200" latinLnBrk="0">
              <a:lnSpc>
                <a:spcPct val="150000"/>
              </a:lnSpc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5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번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) </a:t>
            </a:r>
            <a:r>
              <a:rPr lang="ko-KR" altLang="en-US" sz="2000" b="1" dirty="0">
                <a:solidFill>
                  <a:prstClr val="black"/>
                </a:solidFill>
                <a:latin typeface="+mn-ea"/>
              </a:rPr>
              <a:t>답</a:t>
            </a:r>
            <a:r>
              <a:rPr lang="en-US" altLang="ko-KR" sz="2000" b="1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2000" b="1" dirty="0">
                <a:solidFill>
                  <a:prstClr val="black"/>
                </a:solidFill>
                <a:latin typeface="+mn-ea"/>
              </a:rPr>
              <a:t>논증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변화는 실재한다는 사유와 변화는 오직 시간 속에서만 </a:t>
            </a:r>
            <a:r>
              <a:rPr kumimoji="0" lang="ko-KR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가능하다는 사유를 </a:t>
            </a: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진리라고 한다면</a:t>
            </a: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     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시간은 실재하는 어떤 존재라는 사유의 내용을 추리할 수 있다</a:t>
            </a: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‘</a:t>
            </a: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그러므로</a:t>
            </a: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’</a:t>
            </a:r>
            <a:r>
              <a:rPr lang="ko-KR" altLang="en-US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라는 접속사를 사용함</a:t>
            </a:r>
            <a:r>
              <a:rPr lang="en-US" altLang="ko-KR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fontAlgn="base" latinLnBrk="0"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강서영</a:t>
            </a:r>
            <a:endParaRPr lang="en-US" altLang="ko-KR" sz="20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문제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1-8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044593"/>
      </p:ext>
    </p:extLst>
  </p:cSld>
  <p:clrMapOvr>
    <a:masterClrMapping/>
  </p:clrMapOvr>
  <p:transition spd="slow" advTm="21885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fontAlgn="base" latinLnBrk="0"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강서영</a:t>
            </a:r>
            <a:endParaRPr lang="en-US" altLang="ko-KR" sz="20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문제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1-8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BA68562C-A844-4CE5-A286-3DFF6F0FFB46}"/>
              </a:ext>
            </a:extLst>
          </p:cNvPr>
          <p:cNvSpPr txBox="1">
            <a:spLocks/>
          </p:cNvSpPr>
          <p:nvPr/>
        </p:nvSpPr>
        <p:spPr>
          <a:xfrm>
            <a:off x="2989943" y="982131"/>
            <a:ext cx="58952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b="1" dirty="0">
                <a:solidFill>
                  <a:srgbClr val="FF0000"/>
                </a:solidFill>
              </a:rPr>
              <a:t>인공보편언어의 역사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679050-1692-4C7D-9AE5-D827B671451B}"/>
              </a:ext>
            </a:extLst>
          </p:cNvPr>
          <p:cNvSpPr txBox="1"/>
          <p:nvPr/>
        </p:nvSpPr>
        <p:spPr>
          <a:xfrm>
            <a:off x="1196548" y="2757792"/>
            <a:ext cx="97021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spc="-150" dirty="0">
                <a:latin typeface="바탕" pitchFamily="18" charset="-127"/>
                <a:ea typeface="바탕" pitchFamily="18" charset="-127"/>
              </a:rPr>
              <a:t>보편언어</a:t>
            </a:r>
            <a:endParaRPr lang="en-US" altLang="ko-KR" sz="2000" b="1" spc="-150" dirty="0">
              <a:latin typeface="바탕" pitchFamily="18" charset="-127"/>
              <a:ea typeface="바탕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b="1" spc="-150" dirty="0">
                <a:latin typeface="+mj-ea"/>
                <a:ea typeface="+mj-ea"/>
              </a:rPr>
              <a:t>      - 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언어가 어휘로 구성되어 사용된다면 </a:t>
            </a:r>
            <a:r>
              <a:rPr lang="ko-KR" altLang="en-US" b="1" spc="-150" dirty="0" err="1">
                <a:latin typeface="바탕" pitchFamily="18" charset="-127"/>
                <a:ea typeface="바탕" pitchFamily="18" charset="-127"/>
              </a:rPr>
              <a:t>인공적인문법과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 어휘를 만들면 되지 않을까라는 생각을 기초    </a:t>
            </a:r>
            <a:endParaRPr lang="en-US" altLang="ko-KR" b="1" spc="-150" dirty="0">
              <a:latin typeface="바탕" pitchFamily="18" charset="-127"/>
              <a:ea typeface="바탕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         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로 보편언어를 </a:t>
            </a:r>
            <a:r>
              <a:rPr lang="ko-KR" altLang="en-US" b="1" spc="-150" dirty="0" err="1">
                <a:latin typeface="바탕" pitchFamily="18" charset="-127"/>
                <a:ea typeface="바탕" pitchFamily="18" charset="-127"/>
              </a:rPr>
              <a:t>만듬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b="1" spc="-150" dirty="0">
                <a:latin typeface="+mj-ea"/>
                <a:ea typeface="+mj-ea"/>
              </a:rPr>
              <a:t>      - 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최초의 보편언어 창시자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라이프니츠 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하지만 실패로 아무도 관심 가지지 않음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endParaRPr lang="en-US" altLang="ko-KR" spc="-150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000" b="1" spc="-150" dirty="0">
                <a:latin typeface="+mj-ea"/>
                <a:ea typeface="+mj-ea"/>
              </a:rPr>
              <a:t>2.   </a:t>
            </a:r>
            <a:r>
              <a:rPr lang="ko-KR" altLang="en-US" sz="2000" b="1" spc="-150" dirty="0" err="1">
                <a:latin typeface="+mn-ea"/>
              </a:rPr>
              <a:t>루드비코</a:t>
            </a:r>
            <a:r>
              <a:rPr lang="ko-KR" altLang="en-US" sz="2000" b="1" spc="-150" dirty="0">
                <a:latin typeface="+mn-ea"/>
              </a:rPr>
              <a:t>  </a:t>
            </a:r>
            <a:r>
              <a:rPr lang="ko-KR" altLang="en-US" sz="2000" b="1" spc="-150" dirty="0" err="1">
                <a:latin typeface="+mn-ea"/>
              </a:rPr>
              <a:t>자멘호프</a:t>
            </a:r>
            <a:r>
              <a:rPr lang="ko-KR" altLang="en-US" sz="2000" b="1" spc="-150" dirty="0">
                <a:latin typeface="+mn-ea"/>
              </a:rPr>
              <a:t> </a:t>
            </a:r>
            <a:r>
              <a:rPr lang="en-US" altLang="ko-KR" sz="2000" b="1" spc="-150" dirty="0">
                <a:latin typeface="+mn-ea"/>
              </a:rPr>
              <a:t>(1859~1917)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pc="-150" dirty="0">
                <a:latin typeface="+mj-ea"/>
                <a:ea typeface="+mj-ea"/>
              </a:rPr>
              <a:t>      -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1887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’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에스페란토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( 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세계에서 가장 많이 쓰이는 인공어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) ’ 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창시자</a:t>
            </a:r>
            <a:endParaRPr lang="en-US" altLang="ko-KR" b="1" spc="-150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4" name="Picture 2" descr="비합리를 설명하기 위한 합리적 근거">
            <a:extLst>
              <a:ext uri="{FF2B5EF4-FFF2-40B4-BE49-F238E27FC236}">
                <a16:creationId xmlns:a16="http://schemas.microsoft.com/office/drawing/2014/main" id="{8FC81154-8ECF-42F2-984C-5E3563D4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5" y="587654"/>
            <a:ext cx="25527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로고스 - 위키백과, 우리 모두의 백과사전">
            <a:extLst>
              <a:ext uri="{FF2B5EF4-FFF2-40B4-BE49-F238E27FC236}">
                <a16:creationId xmlns:a16="http://schemas.microsoft.com/office/drawing/2014/main" id="{CC6CE852-321D-4D40-8D32-1EB3777F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919689"/>
            <a:ext cx="32099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878249"/>
      </p:ext>
    </p:extLst>
  </p:cSld>
  <p:clrMapOvr>
    <a:masterClrMapping/>
  </p:clrMapOvr>
  <p:transition spd="slow" advTm="21885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fontAlgn="base" latinLnBrk="0">
              <a:defRPr/>
            </a:pPr>
            <a:r>
              <a:rPr lang="ko-KR" altLang="en-US" sz="2000" b="1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강서영</a:t>
            </a:r>
            <a:endParaRPr lang="en-US" altLang="ko-KR" sz="20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문제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1-8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BA68562C-A844-4CE5-A286-3DFF6F0FFB46}"/>
              </a:ext>
            </a:extLst>
          </p:cNvPr>
          <p:cNvSpPr txBox="1">
            <a:spLocks/>
          </p:cNvSpPr>
          <p:nvPr/>
        </p:nvSpPr>
        <p:spPr>
          <a:xfrm>
            <a:off x="2989943" y="982131"/>
            <a:ext cx="58952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b="1" dirty="0">
                <a:solidFill>
                  <a:srgbClr val="FF0000"/>
                </a:solidFill>
              </a:rPr>
              <a:t>인공보편언어의 역사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679050-1692-4C7D-9AE5-D827B671451B}"/>
              </a:ext>
            </a:extLst>
          </p:cNvPr>
          <p:cNvSpPr txBox="1"/>
          <p:nvPr/>
        </p:nvSpPr>
        <p:spPr>
          <a:xfrm>
            <a:off x="1163596" y="2691889"/>
            <a:ext cx="98009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2000" b="1" spc="-150" dirty="0">
                <a:latin typeface="+mj-ea"/>
              </a:rPr>
              <a:t>3.   </a:t>
            </a:r>
            <a:r>
              <a:rPr lang="ko-KR" altLang="en-US" sz="2000" b="1" spc="-150" dirty="0">
                <a:latin typeface="+mj-ea"/>
              </a:rPr>
              <a:t>기호 논리학 </a:t>
            </a:r>
            <a:r>
              <a:rPr lang="en-US" altLang="ko-KR" sz="2000" b="1" spc="-150" dirty="0">
                <a:latin typeface="+mj-ea"/>
              </a:rPr>
              <a:t>(</a:t>
            </a:r>
            <a:r>
              <a:rPr lang="ko-KR" altLang="en-US" sz="2000" b="1" spc="-150" dirty="0">
                <a:latin typeface="+mj-ea"/>
              </a:rPr>
              <a:t>수리논리학</a:t>
            </a:r>
            <a:r>
              <a:rPr lang="en-US" altLang="ko-KR" sz="2000" b="1" spc="-150" dirty="0">
                <a:latin typeface="+mj-ea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b="1" spc="-150" dirty="0">
                <a:latin typeface="+mj-ea"/>
              </a:rPr>
              <a:t>      - </a:t>
            </a:r>
            <a:r>
              <a:rPr lang="ko-KR" altLang="en-US" b="1" spc="-150" dirty="0" err="1">
                <a:latin typeface="+mj-ea"/>
              </a:rPr>
              <a:t>프레게</a:t>
            </a:r>
            <a:r>
              <a:rPr lang="en-US" altLang="ko-KR" b="1" spc="-150" dirty="0">
                <a:latin typeface="+mj-ea"/>
              </a:rPr>
              <a:t>, </a:t>
            </a:r>
            <a:r>
              <a:rPr lang="ko-KR" altLang="en-US" b="1" spc="-150" dirty="0" err="1">
                <a:latin typeface="+mj-ea"/>
              </a:rPr>
              <a:t>러셀</a:t>
            </a:r>
            <a:r>
              <a:rPr lang="ko-KR" altLang="en-US" b="1" spc="-150" dirty="0">
                <a:latin typeface="+mj-ea"/>
              </a:rPr>
              <a:t> 등의 논리주의에 근거하여 등장</a:t>
            </a:r>
            <a:endParaRPr lang="en-US" altLang="ko-KR" b="1" spc="-150" dirty="0">
              <a:latin typeface="+mj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b="1" spc="-150" dirty="0">
                <a:latin typeface="+mj-ea"/>
              </a:rPr>
              <a:t>      - </a:t>
            </a:r>
            <a:r>
              <a:rPr lang="ko-KR" altLang="en-US" b="1" spc="-150" dirty="0">
                <a:latin typeface="+mj-ea"/>
              </a:rPr>
              <a:t>일상 언어</a:t>
            </a:r>
            <a:r>
              <a:rPr lang="en-US" altLang="ko-KR" b="1" spc="-150" dirty="0">
                <a:latin typeface="+mj-ea"/>
              </a:rPr>
              <a:t>, </a:t>
            </a:r>
            <a:r>
              <a:rPr lang="ko-KR" altLang="en-US" b="1" spc="-150" dirty="0">
                <a:latin typeface="+mj-ea"/>
              </a:rPr>
              <a:t>즉 자연언어를 사용할 때 올 수 있는 복잡성과 오류를 제거하고 명제를 효과적으로 </a:t>
            </a:r>
            <a:endParaRPr lang="en-US" altLang="ko-KR" b="1" spc="-150" dirty="0">
              <a:latin typeface="+mj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b="1" spc="-150" dirty="0">
                <a:latin typeface="+mj-ea"/>
              </a:rPr>
              <a:t>         </a:t>
            </a:r>
            <a:r>
              <a:rPr lang="ko-KR" altLang="en-US" b="1" spc="-150" dirty="0">
                <a:latin typeface="+mj-ea"/>
              </a:rPr>
              <a:t>쉽게 다룰 수 있도록 하기 위해 도입</a:t>
            </a:r>
            <a:endParaRPr lang="en-US" altLang="ko-KR" b="1" spc="-150" dirty="0">
              <a:latin typeface="+mj-ea"/>
            </a:endParaRPr>
          </a:p>
          <a:p>
            <a:pPr marL="342900" indent="-342900">
              <a:lnSpc>
                <a:spcPct val="150000"/>
              </a:lnSpc>
            </a:pPr>
            <a:endParaRPr lang="en-US" altLang="ko-KR" spc="-150" dirty="0">
              <a:latin typeface="+mj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000" b="1" spc="-150" dirty="0">
                <a:latin typeface="바탕" pitchFamily="18" charset="-127"/>
                <a:ea typeface="바탕" pitchFamily="18" charset="-127"/>
              </a:rPr>
              <a:t>4.   </a:t>
            </a:r>
            <a:r>
              <a:rPr lang="ko-KR" altLang="en-US" sz="2000" b="1" spc="-150" dirty="0">
                <a:latin typeface="바탕" pitchFamily="18" charset="-127"/>
                <a:ea typeface="바탕" pitchFamily="18" charset="-127"/>
              </a:rPr>
              <a:t>컴퓨터는  생각할  수  있을까</a:t>
            </a:r>
            <a:r>
              <a:rPr lang="en-US" altLang="ko-KR" sz="2000" b="1" spc="-150" dirty="0">
                <a:latin typeface="바탕" pitchFamily="18" charset="-127"/>
                <a:ea typeface="바탕" pitchFamily="18" charset="-127"/>
              </a:rPr>
              <a:t>?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b="1" spc="-150" dirty="0">
                <a:latin typeface="+mj-ea"/>
                <a:ea typeface="+mj-ea"/>
              </a:rPr>
              <a:t>      - </a:t>
            </a:r>
            <a:r>
              <a:rPr lang="ko-KR" altLang="en-US" b="1" spc="-150" dirty="0" err="1">
                <a:latin typeface="바탕" pitchFamily="18" charset="-127"/>
                <a:ea typeface="바탕" pitchFamily="18" charset="-127"/>
              </a:rPr>
              <a:t>튜링의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‘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인공언어도 언어이기 때문에 컴퓨터도 인간과 같은 사유를 할 수 있지 않을까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? 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물음 제기</a:t>
            </a:r>
            <a:endParaRPr lang="en-US" altLang="ko-KR" b="1" spc="-150" dirty="0">
              <a:latin typeface="바탕" pitchFamily="18" charset="-127"/>
              <a:ea typeface="바탕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b="1" spc="-150" dirty="0">
                <a:latin typeface="+mj-ea"/>
                <a:ea typeface="+mj-ea"/>
              </a:rPr>
              <a:t>-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b="1" spc="-150" dirty="0" err="1">
                <a:latin typeface="바탕" pitchFamily="18" charset="-127"/>
                <a:ea typeface="바탕" pitchFamily="18" charset="-127"/>
              </a:rPr>
              <a:t>튜링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기계도 인간처럼 생각을 할 수 있다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와  루카스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기계는 인간과 같이 생각할 수 없다</a:t>
            </a:r>
            <a:r>
              <a:rPr lang="en-US" altLang="ko-KR" b="1" spc="-150" dirty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b="1" spc="-150" dirty="0">
                <a:latin typeface="바탕" pitchFamily="18" charset="-127"/>
                <a:ea typeface="바탕" pitchFamily="18" charset="-127"/>
              </a:rPr>
              <a:t>의 논쟁</a:t>
            </a:r>
            <a:endParaRPr lang="en-US" altLang="ko-KR" b="1" spc="-150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4" name="Picture 2" descr="비합리를 설명하기 위한 합리적 근거">
            <a:extLst>
              <a:ext uri="{FF2B5EF4-FFF2-40B4-BE49-F238E27FC236}">
                <a16:creationId xmlns:a16="http://schemas.microsoft.com/office/drawing/2014/main" id="{8FC81154-8ECF-42F2-984C-5E3563D4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5" y="587654"/>
            <a:ext cx="25527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로고스 - 위키백과, 우리 모두의 백과사전">
            <a:extLst>
              <a:ext uri="{FF2B5EF4-FFF2-40B4-BE49-F238E27FC236}">
                <a16:creationId xmlns:a16="http://schemas.microsoft.com/office/drawing/2014/main" id="{CC6CE852-321D-4D40-8D32-1EB3777F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919689"/>
            <a:ext cx="32099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878249"/>
      </p:ext>
    </p:extLst>
  </p:cSld>
  <p:clrMapOvr>
    <a:masterClrMapping/>
  </p:clrMapOvr>
  <p:transition spd="slow" advTm="21885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sz="4400" dirty="0"/>
          </a:p>
          <a:p>
            <a:endParaRPr lang="en-US" altLang="ko-KR" sz="4400" dirty="0"/>
          </a:p>
          <a:p>
            <a:endParaRPr lang="en-US" altLang="ko-KR" sz="4400" dirty="0"/>
          </a:p>
          <a:p>
            <a:pPr algn="r">
              <a:buNone/>
            </a:pPr>
            <a:r>
              <a:rPr lang="ko-KR" altLang="en-US" sz="4400" b="1" dirty="0"/>
              <a:t>감사합니다</a:t>
            </a:r>
            <a:r>
              <a:rPr lang="en-US" altLang="ko-KR" sz="4400" b="1" dirty="0"/>
              <a:t>.</a:t>
            </a:r>
            <a:endParaRPr lang="ko-KR" altLang="en-US" sz="4400" b="1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MS PGothic"/>
        <a:font script="Hang" typeface="돋움"/>
        <a:font script="Hans" typeface="方正舒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346</Words>
  <Application>Microsoft Office PowerPoint</Application>
  <PresentationFormat>와이드스크린</PresentationFormat>
  <Paragraphs>59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나눔고딕 ExtraBold</vt:lpstr>
      <vt:lpstr>돋움</vt:lpstr>
      <vt:lpstr>맑은 고딕</vt:lpstr>
      <vt:lpstr>바탕</vt:lpstr>
      <vt:lpstr>Arial</vt:lpstr>
      <vt:lpstr>Garamond</vt:lpstr>
      <vt:lpstr>자연주의</vt:lpstr>
      <vt:lpstr>PowerPoint 프레젠테이션</vt:lpstr>
      <vt:lpstr>논증이란?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변탁규</dc:creator>
  <cp:lastModifiedBy>서영 강</cp:lastModifiedBy>
  <cp:revision>52</cp:revision>
  <dcterms:created xsi:type="dcterms:W3CDTF">2021-02-27T03:54:14Z</dcterms:created>
  <dcterms:modified xsi:type="dcterms:W3CDTF">2026-06-15T02:32:51Z</dcterms:modified>
  <cp:version/>
</cp:coreProperties>
</file>