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6" r:id="rId2"/>
    <p:sldId id="282" r:id="rId3"/>
    <p:sldId id="285" r:id="rId4"/>
    <p:sldId id="283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CFEAA-7795-4739-920D-09032B33119E}" type="datetimeFigureOut">
              <a:rPr lang="ko-KR" altLang="en-US" smtClean="0"/>
              <a:t>2026-03-26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598F6-0A68-415C-97A9-7192AA106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61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85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7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1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8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91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4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00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86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0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8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03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7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3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9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A8D713-7956-3839-2D3C-533C125C3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3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관련성의 오류 정의와 사례 설명</a:t>
            </a:r>
            <a:endParaRPr lang="ko-KR" altLang="en-US" sz="36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3B3C71F-B083-1315-BD16-E59C769BA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환경에너지공학과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20243199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심규원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942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환경에너지공학과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/ </a:t>
            </a:r>
            <a:r>
              <a:rPr lang="en-US" altLang="ko-KR" sz="2000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20243199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/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심규원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문제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lang="en-US" altLang="ko-KR" sz="2000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2-32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93829-D831-ECC8-47C2-6BC5F5A94E21}"/>
              </a:ext>
            </a:extLst>
          </p:cNvPr>
          <p:cNvSpPr txBox="1"/>
          <p:nvPr/>
        </p:nvSpPr>
        <p:spPr>
          <a:xfrm>
            <a:off x="1082906" y="1847253"/>
            <a:ext cx="10026187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당신은 이 사건과 무관하다는 것을 입증하지 </a:t>
            </a:r>
            <a:r>
              <a:rPr lang="ko-KR" altLang="en-US" b="1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못했어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범인은 바로 당신이야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① 준섭이의 보고서는 읽을 필요도 없어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준섭이는 문어다리 연애를 즐기는 사람이거든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② 멋쟁이 우리 아빠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이번 달 용돈도 많이 </a:t>
            </a:r>
            <a:r>
              <a:rPr lang="ko-KR" altLang="en-US" b="1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주실거죠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?</a:t>
            </a: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③ 배우 류승룡이 열연한 영화 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‘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극한 직업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‘ 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이 관객수 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1500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만을 </a:t>
            </a:r>
            <a:r>
              <a:rPr lang="ko-KR" altLang="en-US" b="1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돌파했대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그 영화는 훌륭한 영화임에 틀림없어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	</a:t>
            </a: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④ 이 세상에서 가장 성실한 사람은 우리 어머니야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아직까지 우리 어머니를 성실하지 않다고 말하는 사람을 본 적이 없거든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⑤ 성경의 내용은 모두 진리이다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성경에서 모든 내용이 진리라고 말하고 있기 때문이다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0447471-C96B-352B-53A2-71F1725A6727}"/>
              </a:ext>
            </a:extLst>
          </p:cNvPr>
          <p:cNvSpPr/>
          <p:nvPr/>
        </p:nvSpPr>
        <p:spPr>
          <a:xfrm>
            <a:off x="2913529" y="977153"/>
            <a:ext cx="6230471" cy="5199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제시문과 같은 오류를 범하고 있는 것을 고르시오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1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환경에너지공학과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/ </a:t>
            </a:r>
            <a:r>
              <a:rPr lang="en-US" altLang="ko-KR" sz="2000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20243199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/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심규원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문제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lang="en-US" altLang="ko-KR" sz="2000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2-32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93829-D831-ECC8-47C2-6BC5F5A94E21}"/>
              </a:ext>
            </a:extLst>
          </p:cNvPr>
          <p:cNvSpPr txBox="1"/>
          <p:nvPr/>
        </p:nvSpPr>
        <p:spPr>
          <a:xfrm>
            <a:off x="1082905" y="751344"/>
            <a:ext cx="10026187" cy="5355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당신은 이 사건과 무관하다는 것을 입증하지 못 했어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범인은 바로 당신이야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① 준섭이의 보고서는 읽을 필요도 없어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준섭이는 문어다리 연애를 즐기는 사람이거든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② 멋쟁이 우리 아빠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이번 달 용돈도 많이 주실 거죠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?</a:t>
            </a: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③ 배우 류승룡이 열연한 영화 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‘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극한 직업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‘ 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이 관객수 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1500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만을 </a:t>
            </a:r>
            <a:r>
              <a:rPr lang="ko-KR" altLang="en-US" b="1" dirty="0" err="1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돌파했대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그 영화는 훌륭한 영화임에 틀림없어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	</a:t>
            </a: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④ 이 세상에서 가장 성실한 사람은 우리 어머니야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아직까지 우리 어머니를 성실하지 않다고 말하는 사람을 본 적이 없거든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⑤ 성경의 내용은 모두 진리이다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lang="ko-KR" altLang="en-US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성경에서 모든 내용이 진리라고 말하고 있기 때문이다</a:t>
            </a:r>
            <a:r>
              <a:rPr lang="en-US" altLang="ko-KR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endParaRPr lang="en-US" altLang="ko-KR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901EDF2-4CF7-A099-A601-405B2E0B1A61}"/>
              </a:ext>
            </a:extLst>
          </p:cNvPr>
          <p:cNvSpPr/>
          <p:nvPr/>
        </p:nvSpPr>
        <p:spPr>
          <a:xfrm>
            <a:off x="1990163" y="1201271"/>
            <a:ext cx="8211670" cy="29583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→ </a:t>
            </a:r>
            <a:r>
              <a:rPr lang="ko-KR" altLang="en-US" sz="1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이 사건과 무관하지 않은 것의 반증을 하지 못했기 때문에 범인이라 단정 짓는 오류</a:t>
            </a:r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– </a:t>
            </a:r>
            <a:r>
              <a:rPr lang="ko-KR" altLang="en-US" sz="14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무지에의 논증</a:t>
            </a:r>
            <a:endParaRPr lang="ko-KR" altLang="en-US" sz="1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E06C0E9-4225-E4C4-F473-770BE068A584}"/>
              </a:ext>
            </a:extLst>
          </p:cNvPr>
          <p:cNvSpPr/>
          <p:nvPr/>
        </p:nvSpPr>
        <p:spPr>
          <a:xfrm>
            <a:off x="1558037" y="2034057"/>
            <a:ext cx="9108142" cy="29583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→ 준섭이가 문어다리 연애를 하는 배경을 </a:t>
            </a:r>
            <a:r>
              <a:rPr lang="ko-KR" alt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근거로하여</a:t>
            </a:r>
            <a:r>
              <a:rPr lang="ko-KR" alt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보고서를 읽을 필요가 없다고 판단하는 오류</a:t>
            </a:r>
            <a:r>
              <a:rPr lang="en-US" altLang="ko-K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-</a:t>
            </a:r>
            <a:r>
              <a: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사람에의 논증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8EA5D14-979D-C167-E34F-846D96743304}"/>
              </a:ext>
            </a:extLst>
          </p:cNvPr>
          <p:cNvSpPr/>
          <p:nvPr/>
        </p:nvSpPr>
        <p:spPr>
          <a:xfrm>
            <a:off x="1558036" y="2847815"/>
            <a:ext cx="6723531" cy="29583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→ 아빠에게 감정적 설득으로 용돈을 </a:t>
            </a:r>
            <a:r>
              <a:rPr lang="ko-KR" alt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요구하는데에서</a:t>
            </a:r>
            <a:r>
              <a:rPr lang="ko-KR" alt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발생하는 오류</a:t>
            </a:r>
            <a:r>
              <a:rPr lang="en-US" altLang="ko-K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-</a:t>
            </a:r>
            <a:r>
              <a: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연민에의 오류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3A6AB2C-C3F9-7A2B-2477-EC179901A5CC}"/>
              </a:ext>
            </a:extLst>
          </p:cNvPr>
          <p:cNvSpPr/>
          <p:nvPr/>
        </p:nvSpPr>
        <p:spPr>
          <a:xfrm>
            <a:off x="1558037" y="3887469"/>
            <a:ext cx="9325116" cy="29583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→ </a:t>
            </a:r>
            <a:r>
              <a:rPr lang="en-US" altLang="ko-K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1500</a:t>
            </a:r>
            <a:r>
              <a:rPr lang="ko-KR" alt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만 관객수를 돌파한 것이 훌륭한 영화라는 것과 논리적으로 연결할 근거가 타당하지 않은 오류</a:t>
            </a:r>
            <a:r>
              <a:rPr lang="en-US" altLang="ko-K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-</a:t>
            </a:r>
            <a:r>
              <a: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대중에의 호소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D43EED4-5BE1-4430-A48E-522EA45BDCD6}"/>
              </a:ext>
            </a:extLst>
          </p:cNvPr>
          <p:cNvSpPr/>
          <p:nvPr/>
        </p:nvSpPr>
        <p:spPr>
          <a:xfrm>
            <a:off x="1558036" y="5810821"/>
            <a:ext cx="5981281" cy="29583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→ 성경의 내용이 진리인 이유를 성경에서 다시 찾고 있는 오류</a:t>
            </a:r>
            <a:r>
              <a:rPr lang="en-US" altLang="ko-K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-</a:t>
            </a:r>
            <a:r>
              <a:rPr lang="ko-KR" alt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순환논증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F7EA2A7-25BC-53FD-67EA-EA098FED0347}"/>
              </a:ext>
            </a:extLst>
          </p:cNvPr>
          <p:cNvSpPr/>
          <p:nvPr/>
        </p:nvSpPr>
        <p:spPr>
          <a:xfrm>
            <a:off x="1558037" y="4973382"/>
            <a:ext cx="8328209" cy="29583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→ 어머니가 성실하지 않다고 말한 사람이 없기 때문에 어머니가 성실하다 주장하는 오류</a:t>
            </a:r>
            <a:r>
              <a:rPr lang="en-US" altLang="ko-K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-</a:t>
            </a:r>
            <a:r>
              <a: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무지에의 논증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55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환경에너지공학과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/ 20243199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/ </a:t>
            </a:r>
            <a:r>
              <a:rPr lang="ko-KR" altLang="en-US" sz="2000" b="1" dirty="0" err="1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심규원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문제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lang="en-US" altLang="ko-KR" sz="2000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2-32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F429D7E-FD1C-4BD5-066A-3DA6EFFDBDC3}"/>
              </a:ext>
            </a:extLst>
          </p:cNvPr>
          <p:cNvSpPr/>
          <p:nvPr/>
        </p:nvSpPr>
        <p:spPr>
          <a:xfrm>
            <a:off x="3014382" y="1007599"/>
            <a:ext cx="6154270" cy="528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관련성의 오류 유형이란</a:t>
            </a:r>
            <a:r>
              <a:rPr lang="en-US" altLang="ko-KR" sz="2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?</a:t>
            </a:r>
            <a:endParaRPr lang="ko-KR" altLang="en-US" sz="2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3106982-6A5D-A912-74B2-4DBEEB537AE2}"/>
              </a:ext>
            </a:extLst>
          </p:cNvPr>
          <p:cNvSpPr/>
          <p:nvPr/>
        </p:nvSpPr>
        <p:spPr>
          <a:xfrm>
            <a:off x="1102660" y="1846729"/>
            <a:ext cx="9753600" cy="3684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관련성 없이 심리적 영향을 끼쳐 주장을 받아들이게 하는 오류</a:t>
            </a:r>
            <a:r>
              <a:rPr lang="en-US" altLang="ko-KR" sz="2000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endParaRPr lang="en-US" altLang="ko-KR" sz="2000" b="1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연민에 호소하는 경우</a:t>
            </a:r>
            <a:r>
              <a:rPr lang="en-US" altLang="ko-KR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: </a:t>
            </a:r>
            <a:r>
              <a:rPr lang="ko-KR" altLang="en-US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관련성 없이 심리적 영향을 끼쳐 주장을 받아들이게 하는 오류</a:t>
            </a:r>
            <a:r>
              <a:rPr lang="en-US" altLang="ko-KR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다수에 호소하는 경우</a:t>
            </a:r>
            <a:r>
              <a:rPr lang="en-US" altLang="ko-KR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: </a:t>
            </a:r>
            <a:r>
              <a:rPr lang="ko-KR" altLang="en-US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많은 사람이 믿거나 따른다는 이유만으로 주장이 옳다고 하는 오류</a:t>
            </a:r>
            <a:r>
              <a:rPr lang="en-US" altLang="ko-KR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사적 관계에 호소하는 오류</a:t>
            </a:r>
            <a:r>
              <a:rPr lang="en-US" altLang="ko-KR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: </a:t>
            </a:r>
            <a:r>
              <a:rPr lang="ko-KR" altLang="en-US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개인적 친분이나 관계를 이유로 주장의 타당성을 인정하게 하려는 오류</a:t>
            </a:r>
            <a:endParaRPr lang="en-US" altLang="ko-KR" b="1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권위에 호소하는 오류</a:t>
            </a:r>
            <a:r>
              <a:rPr lang="en-US" altLang="ko-KR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: </a:t>
            </a:r>
            <a:r>
              <a:rPr lang="ko-KR" altLang="en-US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적절하지 않거나 관련 없는 권위를 근거로 주장이 옳다고 하는 오류</a:t>
            </a:r>
            <a:endParaRPr lang="en-US" altLang="ko-KR" b="1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사람에의 오류</a:t>
            </a:r>
            <a:r>
              <a:rPr lang="en-US" altLang="ko-KR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전통에 호소하는 오류</a:t>
            </a:r>
            <a:r>
              <a:rPr lang="en-US" altLang="ko-KR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원천봉쇄의 오류</a:t>
            </a:r>
            <a:r>
              <a:rPr lang="en-US" altLang="ko-KR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피장파장의 오류</a:t>
            </a:r>
            <a:r>
              <a:rPr lang="en-US" altLang="ko-KR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, </a:t>
            </a:r>
            <a:r>
              <a:rPr lang="ko-KR" altLang="en-US" b="1" dirty="0" err="1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숭경에의</a:t>
            </a:r>
            <a:r>
              <a:rPr lang="ko-KR" altLang="en-US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오류</a:t>
            </a:r>
            <a:r>
              <a:rPr lang="en-US" altLang="ko-KR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의도확대의 오류</a:t>
            </a:r>
            <a:endParaRPr lang="en-US" altLang="ko-KR" b="1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endParaRPr lang="en-US" altLang="ko-KR" sz="2000" b="1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endParaRPr lang="en-US" altLang="ko-KR" sz="2000" b="1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8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404</Words>
  <Application>Microsoft Office PowerPoint</Application>
  <PresentationFormat>와이드스크린</PresentationFormat>
  <Paragraphs>51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1" baseType="lpstr">
      <vt:lpstr>나눔고딕 ExtraBold</vt:lpstr>
      <vt:lpstr>맑은 고딕</vt:lpstr>
      <vt:lpstr>맑은 고딕 Semilight</vt:lpstr>
      <vt:lpstr>Arial</vt:lpstr>
      <vt:lpstr>Garamond</vt:lpstr>
      <vt:lpstr>Wingdings</vt:lpstr>
      <vt:lpstr>자연주의</vt:lpstr>
      <vt:lpstr>관련성의 오류 정의와 사례 설명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변탁규</dc:creator>
  <cp:lastModifiedBy>규원 심</cp:lastModifiedBy>
  <cp:revision>30</cp:revision>
  <dcterms:created xsi:type="dcterms:W3CDTF">2021-02-27T03:54:14Z</dcterms:created>
  <dcterms:modified xsi:type="dcterms:W3CDTF">2026-03-25T16:13:25Z</dcterms:modified>
</cp:coreProperties>
</file>