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22" r:id="rId1"/>
  </p:sldMasterIdLst>
  <p:sldIdLst>
    <p:sldId id="257" r:id="rId2"/>
    <p:sldId id="258" r:id="rId3"/>
    <p:sldId id="274" r:id="rId4"/>
    <p:sldId id="275" r:id="rId5"/>
    <p:sldId id="276" r:id="rId6"/>
    <p:sldId id="280" r:id="rId7"/>
    <p:sldId id="281" r:id="rId8"/>
    <p:sldId id="261" r:id="rId9"/>
    <p:sldId id="262" r:id="rId10"/>
    <p:sldId id="263" r:id="rId11"/>
    <p:sldId id="264" r:id="rId12"/>
    <p:sldId id="266" r:id="rId13"/>
    <p:sldId id="269" r:id="rId14"/>
    <p:sldId id="278" r:id="rId15"/>
    <p:sldId id="277" r:id="rId16"/>
    <p:sldId id="279" r:id="rId17"/>
    <p:sldId id="265" r:id="rId18"/>
  </p:sldIdLst>
  <p:sldSz cx="9144000" cy="6858000" type="screen4x3"/>
  <p:notesSz cx="6858000" cy="9144000"/>
  <p:embeddedFontLst>
    <p:embeddedFont>
      <p:font typeface="HY견고딕" panose="02030600000101010101" pitchFamily="18" charset="-127"/>
      <p:regular r:id="rId19"/>
    </p:embeddedFont>
    <p:embeddedFont>
      <p:font typeface="맑은 고딕" panose="020B0503020000020004" pitchFamily="50" charset="-127"/>
      <p:regular r:id="rId20"/>
      <p:bold r:id="rId21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4" userDrawn="1">
          <p15:clr>
            <a:srgbClr val="A4A3A4"/>
          </p15:clr>
        </p15:guide>
        <p15:guide id="2" pos="29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36"/>
    <p:restoredTop sz="96863"/>
  </p:normalViewPr>
  <p:slideViewPr>
    <p:cSldViewPr snapToObjects="1">
      <p:cViewPr varScale="1">
        <p:scale>
          <a:sx n="106" d="100"/>
          <a:sy n="106" d="100"/>
        </p:scale>
        <p:origin x="252" y="68"/>
      </p:cViewPr>
      <p:guideLst>
        <p:guide orient="horz" pos="2204"/>
        <p:guide pos="29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243D-D1B4-4CFF-B1DF-BE9F806864E1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1870-A9E5-4CB7-991F-98D6ADF3C4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871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243D-D1B4-4CFF-B1DF-BE9F806864E1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1870-A9E5-4CB7-991F-98D6ADF3C4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5027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243D-D1B4-4CFF-B1DF-BE9F806864E1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1870-A9E5-4CB7-991F-98D6ADF3C4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5942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243D-D1B4-4CFF-B1DF-BE9F806864E1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1870-A9E5-4CB7-991F-98D6ADF3C4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755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243D-D1B4-4CFF-B1DF-BE9F806864E1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1870-A9E5-4CB7-991F-98D6ADF3C4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670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243D-D1B4-4CFF-B1DF-BE9F806864E1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1870-A9E5-4CB7-991F-98D6ADF3C4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700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243D-D1B4-4CFF-B1DF-BE9F806864E1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1870-A9E5-4CB7-991F-98D6ADF3C4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2480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243D-D1B4-4CFF-B1DF-BE9F806864E1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1870-A9E5-4CB7-991F-98D6ADF3C4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8139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243D-D1B4-4CFF-B1DF-BE9F806864E1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1870-A9E5-4CB7-991F-98D6ADF3C4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9128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243D-D1B4-4CFF-B1DF-BE9F806864E1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1870-A9E5-4CB7-991F-98D6ADF3C4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0205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0243D-D1B4-4CFF-B1DF-BE9F806864E1}" type="datetimeFigureOut">
              <a:rPr lang="ko-KR" altLang="en-US" smtClean="0"/>
              <a:t>2026-03-19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1870-A9E5-4CB7-991F-98D6ADF3C48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4975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Office 테마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0243D-D1B4-4CFF-B1DF-BE9F806864E1}" type="datetimeFigureOut">
              <a:rPr lang="ko-KR" altLang="en-US"/>
              <a:pPr/>
              <a:t>2026-03-19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31870-A9E5-4CB7-991F-98D6ADF3C48C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960495" y="5492115"/>
            <a:ext cx="3491865" cy="2768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dist"/>
            <a:endParaRPr lang="ko-KR" altLang="en-US" sz="120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2" name="직선 연결선 21"/>
          <p:cNvCxnSpPr/>
          <p:nvPr/>
        </p:nvCxnSpPr>
        <p:spPr>
          <a:xfrm>
            <a:off x="2700020" y="3573145"/>
            <a:ext cx="374459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>
            <a:off x="2700020" y="3620135"/>
            <a:ext cx="374459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9" name="직사각형 1028"/>
          <p:cNvSpPr txBox="1"/>
          <p:nvPr/>
        </p:nvSpPr>
        <p:spPr>
          <a:xfrm>
            <a:off x="4824028" y="6150808"/>
            <a:ext cx="4465253" cy="400110"/>
          </a:xfrm>
          <a:prstGeom prst="rect">
            <a:avLst/>
          </a:prstGeom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>
              <a:buFontTx/>
              <a:buNone/>
            </a:pPr>
            <a:r>
              <a:rPr lang="ko-KR" altLang="en-US" sz="2000" b="1" dirty="0"/>
              <a:t>전자</a:t>
            </a:r>
            <a:r>
              <a:rPr lang="en-US" altLang="ko-KR" sz="2000" b="1" dirty="0"/>
              <a:t>it</a:t>
            </a:r>
            <a:r>
              <a:rPr lang="ko-KR" altLang="en-US" sz="2000" b="1" dirty="0"/>
              <a:t>기계자동차 </a:t>
            </a:r>
            <a:r>
              <a:rPr lang="en-US" altLang="ko-KR" sz="2000" b="1" dirty="0"/>
              <a:t>20223510 </a:t>
            </a:r>
            <a:r>
              <a:rPr lang="ko-KR" altLang="en-US" sz="2000" b="1" dirty="0"/>
              <a:t>고동규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00019" y="3908971"/>
            <a:ext cx="37445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latin typeface="+mj-ea"/>
                <a:ea typeface="+mj-ea"/>
              </a:rPr>
              <a:t>3.4 – 3.5 </a:t>
            </a:r>
          </a:p>
          <a:p>
            <a:pPr algn="ctr"/>
            <a:r>
              <a:rPr lang="ko-KR" altLang="en-US" sz="3600" b="1" dirty="0">
                <a:latin typeface="+mj-ea"/>
                <a:ea typeface="+mj-ea"/>
              </a:rPr>
              <a:t>문제의 틀 만들기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437515" y="5182235"/>
            <a:ext cx="4105275" cy="133794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228600" indent="-228600" algn="l">
              <a:lnSpc>
                <a:spcPct val="150000"/>
              </a:lnSpc>
              <a:buFont typeface="맑은 고딕"/>
              <a:buChar char="-"/>
            </a:pP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우리의 가장 사실적인 정보도  우리가 바라는 것보다 훨씬 더 안정적이지 못할 수 있다</a:t>
            </a:r>
          </a:p>
        </p:txBody>
      </p:sp>
      <p:sp>
        <p:nvSpPr>
          <p:cNvPr id="16" name="타원 15"/>
          <p:cNvSpPr/>
          <p:nvPr/>
        </p:nvSpPr>
        <p:spPr>
          <a:xfrm>
            <a:off x="2191067" y="820420"/>
            <a:ext cx="4500245" cy="3679825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77800" sx="102000" sy="102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2191067" y="1321504"/>
            <a:ext cx="453999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2400" b="1" dirty="0">
                <a:latin typeface="맑은 고딕" charset="0"/>
              </a:rPr>
              <a:t> </a:t>
            </a:r>
            <a:r>
              <a:rPr lang="ko-KR" altLang="en-US" sz="2400" b="1" dirty="0">
                <a:latin typeface="맑은 고딕" charset="0"/>
                <a:ea typeface="맑은 고딕" charset="0"/>
              </a:rPr>
              <a:t>사실적</a:t>
            </a:r>
            <a:r>
              <a:rPr lang="ko-KR" altLang="en-US" sz="2400" b="1" dirty="0">
                <a:latin typeface="맑은 고딕" charset="0"/>
              </a:rPr>
              <a:t> </a:t>
            </a:r>
            <a:r>
              <a:rPr lang="ko-KR" altLang="en-US" sz="2400" b="1" dirty="0">
                <a:latin typeface="맑은 고딕" charset="0"/>
                <a:ea typeface="맑은 고딕" charset="0"/>
              </a:rPr>
              <a:t>쟁점들이</a:t>
            </a:r>
            <a:r>
              <a:rPr lang="ko-KR" altLang="en-US" sz="2400" b="1" dirty="0">
                <a:latin typeface="맑은 고딕" charset="0"/>
              </a:rPr>
              <a:t> </a:t>
            </a:r>
          </a:p>
          <a:p>
            <a:pPr algn="ctr"/>
            <a:r>
              <a:rPr lang="ko-KR" altLang="en-US" sz="2400" b="1" dirty="0">
                <a:latin typeface="맑은 고딕" charset="0"/>
                <a:ea typeface="맑은 고딕" charset="0"/>
              </a:rPr>
              <a:t>분명하게 따로 </a:t>
            </a:r>
          </a:p>
          <a:p>
            <a:pPr algn="ctr"/>
            <a:r>
              <a:rPr lang="ko-KR" altLang="en-US" sz="2400" b="1" dirty="0">
                <a:latin typeface="맑은 고딕" charset="0"/>
                <a:ea typeface="맑은 고딕" charset="0"/>
              </a:rPr>
              <a:t>분리된다면</a:t>
            </a:r>
            <a:r>
              <a:rPr lang="en-US" altLang="ko-KR" sz="2400" b="1" dirty="0">
                <a:latin typeface="맑은 고딕" charset="0"/>
                <a:ea typeface="맑은 고딕" charset="0"/>
              </a:rPr>
              <a:t>,</a:t>
            </a:r>
            <a:r>
              <a:rPr lang="ko-KR" altLang="en-US" sz="2400" b="1" dirty="0">
                <a:latin typeface="맑은 고딕" charset="0"/>
                <a:ea typeface="맑은 고딕" charset="0"/>
              </a:rPr>
              <a:t> 불일치는 </a:t>
            </a:r>
          </a:p>
          <a:p>
            <a:pPr algn="ctr"/>
            <a:r>
              <a:rPr lang="ko-KR" altLang="en-US" sz="2400" b="1" dirty="0">
                <a:latin typeface="맑은 고딕" charset="0"/>
                <a:ea typeface="맑은 고딕" charset="0"/>
              </a:rPr>
              <a:t>종종 또 다른 수준에서 </a:t>
            </a:r>
          </a:p>
          <a:p>
            <a:pPr algn="ctr"/>
            <a:r>
              <a:rPr lang="ko-KR" altLang="en-US" sz="2400" b="1" dirty="0">
                <a:latin typeface="맑은 고딕" charset="0"/>
                <a:ea typeface="맑은 고딕" charset="0"/>
              </a:rPr>
              <a:t>그리고 매우 명확하게</a:t>
            </a:r>
          </a:p>
          <a:p>
            <a:pPr algn="ctr"/>
            <a:r>
              <a:rPr lang="ko-KR" altLang="en-US" sz="2400" b="1" dirty="0">
                <a:latin typeface="맑은 고딕" charset="0"/>
                <a:ea typeface="맑은 고딕" charset="0"/>
              </a:rPr>
              <a:t>정의된 수준에서 </a:t>
            </a:r>
          </a:p>
          <a:p>
            <a:pPr algn="ctr"/>
            <a:r>
              <a:rPr lang="ko-KR" altLang="en-US" sz="2400" b="1" dirty="0">
                <a:latin typeface="맑은 고딕" charset="0"/>
                <a:ea typeface="맑은 고딕" charset="0"/>
              </a:rPr>
              <a:t>다시 나타날 수 있다</a:t>
            </a:r>
            <a:endParaRPr lang="ko-KR" altLang="en-US" sz="2400" dirty="0">
              <a:latin typeface="맑은 고딕" charset="0"/>
              <a:ea typeface="맑은 고딕" charset="0"/>
            </a:endParaRPr>
          </a:p>
        </p:txBody>
      </p:sp>
      <p:cxnSp>
        <p:nvCxnSpPr>
          <p:cNvPr id="22" name="직선 연결선 21"/>
          <p:cNvCxnSpPr/>
          <p:nvPr/>
        </p:nvCxnSpPr>
        <p:spPr>
          <a:xfrm flipH="1">
            <a:off x="2700021" y="4400868"/>
            <a:ext cx="614996" cy="82835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직사각형 32"/>
          <p:cNvSpPr txBox="1"/>
          <p:nvPr/>
        </p:nvSpPr>
        <p:spPr>
          <a:xfrm>
            <a:off x="4589780" y="5033462"/>
            <a:ext cx="4429125" cy="1337945"/>
          </a:xfrm>
          <a:prstGeom prst="rect">
            <a:avLst/>
          </a:prstGeom>
        </p:spPr>
        <p:txBody>
          <a:bodyPr vert="horz" wrap="square" lIns="91440" tIns="45720" rIns="91440" bIns="45720" numCol="1" anchor="t">
            <a:spAutoFit/>
          </a:bodyPr>
          <a:lstStyle/>
          <a:p>
            <a:pPr marL="228600" indent="-228600" algn="l">
              <a:lnSpc>
                <a:spcPct val="150000"/>
              </a:lnSpc>
              <a:buFont typeface="맑은 고딕"/>
              <a:buChar char="-"/>
            </a:pPr>
            <a:r>
              <a:rPr lang="ko-KR" altLang="en-US" dirty="0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사람들이 어느 정도의 위험을 </a:t>
            </a:r>
          </a:p>
          <a:p>
            <a:pPr marL="228600" indent="-228600" algn="l">
              <a:lnSpc>
                <a:spcPct val="150000"/>
              </a:lnSpc>
              <a:buFontTx/>
              <a:buNone/>
            </a:pPr>
            <a:r>
              <a:rPr lang="ko-KR" altLang="en-US" dirty="0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   받아들이는 것이 </a:t>
            </a:r>
            <a:r>
              <a:rPr lang="ko-KR" altLang="en-US" dirty="0" err="1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적당한지에</a:t>
            </a:r>
            <a:r>
              <a:rPr lang="ko-KR" altLang="en-US" dirty="0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 대한 가치판단을 반영해야 한다</a:t>
            </a:r>
          </a:p>
        </p:txBody>
      </p:sp>
      <p:cxnSp>
        <p:nvCxnSpPr>
          <p:cNvPr id="34" name="직선 연결선 21"/>
          <p:cNvCxnSpPr/>
          <p:nvPr/>
        </p:nvCxnSpPr>
        <p:spPr>
          <a:xfrm flipH="1" flipV="1">
            <a:off x="6206981" y="4095232"/>
            <a:ext cx="710566" cy="954988"/>
          </a:xfrm>
          <a:prstGeom prst="line">
            <a:avLst/>
          </a:prstGeom>
          <a:ln w="9525" cap="flat" cmpd="sng">
            <a:solidFill>
              <a:schemeClr val="bg1">
                <a:lumMod val="50000"/>
                <a:alpha val="10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91852" y="404664"/>
            <a:ext cx="75248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0</a:t>
            </a:r>
            <a:r>
              <a:rPr lang="en-US" altLang="ko-KR" sz="3200" b="1" dirty="0">
                <a:latin typeface="+mj-ea"/>
                <a:ea typeface="+mj-ea"/>
              </a:rPr>
              <a:t>4</a:t>
            </a:r>
            <a:r>
              <a:rPr lang="ko-KR" altLang="en-US" sz="3200" b="1" dirty="0">
                <a:latin typeface="+mj-ea"/>
                <a:ea typeface="+mj-ea"/>
              </a:rPr>
              <a:t>.</a:t>
            </a:r>
            <a:r>
              <a:rPr lang="en-US" altLang="ko-KR" sz="3200" b="1" dirty="0">
                <a:latin typeface="+mj-ea"/>
                <a:ea typeface="+mj-ea"/>
              </a:rPr>
              <a:t> </a:t>
            </a:r>
            <a:r>
              <a:rPr lang="ko-KR" altLang="en-US" sz="3200" b="1" dirty="0">
                <a:latin typeface="+mj-ea"/>
                <a:ea typeface="+mj-ea"/>
              </a:rPr>
              <a:t>사실적 쟁점을 해결하기 위한 방안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82941" y="2801552"/>
            <a:ext cx="6516726" cy="6423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ko-KR" alt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-무관한 사실들과 관련된 사실들을 구분하는 것은 조심스럽게 행해져야 된다</a:t>
            </a:r>
            <a:r>
              <a:rPr lang="en-US" altLang="ko-KR" dirty="0">
                <a:solidFill>
                  <a:schemeClr val="tx1">
                    <a:lumMod val="60000"/>
                    <a:lumOff val="40000"/>
                  </a:schemeClr>
                </a:solidFill>
              </a:rPr>
              <a:t>.</a:t>
            </a:r>
          </a:p>
        </p:txBody>
      </p:sp>
      <p:sp>
        <p:nvSpPr>
          <p:cNvPr id="36" name="직사각형 35"/>
          <p:cNvSpPr txBox="1"/>
          <p:nvPr/>
        </p:nvSpPr>
        <p:spPr>
          <a:xfrm>
            <a:off x="991852" y="1811547"/>
            <a:ext cx="45725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tx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ko-KR" altLang="en-US" sz="21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ko-KR" altLang="en-US" sz="2400" b="1" dirty="0">
                <a:solidFill>
                  <a:schemeClr val="tx1"/>
                </a:solidFill>
              </a:rPr>
              <a:t>관련 있는 사실 식별하기</a:t>
            </a:r>
          </a:p>
        </p:txBody>
      </p:sp>
      <p:sp>
        <p:nvSpPr>
          <p:cNvPr id="41" name="직사각형 40"/>
          <p:cNvSpPr txBox="1"/>
          <p:nvPr/>
        </p:nvSpPr>
        <p:spPr>
          <a:xfrm>
            <a:off x="3657600" y="5402580"/>
            <a:ext cx="914400" cy="367665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ko-KR" altLang="en-US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직사각형 36"/>
          <p:cNvSpPr txBox="1"/>
          <p:nvPr/>
        </p:nvSpPr>
        <p:spPr>
          <a:xfrm>
            <a:off x="791580" y="1555750"/>
            <a:ext cx="50281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tx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ko-KR" altLang="en-US" sz="2400" b="1" dirty="0">
                <a:solidFill>
                  <a:schemeClr val="tx1"/>
                </a:solidFill>
              </a:rPr>
              <a:t>알려진 사실과 알려지지 않은 사실</a:t>
            </a:r>
          </a:p>
        </p:txBody>
      </p:sp>
      <p:sp>
        <p:nvSpPr>
          <p:cNvPr id="38" name="TextBox 14"/>
          <p:cNvSpPr txBox="1">
            <a:spLocks/>
          </p:cNvSpPr>
          <p:nvPr/>
        </p:nvSpPr>
        <p:spPr>
          <a:xfrm>
            <a:off x="790845" y="2238620"/>
            <a:ext cx="7201535" cy="64633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>
              <a:buFontTx/>
              <a:buNone/>
            </a:pPr>
            <a:r>
              <a:rPr lang="ko-KR" alt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-</a:t>
            </a:r>
            <a:r>
              <a:rPr lang="ko-KR" altLang="en-US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관련된 사실들과 무관한 사실들을 구별하는 것뿐만 아니라 알려진 관련된 사실들과 알려지지않은 관련된 사실들을 구별하는 것도 중요</a:t>
            </a:r>
          </a:p>
        </p:txBody>
      </p:sp>
      <p:sp>
        <p:nvSpPr>
          <p:cNvPr id="39" name="Shape 146"/>
          <p:cNvSpPr>
            <a:spLocks/>
          </p:cNvSpPr>
          <p:nvPr/>
        </p:nvSpPr>
        <p:spPr>
          <a:xfrm>
            <a:off x="1283335" y="4096137"/>
            <a:ext cx="7186930" cy="379591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50800" tIns="50800" rIns="50800" bIns="50800" numCol="1" anchor="ctr">
            <a:spAutoFit/>
          </a:bodyPr>
          <a:lstStyle/>
          <a:p>
            <a:pPr marL="0" indent="0">
              <a:buFontTx/>
              <a:buNone/>
            </a:pPr>
            <a:endParaRPr lang="ko-KR" altLang="en-US" sz="1800" dirty="0">
              <a:solidFill>
                <a:srgbClr val="767573"/>
              </a:solidFill>
              <a:latin typeface="맑은 고딕" charset="0"/>
              <a:ea typeface="맑은 고딕" charset="0"/>
              <a:cs typeface="+mn-cs"/>
            </a:endParaRPr>
          </a:p>
        </p:txBody>
      </p:sp>
      <p:sp>
        <p:nvSpPr>
          <p:cNvPr id="40" name="Shape 148"/>
          <p:cNvSpPr>
            <a:spLocks/>
          </p:cNvSpPr>
          <p:nvPr/>
        </p:nvSpPr>
        <p:spPr>
          <a:xfrm>
            <a:off x="287524" y="4461524"/>
            <a:ext cx="7570470" cy="379591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50800" tIns="50800" rIns="50800" bIns="50800" numCol="1" anchor="ctr">
            <a:spAutoFit/>
          </a:bodyPr>
          <a:lstStyle/>
          <a:p>
            <a:pPr marL="0" indent="0">
              <a:buFontTx/>
              <a:buNone/>
            </a:pPr>
            <a:endParaRPr lang="ko-KR" altLang="en-US" sz="1800" dirty="0">
              <a:solidFill>
                <a:srgbClr val="767573"/>
              </a:solidFill>
              <a:latin typeface="맑은 고딕" charset="0"/>
              <a:ea typeface="맑은 고딕" charset="0"/>
              <a:cs typeface="+mn-cs"/>
            </a:endParaRPr>
          </a:p>
        </p:txBody>
      </p:sp>
      <p:sp>
        <p:nvSpPr>
          <p:cNvPr id="42" name="직사각형 41"/>
          <p:cNvSpPr txBox="1">
            <a:spLocks/>
          </p:cNvSpPr>
          <p:nvPr/>
        </p:nvSpPr>
        <p:spPr>
          <a:xfrm>
            <a:off x="790845" y="3548383"/>
            <a:ext cx="4573270" cy="461665"/>
          </a:xfrm>
          <a:prstGeom prst="rect">
            <a:avLst/>
          </a:prstGeom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>
              <a:buClr>
                <a:srgbClr val="666666"/>
              </a:buClr>
              <a:buFont typeface="Arial"/>
              <a:buChar char="•"/>
            </a:pPr>
            <a:r>
              <a:rPr lang="ko-KR" altLang="en-US" sz="2400" b="1" dirty="0">
                <a:solidFill>
                  <a:schemeClr val="tx1"/>
                </a:solidFill>
              </a:rPr>
              <a:t>사실들의 중요성을 평가하기</a:t>
            </a:r>
          </a:p>
        </p:txBody>
      </p:sp>
      <p:sp>
        <p:nvSpPr>
          <p:cNvPr id="45" name="Shape 148"/>
          <p:cNvSpPr>
            <a:spLocks/>
          </p:cNvSpPr>
          <p:nvPr/>
        </p:nvSpPr>
        <p:spPr>
          <a:xfrm>
            <a:off x="1273810" y="5966212"/>
            <a:ext cx="7174865" cy="379591"/>
          </a:xfrm>
          <a:prstGeom prst="rect">
            <a:avLst/>
          </a:prstGeom>
          <a:ln w="12700" cap="flat" cmpd="sng">
            <a:prstDash/>
            <a:miter lim="800000"/>
          </a:ln>
        </p:spPr>
        <p:txBody>
          <a:bodyPr vert="horz" wrap="square" lIns="50800" tIns="50800" rIns="50800" bIns="50800" numCol="1" anchor="ctr">
            <a:spAutoFit/>
          </a:bodyPr>
          <a:lstStyle/>
          <a:p>
            <a:pPr marL="0" indent="0">
              <a:buFontTx/>
              <a:buNone/>
            </a:pPr>
            <a:endParaRPr lang="ko-KR" altLang="en-US" sz="1800" dirty="0">
              <a:solidFill>
                <a:srgbClr val="767573"/>
              </a:solidFill>
              <a:latin typeface="맑은 고딕" charset="0"/>
              <a:ea typeface="맑은 고딕" charset="0"/>
              <a:cs typeface="+mn-cs"/>
            </a:endParaRPr>
          </a:p>
        </p:txBody>
      </p:sp>
      <p:pic>
        <p:nvPicPr>
          <p:cNvPr id="2" name="그림 1" descr="C:/Users/PRINTCAFE/AppData/Roaming/PolarisOffice9/ETemp/15072_17315712/image5.png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2100" y="3183240"/>
            <a:ext cx="3203848" cy="21674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9303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08910" y="368935"/>
            <a:ext cx="3726180" cy="655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800" b="1" dirty="0">
                <a:solidFill>
                  <a:schemeClr val="accent1">
                    <a:lumMod val="90000"/>
                  </a:schemeClr>
                </a:solidFill>
                <a:latin typeface="+mj-lt"/>
              </a:rPr>
              <a:t>퀴즈</a:t>
            </a:r>
          </a:p>
        </p:txBody>
      </p:sp>
      <p:sp>
        <p:nvSpPr>
          <p:cNvPr id="3" name="TextBox 2"/>
          <p:cNvSpPr txBox="1">
            <a:spLocks/>
          </p:cNvSpPr>
          <p:nvPr/>
        </p:nvSpPr>
        <p:spPr>
          <a:xfrm>
            <a:off x="878383" y="3338195"/>
            <a:ext cx="7381240" cy="1077218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r>
              <a:rPr lang="en-US" altLang="ko-KR" sz="3200" dirty="0">
                <a:solidFill>
                  <a:schemeClr val="accent1"/>
                </a:solidFill>
              </a:rPr>
              <a:t>Q1. </a:t>
            </a:r>
            <a:r>
              <a:rPr lang="ko-KR" altLang="en-US" sz="3200" dirty="0">
                <a:latin typeface="+mn-ea"/>
              </a:rPr>
              <a:t>사례 분석 시 고려해야 할 윤리적 고려사항</a:t>
            </a:r>
            <a:r>
              <a:rPr lang="en-US" altLang="ko-KR" sz="3200" dirty="0">
                <a:latin typeface="+mn-ea"/>
              </a:rPr>
              <a:t> 2</a:t>
            </a:r>
            <a:r>
              <a:rPr lang="ko-KR" altLang="en-US" sz="3200" dirty="0">
                <a:latin typeface="+mn-ea"/>
              </a:rPr>
              <a:t>가지 이상 말하시오</a:t>
            </a:r>
            <a:r>
              <a:rPr lang="en-US" altLang="ko-KR" sz="3200" dirty="0">
                <a:latin typeface="+mn-ea"/>
              </a:rPr>
              <a:t>.</a:t>
            </a:r>
            <a:endParaRPr lang="ko-KR" altLang="en-US" sz="32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797757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ko-KR" altLang="en-US" dirty="0" err="1"/>
              <a:t>일반도덕</a:t>
            </a:r>
            <a:r>
              <a:rPr lang="en-US" altLang="ko-KR" dirty="0"/>
              <a:t>, </a:t>
            </a:r>
            <a:r>
              <a:rPr lang="ko-KR" altLang="en-US" dirty="0"/>
              <a:t>전문직 윤리헌장</a:t>
            </a:r>
            <a:endParaRPr lang="en-US" altLang="ko-KR" dirty="0"/>
          </a:p>
          <a:p>
            <a:pPr marL="0" indent="0" algn="ctr">
              <a:buNone/>
            </a:pPr>
            <a:r>
              <a:rPr lang="en-US" altLang="ko-KR" dirty="0"/>
              <a:t>(, </a:t>
            </a:r>
            <a:r>
              <a:rPr lang="ko-KR" altLang="en-US" dirty="0" err="1"/>
              <a:t>개인도덕</a:t>
            </a:r>
            <a:r>
              <a:rPr lang="en-US" altLang="ko-KR" dirty="0"/>
              <a:t>, </a:t>
            </a:r>
            <a:r>
              <a:rPr lang="ko-KR" altLang="en-US" dirty="0" err="1"/>
              <a:t>윤리원칙</a:t>
            </a:r>
            <a:r>
              <a:rPr lang="en-US" altLang="ko-KR" dirty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79559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08910" y="368935"/>
            <a:ext cx="3726180" cy="655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800" b="1" dirty="0">
                <a:solidFill>
                  <a:schemeClr val="accent1">
                    <a:lumMod val="90000"/>
                  </a:schemeClr>
                </a:solidFill>
                <a:latin typeface="+mj-lt"/>
              </a:rPr>
              <a:t>퀴즈</a:t>
            </a:r>
          </a:p>
        </p:txBody>
      </p:sp>
      <p:sp>
        <p:nvSpPr>
          <p:cNvPr id="3" name="TextBox 2"/>
          <p:cNvSpPr txBox="1">
            <a:spLocks/>
          </p:cNvSpPr>
          <p:nvPr/>
        </p:nvSpPr>
        <p:spPr>
          <a:xfrm>
            <a:off x="878383" y="3338195"/>
            <a:ext cx="7381240" cy="246221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r>
              <a:rPr lang="en-US" altLang="ko-KR" sz="3200" dirty="0">
                <a:solidFill>
                  <a:schemeClr val="accent1"/>
                </a:solidFill>
              </a:rPr>
              <a:t>Q2. </a:t>
            </a:r>
            <a:r>
              <a:rPr lang="ko-KR" altLang="en-US" dirty="0"/>
              <a:t>사실적 쟁점에 관한 </a:t>
            </a:r>
            <a:r>
              <a:rPr lang="en-US" altLang="ko-KR" dirty="0"/>
              <a:t>3</a:t>
            </a:r>
            <a:r>
              <a:rPr lang="ko-KR" altLang="en-US" dirty="0"/>
              <a:t>가지 </a:t>
            </a:r>
            <a:r>
              <a:rPr lang="ko-KR" altLang="en-US" dirty="0" err="1"/>
              <a:t>논제중에</a:t>
            </a:r>
            <a:r>
              <a:rPr lang="ko-KR" altLang="en-US" dirty="0"/>
              <a:t> 하나의 </a:t>
            </a:r>
            <a:r>
              <a:rPr lang="ko-KR" altLang="en-US" dirty="0" err="1"/>
              <a:t>설명중</a:t>
            </a:r>
            <a:r>
              <a:rPr lang="ko-KR" altLang="en-US" dirty="0"/>
              <a:t> 빈칸에 알맞은 말은</a:t>
            </a:r>
            <a:r>
              <a:rPr lang="en-US" altLang="ko-KR" dirty="0"/>
              <a:t>?</a:t>
            </a:r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사실적인 문제는 때때로 </a:t>
            </a:r>
            <a:r>
              <a:rPr lang="en-US" altLang="ko-KR" dirty="0"/>
              <a:t>(   )</a:t>
            </a:r>
            <a:r>
              <a:rPr lang="ko-KR" altLang="en-US" dirty="0"/>
              <a:t>하기 매우 어렵다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  <a:p>
            <a:pPr marL="0" indent="0">
              <a:buFontTx/>
              <a:buNone/>
            </a:pP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601898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altLang="ko-KR" dirty="0"/>
          </a:p>
          <a:p>
            <a:pPr marL="0" indent="0" algn="ctr">
              <a:buNone/>
            </a:pPr>
            <a:endParaRPr lang="en-US" altLang="ko-KR" dirty="0"/>
          </a:p>
          <a:p>
            <a:pPr marL="0" indent="0" algn="ctr">
              <a:buNone/>
            </a:pPr>
            <a:endParaRPr lang="en-US" altLang="ko-KR" dirty="0"/>
          </a:p>
          <a:p>
            <a:pPr marL="0" indent="0" algn="ctr">
              <a:buNone/>
            </a:pPr>
            <a:r>
              <a:rPr lang="ko-KR" altLang="en-US" dirty="0"/>
              <a:t>해결</a:t>
            </a:r>
          </a:p>
        </p:txBody>
      </p:sp>
    </p:spTree>
    <p:extLst>
      <p:ext uri="{BB962C8B-B14F-4D97-AF65-F5344CB8AC3E}">
        <p14:creationId xmlns:p14="http://schemas.microsoft.com/office/powerpoint/2010/main" val="23451651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87675" y="3637280"/>
            <a:ext cx="3240405" cy="735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200" dirty="0">
                <a:latin typeface="+mj-ea"/>
                <a:ea typeface="+mj-ea"/>
              </a:rPr>
              <a:t>감사합니다</a:t>
            </a:r>
            <a:endParaRPr lang="en-US" altLang="ko-KR" sz="3200" dirty="0">
              <a:latin typeface="+mj-ea"/>
              <a:ea typeface="+mj-ea"/>
            </a:endParaRPr>
          </a:p>
        </p:txBody>
      </p:sp>
      <p:cxnSp>
        <p:nvCxnSpPr>
          <p:cNvPr id="22" name="직선 연결선 21"/>
          <p:cNvCxnSpPr/>
          <p:nvPr/>
        </p:nvCxnSpPr>
        <p:spPr>
          <a:xfrm>
            <a:off x="2700020" y="3573145"/>
            <a:ext cx="374459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>
            <a:off x="2700020" y="3620135"/>
            <a:ext cx="3744595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 flipV="1">
            <a:off x="0" y="0"/>
            <a:ext cx="9144000" cy="126876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899592" y="2420888"/>
            <a:ext cx="6660740" cy="2790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dirty="0"/>
              <a:t>01. </a:t>
            </a:r>
            <a:r>
              <a:rPr lang="ko-KR" altLang="en-US" sz="2400" dirty="0"/>
              <a:t>사례 분석하기</a:t>
            </a:r>
            <a:endParaRPr lang="en-US" altLang="ko-KR" sz="2400" dirty="0"/>
          </a:p>
          <a:p>
            <a:pPr>
              <a:lnSpc>
                <a:spcPct val="150000"/>
              </a:lnSpc>
            </a:pPr>
            <a:r>
              <a:rPr lang="en-US" altLang="ko-KR" sz="2400" dirty="0"/>
              <a:t>02. </a:t>
            </a:r>
            <a:r>
              <a:rPr lang="ko-KR" altLang="en-US" sz="2400" dirty="0"/>
              <a:t>사실적 쟁점이란</a:t>
            </a:r>
            <a:r>
              <a:rPr lang="en-US" altLang="ko-KR" sz="2400" dirty="0"/>
              <a:t>?</a:t>
            </a:r>
            <a:endParaRPr lang="ko-KR" altLang="en-US" sz="2400" dirty="0"/>
          </a:p>
          <a:p>
            <a:pPr>
              <a:lnSpc>
                <a:spcPct val="150000"/>
              </a:lnSpc>
            </a:pPr>
            <a:r>
              <a:rPr lang="en-US" altLang="ko-KR" sz="2400" dirty="0"/>
              <a:t>03. </a:t>
            </a:r>
            <a:r>
              <a:rPr lang="ko-KR" altLang="en-US" sz="2400" dirty="0"/>
              <a:t>사실적 쟁점에 대한 3가지 논제</a:t>
            </a:r>
          </a:p>
          <a:p>
            <a:pPr>
              <a:lnSpc>
                <a:spcPct val="150000"/>
              </a:lnSpc>
            </a:pPr>
            <a:r>
              <a:rPr lang="en-US" altLang="ko-KR" sz="2400" dirty="0"/>
              <a:t>04</a:t>
            </a:r>
            <a:r>
              <a:rPr lang="ko-KR" altLang="en-US" sz="2400" dirty="0"/>
              <a:t>. 사실적 쟁점을 해결하기 위한 방안</a:t>
            </a:r>
            <a:endParaRPr lang="en-US" altLang="ko-KR" sz="2400" dirty="0"/>
          </a:p>
          <a:p>
            <a:pPr>
              <a:lnSpc>
                <a:spcPct val="150000"/>
              </a:lnSpc>
            </a:pPr>
            <a:r>
              <a:rPr lang="en-US" altLang="ko-KR" sz="2400" dirty="0"/>
              <a:t>05. </a:t>
            </a:r>
            <a:r>
              <a:rPr lang="ko-KR" altLang="en-US" sz="2400" dirty="0"/>
              <a:t>결론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99592" y="1664804"/>
            <a:ext cx="2196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>
                <a:latin typeface="+mj-lt"/>
              </a:rPr>
              <a:t>목차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 flipV="1">
            <a:off x="0" y="0"/>
            <a:ext cx="9144000" cy="126876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575556" y="3032956"/>
            <a:ext cx="799288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dirty="0"/>
              <a:t>윤리적 사례 분석은 다음 </a:t>
            </a:r>
            <a:r>
              <a:rPr lang="en-US" altLang="ko-KR" sz="2400" dirty="0"/>
              <a:t>2</a:t>
            </a:r>
            <a:r>
              <a:rPr lang="ko-KR" altLang="en-US" sz="2400" dirty="0"/>
              <a:t>가지 질문을 바탕으로 분석함</a:t>
            </a:r>
            <a:endParaRPr lang="en-US" altLang="ko-KR" sz="2400" dirty="0"/>
          </a:p>
          <a:p>
            <a:pPr>
              <a:lnSpc>
                <a:spcPct val="150000"/>
              </a:lnSpc>
            </a:pPr>
            <a:endParaRPr lang="en-US" altLang="ko-KR" sz="2400" dirty="0"/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ko-KR" altLang="en-US" sz="2400" dirty="0">
                <a:solidFill>
                  <a:srgbClr val="FF0000"/>
                </a:solidFill>
              </a:rPr>
              <a:t>관련된</a:t>
            </a:r>
            <a:r>
              <a:rPr lang="ko-KR" altLang="en-US" sz="2400" dirty="0"/>
              <a:t> 사실들은 무엇인가</a:t>
            </a:r>
            <a:r>
              <a:rPr lang="en-US" altLang="ko-KR" sz="2400" dirty="0"/>
              <a:t>?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ko-KR" altLang="en-US" sz="2400" dirty="0"/>
              <a:t>어떤 종류의 </a:t>
            </a:r>
            <a:r>
              <a:rPr lang="ko-KR" altLang="en-US" sz="2400" dirty="0">
                <a:solidFill>
                  <a:srgbClr val="FF0000"/>
                </a:solidFill>
              </a:rPr>
              <a:t>윤리적 </a:t>
            </a:r>
            <a:r>
              <a:rPr lang="ko-KR" altLang="en-US" sz="2400" dirty="0" err="1">
                <a:solidFill>
                  <a:srgbClr val="FF0000"/>
                </a:solidFill>
              </a:rPr>
              <a:t>고려</a:t>
            </a:r>
            <a:r>
              <a:rPr lang="ko-KR" altLang="en-US" sz="2400" dirty="0" err="1"/>
              <a:t>들이</a:t>
            </a:r>
            <a:r>
              <a:rPr lang="ko-KR" altLang="en-US" sz="2400" dirty="0"/>
              <a:t> 관련되어 있는가</a:t>
            </a:r>
            <a:r>
              <a:rPr lang="en-US" altLang="ko-KR" sz="2400" dirty="0"/>
              <a:t>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5556" y="1827692"/>
            <a:ext cx="5292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latin typeface="+mj-lt"/>
              </a:rPr>
              <a:t>01. </a:t>
            </a:r>
            <a:r>
              <a:rPr lang="ko-KR" altLang="en-US" sz="3600" b="1" dirty="0">
                <a:latin typeface="+mj-lt"/>
              </a:rPr>
              <a:t>사례 분석하기</a:t>
            </a:r>
          </a:p>
        </p:txBody>
      </p:sp>
    </p:spTree>
    <p:extLst>
      <p:ext uri="{BB962C8B-B14F-4D97-AF65-F5344CB8AC3E}">
        <p14:creationId xmlns:p14="http://schemas.microsoft.com/office/powerpoint/2010/main" val="2613430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 flipV="1">
            <a:off x="0" y="0"/>
            <a:ext cx="9144000" cy="126876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287016" y="1535304"/>
            <a:ext cx="8856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>
                <a:latin typeface="HY견고딕" panose="02030600000101010101" pitchFamily="18" charset="-127"/>
                <a:ea typeface="HY견고딕" panose="02030600000101010101" pitchFamily="18" charset="-127"/>
              </a:rPr>
              <a:t>관련된 사실들은 무엇인가</a:t>
            </a:r>
            <a:r>
              <a:rPr lang="en-US" altLang="ko-KR" sz="3200" dirty="0">
                <a:latin typeface="HY견고딕" panose="02030600000101010101" pitchFamily="18" charset="-127"/>
                <a:ea typeface="HY견고딕" panose="02030600000101010101" pitchFamily="18" charset="-127"/>
              </a:rPr>
              <a:t>?</a:t>
            </a:r>
            <a:endParaRPr lang="ko-KR" altLang="en-US" sz="32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7016" y="2492896"/>
            <a:ext cx="69028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-</a:t>
            </a:r>
            <a:r>
              <a:rPr lang="ko-KR" altLang="en-US" sz="2400" dirty="0"/>
              <a:t>주의를 필요로 하는 윤리적 질문들에 관련됨</a:t>
            </a:r>
            <a:endParaRPr lang="en-US" altLang="ko-KR" sz="2400" dirty="0"/>
          </a:p>
          <a:p>
            <a:endParaRPr lang="en-US" altLang="ko-KR" sz="2400" dirty="0"/>
          </a:p>
          <a:p>
            <a:r>
              <a:rPr lang="en-US" altLang="ko-KR" sz="2400" dirty="0"/>
              <a:t>-</a:t>
            </a:r>
            <a:r>
              <a:rPr lang="ko-KR" altLang="en-US" sz="2400" dirty="0"/>
              <a:t>무엇이 윤리적으로 중요한지에 관심을 가져야함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5028" y="4081430"/>
            <a:ext cx="88889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>
                <a:latin typeface="+mj-ea"/>
                <a:ea typeface="+mj-ea"/>
              </a:rPr>
              <a:t>어떤 종류의 윤리적 </a:t>
            </a:r>
            <a:r>
              <a:rPr lang="ko-KR" altLang="en-US" sz="3200" b="1" dirty="0" err="1">
                <a:latin typeface="+mj-ea"/>
                <a:ea typeface="+mj-ea"/>
              </a:rPr>
              <a:t>고려들이</a:t>
            </a:r>
            <a:r>
              <a:rPr lang="ko-KR" altLang="en-US" sz="3200" b="1" dirty="0">
                <a:latin typeface="+mj-ea"/>
                <a:ea typeface="+mj-ea"/>
              </a:rPr>
              <a:t> 관련되어 있는가</a:t>
            </a:r>
            <a:r>
              <a:rPr lang="en-US" altLang="ko-KR" sz="3200" b="1" dirty="0">
                <a:latin typeface="+mj-ea"/>
                <a:ea typeface="+mj-ea"/>
              </a:rPr>
              <a:t>?</a:t>
            </a:r>
            <a:endParaRPr lang="ko-KR" altLang="en-US" sz="3200" b="1" dirty="0">
              <a:latin typeface="+mj-ea"/>
              <a:ea typeface="+mj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7016" y="4869160"/>
            <a:ext cx="273664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sz="2400" dirty="0" err="1"/>
              <a:t>일반도덕</a:t>
            </a:r>
            <a:endParaRPr lang="en-US" altLang="ko-KR" sz="2400" dirty="0"/>
          </a:p>
          <a:p>
            <a:pPr marL="285750" indent="-285750">
              <a:buFontTx/>
              <a:buChar char="-"/>
            </a:pPr>
            <a:r>
              <a:rPr lang="ko-KR" altLang="en-US" sz="2400" dirty="0"/>
              <a:t>전문직 윤리헌장</a:t>
            </a:r>
            <a:endParaRPr lang="en-US" altLang="ko-KR" sz="2400" dirty="0"/>
          </a:p>
          <a:p>
            <a:pPr marL="285750" indent="-285750">
              <a:buFontTx/>
              <a:buChar char="-"/>
            </a:pPr>
            <a:r>
              <a:rPr lang="ko-KR" altLang="en-US" sz="2400" dirty="0"/>
              <a:t>윤리의 원칙</a:t>
            </a:r>
            <a:endParaRPr lang="en-US" altLang="ko-KR" sz="2400" dirty="0"/>
          </a:p>
          <a:p>
            <a:pPr marL="285750" indent="-285750">
              <a:buFontTx/>
              <a:buChar char="-"/>
            </a:pPr>
            <a:r>
              <a:rPr lang="ko-KR" altLang="en-US" sz="2400" dirty="0"/>
              <a:t>개인 도덕</a:t>
            </a:r>
          </a:p>
        </p:txBody>
      </p:sp>
    </p:spTree>
    <p:extLst>
      <p:ext uri="{BB962C8B-B14F-4D97-AF65-F5344CB8AC3E}">
        <p14:creationId xmlns:p14="http://schemas.microsoft.com/office/powerpoint/2010/main" val="3380211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 flipV="1">
            <a:off x="0" y="0"/>
            <a:ext cx="9144000" cy="126876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575556" y="3032956"/>
            <a:ext cx="799288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spc="5" dirty="0">
                <a:solidFill>
                  <a:srgbClr val="000000"/>
                </a:solidFill>
                <a:ea typeface="맑은 고딕"/>
                <a:cs typeface="맑은 고딕"/>
              </a:rPr>
              <a:t>어떤 사건에 관한 사실들을 </a:t>
            </a:r>
            <a:r>
              <a:rPr lang="ko-KR" altLang="en-US" sz="2400" spc="5" dirty="0">
                <a:ea typeface="맑은 고딕"/>
                <a:cs typeface="맑은 고딕"/>
              </a:rPr>
              <a:t>모두 알고 있지 않은 상태에서 논쟁을 함으로써 일어나는 사실적 불일치에 따른 쟁점을 뜻함</a:t>
            </a:r>
            <a:endParaRPr lang="ko-KR" alt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575556" y="1827692"/>
            <a:ext cx="5292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latin typeface="+mj-lt"/>
              </a:rPr>
              <a:t>02. </a:t>
            </a:r>
            <a:r>
              <a:rPr lang="ko-KR" altLang="en-US" sz="3600" b="1" dirty="0">
                <a:latin typeface="+mj-lt"/>
              </a:rPr>
              <a:t>사실적 쟁점이란</a:t>
            </a:r>
            <a:r>
              <a:rPr lang="en-US" altLang="ko-KR" sz="3600" b="1" dirty="0">
                <a:latin typeface="+mj-lt"/>
              </a:rPr>
              <a:t>?</a:t>
            </a:r>
            <a:endParaRPr lang="ko-KR" altLang="en-US" sz="3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5505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600" b="1" dirty="0">
                <a:latin typeface="+mn-ea"/>
                <a:ea typeface="+mn-ea"/>
              </a:rPr>
              <a:t>사실적 쟁점에 해당하는 사례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/>
              <a:t>SNS </a:t>
            </a:r>
            <a:r>
              <a:rPr lang="ko-KR" altLang="en-US" sz="2800" dirty="0"/>
              <a:t>속 정보 논쟁</a:t>
            </a:r>
            <a:endParaRPr lang="ko-KR" altLang="en-US" sz="30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3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상황</a:t>
            </a:r>
            <a:r>
              <a:rPr lang="en-US" altLang="ko-KR" sz="3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</a:t>
            </a:r>
          </a:p>
          <a:p>
            <a:r>
              <a:rPr lang="en-US" altLang="ko-KR" sz="2800" dirty="0"/>
              <a:t>SNS</a:t>
            </a:r>
            <a:r>
              <a:rPr lang="ko-KR" altLang="en-US" sz="2800" dirty="0"/>
              <a:t>에서 “커피를 하루 </a:t>
            </a:r>
            <a:r>
              <a:rPr lang="en-US" altLang="ko-KR" sz="2800" dirty="0"/>
              <a:t>3</a:t>
            </a:r>
            <a:r>
              <a:rPr lang="ko-KR" altLang="en-US" sz="2800" dirty="0"/>
              <a:t>잔 이상 마시면 건강에 </a:t>
            </a:r>
            <a:r>
              <a:rPr lang="ko-KR" altLang="en-US" sz="2800" dirty="0" err="1"/>
              <a:t>위험하다”는</a:t>
            </a:r>
            <a:r>
              <a:rPr lang="ko-KR" altLang="en-US" sz="2800" dirty="0"/>
              <a:t> 글이 퍼졌다</a:t>
            </a:r>
            <a:r>
              <a:rPr lang="en-US" altLang="ko-KR" sz="2800" dirty="0"/>
              <a:t>.</a:t>
            </a:r>
          </a:p>
          <a:p>
            <a:endParaRPr lang="en-US" altLang="ko-KR" sz="3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br>
              <a:rPr lang="en-US" altLang="ko-KR" sz="3000" dirty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96F081B-DEDC-3BA8-E5A4-1B14FA189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133516"/>
            <a:ext cx="3238500" cy="1571625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D66A921D-C6C0-DEB6-64B7-F4280A9D63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8084" y="3712496"/>
            <a:ext cx="2413667" cy="241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572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73D7DE-D597-5A9C-2730-5DF732337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SNS </a:t>
            </a:r>
            <a:r>
              <a:rPr lang="ko-KR" altLang="en-US" dirty="0"/>
              <a:t>속 정보 논쟁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B89802F-6B31-9102-1DE3-8DE0C8FE5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o-KR" altLang="en-US" dirty="0"/>
              <a:t>일부 학생</a:t>
            </a:r>
            <a:r>
              <a:rPr lang="en-US" altLang="ko-KR" dirty="0"/>
              <a:t>/</a:t>
            </a:r>
            <a:r>
              <a:rPr lang="ko-KR" altLang="en-US" dirty="0" err="1"/>
              <a:t>팔로워는</a:t>
            </a:r>
            <a:r>
              <a:rPr lang="ko-KR" altLang="en-US" dirty="0"/>
              <a:t> “근거 없는 </a:t>
            </a:r>
            <a:r>
              <a:rPr lang="ko-KR" altLang="en-US" dirty="0" err="1"/>
              <a:t>글이다”라고</a:t>
            </a:r>
            <a:r>
              <a:rPr lang="ko-KR" altLang="en-US" dirty="0"/>
              <a:t> 반박했고</a:t>
            </a:r>
            <a:endParaRPr lang="en-US" altLang="ko-KR" dirty="0"/>
          </a:p>
          <a:p>
            <a:r>
              <a:rPr lang="ko-KR" altLang="en-US" dirty="0"/>
              <a:t>전문가들이 </a:t>
            </a:r>
            <a:r>
              <a:rPr lang="ko-KR" altLang="en-US" b="1" dirty="0"/>
              <a:t>연구 논문을 근거로 사실 여부</a:t>
            </a:r>
            <a:r>
              <a:rPr lang="ko-KR" altLang="en-US" dirty="0"/>
              <a:t>를 확인하면서 논쟁이 일어났습니다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    주장 </a:t>
            </a:r>
            <a:r>
              <a:rPr lang="en-US" altLang="ko-KR" dirty="0"/>
              <a:t>vs. </a:t>
            </a:r>
            <a:r>
              <a:rPr lang="ko-KR" altLang="en-US" dirty="0"/>
              <a:t>실제 연구 결과 → 사실적 쟁점</a:t>
            </a:r>
            <a:endParaRPr lang="en-US" altLang="ko-KR" sz="3600" dirty="0">
              <a:latin typeface="맑은 고딕" panose="020B0503020000020004" pitchFamily="50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88785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31540" y="323083"/>
            <a:ext cx="6897499" cy="735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03</a:t>
            </a:r>
            <a:r>
              <a:rPr lang="ko-KR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.</a:t>
            </a:r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 </a:t>
            </a:r>
            <a:r>
              <a:rPr lang="ko-KR" altLang="en-US" sz="3200" b="1" dirty="0">
                <a:latin typeface="+mj-ea"/>
                <a:ea typeface="+mj-ea"/>
              </a:rPr>
              <a:t>사실적 쟁점에 대한 3가지 논제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92070" y="4867275"/>
            <a:ext cx="4321175" cy="175323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228600" indent="-228600" algn="l">
              <a:lnSpc>
                <a:spcPct val="150000"/>
              </a:lnSpc>
              <a:buFont typeface="맑은 고딕"/>
              <a:buChar char="-"/>
            </a:pP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도덕적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+mn-ea"/>
                <a:cs typeface="+mn-cs"/>
              </a:rPr>
              <a:t> 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규칙이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+mn-ea"/>
                <a:cs typeface="+mn-cs"/>
              </a:rPr>
              <a:t> 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일치하더라도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+mn-ea"/>
                <a:cs typeface="+mn-cs"/>
              </a:rPr>
              <a:t> 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서로가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+mn-ea"/>
                <a:cs typeface="+mn-cs"/>
              </a:rPr>
              <a:t> 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적절하게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+mn-ea"/>
                <a:cs typeface="+mn-cs"/>
              </a:rPr>
              <a:t> 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적용할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+mn-ea"/>
                <a:cs typeface="+mn-cs"/>
              </a:rPr>
              <a:t> 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수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+mn-ea"/>
                <a:cs typeface="+mn-cs"/>
              </a:rPr>
              <a:t> 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있는지에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+mn-ea"/>
                <a:cs typeface="+mn-cs"/>
              </a:rPr>
              <a:t> 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대한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+mn-ea"/>
                <a:cs typeface="+mn-cs"/>
              </a:rPr>
              <a:t> 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견해가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+mn-ea"/>
                <a:cs typeface="+mn-cs"/>
              </a:rPr>
              <a:t> 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다르다면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+mn-ea"/>
                <a:cs typeface="+mn-cs"/>
              </a:rPr>
              <a:t> 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서로가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+mn-ea"/>
                <a:cs typeface="+mn-cs"/>
              </a:rPr>
              <a:t> 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사실들에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+mn-ea"/>
                <a:cs typeface="+mn-cs"/>
              </a:rPr>
              <a:t> 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동의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+mn-ea"/>
                <a:cs typeface="+mn-cs"/>
              </a:rPr>
              <a:t> 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할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+mn-ea"/>
                <a:cs typeface="+mn-cs"/>
              </a:rPr>
              <a:t> 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때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+mn-ea"/>
                <a:cs typeface="+mn-cs"/>
              </a:rPr>
              <a:t> 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까지는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+mn-ea"/>
                <a:cs typeface="+mn-cs"/>
              </a:rPr>
              <a:t> 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일치할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+mn-ea"/>
                <a:cs typeface="+mn-cs"/>
              </a:rPr>
              <a:t> 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수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+mn-ea"/>
                <a:cs typeface="+mn-cs"/>
              </a:rPr>
              <a:t> </a:t>
            </a:r>
            <a:r>
              <a:rPr lang="ko-KR" altLang="en-US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없다</a:t>
            </a:r>
          </a:p>
        </p:txBody>
      </p:sp>
      <p:sp>
        <p:nvSpPr>
          <p:cNvPr id="16" name="타원 15"/>
          <p:cNvSpPr/>
          <p:nvPr/>
        </p:nvSpPr>
        <p:spPr>
          <a:xfrm>
            <a:off x="3108960" y="1591945"/>
            <a:ext cx="3132455" cy="2967355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77800" sx="102000" sy="102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3233278" y="2076318"/>
            <a:ext cx="2883815" cy="2790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400" b="1" spc="10" dirty="0"/>
              <a:t>종종 도덕적 불일치들은  관련 사실들에 관한 불일치로 드러난다</a:t>
            </a:r>
            <a:endParaRPr lang="ko-KR" altLang="en-US" sz="2400" b="1" dirty="0"/>
          </a:p>
          <a:p>
            <a:pPr algn="ctr">
              <a:lnSpc>
                <a:spcPct val="150000"/>
              </a:lnSpc>
            </a:pPr>
            <a:endParaRPr lang="en-US" altLang="ko-KR" sz="2400" b="1" dirty="0"/>
          </a:p>
        </p:txBody>
      </p:sp>
      <p:cxnSp>
        <p:nvCxnSpPr>
          <p:cNvPr id="22" name="직선 연결선 21"/>
          <p:cNvCxnSpPr/>
          <p:nvPr/>
        </p:nvCxnSpPr>
        <p:spPr>
          <a:xfrm>
            <a:off x="4717415" y="4509135"/>
            <a:ext cx="0" cy="4318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467360" y="4725035"/>
            <a:ext cx="4105275" cy="1338828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ko-KR" altLang="en-US" dirty="0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공학도들은 외견상의 많은 도덕적 불일치가 사실적 문제에 관한 불일치로 환원될 수 있음을 이해하는 것이 중요</a:t>
            </a:r>
          </a:p>
        </p:txBody>
      </p:sp>
      <p:sp>
        <p:nvSpPr>
          <p:cNvPr id="16" name="타원 15"/>
          <p:cNvSpPr/>
          <p:nvPr/>
        </p:nvSpPr>
        <p:spPr>
          <a:xfrm>
            <a:off x="3120738" y="1016208"/>
            <a:ext cx="3132455" cy="2967355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77800" sx="102000" sy="102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3409356" y="1591944"/>
            <a:ext cx="253166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2800" b="1" spc="10" dirty="0">
                <a:latin typeface="맑은 고딕" charset="0"/>
                <a:ea typeface="맑은 고딕" charset="0"/>
              </a:rPr>
              <a:t>사실적인  </a:t>
            </a:r>
            <a:endParaRPr lang="ko-KR" altLang="en-US" sz="2800" b="1" dirty="0">
              <a:latin typeface="맑은 고딕" charset="0"/>
              <a:ea typeface="맑은 고딕" charset="0"/>
            </a:endParaRPr>
          </a:p>
          <a:p>
            <a:pPr algn="ctr"/>
            <a:r>
              <a:rPr lang="ko-KR" altLang="en-US" sz="2800" b="1" spc="10" dirty="0">
                <a:latin typeface="맑은 고딕" charset="0"/>
                <a:ea typeface="맑은 고딕" charset="0"/>
              </a:rPr>
              <a:t>문제는 때때로 </a:t>
            </a:r>
            <a:endParaRPr lang="ko-KR" altLang="en-US" sz="2800" b="1" dirty="0">
              <a:latin typeface="맑은 고딕" charset="0"/>
              <a:ea typeface="맑은 고딕" charset="0"/>
            </a:endParaRPr>
          </a:p>
          <a:p>
            <a:pPr algn="ctr"/>
            <a:r>
              <a:rPr lang="ko-KR" altLang="en-US" sz="2800" b="1" spc="10" dirty="0">
                <a:latin typeface="맑은 고딕" charset="0"/>
                <a:ea typeface="맑은 고딕" charset="0"/>
              </a:rPr>
              <a:t>해결하기 </a:t>
            </a:r>
            <a:endParaRPr lang="ko-KR" altLang="en-US" sz="2800" b="1" dirty="0">
              <a:latin typeface="맑은 고딕" charset="0"/>
              <a:ea typeface="맑은 고딕" charset="0"/>
            </a:endParaRPr>
          </a:p>
          <a:p>
            <a:pPr algn="ctr"/>
            <a:r>
              <a:rPr lang="ko-KR" altLang="en-US" sz="2800" b="1" spc="10" dirty="0">
                <a:latin typeface="맑은 고딕" charset="0"/>
                <a:ea typeface="맑은 고딕" charset="0"/>
              </a:rPr>
              <a:t>매우 어렵다</a:t>
            </a:r>
            <a:endParaRPr lang="ko-KR" altLang="en-US" sz="2800" b="1" dirty="0">
              <a:latin typeface="맑은 고딕" charset="0"/>
              <a:ea typeface="맑은 고딕" charset="0"/>
            </a:endParaRPr>
          </a:p>
        </p:txBody>
      </p:sp>
      <p:cxnSp>
        <p:nvCxnSpPr>
          <p:cNvPr id="22" name="직선 연결선 21"/>
          <p:cNvCxnSpPr>
            <a:stCxn id="16" idx="3"/>
            <a:endCxn id="15" idx="0"/>
          </p:cNvCxnSpPr>
          <p:nvPr/>
        </p:nvCxnSpPr>
        <p:spPr>
          <a:xfrm flipH="1">
            <a:off x="2519998" y="3549004"/>
            <a:ext cx="1059477" cy="117603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직사각형 32"/>
          <p:cNvSpPr txBox="1"/>
          <p:nvPr/>
        </p:nvSpPr>
        <p:spPr>
          <a:xfrm>
            <a:off x="4608830" y="4719955"/>
            <a:ext cx="4429125" cy="1338828"/>
          </a:xfrm>
          <a:prstGeom prst="rect">
            <a:avLst/>
          </a:prstGeom>
        </p:spPr>
        <p:txBody>
          <a:bodyPr vert="horz" wrap="square" lIns="91440" tIns="45720" rIns="91440" bIns="45720" numCol="1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ko-KR" altLang="en-US" dirty="0">
                <a:solidFill>
                  <a:srgbClr val="767573"/>
                </a:solidFill>
                <a:latin typeface="맑은 고딕" charset="0"/>
                <a:ea typeface="맑은 고딕" charset="0"/>
                <a:cs typeface="+mn-cs"/>
              </a:rPr>
              <a:t>논쟁은 도덕적 가치들 그 자체에 대한 어느 정도의 불일치보다도 사실적 문제를 결정짓는 어려움에 더 처하게 될 수도 </a:t>
            </a:r>
          </a:p>
        </p:txBody>
      </p:sp>
      <p:cxnSp>
        <p:nvCxnSpPr>
          <p:cNvPr id="34" name="직선 연결선 21"/>
          <p:cNvCxnSpPr>
            <a:endCxn id="16" idx="5"/>
          </p:cNvCxnSpPr>
          <p:nvPr/>
        </p:nvCxnSpPr>
        <p:spPr>
          <a:xfrm rot="10800000">
            <a:off x="5794088" y="3548588"/>
            <a:ext cx="1237615" cy="63690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Pages>14</Pages>
  <Words>396</Words>
  <Characters>0</Characters>
  <Application>Microsoft Office PowerPoint</Application>
  <DocSecurity>0</DocSecurity>
  <PresentationFormat>화면 슬라이드 쇼(4:3)</PresentationFormat>
  <Lines>0</Lines>
  <Paragraphs>77</Paragraphs>
  <Slides>17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1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사실적 쟁점에 해당하는 사례</vt:lpstr>
      <vt:lpstr>SNS 속 정보 논쟁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ss</dc:creator>
  <cp:lastModifiedBy>동규 고</cp:lastModifiedBy>
  <cp:revision>20</cp:revision>
  <dcterms:modified xsi:type="dcterms:W3CDTF">2026-03-19T06:21:31Z</dcterms:modified>
  <cp:version>10.115.180.52994</cp:version>
</cp:coreProperties>
</file>