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24384000" cy="13716000"/>
  <p:notesSz cx="6858000" cy="9144000"/>
  <p:embeddedFontLst>
    <p:embeddedFont>
      <p:font typeface="Gong Gothic Bold"/>
      <p:bold r:id="rId20"/>
    </p:embeddedFont>
    <p:embeddedFont>
      <p:font typeface="Gong Gothic Medium"/>
      <p:bold r:id="rId21"/>
    </p:embeddedFont>
    <p:embeddedFont>
      <p:font typeface="Pretendard Regular"/>
      <p:regular r:id="rId22"/>
    </p:embeddedFont>
    <p:embeddedFont>
      <p:font typeface="Pretendard Bold"/>
      <p:bold r:id="rId23"/>
    </p:embeddedFont>
    <p:embeddedFont>
      <p:font typeface="Pretendard SemiBold"/>
      <p:bold r:id="rId24"/>
    </p:embeddedFont>
    <p:embeddedFont>
      <p:font typeface="Pretendard ExtraBold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1.fntdata" Type="http://schemas.openxmlformats.org/officeDocument/2006/relationships/font"/><Relationship Id="rId21" Target="fonts/font2.fntdata" Type="http://schemas.openxmlformats.org/officeDocument/2006/relationships/font"/><Relationship Id="rId22" Target="fonts/font3.fntdata" Type="http://schemas.openxmlformats.org/officeDocument/2006/relationships/font"/><Relationship Id="rId23" Target="fonts/font4.fntdata" Type="http://schemas.openxmlformats.org/officeDocument/2006/relationships/font"/><Relationship Id="rId24" Target="fonts/font5.fntdata" Type="http://schemas.openxmlformats.org/officeDocument/2006/relationships/font"/><Relationship Id="rId25" Target="fonts/font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53.png" Type="http://schemas.openxmlformats.org/officeDocument/2006/relationships/image"/><Relationship Id="rId2" Target="../media/image1.png" Type="http://schemas.openxmlformats.org/officeDocument/2006/relationships/image"/><Relationship Id="rId3" Target="../media/image45.pn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Relationship Id="rId6" Target="../media/image48.png" Type="http://schemas.openxmlformats.org/officeDocument/2006/relationships/image"/><Relationship Id="rId7" Target="../media/image49.png" Type="http://schemas.openxmlformats.org/officeDocument/2006/relationships/image"/><Relationship Id="rId8" Target="../media/image50.pn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png" Type="http://schemas.openxmlformats.org/officeDocument/2006/relationships/image"/><Relationship Id="rId11" Target="../media/image61.png" Type="http://schemas.openxmlformats.org/officeDocument/2006/relationships/image"/><Relationship Id="rId2" Target="../media/image1.png" Type="http://schemas.openxmlformats.org/officeDocument/2006/relationships/image"/><Relationship Id="rId3" Target="../media/image54.png" Type="http://schemas.openxmlformats.org/officeDocument/2006/relationships/image"/><Relationship Id="rId4" Target="../media/image55.png" Type="http://schemas.openxmlformats.org/officeDocument/2006/relationships/image"/><Relationship Id="rId5" Target="../media/image47.png" Type="http://schemas.openxmlformats.org/officeDocument/2006/relationships/image"/><Relationship Id="rId6" Target="../media/image56.png" Type="http://schemas.openxmlformats.org/officeDocument/2006/relationships/image"/><Relationship Id="rId7" Target="../media/image57.png" Type="http://schemas.openxmlformats.org/officeDocument/2006/relationships/image"/><Relationship Id="rId8" Target="../media/image58.png" Type="http://schemas.openxmlformats.org/officeDocument/2006/relationships/image"/><Relationship Id="rId9" Target="../media/image5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7.png" Type="http://schemas.openxmlformats.org/officeDocument/2006/relationships/image"/><Relationship Id="rId11" Target="../media/image68.png" Type="http://schemas.openxmlformats.org/officeDocument/2006/relationships/image"/><Relationship Id="rId2" Target="../media/image1.png" Type="http://schemas.openxmlformats.org/officeDocument/2006/relationships/image"/><Relationship Id="rId3" Target="../media/image62.png" Type="http://schemas.openxmlformats.org/officeDocument/2006/relationships/image"/><Relationship Id="rId4" Target="../media/image63.png" Type="http://schemas.openxmlformats.org/officeDocument/2006/relationships/image"/><Relationship Id="rId5" Target="../media/image47.png" Type="http://schemas.openxmlformats.org/officeDocument/2006/relationships/image"/><Relationship Id="rId6" Target="../media/image64.png" Type="http://schemas.openxmlformats.org/officeDocument/2006/relationships/image"/><Relationship Id="rId7" Target="../media/image65.png" Type="http://schemas.openxmlformats.org/officeDocument/2006/relationships/image"/><Relationship Id="rId8" Target="../media/image58.png" Type="http://schemas.openxmlformats.org/officeDocument/2006/relationships/image"/><Relationship Id="rId9" Target="../media/image6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png" Type="http://schemas.openxmlformats.org/officeDocument/2006/relationships/image"/><Relationship Id="rId11" Target="../media/image68.png" Type="http://schemas.openxmlformats.org/officeDocument/2006/relationships/image"/><Relationship Id="rId2" Target="../media/image69.png" Type="http://schemas.openxmlformats.org/officeDocument/2006/relationships/image"/><Relationship Id="rId3" Target="../media/image70.png" Type="http://schemas.openxmlformats.org/officeDocument/2006/relationships/image"/><Relationship Id="rId4" Target="../media/image71.png" Type="http://schemas.openxmlformats.org/officeDocument/2006/relationships/image"/><Relationship Id="rId5" Target="../media/image47.png" Type="http://schemas.openxmlformats.org/officeDocument/2006/relationships/image"/><Relationship Id="rId6" Target="../media/image72.png" Type="http://schemas.openxmlformats.org/officeDocument/2006/relationships/image"/><Relationship Id="rId7" Target="../media/image73.png" Type="http://schemas.openxmlformats.org/officeDocument/2006/relationships/image"/><Relationship Id="rId8" Target="../media/image58.png" Type="http://schemas.openxmlformats.org/officeDocument/2006/relationships/image"/><Relationship Id="rId9" Target="../media/image5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png" Type="http://schemas.openxmlformats.org/officeDocument/2006/relationships/image"/><Relationship Id="rId11" Target="../media/image80.png" Type="http://schemas.openxmlformats.org/officeDocument/2006/relationships/image"/><Relationship Id="rId2" Target="../media/image1.png" Type="http://schemas.openxmlformats.org/officeDocument/2006/relationships/image"/><Relationship Id="rId3" Target="../media/image75.png" Type="http://schemas.openxmlformats.org/officeDocument/2006/relationships/image"/><Relationship Id="rId4" Target="../media/image76.png" Type="http://schemas.openxmlformats.org/officeDocument/2006/relationships/image"/><Relationship Id="rId5" Target="../media/image47.png" Type="http://schemas.openxmlformats.org/officeDocument/2006/relationships/image"/><Relationship Id="rId6" Target="../media/image77.png" Type="http://schemas.openxmlformats.org/officeDocument/2006/relationships/image"/><Relationship Id="rId7" Target="../media/image78.png" Type="http://schemas.openxmlformats.org/officeDocument/2006/relationships/image"/><Relationship Id="rId8" Target="../media/image58.pn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Relationship Id="rId8" Target="../media/image11.pn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2" Target="../media/image19.png" Type="http://schemas.openxmlformats.org/officeDocument/2006/relationships/image"/><Relationship Id="rId3" Target="../media/image15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23.png" Type="http://schemas.openxmlformats.org/officeDocument/2006/relationships/image"/><Relationship Id="rId8" Target="../media/image24.pn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26.png" Type="http://schemas.openxmlformats.org/officeDocument/2006/relationships/image"/><Relationship Id="rId6" Target="../media/image27.png" Type="http://schemas.openxmlformats.org/officeDocument/2006/relationships/image"/><Relationship Id="rId7" Target="../media/image28.png" Type="http://schemas.openxmlformats.org/officeDocument/2006/relationships/image"/><Relationship Id="rId8" Target="../media/image29.pn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Relationship Id="rId4" Target="../media/image15.png" Type="http://schemas.openxmlformats.org/officeDocument/2006/relationships/image"/><Relationship Id="rId5" Target="../media/image34.png" Type="http://schemas.openxmlformats.org/officeDocument/2006/relationships/image"/><Relationship Id="rId6" Target="../media/image1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11" Target="../media/image43.png" Type="http://schemas.openxmlformats.org/officeDocument/2006/relationships/image"/><Relationship Id="rId2" Target="../media/image35.png" Type="http://schemas.openxmlformats.org/officeDocument/2006/relationships/image"/><Relationship Id="rId3" Target="../media/image36.png" Type="http://schemas.openxmlformats.org/officeDocument/2006/relationships/image"/><Relationship Id="rId4" Target="../media/image16.png" Type="http://schemas.openxmlformats.org/officeDocument/2006/relationships/image"/><Relationship Id="rId5" Target="../media/image37.png" Type="http://schemas.openxmlformats.org/officeDocument/2006/relationships/image"/><Relationship Id="rId6" Target="../media/image38.png" Type="http://schemas.openxmlformats.org/officeDocument/2006/relationships/image"/><Relationship Id="rId7" Target="../media/image39.png" Type="http://schemas.openxmlformats.org/officeDocument/2006/relationships/image"/><Relationship Id="rId8" Target="../media/image40.pn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23.png" Type="http://schemas.openxmlformats.org/officeDocument/2006/relationships/image"/><Relationship Id="rId8" Target="../media/image24.pn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FFFFF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0">
            <a:off x="0" y="0"/>
            <a:ext cx="24384000" cy="13716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12600000">
            <a:off x="22199600" y="3009900"/>
            <a:ext cx="825500" cy="1358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2768600" y="2641600"/>
            <a:ext cx="18846800" cy="73406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3441700" y="4076700"/>
            <a:ext cx="17881600" cy="28448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8000" b="false" i="false" u="none" strike="noStrike">
                <a:solidFill>
                  <a:srgbClr val="365BC5"/>
                </a:solidFill>
                <a:latin typeface="Gong Gothic Bold"/>
                <a:ea typeface="Gong Gothic Bold"/>
                <a:cs typeface="Gong Gothic Bold"/>
              </a:rPr>
              <a:t>6.7 전문가의 증언</a:t>
            </a:r>
          </a:p>
          <a:p>
            <a:pPr algn="ctr" lvl="0">
              <a:lnSpc>
                <a:spcPct val="116199"/>
              </a:lnSpc>
            </a:pPr>
            <a:r>
              <a:rPr lang="en-US" sz="8000" b="false" i="false" u="none" strike="noStrike">
                <a:solidFill>
                  <a:srgbClr val="365BC5"/>
                </a:solidFill>
                <a:latin typeface="Gong Gothic Bold"/>
                <a:ea typeface="Gong Gothic Bold"/>
                <a:cs typeface="Gong Gothic Bold"/>
              </a:rPr>
              <a:t>6.8 고객과 전문직업인 사이의 비밀유지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255000" y="1854200"/>
            <a:ext cx="8267700" cy="172720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2679700" y="11137900"/>
            <a:ext cx="19024600" cy="8001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4533" b="false" i="false" u="none" strike="noStrike">
                <a:solidFill>
                  <a:srgbClr val="365BC5"/>
                </a:solidFill>
                <a:latin typeface="Gong Gothic Medium"/>
                <a:ea typeface="Gong Gothic Medium"/>
                <a:cs typeface="Gong Gothic Medium"/>
              </a:rPr>
              <a:t>사회과학계열 20262713 성주혁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-2700000">
            <a:off x="24041100" y="5930900"/>
            <a:ext cx="1422400" cy="10274300"/>
          </a:xfrm>
          <a:prstGeom prst="rect">
            <a:avLst/>
          </a:prstGeom>
          <a:effectLst>
            <a:outerShdw dir="8100000" dist="0" blurRad="264287">
              <a:srgbClr val="365BC5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FFFFF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0">
            <a:off x="0" y="0"/>
            <a:ext cx="24384000" cy="13716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4584700" y="-2032000"/>
            <a:ext cx="5245100" cy="40640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-6159500" y="8255000"/>
            <a:ext cx="6642100" cy="82296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768600" y="5943600"/>
            <a:ext cx="18846800" cy="56769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255000" y="5168900"/>
            <a:ext cx="8267700" cy="172720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2565400" y="7975600"/>
            <a:ext cx="19265900" cy="1892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5333" b="false" i="false" u="none" strike="noStrike">
                <a:solidFill>
                  <a:srgbClr val="365BC5"/>
                </a:solidFill>
                <a:latin typeface="Gong Gothic Medium"/>
                <a:ea typeface="Gong Gothic Medium"/>
                <a:cs typeface="Gong Gothic Medium"/>
              </a:rPr>
              <a:t>"공학자들은 법정에서 신뢰받을 수 있어야 한다." 라고</a:t>
            </a:r>
          </a:p>
          <a:p>
            <a:pPr algn="ctr" lvl="0">
              <a:lnSpc>
                <a:spcPct val="116199"/>
              </a:lnSpc>
            </a:pPr>
            <a:r>
              <a:rPr lang="en-US" sz="5333" b="false" i="false" u="none" strike="noStrike">
                <a:solidFill>
                  <a:srgbClr val="365BC5"/>
                </a:solidFill>
                <a:latin typeface="Gong Gothic Medium"/>
                <a:ea typeface="Gong Gothic Medium"/>
                <a:cs typeface="Gong Gothic Medium"/>
              </a:rPr>
              <a:t>말한 사람은 누구인가요?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86000" y="1930400"/>
            <a:ext cx="19786600" cy="21590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12133" b="false" i="false" u="none" strike="noStrike">
                <a:solidFill>
                  <a:srgbClr val="365BC5"/>
                </a:solidFill>
                <a:latin typeface="Gong Gothic Bold"/>
                <a:ea typeface="Gong Gothic Bold"/>
                <a:cs typeface="Gong Gothic Bold"/>
              </a:rPr>
              <a:t>퀴즈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-1260000">
            <a:off x="1854200" y="4724400"/>
            <a:ext cx="2006600" cy="15875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9540000">
            <a:off x="22275800" y="6197600"/>
            <a:ext cx="1549400" cy="8382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8077200" y="3644900"/>
            <a:ext cx="8229600" cy="12573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-780000">
            <a:off x="393700" y="-1016000"/>
            <a:ext cx="5245100" cy="40640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-2700000">
            <a:off x="24041100" y="6654800"/>
            <a:ext cx="1422400" cy="10274300"/>
          </a:xfrm>
          <a:prstGeom prst="rect">
            <a:avLst/>
          </a:prstGeom>
          <a:effectLst>
            <a:outerShdw dir="8100000" dist="0" blurRad="264287">
              <a:srgbClr val="365BC5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FFFFF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0">
            <a:off x="0" y="0"/>
            <a:ext cx="24384000" cy="13716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4584700" y="-2032000"/>
            <a:ext cx="5245100" cy="40640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-6159500" y="8255000"/>
            <a:ext cx="6642100" cy="82296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768600" y="5943600"/>
            <a:ext cx="18846800" cy="56769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255000" y="5168900"/>
            <a:ext cx="8267700" cy="172720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3886200" y="7581900"/>
            <a:ext cx="16814800" cy="1892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10666" b="false" i="false" u="none" strike="noStrike">
                <a:solidFill>
                  <a:srgbClr val="365BC5"/>
                </a:solidFill>
                <a:latin typeface="Gong Gothic Medium"/>
                <a:ea typeface="Gong Gothic Medium"/>
                <a:cs typeface="Gong Gothic Medium"/>
              </a:rPr>
              <a:t>토마스 A. 헌터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86000" y="1930400"/>
            <a:ext cx="19786600" cy="21590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12133" b="false" i="false" u="none" strike="noStrike">
                <a:solidFill>
                  <a:srgbClr val="365BC5"/>
                </a:solidFill>
                <a:latin typeface="Gong Gothic Bold"/>
                <a:ea typeface="Gong Gothic Bold"/>
                <a:cs typeface="Gong Gothic Bold"/>
              </a:rPr>
              <a:t>퀴즈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-1260000">
            <a:off x="1854200" y="4724400"/>
            <a:ext cx="2006600" cy="15875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9540000">
            <a:off x="22275800" y="6197600"/>
            <a:ext cx="1549400" cy="8382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8077200" y="3644900"/>
            <a:ext cx="8229600" cy="12573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-780000">
            <a:off x="393700" y="-1016000"/>
            <a:ext cx="5245100" cy="40640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-2700000">
            <a:off x="24041100" y="6654800"/>
            <a:ext cx="1422400" cy="10274300"/>
          </a:xfrm>
          <a:prstGeom prst="rect">
            <a:avLst/>
          </a:prstGeom>
          <a:effectLst>
            <a:outerShdw dir="8100000" dist="0" blurRad="264287">
              <a:srgbClr val="365BC5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FFFFF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0">
            <a:off x="0" y="0"/>
            <a:ext cx="24384000" cy="13716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4584700" y="-2032000"/>
            <a:ext cx="5245100" cy="40640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-6159500" y="8255000"/>
            <a:ext cx="6642100" cy="82296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768600" y="5943600"/>
            <a:ext cx="18846800" cy="56769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255000" y="5168900"/>
            <a:ext cx="8267700" cy="172720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3886200" y="7975600"/>
            <a:ext cx="16611600" cy="1892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5333" b="false" i="false" u="none" strike="noStrike">
                <a:solidFill>
                  <a:srgbClr val="365BC5"/>
                </a:solidFill>
                <a:latin typeface="Gong Gothic Medium"/>
                <a:ea typeface="Gong Gothic Medium"/>
                <a:cs typeface="Gong Gothic Medium"/>
              </a:rPr>
              <a:t>비밀유지 의무로 @@@@ 헌장이 있는데요</a:t>
            </a:r>
          </a:p>
          <a:p>
            <a:pPr algn="ctr" lvl="0">
              <a:lnSpc>
                <a:spcPct val="116199"/>
              </a:lnSpc>
            </a:pPr>
            <a:r>
              <a:rPr lang="en-US" sz="5333" b="false" i="false" u="none" strike="noStrike">
                <a:solidFill>
                  <a:srgbClr val="365BC5"/>
                </a:solidFill>
                <a:latin typeface="Gong Gothic Medium"/>
                <a:ea typeface="Gong Gothic Medium"/>
                <a:cs typeface="Gong Gothic Medium"/>
              </a:rPr>
              <a:t>여기서 @@@@은 무엇일까요?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86000" y="1930400"/>
            <a:ext cx="19786600" cy="21590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12133" b="false" i="false" u="none" strike="noStrike">
                <a:solidFill>
                  <a:srgbClr val="365BC5"/>
                </a:solidFill>
                <a:latin typeface="Gong Gothic Bold"/>
                <a:ea typeface="Gong Gothic Bold"/>
                <a:cs typeface="Gong Gothic Bold"/>
              </a:rPr>
              <a:t>퀴즈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-1260000">
            <a:off x="1854200" y="4724400"/>
            <a:ext cx="2006600" cy="15875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9540000">
            <a:off x="22275800" y="6197600"/>
            <a:ext cx="1549400" cy="8382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8077200" y="3644900"/>
            <a:ext cx="8229600" cy="12573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-780000">
            <a:off x="393700" y="-1016000"/>
            <a:ext cx="5245100" cy="40640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-2700000">
            <a:off x="24041100" y="6654800"/>
            <a:ext cx="1422400" cy="10274300"/>
          </a:xfrm>
          <a:prstGeom prst="rect">
            <a:avLst/>
          </a:prstGeom>
          <a:effectLst>
            <a:outerShdw dir="8100000" dist="0" blurRad="264287">
              <a:srgbClr val="365BC5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FFFFF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0">
            <a:off x="0" y="0"/>
            <a:ext cx="24384000" cy="13716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4584700" y="-2032000"/>
            <a:ext cx="5245100" cy="40640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-6159500" y="8255000"/>
            <a:ext cx="6642100" cy="82296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768600" y="5943600"/>
            <a:ext cx="18846800" cy="56769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255000" y="5168900"/>
            <a:ext cx="8267700" cy="172720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3886200" y="7581900"/>
            <a:ext cx="16814800" cy="1892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10666" b="false" i="false" u="none" strike="noStrike">
                <a:solidFill>
                  <a:srgbClr val="365BC5"/>
                </a:solidFill>
                <a:latin typeface="Gong Gothic Medium"/>
                <a:ea typeface="Gong Gothic Medium"/>
                <a:cs typeface="Gong Gothic Medium"/>
              </a:rPr>
              <a:t>NSPE 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86000" y="1930400"/>
            <a:ext cx="19786600" cy="21590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12133" b="false" i="false" u="none" strike="noStrike">
                <a:solidFill>
                  <a:srgbClr val="365BC5"/>
                </a:solidFill>
                <a:latin typeface="Gong Gothic Bold"/>
                <a:ea typeface="Gong Gothic Bold"/>
                <a:cs typeface="Gong Gothic Bold"/>
              </a:rPr>
              <a:t>퀴즈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-1260000">
            <a:off x="1854200" y="4724400"/>
            <a:ext cx="2006600" cy="15875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9540000">
            <a:off x="22275800" y="6197600"/>
            <a:ext cx="1549400" cy="8382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8077200" y="3644900"/>
            <a:ext cx="8229600" cy="12573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-780000">
            <a:off x="393700" y="-1016000"/>
            <a:ext cx="5245100" cy="40640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-2700000">
            <a:off x="24041100" y="6654800"/>
            <a:ext cx="1422400" cy="10274300"/>
          </a:xfrm>
          <a:prstGeom prst="rect">
            <a:avLst/>
          </a:prstGeom>
          <a:effectLst>
            <a:outerShdw dir="8100000" dist="0" blurRad="264287">
              <a:srgbClr val="365BC5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FFFFF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0">
            <a:off x="0" y="0"/>
            <a:ext cx="24384000" cy="13716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4584700" y="-2032000"/>
            <a:ext cx="5245100" cy="40640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-6159500" y="8255000"/>
            <a:ext cx="6642100" cy="82296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768600" y="5943600"/>
            <a:ext cx="18846800" cy="56769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255000" y="5168900"/>
            <a:ext cx="8267700" cy="172720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3886200" y="7581900"/>
            <a:ext cx="16814800" cy="1892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10666" b="false" i="false" u="none" strike="noStrike">
                <a:solidFill>
                  <a:srgbClr val="365BC5"/>
                </a:solidFill>
                <a:latin typeface="Gong Gothic Medium"/>
                <a:ea typeface="Gong Gothic Medium"/>
                <a:cs typeface="Gong Gothic Medium"/>
              </a:rPr>
              <a:t>감사합니다.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-1260000">
            <a:off x="1854200" y="4724400"/>
            <a:ext cx="2006600" cy="15875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9540000">
            <a:off x="22275800" y="6197600"/>
            <a:ext cx="1549400" cy="8382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8077200" y="9283700"/>
            <a:ext cx="8229600" cy="12573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-780000">
            <a:off x="393700" y="-1016000"/>
            <a:ext cx="5245100" cy="40640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-2700000">
            <a:off x="24041100" y="6654800"/>
            <a:ext cx="1422400" cy="10274300"/>
          </a:xfrm>
          <a:prstGeom prst="rect">
            <a:avLst/>
          </a:prstGeom>
          <a:effectLst>
            <a:outerShdw dir="8100000" dist="0" blurRad="264287">
              <a:srgbClr val="365BC5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FFFFF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0">
            <a:off x="0" y="0"/>
            <a:ext cx="24384000" cy="13716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422400" y="2857500"/>
            <a:ext cx="21628100" cy="96266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096000" y="1485900"/>
            <a:ext cx="12192000" cy="25654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alphaModFix amt="30000"/>
          </a:blip>
          <a:stretch>
            <a:fillRect/>
          </a:stretch>
        </p:blipFill>
        <p:spPr>
          <a:xfrm rot="960000">
            <a:off x="3162300" y="4191000"/>
            <a:ext cx="1803400" cy="3556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alphaModFix amt="30000"/>
          </a:blip>
          <a:stretch>
            <a:fillRect/>
          </a:stretch>
        </p:blipFill>
        <p:spPr>
          <a:xfrm rot="1080000">
            <a:off x="2260600" y="4991100"/>
            <a:ext cx="635000" cy="11938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971800" y="5461000"/>
            <a:ext cx="18529300" cy="254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971800" y="6908800"/>
            <a:ext cx="18529300" cy="254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 rot="780000">
            <a:off x="20929600" y="10172700"/>
            <a:ext cx="850900" cy="8763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rot="-900000">
            <a:off x="19570700" y="11137900"/>
            <a:ext cx="723900" cy="5969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20840700" y="-1651000"/>
            <a:ext cx="5245100" cy="4064000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6083300" y="1714500"/>
            <a:ext cx="12192000" cy="21590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12133" b="false" i="false" u="none" strike="noStrike">
                <a:solidFill>
                  <a:srgbClr val="365BC5"/>
                </a:solidFill>
                <a:latin typeface="Gong Gothic Bold"/>
                <a:ea typeface="Gong Gothic Bold"/>
                <a:cs typeface="Gong Gothic Bold"/>
              </a:rPr>
              <a:t>목차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130800" y="4610100"/>
            <a:ext cx="1193800" cy="850900"/>
          </a:xfrm>
          <a:prstGeom prst="rect">
            <a:avLst/>
          </a:prstGeom>
        </p:spPr>
        <p:txBody>
          <a:bodyPr anchor="ctr" rtlCol="false" lIns="0" tIns="60960" rIns="0" bIns="60960"/>
          <a:lstStyle/>
          <a:p>
            <a:pPr algn="l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FFFFFF"/>
                </a:solidFill>
                <a:latin typeface="Pretendard Bold"/>
                <a:ea typeface="Pretendard Bold"/>
                <a:cs typeface="Pretendard Bold"/>
              </a:rPr>
              <a:t>01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389100" y="4610100"/>
            <a:ext cx="7086600" cy="850900"/>
          </a:xfrm>
          <a:prstGeom prst="rect">
            <a:avLst/>
          </a:prstGeom>
        </p:spPr>
        <p:txBody>
          <a:bodyPr anchor="ctr" rtlCol="false" lIns="0" tIns="60960" rIns="0" bIns="60960"/>
          <a:lstStyle/>
          <a:p>
            <a:pPr algn="l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토마스 A. 헌터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373100" y="4610100"/>
            <a:ext cx="1193800" cy="850900"/>
          </a:xfrm>
          <a:prstGeom prst="rect">
            <a:avLst/>
          </a:prstGeom>
        </p:spPr>
        <p:txBody>
          <a:bodyPr anchor="ctr" rtlCol="false" lIns="0" tIns="60960" rIns="0" bIns="60960"/>
          <a:lstStyle/>
          <a:p>
            <a:pPr algn="l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FFFFFF"/>
                </a:solidFill>
                <a:latin typeface="Pretendard Bold"/>
                <a:ea typeface="Pretendard Bold"/>
                <a:cs typeface="Pretendard Bold"/>
              </a:rPr>
              <a:t>02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146800" y="6007100"/>
            <a:ext cx="6451600" cy="850900"/>
          </a:xfrm>
          <a:prstGeom prst="rect">
            <a:avLst/>
          </a:prstGeom>
        </p:spPr>
        <p:txBody>
          <a:bodyPr anchor="ctr" rtlCol="false" lIns="0" tIns="60960" rIns="0" bIns="60960"/>
          <a:lstStyle/>
          <a:p>
            <a:pPr algn="l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헌터의 경고문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080000" y="6007100"/>
            <a:ext cx="1193800" cy="850900"/>
          </a:xfrm>
          <a:prstGeom prst="rect">
            <a:avLst/>
          </a:prstGeom>
        </p:spPr>
        <p:txBody>
          <a:bodyPr anchor="ctr" rtlCol="false" lIns="0" tIns="60960" rIns="0" bIns="60960"/>
          <a:lstStyle/>
          <a:p>
            <a:pPr algn="l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FFFFFF"/>
                </a:solidFill>
                <a:latin typeface="Pretendard Bold"/>
                <a:ea typeface="Pretendard Bold"/>
                <a:cs typeface="Pretendard Bold"/>
              </a:rPr>
              <a:t>03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439900" y="6007100"/>
            <a:ext cx="7086600" cy="850900"/>
          </a:xfrm>
          <a:prstGeom prst="rect">
            <a:avLst/>
          </a:prstGeom>
        </p:spPr>
        <p:txBody>
          <a:bodyPr anchor="ctr" rtlCol="false" lIns="0" tIns="60960" rIns="0" bIns="60960"/>
          <a:lstStyle/>
          <a:p>
            <a:pPr algn="l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전문가들이 따라야 할 규칙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373100" y="6007100"/>
            <a:ext cx="1193800" cy="850900"/>
          </a:xfrm>
          <a:prstGeom prst="rect">
            <a:avLst/>
          </a:prstGeom>
        </p:spPr>
        <p:txBody>
          <a:bodyPr anchor="ctr" rtlCol="false" lIns="0" tIns="60960" rIns="0" bIns="60960"/>
          <a:lstStyle/>
          <a:p>
            <a:pPr algn="l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FFFFFF"/>
                </a:solidFill>
                <a:latin typeface="Pretendard Bold"/>
                <a:ea typeface="Pretendard Bold"/>
                <a:cs typeface="Pretendard Bold"/>
              </a:rPr>
              <a:t>04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096000" y="8813800"/>
            <a:ext cx="6451600" cy="850900"/>
          </a:xfrm>
          <a:prstGeom prst="rect">
            <a:avLst/>
          </a:prstGeom>
        </p:spPr>
        <p:txBody>
          <a:bodyPr anchor="ctr" rtlCol="false" lIns="0" tIns="60960" rIns="0" bIns="60960"/>
          <a:lstStyle/>
          <a:p>
            <a:pPr algn="l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실제 사례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146800" y="7404100"/>
            <a:ext cx="6451600" cy="850900"/>
          </a:xfrm>
          <a:prstGeom prst="rect">
            <a:avLst/>
          </a:prstGeom>
        </p:spPr>
        <p:txBody>
          <a:bodyPr anchor="ctr" rtlCol="false" lIns="0" tIns="60960" rIns="0" bIns="60960"/>
          <a:lstStyle/>
          <a:p>
            <a:pPr algn="l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고객-전문직 관계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080000" y="7416800"/>
            <a:ext cx="1193800" cy="850900"/>
          </a:xfrm>
          <a:prstGeom prst="rect">
            <a:avLst/>
          </a:prstGeom>
        </p:spPr>
        <p:txBody>
          <a:bodyPr anchor="ctr" rtlCol="false" lIns="0" tIns="60960" rIns="0" bIns="60960"/>
          <a:lstStyle/>
          <a:p>
            <a:pPr algn="l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FFFFFF"/>
                </a:solidFill>
                <a:latin typeface="Pretendard Bold"/>
                <a:ea typeface="Pretendard Bold"/>
                <a:cs typeface="Pretendard Bold"/>
              </a:rPr>
              <a:t>05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389100" y="7378700"/>
            <a:ext cx="7391400" cy="850900"/>
          </a:xfrm>
          <a:prstGeom prst="rect">
            <a:avLst/>
          </a:prstGeom>
        </p:spPr>
        <p:txBody>
          <a:bodyPr anchor="ctr" rtlCol="false" lIns="0" tIns="60960" rIns="0" bIns="60960"/>
          <a:lstStyle/>
          <a:p>
            <a:pPr algn="l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고객-전문직 관계 비밀의 악용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373100" y="7404100"/>
            <a:ext cx="1193800" cy="850900"/>
          </a:xfrm>
          <a:prstGeom prst="rect">
            <a:avLst/>
          </a:prstGeom>
        </p:spPr>
        <p:txBody>
          <a:bodyPr anchor="ctr" rtlCol="false" lIns="0" tIns="60960" rIns="0" bIns="60960"/>
          <a:lstStyle/>
          <a:p>
            <a:pPr algn="l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FFFFFF"/>
                </a:solidFill>
                <a:latin typeface="Pretendard Bold"/>
                <a:ea typeface="Pretendard Bold"/>
                <a:cs typeface="Pretendard Bold"/>
              </a:rPr>
              <a:t>06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096000" y="4610100"/>
            <a:ext cx="6451600" cy="850900"/>
          </a:xfrm>
          <a:prstGeom prst="rect">
            <a:avLst/>
          </a:prstGeom>
        </p:spPr>
        <p:txBody>
          <a:bodyPr anchor="ctr" rtlCol="false" lIns="0" tIns="60960" rIns="0" bIns="60960"/>
          <a:lstStyle/>
          <a:p>
            <a:pPr algn="l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전문가의 증언이란?</a:t>
            </a:r>
          </a:p>
        </p:txBody>
      </p:sp>
      <p:pic>
        <p:nvPicPr>
          <p:cNvPr name="Picture 26" id="26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3060700" y="8343900"/>
            <a:ext cx="18529300" cy="25400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3060700" y="9855200"/>
            <a:ext cx="18529300" cy="25400"/>
          </a:xfrm>
          <a:prstGeom prst="rect">
            <a:avLst/>
          </a:prstGeom>
        </p:spPr>
      </p:pic>
      <p:sp>
        <p:nvSpPr>
          <p:cNvPr name="TextBox 28" id="28"/>
          <p:cNvSpPr txBox="true"/>
          <p:nvPr/>
        </p:nvSpPr>
        <p:spPr>
          <a:xfrm rot="0">
            <a:off x="5080000" y="8813800"/>
            <a:ext cx="1193800" cy="850900"/>
          </a:xfrm>
          <a:prstGeom prst="rect">
            <a:avLst/>
          </a:prstGeom>
        </p:spPr>
        <p:txBody>
          <a:bodyPr anchor="ctr" rtlCol="false" lIns="0" tIns="60960" rIns="0" bIns="60960"/>
          <a:lstStyle/>
          <a:p>
            <a:pPr algn="l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FFFFFF"/>
                </a:solidFill>
                <a:latin typeface="Pretendard Bold"/>
                <a:ea typeface="Pretendard Bold"/>
                <a:cs typeface="Pretendard Bold"/>
              </a:rPr>
              <a:t>07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373100" y="8788400"/>
            <a:ext cx="977900" cy="850900"/>
          </a:xfrm>
          <a:prstGeom prst="rect">
            <a:avLst/>
          </a:prstGeom>
        </p:spPr>
        <p:txBody>
          <a:bodyPr anchor="ctr" rtlCol="false" lIns="0" tIns="60960" rIns="0" bIns="60960"/>
          <a:lstStyle/>
          <a:p>
            <a:pPr algn="l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FFFFFF"/>
                </a:solidFill>
                <a:latin typeface="Pretendard Bold"/>
                <a:ea typeface="Pretendard Bold"/>
                <a:cs typeface="Pretendard Bold"/>
              </a:rPr>
              <a:t>08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389100" y="8750300"/>
            <a:ext cx="6451600" cy="850900"/>
          </a:xfrm>
          <a:prstGeom prst="rect">
            <a:avLst/>
          </a:prstGeom>
        </p:spPr>
        <p:txBody>
          <a:bodyPr anchor="ctr" rtlCol="false" lIns="0" tIns="60960" rIns="0" bIns="60960"/>
          <a:lstStyle/>
          <a:p>
            <a:pPr algn="l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퀴즈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FFFFF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0">
            <a:off x="0" y="0"/>
            <a:ext cx="24384000" cy="13716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117600" y="990600"/>
            <a:ext cx="22148800" cy="245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816100" y="1739900"/>
            <a:ext cx="1054100" cy="10287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3378200" y="1549400"/>
            <a:ext cx="14732000" cy="15113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8533" b="false" i="false" u="none" strike="noStrike">
                <a:solidFill>
                  <a:srgbClr val="365BC5"/>
                </a:solidFill>
                <a:latin typeface="Gong Gothic Bold"/>
                <a:ea typeface="Gong Gothic Bold"/>
                <a:cs typeface="Gong Gothic Bold"/>
              </a:rPr>
              <a:t>전문가 증언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2395200" y="3784600"/>
            <a:ext cx="10871200" cy="44196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2395200" y="3784600"/>
            <a:ext cx="10871200" cy="101600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3093700" y="3975100"/>
            <a:ext cx="9486900" cy="635000"/>
          </a:xfrm>
          <a:prstGeom prst="rect">
            <a:avLst/>
          </a:prstGeom>
        </p:spPr>
        <p:txBody>
          <a:bodyPr anchor="ctr" rtlCol="false" lIns="0" tIns="45720" rIns="0" bIns="45720"/>
          <a:lstStyle/>
          <a:p>
            <a:pPr algn="ctr" lvl="0">
              <a:lnSpc>
                <a:spcPct val="99600"/>
              </a:lnSpc>
            </a:pPr>
            <a:r>
              <a:rPr lang="en-US" sz="3600" b="false" i="false" u="none" strike="noStrike">
                <a:solidFill>
                  <a:srgbClr val="F5F8FF"/>
                </a:solidFill>
                <a:latin typeface="Pretendard SemiBold"/>
                <a:ea typeface="Pretendard SemiBold"/>
                <a:cs typeface="Pretendard SemiBold"/>
              </a:rPr>
              <a:t>2. 토마스 A. 헌터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144500" y="5232400"/>
            <a:ext cx="9385300" cy="11430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49400"/>
              </a:lnSpc>
            </a:pPr>
            <a:r>
              <a:rPr lang="en-US" sz="2800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"공학자들은 법정에서 신뢰받을 수 있어야 한다. 이 신뢰성은</a:t>
            </a:r>
          </a:p>
          <a:p>
            <a:pPr algn="ctr" lvl="0">
              <a:lnSpc>
                <a:spcPct val="149400"/>
              </a:lnSpc>
            </a:pPr>
            <a:r>
              <a:rPr lang="en-US" sz="2800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공학자의 공학 지식, 특정 사례, 그리고 특히 재판 절차에 의존한다."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117600" y="3784600"/>
            <a:ext cx="10871200" cy="44196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117600" y="3784600"/>
            <a:ext cx="10871200" cy="1016000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816100" y="3975100"/>
            <a:ext cx="9486900" cy="635000"/>
          </a:xfrm>
          <a:prstGeom prst="rect">
            <a:avLst/>
          </a:prstGeom>
        </p:spPr>
        <p:txBody>
          <a:bodyPr anchor="ctr" rtlCol="false" lIns="0" tIns="45720" rIns="0" bIns="45720"/>
          <a:lstStyle/>
          <a:p>
            <a:pPr algn="ctr" lvl="0">
              <a:lnSpc>
                <a:spcPct val="99600"/>
              </a:lnSpc>
            </a:pPr>
            <a:r>
              <a:rPr lang="en-US" sz="3600" b="false" i="false" u="none" strike="noStrike">
                <a:solidFill>
                  <a:srgbClr val="F5F8FF"/>
                </a:solidFill>
                <a:latin typeface="Pretendard SemiBold"/>
                <a:ea typeface="Pretendard SemiBold"/>
                <a:cs typeface="Pretendard SemiBold"/>
              </a:rPr>
              <a:t>1. 전문가의 증언이란?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85900" y="5232400"/>
            <a:ext cx="10147300" cy="17780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49400"/>
              </a:lnSpc>
            </a:pPr>
            <a:r>
              <a:rPr lang="en-US" sz="2800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기술적 지식 외 다른 영역뿐만 아니라 사고, 결함 있는 제품, 구조상 결함,</a:t>
            </a:r>
          </a:p>
          <a:p>
            <a:pPr algn="ctr" lvl="0">
              <a:lnSpc>
                <a:spcPct val="149400"/>
              </a:lnSpc>
            </a:pPr>
            <a:r>
              <a:rPr lang="en-US" sz="2800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특허 침해를 수반하는 사례들에서 전문가 증인으로서 고용되는 것</a:t>
            </a:r>
          </a:p>
          <a:p>
            <a:pPr algn="ctr" lvl="0">
              <a:lnSpc>
                <a:spcPct val="149400"/>
              </a:lnSpc>
            </a:pPr>
            <a:r>
              <a:rPr lang="en-US" sz="2800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/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FFFFF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0">
            <a:off x="0" y="0"/>
            <a:ext cx="24384000" cy="13716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117600" y="990600"/>
            <a:ext cx="22148800" cy="245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117600" y="3784600"/>
            <a:ext cx="6070600" cy="89408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7467600" y="3784600"/>
            <a:ext cx="6070600" cy="8940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3792200" y="8369300"/>
            <a:ext cx="9474200" cy="43561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3792200" y="3784600"/>
            <a:ext cx="9474200" cy="43561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 rot="0">
            <a:off x="21386800" y="8966200"/>
            <a:ext cx="1409700" cy="6858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rot="0">
            <a:off x="8839200" y="5854700"/>
            <a:ext cx="3708400" cy="1727200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879600" y="5969000"/>
            <a:ext cx="4546600" cy="1092200"/>
          </a:xfrm>
          <a:prstGeom prst="rect">
            <a:avLst/>
          </a:prstGeom>
        </p:spPr>
        <p:txBody>
          <a:bodyPr anchor="b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6133" b="false" i="false" u="none" strike="noStrike">
                <a:solidFill>
                  <a:srgbClr val="365BC5"/>
                </a:solidFill>
                <a:latin typeface="Pretendard ExtraBold"/>
                <a:ea typeface="Pretendard ExtraBold"/>
                <a:cs typeface="Pretendard ExtraBold"/>
              </a:rPr>
              <a:t>사전 인지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463800" y="8255000"/>
            <a:ext cx="3390900" cy="11938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그 결함을 설계자가 </a:t>
            </a:r>
          </a:p>
          <a:p>
            <a:pPr algn="ctr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인정할 수 있었다는 점.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950200" y="6057900"/>
            <a:ext cx="5283200" cy="1092200"/>
          </a:xfrm>
          <a:prstGeom prst="rect">
            <a:avLst/>
          </a:prstGeom>
        </p:spPr>
        <p:txBody>
          <a:bodyPr anchor="b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6133" b="false" i="false" u="none" strike="noStrike">
                <a:solidFill>
                  <a:srgbClr val="F5F8FF"/>
                </a:solidFill>
                <a:latin typeface="Pretendard ExtraBold"/>
                <a:ea typeface="Pretendard ExtraBold"/>
                <a:cs typeface="Pretendard ExtraBold"/>
              </a:rPr>
              <a:t>기술적 해결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077200" y="8255000"/>
            <a:ext cx="4864100" cy="18669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F5F8FF"/>
                </a:solidFill>
                <a:latin typeface="Pretendard Regular"/>
                <a:ea typeface="Pretendard Regular"/>
                <a:cs typeface="Pretendard Regular"/>
              </a:rPr>
              <a:t>그 제품이 설계되었을 때 결함을 고치기 위한 유용한</a:t>
            </a:r>
          </a:p>
          <a:p>
            <a:pPr algn="ctr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F5F8FF"/>
                </a:solidFill>
                <a:latin typeface="Pretendard Regular"/>
                <a:ea typeface="Pretendard Regular"/>
                <a:cs typeface="Pretendard Regular"/>
              </a:rPr>
              <a:t>수단들이 있었다는 점.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909800" y="4343400"/>
            <a:ext cx="7226300" cy="990600"/>
          </a:xfrm>
          <a:prstGeom prst="rect">
            <a:avLst/>
          </a:prstGeom>
        </p:spPr>
        <p:txBody>
          <a:bodyPr anchor="b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5600" b="false" i="false" u="none" strike="noStrike">
                <a:solidFill>
                  <a:srgbClr val="365BC5"/>
                </a:solidFill>
                <a:latin typeface="Pretendard ExtraBold"/>
                <a:ea typeface="Pretendard ExtraBold"/>
                <a:cs typeface="Pretendard ExtraBold"/>
              </a:rPr>
              <a:t>효율성 영향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071600" y="5854700"/>
            <a:ext cx="8915400" cy="11938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고치는 비용이 너무 들어 그 제품이 시장에서 밀려나서는 </a:t>
            </a:r>
          </a:p>
          <a:p>
            <a:pPr algn="ctr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안 되며  또한 제품의 효율성에 지장을 주어서도 안 된다는 점.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084300" y="8813800"/>
            <a:ext cx="8890000" cy="990600"/>
          </a:xfrm>
          <a:prstGeom prst="rect">
            <a:avLst/>
          </a:prstGeom>
        </p:spPr>
        <p:txBody>
          <a:bodyPr anchor="b" rtlCol="false" lIns="0" tIns="0" rIns="0" bIns="0"/>
          <a:lstStyle/>
          <a:p>
            <a:pPr algn="ctr" lvl="0">
              <a:lnSpc>
                <a:spcPct val="116199"/>
              </a:lnSpc>
            </a:pPr>
            <a:r>
              <a:rPr lang="en-US" sz="5600" b="false" i="false" u="none" strike="noStrike">
                <a:solidFill>
                  <a:srgbClr val="365BC5"/>
                </a:solidFill>
                <a:latin typeface="Pretendard ExtraBold"/>
                <a:ea typeface="Pretendard ExtraBold"/>
                <a:cs typeface="Pretendard ExtraBold"/>
              </a:rPr>
              <a:t>공학자의 책임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893800" y="10248900"/>
            <a:ext cx="9271000" cy="11938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피할 수 있었던 결함은 공학자의 책임이다. 그러므로 </a:t>
            </a:r>
          </a:p>
          <a:p>
            <a:pPr algn="ctr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예방 가능한 결함에 대해 공학자는 윤리적·법적 책임을 집니다.</a:t>
            </a:r>
          </a:p>
        </p:txBody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816100" y="1739900"/>
            <a:ext cx="1054100" cy="1028700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3378200" y="1562100"/>
            <a:ext cx="14719300" cy="14732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8266" b="false" i="false" u="none" strike="noStrike">
                <a:solidFill>
                  <a:srgbClr val="365BC5"/>
                </a:solidFill>
                <a:latin typeface="Gong Gothic Bold"/>
                <a:ea typeface="Gong Gothic Bold"/>
                <a:cs typeface="Gong Gothic Bold"/>
              </a:rPr>
              <a:t>헌터의 경고문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FFFFF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0">
            <a:off x="0" y="0"/>
            <a:ext cx="24384000" cy="13716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117600" y="990600"/>
            <a:ext cx="22148800" cy="245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816100" y="1739900"/>
            <a:ext cx="1054100" cy="10287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3378200" y="1828800"/>
            <a:ext cx="15659100" cy="9525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5333" b="false" i="false" u="none" strike="noStrike">
                <a:solidFill>
                  <a:srgbClr val="365BC5"/>
                </a:solidFill>
                <a:latin typeface="Gong Gothic Bold"/>
                <a:ea typeface="Gong Gothic Bold"/>
                <a:cs typeface="Gong Gothic Bold"/>
              </a:rPr>
              <a:t>전문가들이 윤리적 함정을 피하기 위해 따라야 할 규칙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2192000" y="3505200"/>
            <a:ext cx="8267700" cy="33655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2192000" y="3505200"/>
            <a:ext cx="8267700" cy="77470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2725400" y="3644900"/>
            <a:ext cx="7213600" cy="482600"/>
          </a:xfrm>
          <a:prstGeom prst="rect">
            <a:avLst/>
          </a:prstGeom>
        </p:spPr>
        <p:txBody>
          <a:bodyPr anchor="ctr" rtlCol="false" lIns="0" tIns="45720" rIns="0" bIns="45720"/>
          <a:lstStyle/>
          <a:p>
            <a:pPr algn="ctr" lvl="0">
              <a:lnSpc>
                <a:spcPct val="99600"/>
              </a:lnSpc>
            </a:pPr>
            <a:r>
              <a:rPr lang="en-US" sz="2737" b="false" i="false" u="none" strike="noStrike">
                <a:solidFill>
                  <a:srgbClr val="F5F8FF"/>
                </a:solidFill>
                <a:latin typeface="Pretendard SemiBold"/>
                <a:ea typeface="Pretendard SemiBold"/>
                <a:cs typeface="Pretendard SemiBold"/>
              </a:rPr>
              <a:t>2. 양심의 가책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788900" y="4089400"/>
            <a:ext cx="7073900" cy="2273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49400"/>
              </a:lnSpc>
            </a:pPr>
            <a:r>
              <a:rPr lang="en-US" sz="2129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정직하게 증언할 수 없다면 거절할 것</a:t>
            </a:r>
          </a:p>
          <a:p>
            <a:pPr algn="ctr" lvl="0">
              <a:lnSpc>
                <a:spcPct val="149400"/>
              </a:lnSpc>
            </a:pPr>
            <a:r>
              <a:rPr lang="en-US" sz="2129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양심에 어긋나는 증언 요구를 받을 경우 전문가는 이를 거부해야 함</a:t>
            </a:r>
          </a:p>
          <a:p>
            <a:pPr algn="ctr" lvl="0">
              <a:lnSpc>
                <a:spcPct val="149400"/>
              </a:lnSpc>
            </a:pPr>
            <a:r>
              <a:rPr lang="en-US" sz="2129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전문가의 윤리적 판단이 금전적 이익보다 우선되어야 함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2192000" y="6858000"/>
            <a:ext cx="8255000" cy="33528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2192000" y="6858000"/>
            <a:ext cx="8255000" cy="762000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2725400" y="6997700"/>
            <a:ext cx="7200900" cy="482600"/>
          </a:xfrm>
          <a:prstGeom prst="rect">
            <a:avLst/>
          </a:prstGeom>
        </p:spPr>
        <p:txBody>
          <a:bodyPr anchor="ctr" rtlCol="false" lIns="0" tIns="45720" rIns="0" bIns="45720"/>
          <a:lstStyle/>
          <a:p>
            <a:pPr algn="ctr" lvl="0">
              <a:lnSpc>
                <a:spcPct val="99600"/>
              </a:lnSpc>
            </a:pPr>
            <a:r>
              <a:rPr lang="en-US" sz="2732" b="false" i="false" u="none" strike="noStrike">
                <a:solidFill>
                  <a:srgbClr val="F5F8FF"/>
                </a:solidFill>
                <a:latin typeface="Pretendard SemiBold"/>
                <a:ea typeface="Pretendard SemiBold"/>
                <a:cs typeface="Pretendard SemiBold"/>
              </a:rPr>
              <a:t>4. 객관성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255500" y="7531100"/>
            <a:ext cx="7061200" cy="2273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49400"/>
              </a:lnSpc>
            </a:pPr>
            <a:r>
              <a:rPr lang="en-US" sz="2125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편견 없는 태도를 유지할 것</a:t>
            </a:r>
          </a:p>
          <a:p>
            <a:pPr algn="ctr" lvl="0">
              <a:lnSpc>
                <a:spcPct val="149400"/>
              </a:lnSpc>
            </a:pPr>
            <a:r>
              <a:rPr lang="en-US" sz="2125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전문가는 어느 한쪽에 치우치지 않고 객관적인 입장을 견지해야 함</a:t>
            </a:r>
          </a:p>
          <a:p>
            <a:pPr algn="ctr" lvl="0">
              <a:lnSpc>
                <a:spcPct val="149400"/>
              </a:lnSpc>
            </a:pPr>
            <a:r>
              <a:rPr lang="en-US" sz="2125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사실과 전문 지식에 근거한 중립적 판단이 요구됨</a:t>
            </a:r>
          </a:p>
        </p:txBody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3924300" y="3505200"/>
            <a:ext cx="8267700" cy="33655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3924300" y="3505200"/>
            <a:ext cx="8267700" cy="774700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4445000" y="3644900"/>
            <a:ext cx="7213600" cy="482600"/>
          </a:xfrm>
          <a:prstGeom prst="rect">
            <a:avLst/>
          </a:prstGeom>
        </p:spPr>
        <p:txBody>
          <a:bodyPr anchor="ctr" rtlCol="false" lIns="0" tIns="45720" rIns="0" bIns="45720"/>
          <a:lstStyle/>
          <a:p>
            <a:pPr algn="ctr" lvl="0">
              <a:lnSpc>
                <a:spcPct val="99600"/>
              </a:lnSpc>
            </a:pPr>
            <a:r>
              <a:rPr lang="en-US" sz="2737" b="false" i="false" u="none" strike="noStrike">
                <a:solidFill>
                  <a:srgbClr val="F5F8FF"/>
                </a:solidFill>
                <a:latin typeface="Pretendard SemiBold"/>
                <a:ea typeface="Pretendard SemiBold"/>
                <a:cs typeface="Pretendard SemiBold"/>
              </a:rPr>
              <a:t>1. 철저한 조사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521200" y="4546600"/>
            <a:ext cx="7073900" cy="1841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49400"/>
              </a:lnSpc>
            </a:pPr>
            <a:r>
              <a:rPr lang="en-US" sz="2129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충분한 시간이 없다면 소송을 맡지 말 것</a:t>
            </a:r>
          </a:p>
          <a:p>
            <a:pPr algn="ctr" lvl="0">
              <a:lnSpc>
                <a:spcPct val="149400"/>
              </a:lnSpc>
            </a:pPr>
            <a:r>
              <a:rPr lang="en-US" sz="2129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전문가는 사건에 대해 철저히 조사하고 분석할 충분한 시간을 확보해야 함</a:t>
            </a:r>
          </a:p>
          <a:p>
            <a:pPr algn="ctr" lvl="0">
              <a:lnSpc>
                <a:spcPct val="149400"/>
              </a:lnSpc>
            </a:pPr>
            <a:r>
              <a:rPr lang="en-US" sz="2129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시간 부족으로 인한 부실한 증언은 재판의 공정성을 해칠 수 있음</a:t>
            </a:r>
          </a:p>
        </p:txBody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3937000" y="6858000"/>
            <a:ext cx="8255000" cy="33528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3937000" y="6858000"/>
            <a:ext cx="8255000" cy="762000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4470400" y="6997700"/>
            <a:ext cx="7200900" cy="482600"/>
          </a:xfrm>
          <a:prstGeom prst="rect">
            <a:avLst/>
          </a:prstGeom>
        </p:spPr>
        <p:txBody>
          <a:bodyPr anchor="ctr" rtlCol="false" lIns="0" tIns="45720" rIns="0" bIns="45720"/>
          <a:lstStyle/>
          <a:p>
            <a:pPr algn="ctr" lvl="0">
              <a:lnSpc>
                <a:spcPct val="99600"/>
              </a:lnSpc>
            </a:pPr>
            <a:r>
              <a:rPr lang="en-US" sz="2732" b="false" i="false" u="none" strike="noStrike">
                <a:solidFill>
                  <a:srgbClr val="F5F8FF"/>
                </a:solidFill>
                <a:latin typeface="Pretendard SemiBold"/>
                <a:ea typeface="Pretendard SemiBold"/>
                <a:cs typeface="Pretendard SemiBold"/>
              </a:rPr>
              <a:t>3. 협력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533900" y="7912100"/>
            <a:ext cx="7061200" cy="18288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49400"/>
              </a:lnSpc>
            </a:pPr>
            <a:r>
              <a:rPr lang="en-US" sz="2125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변호사와 긴밀히 의논하여 정교하게 준비할 것</a:t>
            </a:r>
          </a:p>
          <a:p>
            <a:pPr algn="ctr" lvl="0">
              <a:lnSpc>
                <a:spcPct val="149400"/>
              </a:lnSpc>
            </a:pPr>
            <a:r>
              <a:rPr lang="en-US" sz="2125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법정 절차와 전문 지식을 효과적으로 결합하기 위해 변호사와의 협력이 필수적임</a:t>
            </a:r>
          </a:p>
          <a:p>
            <a:pPr algn="ctr" lvl="0">
              <a:lnSpc>
                <a:spcPct val="149400"/>
              </a:lnSpc>
            </a:pPr>
            <a:r>
              <a:rPr lang="en-US" sz="2125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증언의 명확성과 설득력을 높이기 위한 사전 준비가 중요함</a:t>
            </a:r>
          </a:p>
        </p:txBody>
      </p:sp>
      <p:pic>
        <p:nvPicPr>
          <p:cNvPr name="Picture 22" id="2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8242300" y="10210800"/>
            <a:ext cx="7899400" cy="35052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8242300" y="10210800"/>
            <a:ext cx="7899400" cy="736600"/>
          </a:xfrm>
          <a:prstGeom prst="rect">
            <a:avLst/>
          </a:prstGeom>
        </p:spPr>
      </p:pic>
      <p:sp>
        <p:nvSpPr>
          <p:cNvPr name="TextBox 24" id="24"/>
          <p:cNvSpPr txBox="true"/>
          <p:nvPr/>
        </p:nvSpPr>
        <p:spPr>
          <a:xfrm rot="0">
            <a:off x="8750300" y="10350500"/>
            <a:ext cx="6896100" cy="469900"/>
          </a:xfrm>
          <a:prstGeom prst="rect">
            <a:avLst/>
          </a:prstGeom>
        </p:spPr>
        <p:txBody>
          <a:bodyPr anchor="ctr" rtlCol="false" lIns="0" tIns="45720" rIns="0" bIns="45720"/>
          <a:lstStyle/>
          <a:p>
            <a:pPr algn="ctr" lvl="0">
              <a:lnSpc>
                <a:spcPct val="99600"/>
              </a:lnSpc>
            </a:pPr>
            <a:r>
              <a:rPr lang="en-US" sz="2616" b="false" i="false" u="none" strike="noStrike">
                <a:solidFill>
                  <a:srgbClr val="F5F8FF"/>
                </a:solidFill>
                <a:latin typeface="Pretendard SemiBold"/>
                <a:ea typeface="Pretendard SemiBold"/>
                <a:cs typeface="Pretendard SemiBold"/>
              </a:rPr>
              <a:t>5. 개방성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940800" y="11404600"/>
            <a:ext cx="6515100" cy="1752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49400"/>
              </a:lnSpc>
            </a:pPr>
            <a:r>
              <a:rPr lang="en-US" sz="2034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재판 중이라도 새로운 정보를 기꺼이 수용할 것
전문가는 재판이 진행되는 동안에도 새롭게 발견되는 증거나</a:t>
            </a:r>
          </a:p>
          <a:p>
            <a:pPr algn="ctr" lvl="0">
              <a:lnSpc>
                <a:spcPct val="149400"/>
              </a:lnSpc>
            </a:pPr>
            <a:r>
              <a:rPr lang="en-US" sz="2034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정보에 대해 열린 자세를 가져야 합니다.
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FFFFF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0">
            <a:off x="0" y="0"/>
            <a:ext cx="24384000" cy="13716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117600" y="3784600"/>
            <a:ext cx="10871200" cy="40005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2395200" y="3784600"/>
            <a:ext cx="10871200" cy="40005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117600" y="990600"/>
            <a:ext cx="22148800" cy="24511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117600" y="3784600"/>
            <a:ext cx="10871200" cy="13589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2395200" y="3784600"/>
            <a:ext cx="10871200" cy="135890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816100" y="4140200"/>
            <a:ext cx="9486900" cy="635000"/>
          </a:xfrm>
          <a:prstGeom prst="rect">
            <a:avLst/>
          </a:prstGeom>
        </p:spPr>
        <p:txBody>
          <a:bodyPr anchor="ctr" rtlCol="false" lIns="0" tIns="45720" rIns="0" bIns="45720"/>
          <a:lstStyle/>
          <a:p>
            <a:pPr algn="ctr" lvl="0">
              <a:lnSpc>
                <a:spcPct val="99600"/>
              </a:lnSpc>
            </a:pPr>
            <a:r>
              <a:rPr lang="en-US" sz="3600" b="false" i="false" u="none" strike="noStrike">
                <a:solidFill>
                  <a:srgbClr val="F5F8FF"/>
                </a:solidFill>
                <a:latin typeface="Pretendard SemiBold"/>
                <a:ea typeface="Pretendard SemiBold"/>
                <a:cs typeface="Pretendard SemiBold"/>
              </a:rPr>
              <a:t>기밀 정보의 범위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946400" y="5791200"/>
            <a:ext cx="7226300" cy="2527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고객이 직접 제공한 정보</a:t>
            </a:r>
          </a:p>
          <a:p>
            <a:pPr algn="ctr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업무 과정에서 전문가가 스스로 알게 된 정보</a:t>
            </a:r>
          </a:p>
          <a:p>
            <a:pPr algn="ctr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/>
            </a:r>
          </a:p>
          <a:p>
            <a:pPr algn="ctr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/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211300" y="5791200"/>
            <a:ext cx="7226300" cy="2527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민감한 정보뿐만 아니라 고객이 대가를 지불하고 얻은 모든 결과물</a:t>
            </a:r>
          </a:p>
          <a:p>
            <a:pPr algn="ctr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/>
            </a:r>
          </a:p>
          <a:p>
            <a:pPr algn="ctr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/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816100" y="1739900"/>
            <a:ext cx="1054100" cy="1028700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3378200" y="1549400"/>
            <a:ext cx="14732000" cy="15113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8533" b="false" i="false" u="none" strike="noStrike">
                <a:solidFill>
                  <a:srgbClr val="365BC5"/>
                </a:solidFill>
                <a:latin typeface="Gong Gothic Bold"/>
                <a:ea typeface="Gong Gothic Bold"/>
                <a:cs typeface="Gong Gothic Bold"/>
              </a:rPr>
              <a:t>고객-전문직 관계 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093700" y="4140200"/>
            <a:ext cx="9486900" cy="635000"/>
          </a:xfrm>
          <a:prstGeom prst="rect">
            <a:avLst/>
          </a:prstGeom>
        </p:spPr>
        <p:txBody>
          <a:bodyPr anchor="ctr" rtlCol="false" lIns="0" tIns="45720" rIns="0" bIns="45720"/>
          <a:lstStyle/>
          <a:p>
            <a:pPr algn="ctr" lvl="0">
              <a:lnSpc>
                <a:spcPct val="99600"/>
              </a:lnSpc>
            </a:pPr>
            <a:r>
              <a:rPr lang="en-US" sz="3600" b="false" i="false" u="none" strike="noStrike">
                <a:solidFill>
                  <a:srgbClr val="F5F8FF"/>
                </a:solidFill>
                <a:latin typeface="Pretendard SemiBold"/>
                <a:ea typeface="Pretendard SemiBold"/>
                <a:cs typeface="Pretendard SemiBold"/>
              </a:rPr>
              <a:t>기밀 정보의 정의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FFFFF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0">
            <a:off x="0" y="0"/>
            <a:ext cx="24384000" cy="13716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104900" y="990600"/>
            <a:ext cx="22174200" cy="245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816100" y="1739900"/>
            <a:ext cx="1054100" cy="1028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117600" y="3784600"/>
            <a:ext cx="22148800" cy="8940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2319000" y="3784600"/>
            <a:ext cx="10947400" cy="89408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0909300" y="7797800"/>
            <a:ext cx="2806700" cy="7747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413000" y="5740400"/>
            <a:ext cx="8191500" cy="889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alphaModFix amt="21000"/>
          </a:blip>
          <a:stretch>
            <a:fillRect/>
          </a:stretch>
        </p:blipFill>
        <p:spPr>
          <a:xfrm rot="0">
            <a:off x="4368800" y="4203700"/>
            <a:ext cx="4432300" cy="1816100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2311400" y="4610100"/>
            <a:ext cx="8394700" cy="850900"/>
          </a:xfrm>
          <a:prstGeom prst="rect">
            <a:avLst/>
          </a:prstGeom>
        </p:spPr>
        <p:txBody>
          <a:bodyPr anchor="b" rtlCol="false" lIns="0" tIns="0" rIns="0" bIns="60960"/>
          <a:lstStyle/>
          <a:p>
            <a:pPr algn="ctr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365BC5"/>
                </a:solidFill>
                <a:latin typeface="Pretendard SemiBold"/>
                <a:ea typeface="Pretendard SemiBold"/>
                <a:cs typeface="Pretendard SemiBold"/>
              </a:rPr>
              <a:t>NSPE 규정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349500" y="6718300"/>
            <a:ext cx="8470900" cy="4533900"/>
          </a:xfrm>
          <a:prstGeom prst="rect">
            <a:avLst/>
          </a:prstGeom>
        </p:spPr>
        <p:txBody>
          <a:bodyPr anchor="t" rtlCol="false" lIns="0" tIns="33867" rIns="0" bIns="0"/>
          <a:lstStyle/>
          <a:p>
            <a:pPr algn="ctr" lvl="0">
              <a:lnSpc>
                <a:spcPct val="996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NSPE 헌장 II.1.c항 </a:t>
            </a:r>
          </a:p>
          <a:p>
            <a:pPr algn="ctr" lvl="0">
              <a:lnSpc>
                <a:spcPct val="996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“공학자는 법이나 이 헌장에 의해 권한을 부여 받은 경우를 </a:t>
            </a:r>
          </a:p>
          <a:p>
            <a:pPr algn="ctr" lvl="0">
              <a:lnSpc>
                <a:spcPct val="996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제외하고는 고객이나 고용주의 사전 동의 없이 전문직 자격으로 획득한 사실, 데이터, 혹은 정보를 공개해서는 안 된다.”</a:t>
            </a:r>
          </a:p>
          <a:p>
            <a:pPr algn="ctr" lvl="0">
              <a:lnSpc>
                <a:spcPct val="996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/>
            </a:r>
          </a:p>
          <a:p>
            <a:pPr algn="ctr" lvl="0">
              <a:lnSpc>
                <a:spcPct val="996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NSPE(미국 전문 엔지니어 협회) 헌장은 전문가가 고객의 </a:t>
            </a:r>
          </a:p>
          <a:p>
            <a:pPr algn="ctr" lvl="0">
              <a:lnSpc>
                <a:spcPct val="996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기밀 정보를 보호할 의무를 명시하고 있습니다.</a:t>
            </a:r>
          </a:p>
          <a:p>
            <a:pPr algn="ctr" lvl="0">
              <a:lnSpc>
                <a:spcPct val="996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/>
            </a:r>
          </a:p>
          <a:p>
            <a:pPr algn="ctr" lvl="0">
              <a:lnSpc>
                <a:spcPct val="996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고객의 명시적 동의 없이는 정보 공개 금지</a:t>
            </a:r>
          </a:p>
          <a:p>
            <a:pPr algn="ctr" lvl="0">
              <a:lnSpc>
                <a:spcPct val="996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법적 요구나 공공 안전 등 예외 상황에서만 공개 가능</a:t>
            </a:r>
          </a:p>
          <a:p>
            <a:pPr algn="ctr" lvl="0">
              <a:lnSpc>
                <a:spcPct val="996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전문직의 신뢰 관계를 유지하기 위한 핵심 원칙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378200" y="1549400"/>
            <a:ext cx="14732000" cy="15113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8533" b="false" i="false" u="none" strike="noStrike">
                <a:solidFill>
                  <a:srgbClr val="365BC5"/>
                </a:solidFill>
                <a:latin typeface="Gong Gothic Bold"/>
                <a:ea typeface="Gong Gothic Bold"/>
                <a:cs typeface="Gong Gothic Bold"/>
              </a:rPr>
              <a:t>비밀유지 의무 (NSPE 헌장)</a:t>
            </a:r>
          </a:p>
        </p:txBody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4097000" y="5740400"/>
            <a:ext cx="8191500" cy="889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>
            <a:alphaModFix amt="21000"/>
          </a:blip>
          <a:stretch>
            <a:fillRect/>
          </a:stretch>
        </p:blipFill>
        <p:spPr>
          <a:xfrm rot="0">
            <a:off x="16052800" y="4203700"/>
            <a:ext cx="4432300" cy="1816100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13995400" y="4610100"/>
            <a:ext cx="8394700" cy="850900"/>
          </a:xfrm>
          <a:prstGeom prst="rect">
            <a:avLst/>
          </a:prstGeom>
        </p:spPr>
        <p:txBody>
          <a:bodyPr anchor="b" rtlCol="false" lIns="0" tIns="0" rIns="0" bIns="60960"/>
          <a:lstStyle/>
          <a:p>
            <a:pPr algn="ctr" lvl="0">
              <a:lnSpc>
                <a:spcPct val="99600"/>
              </a:lnSpc>
            </a:pPr>
            <a:r>
              <a:rPr lang="en-US" sz="4800" b="false" i="false" u="none" strike="noStrike">
                <a:solidFill>
                  <a:srgbClr val="365BC5"/>
                </a:solidFill>
                <a:latin typeface="Pretendard SemiBold"/>
                <a:ea typeface="Pretendard SemiBold"/>
                <a:cs typeface="Pretendard SemiBold"/>
              </a:rPr>
              <a:t>비밀유지의 의미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893800" y="7162800"/>
            <a:ext cx="8305800" cy="2908300"/>
          </a:xfrm>
          <a:prstGeom prst="rect">
            <a:avLst/>
          </a:prstGeom>
        </p:spPr>
        <p:txBody>
          <a:bodyPr anchor="t" rtlCol="false" lIns="0" tIns="33867" rIns="0" bIns="0"/>
          <a:lstStyle/>
          <a:p>
            <a:pPr algn="ctr" lvl="0">
              <a:lnSpc>
                <a:spcPct val="996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비밀유지는 전문직 서비스의 핵심 신뢰 기반이다</a:t>
            </a:r>
          </a:p>
          <a:p>
            <a:pPr algn="ctr" lvl="0">
              <a:lnSpc>
                <a:spcPct val="996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/>
            </a:r>
          </a:p>
          <a:p>
            <a:pPr algn="ctr" lvl="0">
              <a:lnSpc>
                <a:spcPct val="996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고객이 안심하고 정보를 공유할 수 있는 </a:t>
            </a:r>
          </a:p>
          <a:p>
            <a:pPr algn="ctr" lvl="0">
              <a:lnSpc>
                <a:spcPct val="996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환경 조성이 필요하다</a:t>
            </a:r>
          </a:p>
          <a:p>
            <a:pPr algn="ctr" lvl="0">
              <a:lnSpc>
                <a:spcPct val="996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/>
            </a:r>
          </a:p>
          <a:p>
            <a:pPr algn="ctr" lvl="0">
              <a:lnSpc>
                <a:spcPct val="996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비밀유지 위반은 전문가로서의 자격을 상실하게 </a:t>
            </a:r>
          </a:p>
          <a:p>
            <a:pPr algn="ctr" lvl="0">
              <a:lnSpc>
                <a:spcPct val="996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만드는 중대한 과실이다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FFFFF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0">
            <a:off x="0" y="0"/>
            <a:ext cx="24384000" cy="13716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117600" y="990600"/>
            <a:ext cx="22148800" cy="245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117600" y="3784600"/>
            <a:ext cx="6070600" cy="89408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7467600" y="3784600"/>
            <a:ext cx="6070600" cy="8940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3792200" y="8369300"/>
            <a:ext cx="9474200" cy="43561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3792200" y="3784600"/>
            <a:ext cx="9474200" cy="43561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 rot="0">
            <a:off x="21386800" y="8966200"/>
            <a:ext cx="1409700" cy="6858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rot="0">
            <a:off x="8051800" y="5854700"/>
            <a:ext cx="3708400" cy="1727200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816100" y="6045200"/>
            <a:ext cx="4546600" cy="1092200"/>
          </a:xfrm>
          <a:prstGeom prst="rect">
            <a:avLst/>
          </a:prstGeom>
        </p:spPr>
        <p:txBody>
          <a:bodyPr anchor="b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6133" b="false" i="false" u="none" strike="noStrike">
                <a:solidFill>
                  <a:srgbClr val="365BC5"/>
                </a:solidFill>
                <a:latin typeface="Pretendard ExtraBold"/>
                <a:ea typeface="Pretendard ExtraBold"/>
                <a:cs typeface="Pretendard ExtraBold"/>
              </a:rPr>
              <a:t>유형 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76400" y="7835900"/>
            <a:ext cx="4864100" cy="3873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just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비윤리적 행위</a:t>
            </a:r>
          </a:p>
          <a:p>
            <a:pPr algn="just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/>
            </a:r>
          </a:p>
          <a:p>
            <a:pPr algn="just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정당한 이유 없이 제3자에게 정보를 유출하는 행위</a:t>
            </a:r>
          </a:p>
          <a:p>
            <a:pPr algn="just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개인적 이익을 위한 기밀 정보 악용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166100" y="6045200"/>
            <a:ext cx="5283200" cy="1092200"/>
          </a:xfrm>
          <a:prstGeom prst="rect">
            <a:avLst/>
          </a:prstGeom>
        </p:spPr>
        <p:txBody>
          <a:bodyPr anchor="b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6133" b="false" i="false" u="none" strike="noStrike">
                <a:solidFill>
                  <a:srgbClr val="F5F8FF"/>
                </a:solidFill>
                <a:latin typeface="Pretendard ExtraBold"/>
                <a:ea typeface="Pretendard ExtraBold"/>
                <a:cs typeface="Pretendard ExtraBold"/>
              </a:rPr>
              <a:t>유형 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013700" y="7835900"/>
            <a:ext cx="4864100" cy="3873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just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F5F8FF"/>
                </a:solidFill>
                <a:latin typeface="Pretendard Regular"/>
                <a:ea typeface="Pretendard Regular"/>
                <a:cs typeface="Pretendard Regular"/>
              </a:rPr>
              <a:t>윤리적 충돌</a:t>
            </a:r>
          </a:p>
          <a:p>
            <a:pPr algn="just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F5F8FF"/>
                </a:solidFill>
                <a:latin typeface="Pretendard Regular"/>
                <a:ea typeface="Pretendard Regular"/>
                <a:cs typeface="Pretendard Regular"/>
              </a:rPr>
              <a:t/>
            </a:r>
          </a:p>
          <a:p>
            <a:pPr algn="just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F5F8FF"/>
                </a:solidFill>
                <a:latin typeface="Pretendard Regular"/>
                <a:ea typeface="Pretendard Regular"/>
                <a:cs typeface="Pretendard Regular"/>
              </a:rPr>
              <a:t>- 공공에 대한 의무가 비밀유지보다 높을 때</a:t>
            </a:r>
          </a:p>
          <a:p>
            <a:pPr algn="just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F5F8FF"/>
                </a:solidFill>
                <a:latin typeface="Pretendard Regular"/>
                <a:ea typeface="Pretendard Regular"/>
                <a:cs typeface="Pretendard Regular"/>
              </a:rPr>
              <a:t>- 안전과 비밀 사이의 갈등 상황 발생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287500" y="4203700"/>
            <a:ext cx="7226300" cy="990600"/>
          </a:xfrm>
          <a:prstGeom prst="rect">
            <a:avLst/>
          </a:prstGeom>
        </p:spPr>
        <p:txBody>
          <a:bodyPr anchor="b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5600" b="false" i="false" u="none" strike="noStrike">
                <a:solidFill>
                  <a:srgbClr val="365BC5"/>
                </a:solidFill>
                <a:latin typeface="Pretendard ExtraBold"/>
                <a:ea typeface="Pretendard ExtraBold"/>
                <a:cs typeface="Pretendard ExtraBold"/>
              </a:rPr>
              <a:t>구체적 예시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033500" y="5397500"/>
            <a:ext cx="9271000" cy="2184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just" lvl="0">
              <a:lnSpc>
                <a:spcPct val="149400"/>
              </a:lnSpc>
            </a:pPr>
            <a:r>
              <a:rPr lang="en-US" sz="2000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-새로운 상품을 개발하기로 계약한 공학자인 A씨가 제 3자에게 개발자의 동의 없이</a:t>
            </a:r>
          </a:p>
          <a:p>
            <a:pPr algn="just" lvl="0">
              <a:lnSpc>
                <a:spcPct val="149400"/>
              </a:lnSpc>
            </a:pPr>
            <a:r>
              <a:rPr lang="en-US" sz="2000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 새로운 상품에 대한 정보를 누설하는것</a:t>
            </a:r>
          </a:p>
          <a:p>
            <a:pPr algn="just" lvl="0">
              <a:lnSpc>
                <a:spcPct val="149400"/>
              </a:lnSpc>
            </a:pPr>
            <a:r>
              <a:rPr lang="en-US" sz="2000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/>
            </a:r>
          </a:p>
          <a:p>
            <a:pPr algn="just" lvl="0">
              <a:lnSpc>
                <a:spcPct val="149400"/>
              </a:lnSpc>
            </a:pPr>
            <a:r>
              <a:rPr lang="en-US" sz="2000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-집을 팔기 전 공학자에게 집 점검을 맡긴 고객, 내부적 결함을 발견한 공학자는 </a:t>
            </a:r>
          </a:p>
          <a:p>
            <a:pPr algn="just" lvl="0">
              <a:lnSpc>
                <a:spcPct val="149400"/>
              </a:lnSpc>
            </a:pPr>
            <a:r>
              <a:rPr lang="en-US" sz="2000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건물을 비우고 수리 할 것을 권하지만, 고객은 거부한다. 결국 공학자도 기밀을 누설할 수 없다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376400" y="8966200"/>
            <a:ext cx="8890000" cy="990600"/>
          </a:xfrm>
          <a:prstGeom prst="rect">
            <a:avLst/>
          </a:prstGeom>
        </p:spPr>
        <p:txBody>
          <a:bodyPr anchor="b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5600" b="false" i="false" u="none" strike="noStrike">
                <a:solidFill>
                  <a:srgbClr val="365BC5"/>
                </a:solidFill>
                <a:latin typeface="Pretendard ExtraBold"/>
                <a:ea typeface="Pretendard ExtraBold"/>
                <a:cs typeface="Pretendard ExtraBold"/>
              </a:rPr>
              <a:t>윤리적 판단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338300" y="10223500"/>
            <a:ext cx="8356600" cy="11938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just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전문가는 공공 안전을 최우선으로 고려해야 함</a:t>
            </a:r>
          </a:p>
          <a:p>
            <a:pPr algn="just" lvl="0">
              <a:lnSpc>
                <a:spcPct val="149400"/>
              </a:lnSpc>
            </a:pPr>
            <a:r>
              <a:rPr lang="en-US" sz="2933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 NSPE 헌장은 공공 안전을 비밀유지보다 우선함</a:t>
            </a:r>
          </a:p>
        </p:txBody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816100" y="1739900"/>
            <a:ext cx="1054100" cy="1028700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3378200" y="1549400"/>
            <a:ext cx="14732000" cy="15113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8533" b="false" i="false" u="none" strike="noStrike">
                <a:solidFill>
                  <a:srgbClr val="365BC5"/>
                </a:solidFill>
                <a:latin typeface="Gong Gothic Bold"/>
                <a:ea typeface="Gong Gothic Bold"/>
                <a:cs typeface="Gong Gothic Bold"/>
              </a:rPr>
              <a:t>고객-전문직 관계 비밀의 악용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 xmlns:r="http://schemas.openxmlformats.org/officeDocument/2006/relationships">
      <p:bgPr>
        <a:solidFill>
          <a:srgbClr val="FFFFFF"/>
        </a:solidFill>
      </p:bgPr>
    </p:bg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0">
            <a:off x="0" y="0"/>
            <a:ext cx="24384000" cy="13716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117600" y="990600"/>
            <a:ext cx="22148800" cy="24511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816100" y="1739900"/>
            <a:ext cx="1054100" cy="10287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3378200" y="1549400"/>
            <a:ext cx="14732000" cy="1511300"/>
          </a:xfrm>
          <a:prstGeom prst="rect">
            <a:avLst/>
          </a:prstGeom>
        </p:spPr>
        <p:txBody>
          <a:bodyPr anchor="ctr" rtlCol="false" lIns="0" tIns="0" rIns="0" bIns="0"/>
          <a:lstStyle/>
          <a:p>
            <a:pPr algn="l" lvl="0">
              <a:lnSpc>
                <a:spcPct val="116199"/>
              </a:lnSpc>
            </a:pPr>
            <a:r>
              <a:rPr lang="en-US" sz="8533" b="false" i="false" u="none" strike="noStrike">
                <a:solidFill>
                  <a:srgbClr val="365BC5"/>
                </a:solidFill>
                <a:latin typeface="Gong Gothic Bold"/>
                <a:ea typeface="Gong Gothic Bold"/>
                <a:cs typeface="Gong Gothic Bold"/>
              </a:rPr>
              <a:t>실제 사례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2395200" y="3784600"/>
            <a:ext cx="10871200" cy="44196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2395200" y="3784600"/>
            <a:ext cx="10871200" cy="101600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3093700" y="3975100"/>
            <a:ext cx="9486900" cy="635000"/>
          </a:xfrm>
          <a:prstGeom prst="rect">
            <a:avLst/>
          </a:prstGeom>
        </p:spPr>
        <p:txBody>
          <a:bodyPr anchor="ctr" rtlCol="false" lIns="0" tIns="45720" rIns="0" bIns="45720"/>
          <a:lstStyle/>
          <a:p>
            <a:pPr algn="ctr" lvl="0">
              <a:lnSpc>
                <a:spcPct val="99600"/>
              </a:lnSpc>
            </a:pPr>
            <a:r>
              <a:rPr lang="en-US" sz="3600" b="false" i="false" u="none" strike="noStrike">
                <a:solidFill>
                  <a:srgbClr val="F5F8FF"/>
                </a:solidFill>
                <a:latin typeface="Pretendard SemiBold"/>
                <a:ea typeface="Pretendard SemiBold"/>
                <a:cs typeface="Pretendard SemiBold"/>
              </a:rPr>
              <a:t>사건 결과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182600" y="5168900"/>
            <a:ext cx="9296400" cy="10795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494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-“환자의 민감한 개인정보를 무단 제공한 행위”
의사 및 병원 법인에 벌금형 선고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117600" y="3784600"/>
            <a:ext cx="10871200" cy="44196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117600" y="3784600"/>
            <a:ext cx="10871200" cy="1016000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816100" y="3975100"/>
            <a:ext cx="9486900" cy="635000"/>
          </a:xfrm>
          <a:prstGeom prst="rect">
            <a:avLst/>
          </a:prstGeom>
        </p:spPr>
        <p:txBody>
          <a:bodyPr anchor="ctr" rtlCol="false" lIns="0" tIns="45720" rIns="0" bIns="45720"/>
          <a:lstStyle/>
          <a:p>
            <a:pPr algn="ctr" lvl="0">
              <a:lnSpc>
                <a:spcPct val="99600"/>
              </a:lnSpc>
            </a:pPr>
            <a:r>
              <a:rPr lang="en-US" sz="3600" b="false" i="false" u="none" strike="noStrike">
                <a:solidFill>
                  <a:srgbClr val="F5F8FF"/>
                </a:solidFill>
                <a:latin typeface="Pretendard SemiBold"/>
                <a:ea typeface="Pretendard SemiBold"/>
                <a:cs typeface="Pretendard SemiBold"/>
              </a:rPr>
              <a:t>사건 개요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905000" y="5105400"/>
            <a:ext cx="9296400" cy="2908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494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-발생 시기: 2018~2020년 사건 → 2024년 판결/보도
-핵심 내용: 병원 의사들이 제약회사 요청을 받고
환자 처방 내역 및 개인정보를 USB·이메일로 전달
-규모: 총 1만 건 이상 개인정보 유출</a:t>
            </a:r>
          </a:p>
          <a:p>
            <a:pPr algn="ctr" lvl="0">
              <a:lnSpc>
                <a:spcPct val="149400"/>
              </a:lnSpc>
            </a:pPr>
            <a:r>
              <a:rPr lang="en-US" sz="2666" b="false" i="false" u="none" strike="noStrike">
                <a:solidFill>
                  <a:srgbClr val="365BC5"/>
                </a:solidFill>
                <a:latin typeface="Pretendard Regular"/>
                <a:ea typeface="Pretendard Regular"/>
                <a:cs typeface="Pretendard Regular"/>
              </a:rPr>
              <a:t>(출처: © 팜뉴스)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