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1" r:id="rId2"/>
    <p:sldId id="355" r:id="rId3"/>
    <p:sldId id="281" r:id="rId4"/>
    <p:sldId id="374" r:id="rId5"/>
    <p:sldId id="367" r:id="rId6"/>
    <p:sldId id="368" r:id="rId7"/>
    <p:sldId id="369" r:id="rId8"/>
    <p:sldId id="370" r:id="rId9"/>
    <p:sldId id="371" r:id="rId10"/>
    <p:sldId id="372" r:id="rId11"/>
    <p:sldId id="375" r:id="rId12"/>
    <p:sldId id="373" r:id="rId13"/>
    <p:sldId id="365" r:id="rId14"/>
    <p:sldId id="366" r:id="rId15"/>
    <p:sldId id="364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FEAA-7795-4739-920D-09032B33119E}" type="datetimeFigureOut">
              <a:rPr lang="ko-KR" altLang="en-US" smtClean="0"/>
              <a:t>2026-04-02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98F6-0A68-415C-97A9-7192AA106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61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24D46-4E45-4265-B812-E0076C5C31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6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5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7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1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8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9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4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0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8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3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F1F9B7-181B-486E-8AA9-E66F3A8A627D}"/>
              </a:ext>
            </a:extLst>
          </p:cNvPr>
          <p:cNvSpPr/>
          <p:nvPr/>
        </p:nvSpPr>
        <p:spPr>
          <a:xfrm>
            <a:off x="880843" y="829904"/>
            <a:ext cx="10419127" cy="1300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스콜라철학의 주요사상가들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0A0DCD-59FD-4777-B893-BB119BDFBE9C}"/>
              </a:ext>
            </a:extLst>
          </p:cNvPr>
          <p:cNvGrpSpPr/>
          <p:nvPr/>
        </p:nvGrpSpPr>
        <p:grpSpPr>
          <a:xfrm>
            <a:off x="2383607" y="2430446"/>
            <a:ext cx="7424786" cy="2855317"/>
            <a:chOff x="2362103" y="2539503"/>
            <a:chExt cx="7424786" cy="28553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19BB1A-F392-44BA-9F07-BDA14E7E7993}"/>
                </a:ext>
              </a:extLst>
            </p:cNvPr>
            <p:cNvSpPr/>
            <p:nvPr/>
          </p:nvSpPr>
          <p:spPr>
            <a:xfrm>
              <a:off x="4296863" y="2539503"/>
              <a:ext cx="5490026" cy="8894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임상병리학과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0E0D75-FC7B-4F4F-A8D0-9C60F5687F58}"/>
                </a:ext>
              </a:extLst>
            </p:cNvPr>
            <p:cNvSpPr/>
            <p:nvPr/>
          </p:nvSpPr>
          <p:spPr>
            <a:xfrm>
              <a:off x="2362103" y="2539503"/>
              <a:ext cx="1934760" cy="8894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학 과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14C144-D41D-4F08-ACD9-9BD511BE55CF}"/>
                </a:ext>
              </a:extLst>
            </p:cNvPr>
            <p:cNvSpPr/>
            <p:nvPr/>
          </p:nvSpPr>
          <p:spPr>
            <a:xfrm>
              <a:off x="4296863" y="3522413"/>
              <a:ext cx="5490026" cy="8894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  <a:r>
                <a:rPr kumimoji="0" lang="en-US" altLang="ko-KR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20260218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5E96D6-5394-4013-A408-26F79F389EF6}"/>
                </a:ext>
              </a:extLst>
            </p:cNvPr>
            <p:cNvSpPr/>
            <p:nvPr/>
          </p:nvSpPr>
          <p:spPr>
            <a:xfrm>
              <a:off x="2362103" y="3522413"/>
              <a:ext cx="1934760" cy="8894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학 번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9DC50C-83CF-480E-8B07-D4F553038FA1}"/>
                </a:ext>
              </a:extLst>
            </p:cNvPr>
            <p:cNvSpPr/>
            <p:nvPr/>
          </p:nvSpPr>
          <p:spPr>
            <a:xfrm>
              <a:off x="4296863" y="4505323"/>
              <a:ext cx="5490026" cy="8894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이한나</a:t>
              </a: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937314-95B9-4BFD-8DE4-4F35B6DFEA29}"/>
                </a:ext>
              </a:extLst>
            </p:cNvPr>
            <p:cNvSpPr/>
            <p:nvPr/>
          </p:nvSpPr>
          <p:spPr>
            <a:xfrm>
              <a:off x="2362103" y="4505323"/>
              <a:ext cx="1934760" cy="8894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이 름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51DB8B4-A983-45F0-ACE8-8FB596555704}"/>
              </a:ext>
            </a:extLst>
          </p:cNvPr>
          <p:cNvSpPr/>
          <p:nvPr/>
        </p:nvSpPr>
        <p:spPr>
          <a:xfrm>
            <a:off x="4318367" y="5379176"/>
            <a:ext cx="5490026" cy="889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2026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년 </a:t>
            </a: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4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월 </a:t>
            </a: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2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일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D3B184-8E88-4219-9B58-7C2101A121DF}"/>
              </a:ext>
            </a:extLst>
          </p:cNvPr>
          <p:cNvSpPr/>
          <p:nvPr/>
        </p:nvSpPr>
        <p:spPr>
          <a:xfrm>
            <a:off x="2383607" y="5379176"/>
            <a:ext cx="1934760" cy="889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발표일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1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0"/>
    </mc:Choice>
    <mc:Fallback xmlns="">
      <p:transition spd="slow" advTm="322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93376-03C5-9798-CD2B-980A71F8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98D582-820C-6409-84CC-49F01AE4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E9642492-97AB-0B30-5DFA-B7ACB37B5B76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에리우게나는</a:t>
            </a: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 누구인가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3B600-9E77-5F7B-3FFE-263142AF6B6E}"/>
              </a:ext>
            </a:extLst>
          </p:cNvPr>
          <p:cNvSpPr txBox="1"/>
          <p:nvPr/>
        </p:nvSpPr>
        <p:spPr>
          <a:xfrm>
            <a:off x="1194458" y="2514833"/>
            <a:ext cx="97021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에리우게나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(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약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819~877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년경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lang="en-US" altLang="ko-KR" sz="2800" dirty="0"/>
              <a:t> </a:t>
            </a:r>
            <a:r>
              <a:rPr lang="en-US" altLang="ko-KR" sz="2400" dirty="0"/>
              <a:t>•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출생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아일랜드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신분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철학자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신학자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번역가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시대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카롤링거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르네상스 후기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974AB4A-2336-37A3-A537-1030FBEF5749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0EE090-AB9D-6FB4-DD34-0569B5975402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CEBBBB7-8CA4-2DD8-9DDF-8DC2CCA62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24" y="2461254"/>
            <a:ext cx="3238500" cy="3800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E900-0FCD-AB59-ECD1-681AB16EB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208F5-5B16-A690-875E-61FB6040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C64CCE55-7334-35F0-B84B-5397D6B964EA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문제작 </a:t>
            </a:r>
            <a:r>
              <a:rPr lang="ko-KR" altLang="ko-KR" sz="4000" dirty="0"/>
              <a:t>『자연의 </a:t>
            </a:r>
            <a:r>
              <a:rPr lang="ko-KR" altLang="ko-KR" sz="4000" dirty="0" err="1"/>
              <a:t>분류』</a:t>
            </a:r>
            <a:r>
              <a:rPr lang="ko-KR" altLang="en-US" sz="4000" dirty="0" err="1"/>
              <a:t>와</a:t>
            </a:r>
            <a:r>
              <a:rPr lang="ko-KR" altLang="en-US" sz="4000" dirty="0"/>
              <a:t> 위험한 사상</a:t>
            </a:r>
            <a:endParaRPr kumimoji="0" lang="ko-KR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88E7B-02F3-C8F3-6CAA-6D3E11CDD92D}"/>
              </a:ext>
            </a:extLst>
          </p:cNvPr>
          <p:cNvSpPr txBox="1"/>
          <p:nvPr/>
        </p:nvSpPr>
        <p:spPr>
          <a:xfrm>
            <a:off x="1194458" y="2573029"/>
            <a:ext cx="970214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에리우게나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kumimoji="0" lang="ko-KR" alt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에리우게나의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대표작은 </a:t>
            </a:r>
            <a:r>
              <a:rPr lang="ko-KR" altLang="ko-KR" sz="2400" dirty="0">
                <a:latin typeface="+mj-ea"/>
                <a:ea typeface="+mj-ea"/>
              </a:rPr>
              <a:t>『자연의 분류</a:t>
            </a:r>
            <a:r>
              <a:rPr lang="en-US" altLang="ko-KR" sz="2400" dirty="0">
                <a:latin typeface="+mj-ea"/>
                <a:ea typeface="+mj-ea"/>
              </a:rPr>
              <a:t>(</a:t>
            </a:r>
            <a:r>
              <a:rPr lang="ko-KR" altLang="en-US" sz="2400" dirty="0">
                <a:latin typeface="+mj-ea"/>
                <a:ea typeface="+mj-ea"/>
              </a:rPr>
              <a:t>페리 </a:t>
            </a:r>
            <a:r>
              <a:rPr lang="ko-KR" altLang="en-US" sz="2400" dirty="0" err="1">
                <a:latin typeface="+mj-ea"/>
                <a:ea typeface="+mj-ea"/>
              </a:rPr>
              <a:t>퓌세온</a:t>
            </a:r>
            <a:r>
              <a:rPr lang="en-US" altLang="ko-KR" sz="2400" dirty="0">
                <a:latin typeface="+mj-ea"/>
                <a:ea typeface="+mj-ea"/>
              </a:rPr>
              <a:t>)</a:t>
            </a:r>
            <a:r>
              <a:rPr lang="ko-KR" altLang="ko-KR" sz="2400" dirty="0">
                <a:latin typeface="+mj-ea"/>
                <a:ea typeface="+mj-ea"/>
              </a:rPr>
              <a:t>』</a:t>
            </a:r>
            <a:r>
              <a:rPr lang="ko-KR" altLang="en-US" sz="2400" dirty="0">
                <a:latin typeface="+mj-ea"/>
                <a:ea typeface="+mj-ea"/>
              </a:rPr>
              <a:t>이다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그는 </a:t>
            </a:r>
            <a:r>
              <a:rPr lang="en-US" altLang="ko-KR" sz="2400" noProof="0" dirty="0">
                <a:solidFill>
                  <a:prstClr val="black"/>
                </a:solidFill>
                <a:latin typeface="+mj-ea"/>
                <a:ea typeface="+mj-ea"/>
              </a:rPr>
              <a:t>‘</a:t>
            </a: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자연</a:t>
            </a:r>
            <a:r>
              <a:rPr lang="en-US" altLang="ko-KR" sz="2400" noProof="0" dirty="0">
                <a:solidFill>
                  <a:prstClr val="black"/>
                </a:solidFill>
                <a:latin typeface="+mj-ea"/>
                <a:ea typeface="+mj-ea"/>
              </a:rPr>
              <a:t>’</a:t>
            </a: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을 </a:t>
            </a:r>
            <a:r>
              <a:rPr lang="ko-KR" altLang="en-US" sz="2400" b="1" noProof="0" dirty="0">
                <a:solidFill>
                  <a:prstClr val="black"/>
                </a:solidFill>
                <a:latin typeface="+mj-ea"/>
                <a:ea typeface="+mj-ea"/>
              </a:rPr>
              <a:t>존재 전체</a:t>
            </a: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로 보고 이를 네 단계로 설명함</a:t>
            </a:r>
            <a:r>
              <a:rPr lang="en-US" altLang="ko-KR" sz="2400" noProof="0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창조하지만 창조되지 않는 것</a:t>
            </a: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신</a:t>
            </a: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창조되며 창조하는 것</a:t>
            </a:r>
            <a:r>
              <a:rPr lang="en-US" altLang="ko-KR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이데아</a:t>
            </a:r>
            <a:r>
              <a:rPr lang="en-US" altLang="ko-KR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로고스</a:t>
            </a:r>
            <a:r>
              <a:rPr lang="en-US" altLang="ko-KR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창조되지만 창조하지 않는 것</a:t>
            </a: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물질 세계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모든 것이 돌아가는 </a:t>
            </a:r>
            <a:r>
              <a:rPr lang="ko-KR" altLang="en-US" sz="20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종착점으로서의</a:t>
            </a: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신</a:t>
            </a:r>
            <a:endParaRPr lang="en-US" altLang="ko-KR" sz="20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lang="en-US" altLang="ko-KR" sz="20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핵심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모든 것은 신에게서 나오고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결국 다시 신으로 돌아간다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’  </a:t>
            </a:r>
          </a:p>
          <a:p>
            <a:pPr lvl="0" defTabSz="457200" latinLnBrk="0">
              <a:defRPr/>
            </a:pP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 사상은 훗날 범신론 논란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이단 판정으로 이어짐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F6366AF-9AF3-EA32-2296-DBEF39A894B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F167E05-1BB7-4D26-39C0-46B1481EAB5B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9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6517C-B9E7-416D-A489-2CD20DCE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A97AD1-4B55-0DE9-08A9-23A182D7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91F5355B-2188-E1BE-7361-12386223440F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문제작 </a:t>
            </a:r>
            <a:r>
              <a:rPr lang="ko-KR" altLang="ko-KR" sz="4000" dirty="0"/>
              <a:t>『자연의 </a:t>
            </a:r>
            <a:r>
              <a:rPr lang="ko-KR" altLang="ko-KR" sz="4000" dirty="0" err="1"/>
              <a:t>분류』</a:t>
            </a:r>
            <a:r>
              <a:rPr lang="ko-KR" altLang="en-US" sz="4000" dirty="0" err="1"/>
              <a:t>와</a:t>
            </a:r>
            <a:r>
              <a:rPr lang="ko-KR" altLang="en-US" sz="4000" dirty="0"/>
              <a:t> 위험한 사상</a:t>
            </a:r>
            <a:endParaRPr kumimoji="0" lang="ko-KR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03D9A-CEE9-0F2D-670C-F40709E3FC73}"/>
              </a:ext>
            </a:extLst>
          </p:cNvPr>
          <p:cNvSpPr txBox="1"/>
          <p:nvPr/>
        </p:nvSpPr>
        <p:spPr>
          <a:xfrm>
            <a:off x="1194458" y="2573029"/>
            <a:ext cx="970214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에리우게나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kumimoji="0" lang="ko-KR" alt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에리우게나의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대표작은 </a:t>
            </a:r>
            <a:r>
              <a:rPr lang="ko-KR" altLang="ko-KR" sz="2400" dirty="0">
                <a:latin typeface="+mj-ea"/>
                <a:ea typeface="+mj-ea"/>
              </a:rPr>
              <a:t>『자연의 분류</a:t>
            </a:r>
            <a:r>
              <a:rPr lang="en-US" altLang="ko-KR" sz="2400" dirty="0">
                <a:latin typeface="+mj-ea"/>
                <a:ea typeface="+mj-ea"/>
              </a:rPr>
              <a:t>(</a:t>
            </a:r>
            <a:r>
              <a:rPr lang="ko-KR" altLang="en-US" sz="2400" dirty="0">
                <a:latin typeface="+mj-ea"/>
                <a:ea typeface="+mj-ea"/>
              </a:rPr>
              <a:t>페리 </a:t>
            </a:r>
            <a:r>
              <a:rPr lang="ko-KR" altLang="en-US" sz="2400" dirty="0" err="1">
                <a:latin typeface="+mj-ea"/>
                <a:ea typeface="+mj-ea"/>
              </a:rPr>
              <a:t>퓌세온</a:t>
            </a:r>
            <a:r>
              <a:rPr lang="en-US" altLang="ko-KR" sz="2400" dirty="0">
                <a:latin typeface="+mj-ea"/>
                <a:ea typeface="+mj-ea"/>
              </a:rPr>
              <a:t>)</a:t>
            </a:r>
            <a:r>
              <a:rPr lang="ko-KR" altLang="ko-KR" sz="2400" dirty="0">
                <a:latin typeface="+mj-ea"/>
                <a:ea typeface="+mj-ea"/>
              </a:rPr>
              <a:t>』</a:t>
            </a:r>
            <a:r>
              <a:rPr lang="ko-KR" altLang="en-US" sz="2400" dirty="0">
                <a:latin typeface="+mj-ea"/>
                <a:ea typeface="+mj-ea"/>
              </a:rPr>
              <a:t>이다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그는 </a:t>
            </a:r>
            <a:r>
              <a:rPr lang="en-US" altLang="ko-KR" sz="2400" noProof="0" dirty="0">
                <a:solidFill>
                  <a:prstClr val="black"/>
                </a:solidFill>
                <a:latin typeface="+mj-ea"/>
                <a:ea typeface="+mj-ea"/>
              </a:rPr>
              <a:t>‘</a:t>
            </a: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자연</a:t>
            </a:r>
            <a:r>
              <a:rPr lang="en-US" altLang="ko-KR" sz="2400" noProof="0" dirty="0">
                <a:solidFill>
                  <a:prstClr val="black"/>
                </a:solidFill>
                <a:latin typeface="+mj-ea"/>
                <a:ea typeface="+mj-ea"/>
              </a:rPr>
              <a:t>’</a:t>
            </a: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을 </a:t>
            </a:r>
            <a:r>
              <a:rPr lang="ko-KR" altLang="en-US" sz="2400" b="1" noProof="0" dirty="0">
                <a:solidFill>
                  <a:prstClr val="black"/>
                </a:solidFill>
                <a:latin typeface="+mj-ea"/>
                <a:ea typeface="+mj-ea"/>
              </a:rPr>
              <a:t>존재 전체</a:t>
            </a:r>
            <a:r>
              <a:rPr lang="ko-KR" altLang="en-US" sz="2400" noProof="0" dirty="0">
                <a:solidFill>
                  <a:prstClr val="black"/>
                </a:solidFill>
                <a:latin typeface="+mj-ea"/>
                <a:ea typeface="+mj-ea"/>
              </a:rPr>
              <a:t>로 보고 이를 네 단계로 설명함</a:t>
            </a:r>
            <a:r>
              <a:rPr lang="en-US" altLang="ko-KR" sz="2400" noProof="0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창조하지만 창조되지 않는 것</a:t>
            </a: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신</a:t>
            </a: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창조되며 창조하는 것</a:t>
            </a:r>
            <a:r>
              <a:rPr lang="en-US" altLang="ko-KR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이데아</a:t>
            </a:r>
            <a:r>
              <a:rPr lang="en-US" altLang="ko-KR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로고스</a:t>
            </a:r>
            <a:r>
              <a:rPr lang="en-US" altLang="ko-KR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창조되지만 창조하지 않는 것</a:t>
            </a: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물질 세계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  <a:p>
            <a:pPr marL="514350" lvl="0" indent="-514350" defTabSz="457200" latinLnBrk="0">
              <a:buAutoNum type="arabicPeriod"/>
              <a:defRPr/>
            </a:pP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모든 것이 돌아가는 </a:t>
            </a:r>
            <a:r>
              <a:rPr lang="ko-KR" altLang="en-US" sz="20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종착점으로서의</a:t>
            </a: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신</a:t>
            </a:r>
            <a:endParaRPr lang="en-US" altLang="ko-KR" sz="20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lang="en-US" altLang="ko-KR" sz="20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핵심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모든 것은 신에게서 나오고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결국 다시 신으로 돌아간다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’  </a:t>
            </a:r>
          </a:p>
          <a:p>
            <a:pPr lvl="0" defTabSz="457200" latinLnBrk="0">
              <a:defRPr/>
            </a:pP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 사상은 훗날 범신론 논란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이단 판정으로 이어짐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69E45AA-5C5B-B887-D044-3406C59AC542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8F7CDB9-33E6-A830-76E7-A39710BEBEA0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96529D-0291-D15C-D139-32E088681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21" y="908587"/>
            <a:ext cx="6618467" cy="4967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8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3665988" y="982131"/>
            <a:ext cx="7230609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다음 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OO</a:t>
            </a: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에 들어갈 단어는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462905" y="3429000"/>
            <a:ext cx="97021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lang="ko-KR" altLang="en-US" sz="3200" dirty="0">
                <a:solidFill>
                  <a:prstClr val="black"/>
                </a:solidFill>
                <a:latin typeface="+mj-ea"/>
                <a:ea typeface="+mj-ea"/>
              </a:rPr>
              <a:t>성 </a:t>
            </a:r>
            <a:r>
              <a:rPr lang="ko-KR" altLang="en-US" sz="3200" dirty="0" err="1">
                <a:solidFill>
                  <a:prstClr val="black"/>
                </a:solidFill>
                <a:latin typeface="+mj-ea"/>
                <a:ea typeface="+mj-ea"/>
              </a:rPr>
              <a:t>안셀름은</a:t>
            </a:r>
            <a:r>
              <a:rPr lang="ko-KR" altLang="en-US" sz="3200" dirty="0">
                <a:solidFill>
                  <a:prstClr val="black"/>
                </a:solidFill>
                <a:latin typeface="+mj-ea"/>
                <a:ea typeface="+mj-ea"/>
              </a:rPr>
              <a:t> 저서</a:t>
            </a:r>
            <a:r>
              <a:rPr lang="ko-KR" altLang="ko-KR" sz="3200" b="1" dirty="0">
                <a:latin typeface="+mj-ea"/>
                <a:ea typeface="+mj-ea"/>
              </a:rPr>
              <a:t>『</a:t>
            </a:r>
            <a:r>
              <a:rPr lang="en-US" altLang="ko-KR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돋움" panose="020B0600000101010101" pitchFamily="50" charset="-127"/>
              </a:rPr>
              <a:t> OOOOOO </a:t>
            </a:r>
            <a:r>
              <a:rPr lang="ko-KR" altLang="ko-KR" sz="3200" b="1" dirty="0">
                <a:latin typeface="+mj-ea"/>
                <a:ea typeface="+mj-ea"/>
              </a:rPr>
              <a:t>』</a:t>
            </a:r>
            <a:r>
              <a:rPr lang="ko-KR" altLang="en-US" sz="3200" dirty="0">
                <a:latin typeface="+mj-ea"/>
                <a:ea typeface="+mj-ea"/>
              </a:rPr>
              <a:t>에서 역사상 가장 유일한 신 존재 논증을 제시함</a:t>
            </a:r>
            <a:r>
              <a:rPr lang="en-US" altLang="ko-KR" sz="3200" dirty="0">
                <a:latin typeface="+mj-ea"/>
                <a:ea typeface="+mj-ea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퀴    즈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7685F54-F180-416C-B0E8-868359358139}"/>
              </a:ext>
            </a:extLst>
          </p:cNvPr>
          <p:cNvSpPr txBox="1">
            <a:spLocks/>
          </p:cNvSpPr>
          <p:nvPr/>
        </p:nvSpPr>
        <p:spPr>
          <a:xfrm>
            <a:off x="1295401" y="980667"/>
            <a:ext cx="2370587" cy="130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퀴즈 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1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1D4D657A-A1DD-47A0-B3EC-B0FA01892E16}"/>
              </a:ext>
            </a:extLst>
          </p:cNvPr>
          <p:cNvSpPr txBox="1">
            <a:spLocks/>
          </p:cNvSpPr>
          <p:nvPr/>
        </p:nvSpPr>
        <p:spPr>
          <a:xfrm>
            <a:off x="3947719" y="5463366"/>
            <a:ext cx="5177619" cy="13038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정답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: </a:t>
            </a:r>
            <a:r>
              <a:rPr lang="ko-KR" altLang="ko-KR" dirty="0" err="1">
                <a:latin typeface="+mj-ea"/>
              </a:rPr>
              <a:t>프로슬로기온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6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3665988" y="982131"/>
            <a:ext cx="7230609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다음 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OO</a:t>
            </a: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에 들어갈 단어는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434913" y="3429000"/>
            <a:ext cx="9702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lang="ko-KR" altLang="en-US" sz="32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에리우게나는</a:t>
            </a:r>
            <a:r>
              <a:rPr lang="ko-KR" altLang="en-US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모든 것은 </a:t>
            </a:r>
            <a:r>
              <a:rPr lang="en-US" altLang="ko-KR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돋움" panose="020B0600000101010101" pitchFamily="50" charset="-127"/>
              </a:rPr>
              <a:t>O</a:t>
            </a:r>
            <a:r>
              <a:rPr lang="ko-KR" altLang="en-US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에게서 나오고</a:t>
            </a: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결국 다시 </a:t>
            </a:r>
            <a:r>
              <a:rPr lang="en-US" altLang="ko-KR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돋움" panose="020B0600000101010101" pitchFamily="50" charset="-127"/>
              </a:rPr>
              <a:t>O</a:t>
            </a:r>
            <a:r>
              <a:rPr lang="ko-KR" altLang="en-US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으로 </a:t>
            </a:r>
            <a:r>
              <a:rPr lang="ko-KR" altLang="en-US" sz="32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돌아간다라고</a:t>
            </a:r>
            <a:r>
              <a:rPr lang="ko-KR" altLang="en-US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주장하였다</a:t>
            </a: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퀴    즈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7685F54-F180-416C-B0E8-868359358139}"/>
              </a:ext>
            </a:extLst>
          </p:cNvPr>
          <p:cNvSpPr txBox="1">
            <a:spLocks/>
          </p:cNvSpPr>
          <p:nvPr/>
        </p:nvSpPr>
        <p:spPr>
          <a:xfrm>
            <a:off x="1295401" y="980667"/>
            <a:ext cx="2370587" cy="130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퀴즈 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2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1D4D657A-A1DD-47A0-B3EC-B0FA01892E16}"/>
              </a:ext>
            </a:extLst>
          </p:cNvPr>
          <p:cNvSpPr txBox="1">
            <a:spLocks/>
          </p:cNvSpPr>
          <p:nvPr/>
        </p:nvSpPr>
        <p:spPr>
          <a:xfrm>
            <a:off x="3947720" y="5463366"/>
            <a:ext cx="4743274" cy="13038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정답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: </a:t>
            </a: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3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정리정돈잘하는법 정리정돈은 성공의 필수조건이다 :: 봉리브르">
            <a:extLst>
              <a:ext uri="{FF2B5EF4-FFF2-40B4-BE49-F238E27FC236}">
                <a16:creationId xmlns:a16="http://schemas.microsoft.com/office/drawing/2014/main" id="{632AA203-4CE3-43A0-9DC9-C854F798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" y="0"/>
            <a:ext cx="12189321" cy="6858000"/>
          </a:xfrm>
          <a:prstGeom prst="rect">
            <a:avLst/>
          </a:prstGeom>
          <a:solidFill>
            <a:srgbClr val="E2F0D9">
              <a:alpha val="27059"/>
            </a:srgbClr>
          </a:solidFill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05C2646-FE9C-4CEA-B7BF-E130F0311E5F}"/>
              </a:ext>
            </a:extLst>
          </p:cNvPr>
          <p:cNvSpPr txBox="1">
            <a:spLocks/>
          </p:cNvSpPr>
          <p:nvPr/>
        </p:nvSpPr>
        <p:spPr>
          <a:xfrm>
            <a:off x="247706" y="2225795"/>
            <a:ext cx="8883594" cy="3509788"/>
          </a:xfrm>
          <a:prstGeom prst="rect">
            <a:avLst/>
          </a:prstGeom>
          <a:solidFill>
            <a:srgbClr val="F2F2F2">
              <a:alpha val="45098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B35FC-C429-43BB-B3ED-2F358F3C5CA8}"/>
              </a:ext>
            </a:extLst>
          </p:cNvPr>
          <p:cNvSpPr txBox="1"/>
          <p:nvPr/>
        </p:nvSpPr>
        <p:spPr>
          <a:xfrm>
            <a:off x="1577392" y="841650"/>
            <a:ext cx="6807180" cy="78483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ko-KR" altLang="en-US" sz="4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 발표 </a:t>
            </a:r>
            <a:r>
              <a:rPr lang="ko-KR" altLang="en-US" sz="4500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내용 </a:t>
            </a:r>
            <a:r>
              <a:rPr kumimoji="0" lang="ko-KR" altLang="en-US" sz="4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요약 정리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2760B-75AF-4E78-89B5-6842B1051738}"/>
              </a:ext>
            </a:extLst>
          </p:cNvPr>
          <p:cNvSpPr txBox="1"/>
          <p:nvPr/>
        </p:nvSpPr>
        <p:spPr>
          <a:xfrm>
            <a:off x="490873" y="2411028"/>
            <a:ext cx="77537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+mj-ea"/>
                <a:ea typeface="+mj-ea"/>
              </a:rPr>
              <a:t>성 </a:t>
            </a:r>
            <a:r>
              <a:rPr lang="ko-KR" altLang="en-US" sz="2200" dirty="0" err="1">
                <a:latin typeface="+mj-ea"/>
                <a:ea typeface="+mj-ea"/>
              </a:rPr>
              <a:t>안셀름은</a:t>
            </a:r>
            <a:r>
              <a:rPr lang="ko-KR" altLang="en-US" sz="2200" dirty="0">
                <a:latin typeface="+mj-ea"/>
                <a:ea typeface="+mj-ea"/>
              </a:rPr>
              <a:t> 신앙을 논리로 설명하려 했고</a:t>
            </a:r>
            <a:endParaRPr lang="en-US" altLang="ko-KR" sz="2200" dirty="0">
              <a:latin typeface="+mj-ea"/>
              <a:ea typeface="+mj-ea"/>
            </a:endParaRPr>
          </a:p>
          <a:p>
            <a:br>
              <a:rPr lang="en-US" altLang="ko-KR" sz="2200" dirty="0">
                <a:latin typeface="+mj-ea"/>
                <a:ea typeface="+mj-ea"/>
              </a:rPr>
            </a:br>
            <a:r>
              <a:rPr lang="ko-KR" altLang="en-US" sz="2200" dirty="0">
                <a:latin typeface="+mj-ea"/>
                <a:ea typeface="+mj-ea"/>
              </a:rPr>
              <a:t>피터 </a:t>
            </a:r>
            <a:r>
              <a:rPr lang="ko-KR" altLang="en-US" sz="2200" dirty="0" err="1">
                <a:latin typeface="+mj-ea"/>
                <a:ea typeface="+mj-ea"/>
              </a:rPr>
              <a:t>아벨라르는</a:t>
            </a:r>
            <a:r>
              <a:rPr lang="ko-KR" altLang="en-US" sz="2200" dirty="0">
                <a:latin typeface="+mj-ea"/>
                <a:ea typeface="+mj-ea"/>
              </a:rPr>
              <a:t> 질문과 토론을 통해 진리를 찾으려 했으며</a:t>
            </a:r>
            <a:r>
              <a:rPr lang="en-US" altLang="ko-KR" sz="2200" dirty="0">
                <a:latin typeface="+mj-ea"/>
                <a:ea typeface="+mj-ea"/>
              </a:rPr>
              <a:t>,</a:t>
            </a:r>
          </a:p>
          <a:p>
            <a:br>
              <a:rPr lang="en-US" altLang="ko-KR" sz="2200" dirty="0">
                <a:latin typeface="+mj-ea"/>
                <a:ea typeface="+mj-ea"/>
              </a:rPr>
            </a:br>
            <a:r>
              <a:rPr lang="ko-KR" altLang="en-US" sz="2200" dirty="0" err="1">
                <a:latin typeface="+mj-ea"/>
                <a:ea typeface="+mj-ea"/>
              </a:rPr>
              <a:t>에리우게나는</a:t>
            </a:r>
            <a:r>
              <a:rPr lang="ko-KR" altLang="en-US" sz="2200" dirty="0">
                <a:latin typeface="+mj-ea"/>
                <a:ea typeface="+mj-ea"/>
              </a:rPr>
              <a:t> 세계 전체를 신에게서 나와 다시 신에게 돌아가는 질서로 이해하려 했습니다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</a:p>
          <a:p>
            <a:br>
              <a:rPr lang="en-US" altLang="ko-KR" sz="2200" dirty="0">
                <a:latin typeface="+mj-ea"/>
                <a:ea typeface="+mj-ea"/>
              </a:rPr>
            </a:br>
            <a:r>
              <a:rPr lang="ko-KR" altLang="en-US" sz="2200" dirty="0">
                <a:latin typeface="+mj-ea"/>
                <a:ea typeface="+mj-ea"/>
              </a:rPr>
              <a:t>이처럼 세 철학자는 모두 </a:t>
            </a:r>
            <a:r>
              <a:rPr lang="ko-KR" altLang="en-US" sz="2200" b="1" dirty="0">
                <a:latin typeface="+mj-ea"/>
                <a:ea typeface="+mj-ea"/>
              </a:rPr>
              <a:t>신앙과 이성의 관계</a:t>
            </a:r>
            <a:r>
              <a:rPr lang="ko-KR" altLang="en-US" sz="2200" dirty="0">
                <a:latin typeface="+mj-ea"/>
                <a:ea typeface="+mj-ea"/>
              </a:rPr>
              <a:t>를 중요하게 탐구하며 </a:t>
            </a:r>
            <a:r>
              <a:rPr lang="ko-KR" altLang="en-US" sz="2200" b="1" dirty="0">
                <a:latin typeface="+mj-ea"/>
                <a:ea typeface="+mj-ea"/>
              </a:rPr>
              <a:t>중세 철학의 발전에 큰 영향</a:t>
            </a:r>
            <a:r>
              <a:rPr lang="ko-KR" altLang="en-US" sz="2200" dirty="0">
                <a:latin typeface="+mj-ea"/>
                <a:ea typeface="+mj-ea"/>
              </a:rPr>
              <a:t>을 주었습니다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  <a:endParaRPr lang="ko-KR" altLang="en-US" sz="22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5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10"/>
    </mc:Choice>
    <mc:Fallback xmlns="">
      <p:transition spd="slow" advTm="11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C4EF99-430D-4BFB-8F15-D478542A4958}"/>
              </a:ext>
            </a:extLst>
          </p:cNvPr>
          <p:cNvSpPr txBox="1">
            <a:spLocks/>
          </p:cNvSpPr>
          <p:nvPr/>
        </p:nvSpPr>
        <p:spPr>
          <a:xfrm>
            <a:off x="628652" y="858307"/>
            <a:ext cx="10915648" cy="1303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발  표  목  차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91394-CC0E-4820-80E9-EBF8D45BE0A1}"/>
              </a:ext>
            </a:extLst>
          </p:cNvPr>
          <p:cNvGrpSpPr/>
          <p:nvPr/>
        </p:nvGrpSpPr>
        <p:grpSpPr>
          <a:xfrm>
            <a:off x="628652" y="2536932"/>
            <a:ext cx="10855876" cy="647700"/>
            <a:chOff x="1924050" y="2781300"/>
            <a:chExt cx="8839198" cy="647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106A45-85CD-4C47-8D81-8D3961EE153F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1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97AD25-1099-4C0B-B222-F98ECC2EC79B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dirty="0">
                  <a:solidFill>
                    <a:prstClr val="black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성 </a:t>
              </a:r>
              <a:r>
                <a:rPr lang="ko-KR" altLang="en-US" sz="3000" dirty="0" err="1">
                  <a:solidFill>
                    <a:prstClr val="black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안셀름</a:t>
              </a:r>
              <a:endPara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2FDF1B-BAB1-49DF-A9B9-4B5C8D2FF535}"/>
              </a:ext>
            </a:extLst>
          </p:cNvPr>
          <p:cNvGrpSpPr/>
          <p:nvPr/>
        </p:nvGrpSpPr>
        <p:grpSpPr>
          <a:xfrm>
            <a:off x="628652" y="3282187"/>
            <a:ext cx="10855876" cy="647700"/>
            <a:chOff x="1924050" y="2781300"/>
            <a:chExt cx="8839198" cy="647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344C32-8843-4E7E-BEE5-68FDE6D5AB75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2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8D4E91-42BC-4092-AD48-6216313E6200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피터 </a:t>
              </a:r>
              <a:r>
                <a:rPr kumimoji="0" lang="ko-KR" alt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아벨라르</a:t>
              </a:r>
              <a:endPara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053D2F-165B-43D5-A4F7-196E6D0DEFD5}"/>
              </a:ext>
            </a:extLst>
          </p:cNvPr>
          <p:cNvGrpSpPr/>
          <p:nvPr/>
        </p:nvGrpSpPr>
        <p:grpSpPr>
          <a:xfrm>
            <a:off x="628652" y="3989344"/>
            <a:ext cx="10855876" cy="647700"/>
            <a:chOff x="1924050" y="2781300"/>
            <a:chExt cx="8839198" cy="647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692CB6-0B48-48EA-B6B9-05D483265EF4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3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91C4E-3370-406A-AE6A-B9CA83E837BA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에리우게나</a:t>
              </a:r>
              <a:endPara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AB3333-CEED-4289-BD4E-346EE2222B9E}"/>
              </a:ext>
            </a:extLst>
          </p:cNvPr>
          <p:cNvGrpSpPr/>
          <p:nvPr/>
        </p:nvGrpSpPr>
        <p:grpSpPr>
          <a:xfrm>
            <a:off x="628652" y="4708311"/>
            <a:ext cx="10855876" cy="647700"/>
            <a:chOff x="1924050" y="2781300"/>
            <a:chExt cx="8839198" cy="6477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F18DF6-C356-477B-AEBC-F921B2644CA3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4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16F51C-064F-4E2D-8532-4FB29179B5AF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dirty="0">
                  <a:solidFill>
                    <a:prstClr val="black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퀴즈</a:t>
              </a:r>
              <a:endPara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85912-32EA-4A43-8727-A78C892D774F}"/>
              </a:ext>
            </a:extLst>
          </p:cNvPr>
          <p:cNvGrpSpPr/>
          <p:nvPr/>
        </p:nvGrpSpPr>
        <p:grpSpPr>
          <a:xfrm>
            <a:off x="628652" y="5427278"/>
            <a:ext cx="10855876" cy="647700"/>
            <a:chOff x="1924050" y="2781300"/>
            <a:chExt cx="8839198" cy="6477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006DB7-6297-4326-A0E0-DDC353884D9E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5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C5D72D-BBE8-457D-877E-8AE6F161B4E3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요약 정리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24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09"/>
    </mc:Choice>
    <mc:Fallback xmlns="">
      <p:transition spd="slow" advTm="509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성 </a:t>
            </a:r>
            <a:r>
              <a:rPr kumimoji="0" lang="ko-KR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안셀름은</a:t>
            </a: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 누구인가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194458" y="2514833"/>
            <a:ext cx="970214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성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안셀름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lang="en-US" altLang="ko-KR" sz="2800" dirty="0"/>
              <a:t> </a:t>
            </a:r>
            <a:r>
              <a:rPr lang="en-US" altLang="ko-KR" sz="2400" dirty="0"/>
              <a:t>•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출생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이탈리아 북부 </a:t>
            </a:r>
            <a:r>
              <a:rPr lang="ko-KR" altLang="en-US" sz="24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아오스타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신분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수도자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철학자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신학자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직위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캔터베리 대주교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1B42063-0A40-DCEE-094D-2AFC5B54D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90" y="2742242"/>
            <a:ext cx="3238500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0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3545D-3655-1311-4EB5-EC1CF798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62BBA5-4217-0CA7-1929-6580A224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A622C6A-3B18-D046-A871-7AFAC1252459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신 존재 증명 이야기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9621-80A7-A9C5-4606-9EDB7FF32D80}"/>
              </a:ext>
            </a:extLst>
          </p:cNvPr>
          <p:cNvSpPr txBox="1"/>
          <p:nvPr/>
        </p:nvSpPr>
        <p:spPr>
          <a:xfrm>
            <a:off x="1194458" y="2514833"/>
            <a:ext cx="97021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성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안셀름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kumimoji="0" lang="ko-KR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성 </a:t>
            </a:r>
            <a:r>
              <a:rPr kumimoji="0" lang="ko-KR" altLang="en-US" sz="2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안셀름은</a:t>
            </a:r>
            <a:r>
              <a:rPr kumimoji="0" lang="ko-KR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저서</a:t>
            </a:r>
            <a:r>
              <a:rPr lang="ko-KR" altLang="ko-KR" sz="2500" dirty="0">
                <a:latin typeface="+mj-ea"/>
                <a:ea typeface="+mj-ea"/>
              </a:rPr>
              <a:t>『</a:t>
            </a:r>
            <a:r>
              <a:rPr lang="ko-KR" altLang="ko-KR" sz="2500" dirty="0" err="1">
                <a:latin typeface="+mj-ea"/>
                <a:ea typeface="+mj-ea"/>
              </a:rPr>
              <a:t>프로슬로기온』</a:t>
            </a:r>
            <a:r>
              <a:rPr lang="ko-KR" altLang="en-US" sz="2500" dirty="0" err="1">
                <a:latin typeface="+mj-ea"/>
                <a:ea typeface="+mj-ea"/>
              </a:rPr>
              <a:t>에서</a:t>
            </a:r>
            <a:r>
              <a:rPr lang="ko-KR" altLang="en-US" sz="2500" dirty="0">
                <a:latin typeface="+mj-ea"/>
                <a:ea typeface="+mj-ea"/>
              </a:rPr>
              <a:t> 역사상 가장 유일한 </a:t>
            </a:r>
            <a:r>
              <a:rPr lang="ko-KR" altLang="en-US" sz="2500" b="1" dirty="0">
                <a:solidFill>
                  <a:srgbClr val="FF0000"/>
                </a:solidFill>
                <a:latin typeface="+mj-ea"/>
                <a:ea typeface="+mj-ea"/>
              </a:rPr>
              <a:t>신 존재 논증을 제시</a:t>
            </a:r>
            <a:r>
              <a:rPr lang="ko-KR" altLang="en-US" sz="2500" dirty="0">
                <a:latin typeface="+mj-ea"/>
                <a:ea typeface="+mj-ea"/>
              </a:rPr>
              <a:t>함</a:t>
            </a:r>
            <a:r>
              <a:rPr lang="en-US" altLang="ko-KR" sz="2500" dirty="0">
                <a:latin typeface="+mj-ea"/>
                <a:ea typeface="+mj-ea"/>
              </a:rPr>
              <a:t>.</a:t>
            </a:r>
          </a:p>
          <a:p>
            <a:pPr lvl="0" defTabSz="457200" latinLnBrk="0">
              <a:defRPr/>
            </a:pPr>
            <a:endParaRPr kumimoji="0" lang="en-US" altLang="ko-KR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ko-KR" altLang="en-US" sz="2500" b="1" dirty="0">
                <a:solidFill>
                  <a:srgbClr val="FF0000"/>
                </a:solidFill>
                <a:latin typeface="+mj-ea"/>
                <a:ea typeface="+mj-ea"/>
              </a:rPr>
              <a:t>핵심 논리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en-US" altLang="ko-KR" sz="2800" dirty="0"/>
              <a:t> 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1.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신은 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생각할 수 있는 가장 위대한 존재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</a:t>
            </a:r>
          </a:p>
          <a:p>
            <a:pPr lvl="0" defTabSz="457200" latinLnBrk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/>
              <a:t>2.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생각 속에만 존재하는 것보다 현실에도 존재하는 것이 더 위대함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/>
              <a:t>3.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따라서 신은 </a:t>
            </a:r>
            <a:r>
              <a:rPr lang="ko-KR" altLang="en-US" sz="24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실제로 존재해야 한다</a:t>
            </a:r>
            <a:r>
              <a:rPr lang="en-US" altLang="ko-KR" sz="24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6EB4C9F-2675-15D9-CA45-F1BCD1DCC45B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D92A0C-C6FA-2EB4-0BEA-2E8F79DC82AC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3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B9035-624A-FF45-16D9-50F4C6103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6BBAD-F25A-08DA-EA5B-6BEC6A9C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585FA00-3FE5-383F-1138-FCB00BF584F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신 존재 증명 이야기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01E0B-7E79-2819-61CE-9DA38750F4E2}"/>
              </a:ext>
            </a:extLst>
          </p:cNvPr>
          <p:cNvSpPr txBox="1"/>
          <p:nvPr/>
        </p:nvSpPr>
        <p:spPr>
          <a:xfrm>
            <a:off x="1194458" y="2514833"/>
            <a:ext cx="97021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성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안셀름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kumimoji="0" lang="ko-KR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성 </a:t>
            </a:r>
            <a:r>
              <a:rPr kumimoji="0" lang="ko-KR" altLang="en-US" sz="2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안셀름은</a:t>
            </a:r>
            <a:r>
              <a:rPr kumimoji="0" lang="ko-KR" alt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저서</a:t>
            </a:r>
            <a:r>
              <a:rPr lang="ko-KR" altLang="ko-KR" sz="2500" dirty="0">
                <a:latin typeface="+mj-ea"/>
                <a:ea typeface="+mj-ea"/>
              </a:rPr>
              <a:t>『</a:t>
            </a:r>
            <a:r>
              <a:rPr lang="ko-KR" altLang="ko-KR" sz="2500" dirty="0" err="1">
                <a:latin typeface="+mj-ea"/>
                <a:ea typeface="+mj-ea"/>
              </a:rPr>
              <a:t>프로슬로기온』</a:t>
            </a:r>
            <a:r>
              <a:rPr lang="ko-KR" altLang="en-US" sz="2500" dirty="0" err="1">
                <a:latin typeface="+mj-ea"/>
                <a:ea typeface="+mj-ea"/>
              </a:rPr>
              <a:t>에서</a:t>
            </a:r>
            <a:r>
              <a:rPr lang="ko-KR" altLang="en-US" sz="2500" dirty="0">
                <a:latin typeface="+mj-ea"/>
                <a:ea typeface="+mj-ea"/>
              </a:rPr>
              <a:t> 역사상 가장 유일한 </a:t>
            </a:r>
            <a:r>
              <a:rPr lang="ko-KR" altLang="en-US" sz="2500" b="1" dirty="0">
                <a:solidFill>
                  <a:srgbClr val="FF0000"/>
                </a:solidFill>
                <a:latin typeface="+mj-ea"/>
                <a:ea typeface="+mj-ea"/>
              </a:rPr>
              <a:t>신 존재 논증을 제시</a:t>
            </a:r>
            <a:r>
              <a:rPr lang="ko-KR" altLang="en-US" sz="2500" dirty="0">
                <a:latin typeface="+mj-ea"/>
                <a:ea typeface="+mj-ea"/>
              </a:rPr>
              <a:t>함</a:t>
            </a:r>
            <a:r>
              <a:rPr lang="en-US" altLang="ko-KR" sz="2500" dirty="0">
                <a:latin typeface="+mj-ea"/>
                <a:ea typeface="+mj-ea"/>
              </a:rPr>
              <a:t>.</a:t>
            </a:r>
          </a:p>
          <a:p>
            <a:pPr lvl="0" defTabSz="457200" latinLnBrk="0">
              <a:defRPr/>
            </a:pPr>
            <a:endParaRPr kumimoji="0" lang="en-US" altLang="ko-KR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ko-KR" altLang="en-US" sz="2500" b="1" dirty="0">
                <a:solidFill>
                  <a:srgbClr val="FF0000"/>
                </a:solidFill>
                <a:latin typeface="+mj-ea"/>
                <a:ea typeface="+mj-ea"/>
              </a:rPr>
              <a:t>핵심 논리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en-US" altLang="ko-KR" sz="2800" dirty="0"/>
              <a:t> 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1.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신은 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생각할 수 있는 가장 위대한 존재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</a:t>
            </a:r>
          </a:p>
          <a:p>
            <a:pPr lvl="0" defTabSz="457200" latinLnBrk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/>
              <a:t>2.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생각 속에만 존재하는 것보다 현실에도 존재하는 것이 더 위대함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/>
              <a:t>3.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따라서 신은 </a:t>
            </a:r>
            <a:r>
              <a:rPr lang="ko-KR" altLang="en-US" sz="24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실제로 존재해야 한다</a:t>
            </a:r>
            <a:r>
              <a:rPr lang="en-US" altLang="ko-KR" sz="24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4B8C3A0-6959-1AF0-8A61-03AF99C536DA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2DB5741-FE13-EE54-CC1D-D94A3982EDB3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116511D-FAEA-7042-37E6-CEDA24748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3" y="834572"/>
            <a:ext cx="7783284" cy="5188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34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FD297-4276-BE7D-E83D-EF023E29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4F4E00-2A97-9C04-75F2-457616EE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EB225C7-3878-6756-9DD4-5002EA166BEB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dirty="0">
                <a:ln>
                  <a:noFill/>
                </a:ln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피터 </a:t>
            </a:r>
            <a:r>
              <a:rPr lang="ko-KR" altLang="en-US" dirty="0" err="1">
                <a:ln>
                  <a:noFill/>
                </a:ln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아벨라르</a:t>
            </a: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는 누구인가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FEBEB-D6C3-8303-37C7-0C3817E7D130}"/>
              </a:ext>
            </a:extLst>
          </p:cNvPr>
          <p:cNvSpPr txBox="1"/>
          <p:nvPr/>
        </p:nvSpPr>
        <p:spPr>
          <a:xfrm>
            <a:off x="1194458" y="2514833"/>
            <a:ext cx="970214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피터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아벨라르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(1079~1142)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lang="en-US" altLang="ko-KR" sz="2800" dirty="0"/>
              <a:t> </a:t>
            </a:r>
            <a:r>
              <a:rPr lang="en-US" altLang="ko-KR" sz="2400" dirty="0"/>
              <a:t>•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출생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프랑스 </a:t>
            </a:r>
            <a:r>
              <a:rPr lang="ko-KR" altLang="en-US" sz="24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브르타뉴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르 팔레 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신분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기사 가문 출신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400" dirty="0"/>
              <a:t> 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선택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검 대신 </a:t>
            </a:r>
            <a:r>
              <a:rPr lang="ko-KR" altLang="en-US" sz="24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논리와 토론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5A41BB-83A1-DB87-DD4C-4AA94DABA442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62AF5BA-7125-3413-7DF7-601C9315B3B9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B7056F3-23C0-4972-580F-5EF359716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82" y="2742242"/>
            <a:ext cx="3238500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4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84B4C-8FC7-C708-A676-472223529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F40153-23A3-5762-9224-3E99BC56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EB3F555C-8983-863D-E864-E985F4AB8319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파리를 뒤흔든 천재 논객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71E7E-71B3-00F3-0B04-59C532EFB69B}"/>
              </a:ext>
            </a:extLst>
          </p:cNvPr>
          <p:cNvSpPr txBox="1"/>
          <p:nvPr/>
        </p:nvSpPr>
        <p:spPr>
          <a:xfrm>
            <a:off x="1166466" y="2386788"/>
            <a:ext cx="106087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피터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아벨라르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lang="en-US" altLang="ko-KR" sz="2000" dirty="0"/>
              <a:t>•  </a:t>
            </a:r>
            <a:r>
              <a:rPr kumimoji="0" lang="ko-KR" alt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아벨라르는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중세 유럽의 지적 중심지</a:t>
            </a:r>
            <a:r>
              <a:rPr kumimoji="0" lang="ko-KR" alt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파리로 향함</a:t>
            </a:r>
            <a:r>
              <a:rPr kumimoji="0" lang="en-US" altLang="ko-KR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0" defTabSz="457200" latinLnBrk="0">
              <a:defRPr/>
            </a:pPr>
            <a:endParaRPr kumimoji="0" lang="en-US" altLang="ko-KR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000" dirty="0"/>
              <a:t>•  </a:t>
            </a: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그곳에서 당대 최고 철학자 </a:t>
            </a:r>
            <a:r>
              <a:rPr lang="ko-KR" altLang="en-US" sz="2000" baseline="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샹포의</a:t>
            </a:r>
            <a:r>
              <a:rPr lang="ko-KR" altLang="en-US" sz="2000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000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기욤에게서</a:t>
            </a: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배우게 됨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0" defTabSz="457200" latinLnBrk="0">
              <a:defRPr/>
            </a:pPr>
            <a:endParaRPr lang="en-US" altLang="ko-KR" sz="20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000" dirty="0"/>
              <a:t>•  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그러나 얼마 지나지 않아 스승의 이론을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공개 토론에서 정면</a:t>
            </a:r>
            <a:r>
              <a:rPr lang="en-US" altLang="ko-KR" sz="2000" noProof="0" dirty="0"/>
              <a:t>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반박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하며 오히려 스승을 능가하는 명성을 얻음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</a:p>
          <a:p>
            <a:pPr lvl="0" defTabSz="457200" latinLnBrk="0">
              <a:defRPr/>
            </a:pPr>
            <a:endParaRPr kumimoji="0" lang="en-US" altLang="ko-K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en-US" altLang="ko-KR" sz="2000" dirty="0"/>
              <a:t>•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학생들이 몰려듦</a:t>
            </a:r>
            <a:endParaRPr lang="en-US" altLang="ko-KR" sz="20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lang="en-US" altLang="ko-KR" sz="20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000" dirty="0"/>
              <a:t>•</a:t>
            </a:r>
            <a:r>
              <a:rPr lang="ko-KR" altLang="en-US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강의실 부족 사태</a:t>
            </a:r>
            <a:r>
              <a:rPr lang="en-US" altLang="ko-KR" sz="20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3D5811B-B77B-5C73-D748-F0D7D9E95AD1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F4F2924-39C9-C317-FEF0-67AE60F5660F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6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3BCD-07BA-8A8C-AC4D-947D5127B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5EAB03-3E0D-B39B-C3A5-4E645E65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7F2710F-1F1A-657E-BBE6-B1DEC6CCC928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‘</a:t>
            </a: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이해하지 못한 것은 믿지 않는다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’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04818-5C08-D049-5DC6-91D68905007D}"/>
              </a:ext>
            </a:extLst>
          </p:cNvPr>
          <p:cNvSpPr txBox="1"/>
          <p:nvPr/>
        </p:nvSpPr>
        <p:spPr>
          <a:xfrm>
            <a:off x="1194458" y="2514833"/>
            <a:ext cx="97021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피터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아벨라르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핵심태도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lang="en-US" altLang="ko-KR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“ </a:t>
            </a:r>
            <a:r>
              <a:rPr lang="ko-KR" altLang="en-US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이해하지 못한 것은 믿지 않는다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＂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“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의심을 통해 탐구하고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,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탐구를 통해 진리에 이른다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＂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그는 신앙조차 이성의 검증 대상이 되어야 한다고 주장함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24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lang="en-US" altLang="ko-KR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FC3D0A0-2C95-D3C3-2C8C-60A08154E949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4620703-06B1-2D10-753D-828AFD01E57F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1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2B036-DFCA-9684-9F9A-AE54BB443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2F897-142D-4BF4-B9FC-10228650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5F013C2-2A2F-1225-D1BA-29490A90B695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</a:rPr>
              <a:t>‘</a:t>
            </a: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이해하지 못한 것은 믿지 않는다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</a:rPr>
              <a:t>’</a:t>
            </a:r>
            <a:endParaRPr lang="ko-KR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64891-ED15-A143-31DE-8B4DF9B1A05A}"/>
              </a:ext>
            </a:extLst>
          </p:cNvPr>
          <p:cNvSpPr txBox="1"/>
          <p:nvPr/>
        </p:nvSpPr>
        <p:spPr>
          <a:xfrm>
            <a:off x="1194458" y="2514833"/>
            <a:ext cx="97021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■ 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피터 </a:t>
            </a:r>
            <a:r>
              <a:rPr lang="ko-KR" altLang="en-US" sz="2500" b="1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아벨라르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lvl="0" defTabSz="457200" latinLnBrk="0">
              <a:defRPr/>
            </a:pPr>
            <a:r>
              <a:rPr lang="ko-KR" altLang="en-US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 사상은 그의 대표 저작 </a:t>
            </a:r>
            <a:r>
              <a:rPr lang="ko-KR" altLang="ko-KR" sz="2400" dirty="0">
                <a:latin typeface="+mj-ea"/>
                <a:ea typeface="+mj-ea"/>
              </a:rPr>
              <a:t>『찬반 논집</a:t>
            </a:r>
            <a:r>
              <a:rPr lang="en-US" altLang="ko-KR" sz="2400" dirty="0">
                <a:latin typeface="+mj-ea"/>
                <a:ea typeface="+mj-ea"/>
              </a:rPr>
              <a:t>(Sic et Non )</a:t>
            </a:r>
            <a:r>
              <a:rPr lang="ko-KR" altLang="ko-KR" sz="2400" dirty="0">
                <a:latin typeface="+mj-ea"/>
                <a:ea typeface="+mj-ea"/>
              </a:rPr>
              <a:t>』</a:t>
            </a:r>
            <a:r>
              <a:rPr lang="ko-KR" altLang="en-US" sz="2500" dirty="0">
                <a:solidFill>
                  <a:prstClr val="black"/>
                </a:solidFill>
                <a:latin typeface="+mj-ea"/>
                <a:ea typeface="+mj-ea"/>
              </a:rPr>
              <a:t>에 잘 드러남</a:t>
            </a:r>
            <a:r>
              <a:rPr lang="en-US" altLang="ko-KR" sz="2500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</a:p>
          <a:p>
            <a:pPr lvl="0" defTabSz="457200" latinLnBrk="0">
              <a:defRPr/>
            </a:pPr>
            <a:endParaRPr kumimoji="0" lang="en-US" altLang="ko-KR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 defTabSz="457200" latinLnBrk="0">
              <a:defRPr/>
            </a:pPr>
            <a:r>
              <a:rPr lang="en-US" altLang="ko-KR" sz="2800" dirty="0"/>
              <a:t> </a:t>
            </a:r>
            <a:r>
              <a:rPr lang="en-US" altLang="ko-KR" sz="2400" dirty="0"/>
              <a:t>•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교부들의 모순된 주장 나열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/>
              <a:t>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일부러 결론을 쓰지 않음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/>
              <a:t>•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학생 스스로 판단하도록 유도</a:t>
            </a:r>
            <a:endParaRPr lang="en-US" altLang="ko-KR" sz="2400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권위보다 </a:t>
            </a:r>
            <a:r>
              <a:rPr lang="ko-KR" altLang="en-US" sz="24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이성의 훈련</a:t>
            </a:r>
            <a:r>
              <a:rPr lang="ko-KR" altLang="en-US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을 중시한 혁신적 교육 방식이었다</a:t>
            </a:r>
            <a:r>
              <a:rPr lang="en-US" altLang="ko-KR" sz="24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en-US" altLang="ko-KR" sz="32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</a:p>
          <a:p>
            <a:pPr lvl="0" defTabSz="457200" latinLnBrk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DFCAFB7-742D-C7F7-B081-C261F568F83D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스톨라철학의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주요사상가들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C5616D-5A8F-5B3D-2FC6-EC5B815D57D5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서양의 위대한 사상가들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8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2.4|5.6|8.3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5|20.5|9.8|7.8|6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748</Words>
  <Application>Microsoft Office PowerPoint</Application>
  <PresentationFormat>와이드스크린</PresentationFormat>
  <Paragraphs>177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Abadi Extra Light</vt:lpstr>
      <vt:lpstr>HY중고딕</vt:lpstr>
      <vt:lpstr>HY헤드라인M</vt:lpstr>
      <vt:lpstr>나눔고딕 ExtraBold</vt:lpstr>
      <vt:lpstr>돋움</vt:lpstr>
      <vt:lpstr>맑은 고딕</vt:lpstr>
      <vt:lpstr>Arial</vt:lpstr>
      <vt:lpstr>Garamond</vt:lpstr>
      <vt:lpstr>자연주의</vt:lpstr>
      <vt:lpstr>PowerPoint 프레젠테이션</vt:lpstr>
      <vt:lpstr>PowerPoint 프레젠테이션</vt:lpstr>
      <vt:lpstr>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변탁규</dc:creator>
  <cp:lastModifiedBy>한나 이</cp:lastModifiedBy>
  <cp:revision>26</cp:revision>
  <dcterms:created xsi:type="dcterms:W3CDTF">2021-02-27T03:54:14Z</dcterms:created>
  <dcterms:modified xsi:type="dcterms:W3CDTF">2026-04-02T03:58:33Z</dcterms:modified>
</cp:coreProperties>
</file>