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4"/>
  </p:sldMasterIdLst>
  <p:notesMasterIdLst>
    <p:notesMasterId r:id="rId20"/>
  </p:notesMasterIdLst>
  <p:sldIdLst>
    <p:sldId id="256" r:id="rId5"/>
    <p:sldId id="275" r:id="rId6"/>
    <p:sldId id="259" r:id="rId7"/>
    <p:sldId id="278" r:id="rId8"/>
    <p:sldId id="260" r:id="rId9"/>
    <p:sldId id="284" r:id="rId10"/>
    <p:sldId id="285" r:id="rId11"/>
    <p:sldId id="286" r:id="rId12"/>
    <p:sldId id="287" r:id="rId13"/>
    <p:sldId id="281" r:id="rId14"/>
    <p:sldId id="267" r:id="rId15"/>
    <p:sldId id="268" r:id="rId16"/>
    <p:sldId id="269" r:id="rId17"/>
    <p:sldId id="270" r:id="rId18"/>
    <p:sldId id="273" r:id="rId19"/>
  </p:sldIdLst>
  <p:sldSz cx="12192000" cy="6858000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Garamond" panose="02020404030301010803" pitchFamily="18" charset="0"/>
      <p:regular r:id="rId25"/>
      <p:bold r:id="rId26"/>
      <p:italic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한컴 말랑말랑 Bold" panose="020F0803000000000000" pitchFamily="50" charset="-127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7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D0502-E288-4DC6-ACF9-26F3701DF324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239B0-A199-48FC-932F-935C302F76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40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239B0-A199-48FC-932F-935C302F762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7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4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239B0-A199-48FC-932F-935C302F762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90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630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421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6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7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17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6104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965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94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08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ko-KR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2513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022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ko-KR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8B7512-A773-4A26-9D7D-457354D369F7}" type="datetimeFigureOut">
              <a:rPr lang="ko-KR" altLang="en-US" smtClean="0"/>
              <a:t>2026-05-14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362F3F-0F79-4297-A120-200163239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40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1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elivery.org/flooded-modernity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54C364-B555-B325-BD7F-929C9ECBD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879"/>
            <a:ext cx="9144000" cy="1475063"/>
          </a:xfrm>
        </p:spPr>
        <p:txBody>
          <a:bodyPr>
            <a:normAutofit/>
          </a:bodyPr>
          <a:lstStyle/>
          <a:p>
            <a:r>
              <a:rPr lang="ko-KR" altLang="en-US" sz="6600" b="1" u="sng" dirty="0">
                <a:solidFill>
                  <a:schemeClr val="accent4">
                    <a:lumMod val="75000"/>
                  </a:schemeClr>
                </a:solidFill>
              </a:rPr>
              <a:t>상대주의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7B15D06-98ED-303E-6D1B-C6360D7DED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ko-KR" altLang="en-US" sz="2500" dirty="0"/>
              <a:t>병원경영학과 </a:t>
            </a:r>
            <a:endParaRPr lang="en-US" altLang="ko-KR" sz="2500" dirty="0"/>
          </a:p>
          <a:p>
            <a:pPr algn="r"/>
            <a:r>
              <a:rPr lang="en-US" altLang="ko-KR" sz="2500" dirty="0"/>
              <a:t>20230447 </a:t>
            </a:r>
            <a:r>
              <a:rPr lang="ko-KR" altLang="en-US" sz="2500" dirty="0"/>
              <a:t>박서진</a:t>
            </a:r>
          </a:p>
        </p:txBody>
      </p:sp>
    </p:spTree>
    <p:extLst>
      <p:ext uri="{BB962C8B-B14F-4D97-AF65-F5344CB8AC3E}">
        <p14:creationId xmlns:p14="http://schemas.microsoft.com/office/powerpoint/2010/main" val="4033914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C813E9-EF38-5530-14AD-E3C9C8316EB3}"/>
              </a:ext>
            </a:extLst>
          </p:cNvPr>
          <p:cNvSpPr txBox="1"/>
          <p:nvPr/>
        </p:nvSpPr>
        <p:spPr>
          <a:xfrm>
            <a:off x="3638645" y="1655134"/>
            <a:ext cx="49147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0" dirty="0">
                <a:solidFill>
                  <a:schemeClr val="accent2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퀴즈</a:t>
            </a:r>
          </a:p>
        </p:txBody>
      </p:sp>
    </p:spTree>
    <p:extLst>
      <p:ext uri="{BB962C8B-B14F-4D97-AF65-F5344CB8AC3E}">
        <p14:creationId xmlns:p14="http://schemas.microsoft.com/office/powerpoint/2010/main" val="1067719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C950A6-7106-0877-E34B-6B8FDA664016}"/>
              </a:ext>
            </a:extLst>
          </p:cNvPr>
          <p:cNvSpPr txBox="1"/>
          <p:nvPr/>
        </p:nvSpPr>
        <p:spPr>
          <a:xfrm>
            <a:off x="152400" y="1379309"/>
            <a:ext cx="118871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 algn="ctr">
              <a:buAutoNum type="arabicPeriod"/>
            </a:pPr>
            <a:r>
              <a:rPr lang="ko-KR" altLang="en-US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상대주의는 모든 진리나 도덕</a:t>
            </a:r>
            <a:r>
              <a:rPr lang="en-US" altLang="ko-KR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지식 등이 객관적</a:t>
            </a:r>
            <a:r>
              <a:rPr lang="en-US" altLang="ko-KR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절대적 기준 없이 </a:t>
            </a:r>
            <a:endParaRPr lang="en-US" altLang="ko-KR" sz="6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/>
            <a:r>
              <a:rPr lang="en-US" altLang="ko-KR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(</a:t>
            </a:r>
            <a:r>
              <a:rPr lang="ko-KR" altLang="en-US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</a:t>
            </a:r>
            <a:r>
              <a:rPr lang="en-US" altLang="ko-KR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)</a:t>
            </a:r>
            <a:r>
              <a:rPr lang="ko-KR" altLang="en-US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이나 </a:t>
            </a:r>
            <a:r>
              <a:rPr lang="en-US" altLang="ko-KR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(  )</a:t>
            </a:r>
            <a:r>
              <a:rPr lang="ko-KR" altLang="en-US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의 관점에 따라 </a:t>
            </a:r>
            <a:endParaRPr lang="en-US" altLang="ko-KR" sz="6000" dirty="0">
              <a:solidFill>
                <a:srgbClr val="FF0000"/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/>
            <a:r>
              <a:rPr lang="ko-KR" altLang="en-US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달라진다는 철학적 입장이다</a:t>
            </a:r>
            <a:r>
              <a:rPr lang="en-US" altLang="ko-KR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09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499BBE-4C7C-83A1-F50F-B6ECF8257852}"/>
              </a:ext>
            </a:extLst>
          </p:cNvPr>
          <p:cNvSpPr txBox="1"/>
          <p:nvPr/>
        </p:nvSpPr>
        <p:spPr>
          <a:xfrm>
            <a:off x="1112991" y="2329943"/>
            <a:ext cx="97886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정답 </a:t>
            </a:r>
            <a:r>
              <a:rPr lang="en-US" altLang="ko-KR" sz="10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  </a:t>
            </a:r>
            <a:r>
              <a:rPr lang="ko-KR" altLang="en-US" sz="10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개인</a:t>
            </a:r>
            <a:r>
              <a:rPr lang="en-US" altLang="ko-KR" sz="10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10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사회</a:t>
            </a:r>
          </a:p>
        </p:txBody>
      </p:sp>
    </p:spTree>
    <p:extLst>
      <p:ext uri="{BB962C8B-B14F-4D97-AF65-F5344CB8AC3E}">
        <p14:creationId xmlns:p14="http://schemas.microsoft.com/office/powerpoint/2010/main" val="154481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5E41DE-B78A-B8D2-58E3-CFBB96187126}"/>
              </a:ext>
            </a:extLst>
          </p:cNvPr>
          <p:cNvSpPr txBox="1"/>
          <p:nvPr/>
        </p:nvSpPr>
        <p:spPr>
          <a:xfrm>
            <a:off x="304799" y="2843409"/>
            <a:ext cx="117888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(</a:t>
            </a:r>
            <a:r>
              <a:rPr lang="ko-KR" altLang="en-US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                  </a:t>
            </a:r>
            <a:r>
              <a:rPr lang="en-US" altLang="ko-KR" sz="6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).</a:t>
            </a:r>
          </a:p>
          <a:p>
            <a:r>
              <a:rPr lang="ko-KR" altLang="en-US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 척도는 있는 것에 대해서는 있다는</a:t>
            </a:r>
            <a:r>
              <a:rPr lang="en-US" altLang="ko-KR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</a:p>
          <a:p>
            <a:r>
              <a:rPr lang="ko-KR" altLang="en-US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있지 않는 것에 대해서는 있지 않다는 척도이다</a:t>
            </a:r>
            <a:r>
              <a:rPr lang="en-US" altLang="ko-KR" sz="6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6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026F4-81A8-9C80-9488-E38E74999BA2}"/>
              </a:ext>
            </a:extLst>
          </p:cNvPr>
          <p:cNvSpPr txBox="1"/>
          <p:nvPr/>
        </p:nvSpPr>
        <p:spPr>
          <a:xfrm>
            <a:off x="304799" y="580103"/>
            <a:ext cx="12216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2. </a:t>
            </a:r>
            <a:r>
              <a:rPr lang="ko-KR" altLang="en-US" sz="5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프로타고라스가 주장한 것 중 </a:t>
            </a:r>
            <a:endParaRPr lang="en-US" altLang="ko-KR" sz="5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/>
            <a:r>
              <a:rPr lang="ko-KR" altLang="en-US" sz="5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괄호 안에 들어갈 문장은</a:t>
            </a:r>
            <a:r>
              <a:rPr lang="en-US" altLang="ko-KR" sz="5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?</a:t>
            </a:r>
            <a:endParaRPr lang="ko-KR" altLang="en-US" sz="5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4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30F1E6-D4C9-928F-628E-665C7F45CDEE}"/>
              </a:ext>
            </a:extLst>
          </p:cNvPr>
          <p:cNvSpPr txBox="1"/>
          <p:nvPr/>
        </p:nvSpPr>
        <p:spPr>
          <a:xfrm>
            <a:off x="973393" y="2589232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정답 </a:t>
            </a:r>
            <a:r>
              <a:rPr lang="en-US" altLang="ko-KR" sz="7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</a:t>
            </a:r>
            <a:r>
              <a:rPr lang="ko-KR" altLang="en-US" sz="7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인간은 만물의 척도다</a:t>
            </a:r>
            <a:r>
              <a:rPr lang="en-US" altLang="ko-KR" sz="7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7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83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621A90-8887-637F-2ECA-A0DEC2C029F5}"/>
              </a:ext>
            </a:extLst>
          </p:cNvPr>
          <p:cNvSpPr txBox="1"/>
          <p:nvPr/>
        </p:nvSpPr>
        <p:spPr>
          <a:xfrm>
            <a:off x="4945939" y="426140"/>
            <a:ext cx="2300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solidFill>
                  <a:schemeClr val="accent2">
                    <a:lumMod val="50000"/>
                  </a:schemeClr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요약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051A7-6761-79BC-A899-AD872B8A1D3F}"/>
              </a:ext>
            </a:extLst>
          </p:cNvPr>
          <p:cNvSpPr txBox="1"/>
          <p:nvPr/>
        </p:nvSpPr>
        <p:spPr>
          <a:xfrm>
            <a:off x="355947" y="1568990"/>
            <a:ext cx="1170823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상대주의는 진리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도덕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지식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가치등이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절대적 기준 없이 </a:t>
            </a: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사람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문화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사회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역사적 상황 등에 따라 달라질 수 있다는 철학적 입장이다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1)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절대적 진리 부정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;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모든 판단은 관점에 따라 달라진다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2)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문화나 개인 차이 인정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다양한 신념과 가치 체계를 동등하게 존중하려 한다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3)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주요 사상가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프로타고라스</a:t>
            </a: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/>
            <a:r>
              <a:rPr lang="ko-KR" altLang="en-US" sz="3000" dirty="0">
                <a:solidFill>
                  <a:schemeClr val="accent2">
                    <a:lumMod val="50000"/>
                  </a:schemeClr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모든 것은 관점에 따라 달라질 수 있다</a:t>
            </a:r>
            <a:r>
              <a:rPr lang="en-US" altLang="ko-KR" sz="4000" dirty="0">
                <a:solidFill>
                  <a:schemeClr val="accent2">
                    <a:lumMod val="50000"/>
                  </a:schemeClr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4000" dirty="0">
              <a:solidFill>
                <a:schemeClr val="accent2">
                  <a:lumMod val="50000"/>
                </a:schemeClr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430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A910C0-0333-DBC5-93F7-11562FFBD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/>
              <a:t>목차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9E01B4-BFC2-8A98-F4AD-084C72691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2276168" cy="3931920"/>
          </a:xfrm>
        </p:spPr>
        <p:txBody>
          <a:bodyPr>
            <a:normAutofit lnSpcReduction="10000"/>
          </a:bodyPr>
          <a:lstStyle/>
          <a:p>
            <a:r>
              <a:rPr lang="ko-KR" altLang="en-US" sz="3800" dirty="0">
                <a:latin typeface="한컴 말랑말랑 Bold" panose="020F0803000000000000" pitchFamily="50" charset="-127"/>
                <a:ea typeface="한컴 말랑말랑 Bold" panose="020F0803000000000000" pitchFamily="50" charset="-127"/>
                <a:cs typeface="Cascadia Code" panose="020B0609020000020004" pitchFamily="49" charset="0"/>
              </a:rPr>
              <a:t>정의</a:t>
            </a:r>
            <a:endParaRPr lang="en-US" altLang="ko-KR" sz="3800" dirty="0">
              <a:latin typeface="한컴 말랑말랑 Bold" panose="020F0803000000000000" pitchFamily="50" charset="-127"/>
              <a:ea typeface="한컴 말랑말랑 Bold" panose="020F0803000000000000" pitchFamily="50" charset="-127"/>
              <a:cs typeface="Cascadia Code" panose="020B0609020000020004" pitchFamily="49" charset="0"/>
            </a:endParaRPr>
          </a:p>
          <a:p>
            <a:r>
              <a:rPr lang="ko-KR" altLang="en-US" sz="3800" dirty="0">
                <a:latin typeface="한컴 말랑말랑 Bold" panose="020F0803000000000000" pitchFamily="50" charset="-127"/>
                <a:ea typeface="한컴 말랑말랑 Bold" panose="020F0803000000000000" pitchFamily="50" charset="-127"/>
                <a:cs typeface="Cascadia Code" panose="020B0609020000020004" pitchFamily="49" charset="0"/>
              </a:rPr>
              <a:t>종류</a:t>
            </a:r>
            <a:endParaRPr lang="en-US" altLang="ko-KR" sz="3800" dirty="0">
              <a:latin typeface="한컴 말랑말랑 Bold" panose="020F0803000000000000" pitchFamily="50" charset="-127"/>
              <a:ea typeface="한컴 말랑말랑 Bold" panose="020F0803000000000000" pitchFamily="50" charset="-127"/>
              <a:cs typeface="Cascadia Code" panose="020B0609020000020004" pitchFamily="49" charset="0"/>
            </a:endParaRPr>
          </a:p>
          <a:p>
            <a:r>
              <a:rPr lang="ko-KR" altLang="en-US" sz="3800" dirty="0">
                <a:latin typeface="한컴 말랑말랑 Bold" panose="020F0803000000000000" pitchFamily="50" charset="-127"/>
                <a:ea typeface="한컴 말랑말랑 Bold" panose="020F0803000000000000" pitchFamily="50" charset="-127"/>
                <a:cs typeface="Cascadia Code" panose="020B0609020000020004" pitchFamily="49" charset="0"/>
              </a:rPr>
              <a:t>문제점</a:t>
            </a:r>
            <a:endParaRPr lang="en-US" altLang="ko-KR" sz="3800" dirty="0">
              <a:latin typeface="한컴 말랑말랑 Bold" panose="020F0803000000000000" pitchFamily="50" charset="-127"/>
              <a:ea typeface="한컴 말랑말랑 Bold" panose="020F0803000000000000" pitchFamily="50" charset="-127"/>
              <a:cs typeface="Cascadia Code" panose="020B0609020000020004" pitchFamily="49" charset="0"/>
            </a:endParaRPr>
          </a:p>
          <a:p>
            <a:r>
              <a:rPr lang="ko-KR" altLang="en-US" sz="3800" dirty="0">
                <a:latin typeface="한컴 말랑말랑 Bold" panose="020F0803000000000000" pitchFamily="50" charset="-127"/>
                <a:ea typeface="한컴 말랑말랑 Bold" panose="020F0803000000000000" pitchFamily="50" charset="-127"/>
                <a:cs typeface="Cascadia Code" panose="020B0609020000020004" pitchFamily="49" charset="0"/>
              </a:rPr>
              <a:t>사상가</a:t>
            </a:r>
            <a:endParaRPr lang="en-US" altLang="ko-KR" sz="3800" dirty="0">
              <a:latin typeface="한컴 말랑말랑 Bold" panose="020F0803000000000000" pitchFamily="50" charset="-127"/>
              <a:ea typeface="한컴 말랑말랑 Bold" panose="020F0803000000000000" pitchFamily="50" charset="-127"/>
              <a:cs typeface="Cascadia Code" panose="020B0609020000020004" pitchFamily="49" charset="0"/>
            </a:endParaRPr>
          </a:p>
          <a:p>
            <a:r>
              <a:rPr lang="ko-KR" altLang="en-US" sz="3800" dirty="0">
                <a:latin typeface="한컴 말랑말랑 Bold" panose="020F0803000000000000" pitchFamily="50" charset="-127"/>
                <a:ea typeface="한컴 말랑말랑 Bold" panose="020F0803000000000000" pitchFamily="50" charset="-127"/>
                <a:cs typeface="Cascadia Code" panose="020B0609020000020004" pitchFamily="49" charset="0"/>
              </a:rPr>
              <a:t>퀴즈</a:t>
            </a:r>
            <a:endParaRPr lang="en-US" altLang="ko-KR" sz="3800" dirty="0">
              <a:latin typeface="한컴 말랑말랑 Bold" panose="020F0803000000000000" pitchFamily="50" charset="-127"/>
              <a:ea typeface="한컴 말랑말랑 Bold" panose="020F0803000000000000" pitchFamily="50" charset="-127"/>
              <a:cs typeface="Cascadia Code" panose="020B0609020000020004" pitchFamily="49" charset="0"/>
            </a:endParaRPr>
          </a:p>
          <a:p>
            <a:r>
              <a:rPr lang="ko-KR" altLang="en-US" sz="3800" dirty="0">
                <a:latin typeface="한컴 말랑말랑 Bold" panose="020F0803000000000000" pitchFamily="50" charset="-127"/>
                <a:ea typeface="한컴 말랑말랑 Bold" panose="020F0803000000000000" pitchFamily="50" charset="-127"/>
                <a:cs typeface="Cascadia Code" panose="020B0609020000020004" pitchFamily="49" charset="0"/>
              </a:rPr>
              <a:t>요약정리</a:t>
            </a:r>
            <a:endParaRPr lang="en-US" altLang="ko-KR" sz="3800" dirty="0">
              <a:latin typeface="한컴 말랑말랑 Bold" panose="020F0803000000000000" pitchFamily="50" charset="-127"/>
              <a:ea typeface="한컴 말랑말랑 Bold" panose="020F0803000000000000" pitchFamily="50" charset="-127"/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ko-KR" sz="2800" dirty="0"/>
          </a:p>
        </p:txBody>
      </p:sp>
    </p:spTree>
    <p:extLst>
      <p:ext uri="{BB962C8B-B14F-4D97-AF65-F5344CB8AC3E}">
        <p14:creationId xmlns:p14="http://schemas.microsoft.com/office/powerpoint/2010/main" val="420595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DCD86-804A-7FAF-7A28-62180595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D31E16-DF90-AA70-D995-CDD6A180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443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ko-KR" altLang="en-US" sz="6000" b="1" dirty="0"/>
              <a:t>상대주의</a:t>
            </a:r>
            <a:r>
              <a:rPr lang="en-US" altLang="ko-KR" sz="6000" b="1" dirty="0"/>
              <a:t>(Relativism)</a:t>
            </a:r>
            <a:endParaRPr lang="ko-KR" altLang="en-US" sz="6000" b="1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EF46EA-C9AE-D1E8-5549-93EEC456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2014194"/>
            <a:ext cx="11115367" cy="3931920"/>
          </a:xfrm>
        </p:spPr>
        <p:txBody>
          <a:bodyPr>
            <a:noAutofit/>
          </a:bodyPr>
          <a:lstStyle/>
          <a:p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정의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모든 진리나 도덕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지식 등은 객관적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절대적 기준 없이 </a:t>
            </a: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       </a:t>
            </a:r>
            <a:r>
              <a:rPr lang="ko-KR" altLang="en-US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개인이나 사회의 관점에 따라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달라진다는 철학적 입장</a:t>
            </a: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전제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: 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보편적 진리나 절대 기준은 존재하지 않는다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 </a:t>
            </a:r>
          </a:p>
          <a:p>
            <a:pPr marL="0" indent="0">
              <a:buNone/>
            </a:pP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      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그러므로 </a:t>
            </a:r>
            <a:r>
              <a:rPr lang="ko-KR" altLang="en-US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관점</a:t>
            </a:r>
            <a:r>
              <a:rPr lang="en-US" altLang="ko-KR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맥락</a:t>
            </a:r>
            <a:r>
              <a:rPr lang="en-US" altLang="ko-KR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문화</a:t>
            </a:r>
            <a:r>
              <a:rPr lang="en-US" altLang="ko-KR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주관적 판단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 진리 판단에 </a:t>
            </a: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      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결정적 역할을 한다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47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F99FE-3174-576E-FC87-0D7E5BC16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542475-06C0-1B4E-7727-1981996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343" y="463153"/>
            <a:ext cx="5287543" cy="13716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400" b="1" dirty="0"/>
              <a:t>상대주의의 종류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D851A98-EFD6-D7E8-3F45-C146D6C56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661" y="1845402"/>
            <a:ext cx="5599473" cy="1870096"/>
          </a:xfrm>
        </p:spPr>
        <p:txBody>
          <a:bodyPr>
            <a:norm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altLang="en-US" sz="3500" b="1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문화적 상대주의 </a:t>
            </a:r>
            <a:endParaRPr lang="en-US" altLang="ko-KR" sz="3500" b="1" dirty="0">
              <a:solidFill>
                <a:srgbClr val="FF0000"/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altLang="en-US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모든 문화는 그 자체의 고유한 환경과 </a:t>
            </a:r>
            <a:endParaRPr lang="en-US" altLang="ko-KR" sz="26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ko-KR" altLang="en-US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역사적 맥락 속에서 형성된다</a:t>
            </a:r>
            <a:r>
              <a:rPr lang="en-US" altLang="ko-KR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endParaRPr lang="ko-KR" altLang="en-US" dirty="0"/>
          </a:p>
        </p:txBody>
      </p:sp>
      <p:sp>
        <p:nvSpPr>
          <p:cNvPr id="6" name="내용 개체 틀 3">
            <a:extLst>
              <a:ext uri="{FF2B5EF4-FFF2-40B4-BE49-F238E27FC236}">
                <a16:creationId xmlns:a16="http://schemas.microsoft.com/office/drawing/2014/main" id="{B3DD0A60-5AAA-EDF5-E3DC-687253E8B22C}"/>
              </a:ext>
            </a:extLst>
          </p:cNvPr>
          <p:cNvSpPr txBox="1">
            <a:spLocks/>
          </p:cNvSpPr>
          <p:nvPr/>
        </p:nvSpPr>
        <p:spPr>
          <a:xfrm>
            <a:off x="5755432" y="1810772"/>
            <a:ext cx="6218907" cy="1777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1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ko-KR" altLang="en-US" sz="3800" b="1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윤리적 상대주의</a:t>
            </a:r>
            <a:r>
              <a:rPr lang="en-US" altLang="ko-KR" sz="3800" b="1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</a:t>
            </a:r>
          </a:p>
          <a:p>
            <a:pPr marL="0" indent="0" algn="ctr">
              <a:buNone/>
            </a:pPr>
            <a:r>
              <a:rPr lang="ko-KR" altLang="en-US" sz="28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도덕적 옳고 그름은 보편적으로 정해질 수 </a:t>
            </a:r>
            <a:endParaRPr lang="en-US" altLang="ko-KR" sz="28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 algn="ctr">
              <a:buNone/>
            </a:pPr>
            <a:r>
              <a:rPr lang="ko-KR" altLang="en-US" sz="28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없으며 개인이나 사회의 신념에 따라 다르다</a:t>
            </a:r>
            <a:r>
              <a:rPr lang="en-US" altLang="ko-KR" sz="28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2500" dirty="0"/>
          </a:p>
        </p:txBody>
      </p:sp>
      <p:sp>
        <p:nvSpPr>
          <p:cNvPr id="7" name="내용 개체 틀 3">
            <a:extLst>
              <a:ext uri="{FF2B5EF4-FFF2-40B4-BE49-F238E27FC236}">
                <a16:creationId xmlns:a16="http://schemas.microsoft.com/office/drawing/2014/main" id="{05C323A7-2207-7EEE-DB0A-BF201E132EEF}"/>
              </a:ext>
            </a:extLst>
          </p:cNvPr>
          <p:cNvSpPr txBox="1">
            <a:spLocks/>
          </p:cNvSpPr>
          <p:nvPr/>
        </p:nvSpPr>
        <p:spPr>
          <a:xfrm>
            <a:off x="2862969" y="4617120"/>
            <a:ext cx="6466061" cy="1777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1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ko-KR" altLang="en-US" b="1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</a:t>
            </a:r>
            <a:r>
              <a:rPr lang="ko-KR" altLang="en-US" sz="3500" b="1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인식론적 상대주의</a:t>
            </a:r>
            <a:r>
              <a:rPr lang="en-US" altLang="ko-KR" sz="3500" b="1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</a:t>
            </a:r>
          </a:p>
          <a:p>
            <a:pPr marL="0" indent="0" algn="ctr">
              <a:buNone/>
            </a:pPr>
            <a:r>
              <a:rPr lang="ko-KR" altLang="en-US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지식의 타당성은 절대적인 기준이 아니라 </a:t>
            </a:r>
            <a:endParaRPr lang="en-US" altLang="ko-KR" sz="26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 algn="ctr">
              <a:buNone/>
            </a:pPr>
            <a:r>
              <a:rPr lang="ko-KR" altLang="en-US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특정한 관점</a:t>
            </a:r>
            <a:r>
              <a:rPr lang="en-US" altLang="ko-KR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역사적 배경</a:t>
            </a:r>
            <a:r>
              <a:rPr lang="en-US" altLang="ko-KR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이론체계에 의존한다</a:t>
            </a:r>
            <a:r>
              <a:rPr lang="en-US" altLang="ko-KR" sz="2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marL="0" indent="0">
              <a:buFont typeface="Garamond" pitchFamily="18" charset="0"/>
              <a:buNone/>
            </a:pP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87816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E3DD6-AD3F-E7CC-650A-6EFB9716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AEEAF7-A05A-3AA0-D3B5-B0AE5CF8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0460"/>
          </a:xfrm>
        </p:spPr>
        <p:txBody>
          <a:bodyPr/>
          <a:lstStyle/>
          <a:p>
            <a:pPr algn="ctr"/>
            <a:r>
              <a:rPr lang="ko-KR" altLang="en-US" b="1" dirty="0"/>
              <a:t>문제점</a:t>
            </a:r>
          </a:p>
        </p:txBody>
      </p:sp>
      <p:pic>
        <p:nvPicPr>
          <p:cNvPr id="5" name="내용 개체 틀 4" descr="야외, 하늘, 구름, 물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4629BD7-5C0B-099A-CAA9-F216493B6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1238" y="1475584"/>
            <a:ext cx="4171859" cy="278178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B9689-741D-8F40-8278-A656A90B28A4}"/>
              </a:ext>
            </a:extLst>
          </p:cNvPr>
          <p:cNvSpPr txBox="1"/>
          <p:nvPr/>
        </p:nvSpPr>
        <p:spPr>
          <a:xfrm>
            <a:off x="4393097" y="1471989"/>
            <a:ext cx="727779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육지가 절대적인 사고방식이라면</a:t>
            </a:r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</a:p>
          <a:p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 </a:t>
            </a: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정상적인 철학사상은 육지 위에 건축물을 짓는 것이다</a:t>
            </a:r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</a:t>
            </a:r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그러나 상대주의는 바다 위에 건축물을 짓는 것과 같아서</a:t>
            </a:r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끊임없이 흐르고 섞이는 바다처럼 참과 거짓이 뒤죽박죽 섞어 버리고 어떤 주장이든 바닷물처럼 섞여 사라지고 말 것이다</a:t>
            </a:r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BFD5B-468B-2502-C2EE-44F970D03557}"/>
              </a:ext>
            </a:extLst>
          </p:cNvPr>
          <p:cNvSpPr txBox="1"/>
          <p:nvPr/>
        </p:nvSpPr>
        <p:spPr>
          <a:xfrm>
            <a:off x="1343332" y="4784714"/>
            <a:ext cx="950533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1. </a:t>
            </a:r>
            <a:r>
              <a:rPr lang="ko-KR" altLang="en-US" sz="35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절대적 기준 부재로 인한 도덕적 무기력을 초래</a:t>
            </a:r>
            <a:endParaRPr lang="en-US" altLang="ko-KR" sz="3500" dirty="0">
              <a:solidFill>
                <a:srgbClr val="FF0000"/>
              </a:solidFill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algn="ctr"/>
            <a:r>
              <a:rPr lang="en-US" altLang="ko-KR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2. </a:t>
            </a:r>
            <a:r>
              <a:rPr lang="ko-KR" altLang="en-US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과학적 탐구의 보편성과 객관성도 부정하여 과학적 진보나 발견을 회의적으로 </a:t>
            </a:r>
            <a:r>
              <a:rPr lang="ko-KR" altLang="en-US" sz="35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만들수</a:t>
            </a:r>
            <a:r>
              <a:rPr lang="ko-KR" altLang="en-US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있다</a:t>
            </a:r>
            <a:r>
              <a:rPr lang="en-US" altLang="ko-KR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  <a:endParaRPr lang="ko-KR" altLang="en-US" sz="3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3441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6544D6-689B-5D46-0948-5CD00FD4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6720"/>
            <a:ext cx="10058400" cy="1371600"/>
          </a:xfrm>
        </p:spPr>
        <p:txBody>
          <a:bodyPr/>
          <a:lstStyle/>
          <a:p>
            <a:pPr algn="ctr"/>
            <a:r>
              <a:rPr lang="ko-KR" altLang="en-US" b="1" dirty="0"/>
              <a:t>사상가</a:t>
            </a:r>
            <a:r>
              <a:rPr lang="en-US" altLang="ko-KR" b="1" dirty="0"/>
              <a:t>-</a:t>
            </a:r>
            <a:r>
              <a:rPr lang="ko-KR" altLang="en-US" b="1" dirty="0"/>
              <a:t>프로타고라스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A8887F-406A-D280-0616-5F5E408A5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2103120"/>
            <a:ext cx="10739120" cy="4450080"/>
          </a:xfrm>
        </p:spPr>
        <p:txBody>
          <a:bodyPr>
            <a:normAutofit/>
          </a:bodyPr>
          <a:lstStyle/>
          <a:p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기원전 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490</a:t>
            </a:r>
            <a:r>
              <a:rPr lang="ko-KR" altLang="en-US" sz="2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년경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출생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아케메네스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제국 </a:t>
            </a:r>
            <a:r>
              <a:rPr lang="ko-KR" altLang="en-US" sz="2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트라키아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</a:t>
            </a:r>
            <a:r>
              <a:rPr lang="ko-KR" altLang="en-US" sz="2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압데라</a:t>
            </a:r>
            <a:endParaRPr lang="en-US" altLang="ko-KR" sz="2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기원전 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420</a:t>
            </a:r>
            <a:r>
              <a:rPr lang="ko-KR" altLang="en-US" sz="2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년경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출생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지중해</a:t>
            </a:r>
            <a:endParaRPr lang="en-US" altLang="ko-KR" sz="2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endParaRPr lang="en-US" altLang="ko-KR" sz="2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데모크리토스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(‘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모든 물질은 원자로 이루어져 있다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‘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며 원자론을 주장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)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의 제자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</a:t>
            </a:r>
          </a:p>
          <a:p>
            <a:pPr marL="0" indent="0">
              <a:buNone/>
            </a:pP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그에게서 논변을 배우고 자신도 논변으로 학생들에게 돈을 받고 가르침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marL="0" indent="0">
              <a:buNone/>
            </a:pP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최초로 수업료로 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100</a:t>
            </a:r>
            <a:r>
              <a:rPr lang="ko-KR" altLang="en-US" sz="20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므나의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수입을 받음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marL="0" indent="0">
              <a:buNone/>
            </a:pP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최초로 시제 구분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적절한 시점 파악 능력을 강조</a:t>
            </a: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marL="0" indent="0">
              <a:buNone/>
            </a:pPr>
            <a:r>
              <a:rPr lang="en-US" altLang="ko-KR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 </a:t>
            </a:r>
            <a:r>
              <a:rPr lang="ko-KR" altLang="en-US" sz="2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논변 시합을 개최하고 논쟁을 벌이는 사람들에게 소피스트 논변을 전수함</a:t>
            </a:r>
            <a:endParaRPr lang="en-US" altLang="ko-KR" sz="2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dirty="0"/>
              <a:t>  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6185EBD-7C4C-703F-2FCE-3C774E94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053" y="2540723"/>
            <a:ext cx="3519948" cy="4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5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9DC5C-E18C-CABD-D64A-72C7DD54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574357-091D-01DF-1050-550EAE96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1787"/>
            <a:ext cx="10058400" cy="1371600"/>
          </a:xfrm>
        </p:spPr>
        <p:txBody>
          <a:bodyPr/>
          <a:lstStyle/>
          <a:p>
            <a:pPr algn="ctr"/>
            <a:r>
              <a:rPr lang="ko-KR" altLang="en-US" b="1" dirty="0"/>
              <a:t>사상가</a:t>
            </a:r>
            <a:r>
              <a:rPr lang="en-US" altLang="ko-KR" b="1" dirty="0"/>
              <a:t>-</a:t>
            </a:r>
            <a:r>
              <a:rPr lang="ko-KR" altLang="en-US" b="1" dirty="0"/>
              <a:t>프로타고라스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DF8552-C4B5-FCFE-3F0E-441F206F6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2103120"/>
            <a:ext cx="10739120" cy="4450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이중 논변</a:t>
            </a:r>
            <a:endParaRPr lang="en-US" altLang="ko-KR" sz="3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“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모든 것에는 서로 상반되는 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2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개의 논변이 있다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.”</a:t>
            </a:r>
          </a:p>
          <a:p>
            <a:pPr marL="0" indent="0">
              <a:buNone/>
            </a:pP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ko-KR" altLang="en-US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상대주의</a:t>
            </a:r>
            <a:endParaRPr lang="en-US" altLang="ko-KR" sz="3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“</a:t>
            </a:r>
            <a:r>
              <a:rPr lang="ko-KR" altLang="en-US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인간은 만물의 척도다</a:t>
            </a:r>
            <a:r>
              <a:rPr lang="en-US" altLang="ko-KR" sz="3000" dirty="0">
                <a:solidFill>
                  <a:srgbClr val="FF0000"/>
                </a:solidFill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 </a:t>
            </a: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있는 것에 대해서는 있다는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</a:p>
          <a:p>
            <a:pPr marL="0" indent="0">
              <a:buNone/>
            </a:pP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있지 않는 것에 대해서는 있지 않다는 척도이다</a:t>
            </a:r>
            <a:r>
              <a:rPr lang="en-US" altLang="ko-KR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.”</a:t>
            </a:r>
            <a:endParaRPr lang="ko-KR" altLang="en-US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dirty="0"/>
              <a:t>  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99A465-66A5-B343-FD9F-29D024935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1" y="2371890"/>
            <a:ext cx="3657600" cy="44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9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247D7-D401-E796-1A4C-1AAC31E0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C909BE-35DC-6618-F993-CD3931EB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1787"/>
            <a:ext cx="10058400" cy="1371600"/>
          </a:xfrm>
        </p:spPr>
        <p:txBody>
          <a:bodyPr/>
          <a:lstStyle/>
          <a:p>
            <a:pPr algn="ctr"/>
            <a:r>
              <a:rPr lang="ko-KR" altLang="en-US" b="1" dirty="0"/>
              <a:t>사상가</a:t>
            </a:r>
            <a:r>
              <a:rPr lang="en-US" altLang="ko-KR" b="1" dirty="0"/>
              <a:t>-</a:t>
            </a:r>
            <a:r>
              <a:rPr lang="ko-KR" altLang="en-US" b="1" dirty="0"/>
              <a:t>프로타고라스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D7162A-C36B-81AB-06C4-1E7046B81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2103120"/>
            <a:ext cx="10739120" cy="445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3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이중 논변을 가르친 이유</a:t>
            </a:r>
            <a:endParaRPr lang="en-US" altLang="ko-KR" sz="3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수사학적 훈련</a:t>
            </a:r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민주주의적 태도</a:t>
            </a:r>
            <a:r>
              <a:rPr lang="en-US" altLang="ko-KR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약한 논리를 강하게 만들기</a:t>
            </a:r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ko-KR" altLang="en-US" sz="30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영향</a:t>
            </a: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이후 회의주의 철학의 발전에 큰 영향을 줌</a:t>
            </a:r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현대의 토론 문화에서 양측의 입장을  </a:t>
            </a:r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ko-KR" altLang="en-US" sz="25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 모두 논리적으로 세워보는 훈련의 원형을 </a:t>
            </a:r>
            <a:r>
              <a:rPr lang="ko-KR" altLang="en-US" sz="2500" dirty="0" err="1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만듬</a:t>
            </a:r>
            <a:endParaRPr lang="en-US" altLang="ko-KR" sz="25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BE5C9B7-7CE0-3E3F-40C1-811BA85B0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1" y="2371890"/>
            <a:ext cx="3657600" cy="44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FD32-2FF1-1328-BB3D-2790B1B31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8349DC-01AB-5EBB-CE9F-2130C9C5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91787"/>
            <a:ext cx="10058400" cy="1371600"/>
          </a:xfrm>
        </p:spPr>
        <p:txBody>
          <a:bodyPr/>
          <a:lstStyle/>
          <a:p>
            <a:pPr algn="ctr"/>
            <a:r>
              <a:rPr lang="ko-KR" altLang="en-US" b="1" dirty="0"/>
              <a:t>사상가</a:t>
            </a:r>
            <a:r>
              <a:rPr lang="en-US" altLang="ko-KR" b="1" dirty="0"/>
              <a:t>-</a:t>
            </a:r>
            <a:r>
              <a:rPr lang="ko-KR" altLang="en-US" b="1" dirty="0"/>
              <a:t>프로타고라스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A06A23-95BF-CBDF-3DAD-C387CB096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0" y="1691148"/>
            <a:ext cx="10739120" cy="48620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ko-KR" altLang="en-US" sz="54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비판</a:t>
            </a:r>
            <a:endParaRPr lang="en-US" altLang="ko-KR" sz="54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소크라테스</a:t>
            </a:r>
            <a:r>
              <a:rPr lang="en-US" altLang="ko-KR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r>
              <a:rPr lang="ko-KR" altLang="en-US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플라톤은 아래와 같이 말하며</a:t>
            </a:r>
            <a:endParaRPr lang="en-US" altLang="ko-KR" sz="46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 ‘</a:t>
            </a:r>
            <a:r>
              <a:rPr lang="ko-KR" altLang="en-US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궤변</a:t>
            </a:r>
            <a:r>
              <a:rPr lang="en-US" altLang="ko-KR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’ </a:t>
            </a:r>
            <a:r>
              <a:rPr lang="ko-KR" altLang="en-US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이라고 말함</a:t>
            </a:r>
            <a:r>
              <a:rPr lang="en-US" altLang="ko-KR" sz="46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.</a:t>
            </a:r>
          </a:p>
          <a:p>
            <a:pPr marL="0" indent="0">
              <a:buNone/>
            </a:pPr>
            <a:endParaRPr lang="en-US" altLang="ko-KR" sz="36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sz="42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‘</a:t>
            </a:r>
            <a:r>
              <a:rPr lang="ko-KR" altLang="en-US" sz="42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진리에는 관심이 없고</a:t>
            </a:r>
            <a:r>
              <a:rPr lang="en-US" altLang="ko-KR" sz="42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</a:p>
          <a:p>
            <a:pPr marL="0" indent="0">
              <a:buNone/>
            </a:pPr>
            <a:r>
              <a:rPr lang="ko-KR" altLang="en-US" sz="42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오직 말싸움에서 이기기 위한 기술일 뿐이다</a:t>
            </a:r>
            <a:r>
              <a:rPr lang="en-US" altLang="ko-KR" sz="4200" dirty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’</a:t>
            </a:r>
          </a:p>
          <a:p>
            <a:pPr marL="0" indent="0">
              <a:buNone/>
            </a:pPr>
            <a:endParaRPr lang="en-US" altLang="ko-KR" sz="3000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  <a:p>
            <a:pPr marL="0" indent="0">
              <a:buNone/>
            </a:pPr>
            <a:r>
              <a:rPr lang="en-US" altLang="ko-KR" dirty="0"/>
              <a:t>  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6C6AE6A-B1AA-D603-2A61-266C2DCB7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1" y="2371890"/>
            <a:ext cx="3657600" cy="44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973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비누">
  <a:themeElements>
    <a:clrScheme name="비누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비누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비누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98D084D6C41BF048B5BFB3D1D2FAA9E2" ma:contentTypeVersion="6" ma:contentTypeDescription="새 문서를 만듭니다." ma:contentTypeScope="" ma:versionID="4e324b23f5858a03120c79783193c73e">
  <xsd:schema xmlns:xsd="http://www.w3.org/2001/XMLSchema" xmlns:xs="http://www.w3.org/2001/XMLSchema" xmlns:p="http://schemas.microsoft.com/office/2006/metadata/properties" xmlns:ns3="dfd0ff98-209c-4a53-9e78-115743f3c212" targetNamespace="http://schemas.microsoft.com/office/2006/metadata/properties" ma:root="true" ma:fieldsID="dd0be122a31611108487203aca397536" ns3:_="">
    <xsd:import namespace="dfd0ff98-209c-4a53-9e78-115743f3c2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0ff98-209c-4a53-9e78-115743f3c2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fd0ff98-209c-4a53-9e78-115743f3c21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AA75E7-D459-4866-9E9C-4F80989C67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d0ff98-209c-4a53-9e78-115743f3c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395CF-00D2-4A6D-8CE2-496AB55BA84C}">
  <ds:schemaRefs>
    <ds:schemaRef ds:uri="http://purl.org/dc/elements/1.1/"/>
    <ds:schemaRef ds:uri="dfd0ff98-209c-4a53-9e78-115743f3c212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9EF9BD-5373-495A-85F7-E66D94F0E4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TM03457510[[fn=비누]]</Template>
  <TotalTime>469</TotalTime>
  <Words>486</Words>
  <Application>Microsoft Office PowerPoint</Application>
  <PresentationFormat>와이드스크린</PresentationFormat>
  <Paragraphs>96</Paragraphs>
  <Slides>15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Garamond</vt:lpstr>
      <vt:lpstr>맑은 고딕</vt:lpstr>
      <vt:lpstr>Arial</vt:lpstr>
      <vt:lpstr>한컴 말랑말랑 Bold</vt:lpstr>
      <vt:lpstr>Century Gothic</vt:lpstr>
      <vt:lpstr>비누</vt:lpstr>
      <vt:lpstr>상대주의</vt:lpstr>
      <vt:lpstr>목차</vt:lpstr>
      <vt:lpstr>상대주의(Relativism)</vt:lpstr>
      <vt:lpstr>상대주의의 종류</vt:lpstr>
      <vt:lpstr>문제점</vt:lpstr>
      <vt:lpstr>사상가-프로타고라스</vt:lpstr>
      <vt:lpstr>사상가-프로타고라스</vt:lpstr>
      <vt:lpstr>사상가-프로타고라스</vt:lpstr>
      <vt:lpstr>사상가-프로타고라스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허윤</dc:creator>
  <cp:lastModifiedBy>박서진</cp:lastModifiedBy>
  <cp:revision>6</cp:revision>
  <dcterms:created xsi:type="dcterms:W3CDTF">2025-05-20T10:21:50Z</dcterms:created>
  <dcterms:modified xsi:type="dcterms:W3CDTF">2026-05-13T21:10:32Z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0x01010098D084D6C41BF048B5BFB3D1D2FAA9E2</vt:lpwstr>
  </property>
</Properties>
</file>