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8" r:id="rId6"/>
    <p:sldId id="265" r:id="rId7"/>
    <p:sldId id="266" r:id="rId8"/>
    <p:sldId id="267" r:id="rId9"/>
    <p:sldId id="260" r:id="rId10"/>
    <p:sldId id="261" r:id="rId11"/>
    <p:sldId id="262" r:id="rId12"/>
    <p:sldId id="263" r:id="rId13"/>
    <p:sldId id="264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8224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9471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48725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28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1967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9243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458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014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799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9507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7031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825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518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7657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060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86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2E7A0-258D-451A-A366-8524E37894AC}" type="datetimeFigureOut">
              <a:rPr lang="ko-KR" altLang="en-US" smtClean="0"/>
              <a:t>2026-06-19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CFAD466-2B2B-46EE-9D65-967D7A950E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965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usan.com/view/busan/view.php?code=2023020820115171893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1E40260-563F-8380-8D20-D5F1F4133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70890" y="1782698"/>
            <a:ext cx="7766936" cy="1646302"/>
          </a:xfrm>
        </p:spPr>
        <p:txBody>
          <a:bodyPr/>
          <a:lstStyle/>
          <a:p>
            <a:r>
              <a:rPr lang="en-US" altLang="ko-KR" dirty="0"/>
              <a:t>4</a:t>
            </a:r>
            <a:r>
              <a:rPr lang="ko-KR" altLang="en-US" dirty="0"/>
              <a:t>장 </a:t>
            </a:r>
            <a:r>
              <a:rPr lang="en-US" altLang="ko-KR" dirty="0"/>
              <a:t>: </a:t>
            </a:r>
            <a:r>
              <a:rPr lang="ko-KR" altLang="en-US" dirty="0"/>
              <a:t>유기적 원리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46C1CCB-32FA-E7DC-9ADC-D39451951C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0890" y="4118068"/>
            <a:ext cx="7766936" cy="1096899"/>
          </a:xfrm>
        </p:spPr>
        <p:txBody>
          <a:bodyPr>
            <a:normAutofit lnSpcReduction="10000"/>
          </a:bodyPr>
          <a:lstStyle/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20253700 </a:t>
            </a:r>
            <a:r>
              <a:rPr lang="ko-KR" altLang="en-US"/>
              <a:t>김성후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29034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F52DBDD-6B22-797A-EBCD-D90867C80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6000" dirty="0"/>
              <a:t>&lt; </a:t>
            </a:r>
            <a:r>
              <a:rPr lang="ko-KR" altLang="en-US" sz="6000" dirty="0"/>
              <a:t>이 장의 목적 </a:t>
            </a:r>
            <a:r>
              <a:rPr lang="en-US" altLang="ko-KR" sz="6000" dirty="0"/>
              <a:t>&gt;</a:t>
            </a:r>
            <a:endParaRPr lang="ko-KR" altLang="en-US" sz="6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0F9ECC1-E2A3-3AE7-A3DF-099A7662A3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ko-KR" sz="28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r>
              <a:rPr lang="ko-KR" altLang="en-US" sz="2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공학과 관련 있는 두 가지 전통적 윤리 이론의 고찰</a:t>
            </a:r>
            <a:endParaRPr lang="en-US" altLang="ko-KR" sz="28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400050" lvl="1" indent="0" algn="just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①  </a:t>
            </a:r>
            <a:r>
              <a:rPr lang="ko-KR" altLang="en-US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공리주의</a:t>
            </a: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: </a:t>
            </a: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좋은 결과들은 최대화하고 나쁜 결과들은 최소화</a:t>
            </a:r>
            <a:endParaRPr lang="en-US" altLang="ko-KR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400050" lvl="1" indent="0" algn="just" fontAlgn="base">
              <a:lnSpc>
                <a:spcPct val="160000"/>
              </a:lnSpc>
              <a:spcBef>
                <a:spcPts val="0"/>
              </a:spcBef>
              <a:buNone/>
            </a:pPr>
            <a:endParaRPr lang="ko-KR" altLang="en-US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400050" lvl="1" indent="0" algn="just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②  </a:t>
            </a:r>
            <a:r>
              <a:rPr lang="ko-KR" altLang="en-US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인간존중</a:t>
            </a:r>
            <a:endParaRPr lang="ko-KR" altLang="en-US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27109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9F0403-2B12-207D-8C78-DE637F724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4.2 </a:t>
            </a:r>
            <a:r>
              <a:rPr lang="ko-KR" altLang="en-US" dirty="0"/>
              <a:t>두 가지 주요 개념 </a:t>
            </a:r>
            <a:r>
              <a:rPr lang="en-US" altLang="ko-KR" dirty="0"/>
              <a:t>: </a:t>
            </a:r>
            <a:br>
              <a:rPr lang="en-US" altLang="ko-KR" dirty="0"/>
            </a:br>
            <a:r>
              <a:rPr lang="ko-KR" altLang="en-US" dirty="0"/>
              <a:t>보편화 가능성과 가역성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5D14CC6-6B9F-5AB3-3D76-C1F3917CAC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우리의 도덕적 판단들을 정당화하기 위한 모든 노력들 중에서 명심해야 할 특히</a:t>
            </a:r>
            <a:r>
              <a:rPr lang="en-US" altLang="ko-KR" sz="2400" b="1" kern="0" dirty="0">
                <a:solidFill>
                  <a:srgbClr val="000000"/>
                </a:solidFill>
                <a:latin typeface="한컴바탕"/>
                <a:ea typeface="한컴바탕"/>
              </a:rPr>
              <a:t> 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중요한 </a:t>
            </a:r>
            <a:r>
              <a:rPr lang="ko-KR" altLang="en-US" sz="2400" b="1" kern="0" spc="0" dirty="0">
                <a:solidFill>
                  <a:srgbClr val="FF0000"/>
                </a:solidFill>
                <a:effectLst/>
                <a:latin typeface="한컴바탕"/>
                <a:ea typeface="한컴바탕"/>
              </a:rPr>
              <a:t>두 가지 기본적 도덕개념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들이 </a:t>
            </a:r>
            <a:r>
              <a:rPr lang="ko-KR" altLang="en-US" sz="2400" b="1" kern="0" dirty="0">
                <a:solidFill>
                  <a:srgbClr val="000000"/>
                </a:solidFill>
                <a:latin typeface="한컴바탕"/>
                <a:ea typeface="한컴바탕"/>
              </a:rPr>
              <a:t>존재</a:t>
            </a:r>
            <a:endParaRPr lang="ko-KR" altLang="en-US" sz="2400" b="1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30879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781B0EC-9A61-BCE0-B647-D4643F75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보편화 가능성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17DBAA-7BAA-65A9-8D98-83365CB60E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한 상황에서 옳은 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또는 그른 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)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은 무엇이든지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어떤 적절하게 유사한 상황에서도 옳은 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(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또는 그런 것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)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우리 모두에게 친숙한 생각에 기초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모든 문화의 종교적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윤리적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저술들에서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발견되는 원칙인 </a:t>
            </a:r>
            <a:r>
              <a:rPr lang="ko-KR" altLang="en-US" sz="1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‘당신은 다른 사람들이 당신에 게 대해주었으며 하는 대로 그들을 대하라’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라는 황금률과 밀접한 관련이 있음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marL="0" indent="0" algn="just" fontAlgn="base">
              <a:lnSpc>
                <a:spcPct val="160000"/>
              </a:lnSpc>
              <a:spcBef>
                <a:spcPts val="0"/>
              </a:spcBef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황금률은 우리가 우리 행동으로 영향을 받는 사람과 기꺼이 자리바꿈을 할 수 있는지 여부를 물음으로써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다른사람들에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대해 우리 행동이 미치는 영향을 평가하도록 요구함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indent="0" algn="just" fontAlgn="base">
              <a:lnSpc>
                <a:spcPct val="160000"/>
              </a:lnSpc>
              <a:spcBef>
                <a:spcPts val="0"/>
              </a:spcBef>
              <a:buNone/>
            </a:pPr>
            <a:r>
              <a:rPr lang="en-US" altLang="ko-KR" sz="2400" kern="0" spc="0" dirty="0">
                <a:solidFill>
                  <a:srgbClr val="000000"/>
                </a:solidFill>
                <a:effectLst/>
                <a:latin typeface="한컴바탕"/>
              </a:rPr>
              <a:t>===&gt;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이것이 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가역성</a:t>
            </a:r>
            <a:r>
              <a:rPr lang="ko-KR" altLang="en-US" sz="24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과 연관됨</a:t>
            </a:r>
            <a:endParaRPr lang="ko-KR" altLang="en-US" sz="24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indent="0" algn="just" fontAlgn="base">
              <a:lnSpc>
                <a:spcPct val="160000"/>
              </a:lnSpc>
              <a:spcBef>
                <a:spcPts val="0"/>
              </a:spcBef>
              <a:buNone/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21376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043B71-E768-6261-2897-A331D0EB62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가역성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FF83502-7635-AF92-E464-9E980C6726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 보편화 가능성이라는 관념의 특별한 적용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옳은 것은 무엇이든지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어떤 적절하게 유사한 상황에서도 옳은 것이라는 생각을 받아들이는 것은 행해진 것의 결말이 주는 쪽이든 받는 쪽이든 도덕적 관념에서는 문제가 되지 않는 것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en-US" altLang="ko-KR" dirty="0"/>
          </a:p>
          <a:p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따라서 보편화가능성의 관념은 단지 역할이 반대로 되었다는 이유로 나의 판단이 바뀌어서는 안된다는 것을 의미</a:t>
            </a:r>
            <a:endParaRPr lang="ko-KR" altLang="en-US" sz="2400" b="1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159300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D71DDD-5EF7-4350-BF6A-3FE2E6322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/>
              <a:t>문제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F1D4171-45F4-48DE-AE90-610C32FF08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우리의 도덕적 판단들을 정당화하기 위한 모든 노력들 중에서 명심해야 할 특히</a:t>
            </a:r>
            <a:r>
              <a:rPr lang="en-US" altLang="ko-KR" b="1" kern="0" dirty="0">
                <a:solidFill>
                  <a:srgbClr val="000000"/>
                </a:solidFill>
                <a:latin typeface="한컴바탕"/>
                <a:ea typeface="한컴바탕"/>
              </a:rPr>
              <a:t> </a:t>
            </a:r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중요한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두 가지 기본적 도덕개념</a:t>
            </a:r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들이 존재한다</a:t>
            </a:r>
            <a:r>
              <a:rPr lang="en-US" altLang="ko-KR" b="1" kern="0" dirty="0">
                <a:solidFill>
                  <a:srgbClr val="000000"/>
                </a:solidFill>
                <a:latin typeface="한컴바탕"/>
                <a:ea typeface="한컴바탕"/>
              </a:rPr>
              <a:t>. </a:t>
            </a:r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이 </a:t>
            </a:r>
            <a:r>
              <a:rPr lang="ko-KR" altLang="en-US" b="1" kern="0" dirty="0">
                <a:solidFill>
                  <a:srgbClr val="FF0000"/>
                </a:solidFill>
                <a:latin typeface="한컴바탕"/>
                <a:ea typeface="한컴바탕"/>
              </a:rPr>
              <a:t>두가지 기본적 도덕개념</a:t>
            </a:r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이 무엇인지 </a:t>
            </a:r>
            <a:r>
              <a:rPr lang="ko-KR" altLang="en-US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말하시오</a:t>
            </a:r>
            <a:r>
              <a:rPr lang="en-US" altLang="ko-KR" b="1" kern="0" dirty="0">
                <a:solidFill>
                  <a:srgbClr val="000000"/>
                </a:solidFill>
                <a:latin typeface="한컴바탕"/>
                <a:ea typeface="한컴바탕"/>
              </a:rPr>
              <a:t>.</a:t>
            </a:r>
            <a:endParaRPr lang="ko-KR" altLang="en-US" b="1" kern="0" dirty="0">
              <a:solidFill>
                <a:srgbClr val="000000"/>
              </a:solidFill>
              <a:latin typeface="한컴바탕"/>
            </a:endParaRPr>
          </a:p>
          <a:p>
            <a:endParaRPr lang="en-US" altLang="ko-KR" dirty="0"/>
          </a:p>
          <a:p>
            <a:r>
              <a:rPr lang="ko-KR" altLang="en-US" b="1" kern="0" dirty="0">
                <a:solidFill>
                  <a:srgbClr val="000000"/>
                </a:solidFill>
                <a:latin typeface="한컴바탕"/>
                <a:ea typeface="한컴바탕"/>
              </a:rPr>
              <a:t>이 장의 목적을 </a:t>
            </a:r>
            <a:r>
              <a:rPr lang="ko-KR" altLang="en-US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말하시오</a:t>
            </a:r>
            <a:r>
              <a:rPr lang="en-US" altLang="ko-KR" b="1" kern="0" dirty="0">
                <a:solidFill>
                  <a:srgbClr val="000000"/>
                </a:solidFill>
                <a:latin typeface="한컴바탕"/>
                <a:ea typeface="한컴바탕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0040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9367178-2197-E4A6-C916-851D06BD5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en-US" altLang="ko-KR" dirty="0"/>
            </a:br>
            <a:r>
              <a:rPr lang="en-US" altLang="ko-KR" dirty="0"/>
              <a:t>&lt; </a:t>
            </a:r>
            <a:r>
              <a:rPr lang="ko-KR" altLang="en-US" dirty="0"/>
              <a:t>목차 </a:t>
            </a:r>
            <a:r>
              <a:rPr lang="en-US" altLang="ko-KR" dirty="0"/>
              <a:t>&gt;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FEE9D9-7EBA-E3E8-7B6A-9BA01677BA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7432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en-US" altLang="ko-KR" sz="2400" b="1" dirty="0"/>
          </a:p>
          <a:p>
            <a:r>
              <a:rPr lang="en-US" altLang="ko-KR" sz="3800" b="1" dirty="0"/>
              <a:t>4.1 </a:t>
            </a:r>
            <a:r>
              <a:rPr lang="ko-KR" altLang="en-US" sz="3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서론 </a:t>
            </a:r>
            <a:endParaRPr lang="en-US" altLang="ko-KR" sz="38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endParaRPr lang="en-US" altLang="ko-KR" sz="24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ko-KR" altLang="en-US" sz="2200" b="1" kern="0" dirty="0" err="1">
                <a:solidFill>
                  <a:srgbClr val="000000"/>
                </a:solidFill>
                <a:latin typeface="한컴바탕"/>
                <a:ea typeface="한컴바탕"/>
              </a:rPr>
              <a:t>윤리이론이란</a:t>
            </a:r>
            <a:r>
              <a:rPr lang="en-US" altLang="ko-KR" sz="2200" b="1" kern="0" dirty="0">
                <a:solidFill>
                  <a:srgbClr val="000000"/>
                </a:solidFill>
                <a:latin typeface="한컴바탕"/>
                <a:ea typeface="한컴바탕"/>
              </a:rPr>
              <a:t>?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22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ko-KR" altLang="en-US" sz="22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윤리이론이 공학 윤리에 주는 도움</a:t>
            </a:r>
            <a:endParaRPr lang="en-US" altLang="ko-KR" sz="22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22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ko-KR" altLang="en-US" sz="22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이 장의 목적</a:t>
            </a:r>
            <a:endParaRPr lang="ko-KR" altLang="en-US" sz="2200" b="1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ko-KR" altLang="en-US" sz="2400" b="1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r>
              <a:rPr lang="en-US" altLang="ko-KR" sz="3800" b="1" dirty="0"/>
              <a:t>4.2 </a:t>
            </a:r>
            <a:r>
              <a:rPr lang="ko-KR" altLang="en-US" sz="3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두 가지 주요 개념 </a:t>
            </a:r>
            <a:r>
              <a:rPr lang="en-US" altLang="ko-KR" sz="3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: </a:t>
            </a:r>
            <a:r>
              <a:rPr lang="ko-KR" altLang="en-US" sz="38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보편화 가능성과 가역성</a:t>
            </a:r>
            <a:endParaRPr lang="en-US" altLang="ko-KR" sz="38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endParaRPr lang="en-US" altLang="ko-KR" sz="24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ko-KR" altLang="en-US" sz="2200" b="1" kern="0" dirty="0">
                <a:solidFill>
                  <a:srgbClr val="000000"/>
                </a:solidFill>
                <a:latin typeface="한컴바탕"/>
                <a:ea typeface="한컴바탕"/>
              </a:rPr>
              <a:t>보편화 가능성</a:t>
            </a:r>
            <a:endParaRPr lang="en-US" altLang="ko-KR" sz="2200" b="1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altLang="ko-KR" sz="2200" b="1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ko-KR" altLang="en-US" sz="22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가역성</a:t>
            </a:r>
            <a:endParaRPr lang="en-US" altLang="ko-KR" sz="2200" b="1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</p:txBody>
      </p:sp>
    </p:spTree>
    <p:extLst>
      <p:ext uri="{BB962C8B-B14F-4D97-AF65-F5344CB8AC3E}">
        <p14:creationId xmlns:p14="http://schemas.microsoft.com/office/powerpoint/2010/main" val="2101021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1A68CC-CE75-42A0-8C17-56EDBE7DA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/>
              <a:t>4.1 </a:t>
            </a:r>
            <a:r>
              <a:rPr lang="ko-KR" altLang="en-US" dirty="0"/>
              <a:t>서론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155152-21E7-34B6-0AA8-E836134B01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도덕적인 문제를 해결하기 위해 우리가 제안했던 선 긋기와 창조적 중도의 방법들은 우리가 일반 도덕에서 강력한 방편들을 갖고 있다고 가정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그러나 한때 널리 인정되었던 몇몇 견해들은 심각한 비판을 받지 않을 수 없게 됨</a:t>
            </a: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그러한 비판을 위한 하나의 도구는 </a:t>
            </a:r>
            <a:r>
              <a:rPr lang="ko-KR" altLang="en-US" sz="2400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윤리이론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3298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2CFC49-6862-BE50-2262-FD1106D85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o-KR" altLang="en-US" dirty="0" err="1"/>
              <a:t>윤리이론이란</a:t>
            </a:r>
            <a:r>
              <a:rPr lang="ko-KR" altLang="en-US" dirty="0"/>
              <a:t> </a:t>
            </a:r>
            <a:r>
              <a:rPr lang="en-US" altLang="ko-KR" dirty="0"/>
              <a:t>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100CF46-B50E-43DD-1D97-5F29C0C46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윤리이론은 일반 도덕에서 옹호할 수 있는 것은 지지</a:t>
            </a: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허나 세련화</a:t>
            </a:r>
            <a:r>
              <a:rPr lang="en-US" altLang="ko-KR" kern="0" dirty="0">
                <a:solidFill>
                  <a:srgbClr val="000000"/>
                </a:solidFill>
                <a:latin typeface="한컴바탕"/>
                <a:ea typeface="한컴바탕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한컴바탕"/>
                <a:ea typeface="한컴바탕"/>
              </a:rPr>
              <a:t>거부가 필요한 일반 도덕에 대한 비판적 억제수단</a:t>
            </a:r>
            <a:endParaRPr lang="en-US" altLang="ko-KR" kern="0" dirty="0">
              <a:solidFill>
                <a:srgbClr val="000000"/>
              </a:solidFill>
              <a:latin typeface="한컴바탕"/>
              <a:ea typeface="한컴바탕"/>
            </a:endParaRPr>
          </a:p>
          <a:p>
            <a:pPr marL="400050" lvl="1" indent="0">
              <a:buNone/>
            </a:pPr>
            <a:r>
              <a:rPr lang="en-US" altLang="ko-KR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ex) </a:t>
            </a: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미국의 노예제도</a:t>
            </a:r>
            <a:endParaRPr lang="ko-KR" altLang="en-US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즉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, 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도덕적 문제들을 분석하고 일반도덕 내에서 때때로 발생하는 갈등들을 해결하는데 유용할 수 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</a:p>
          <a:p>
            <a:endParaRPr lang="en-US" altLang="ko-KR" sz="1800" kern="0" spc="0" dirty="0">
              <a:solidFill>
                <a:srgbClr val="000000"/>
              </a:solidFill>
              <a:effectLst/>
              <a:latin typeface="한컴바탕"/>
              <a:ea typeface="한컴바탕"/>
            </a:endParaRPr>
          </a:p>
          <a:p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공학과 관련 있는 두 가지 전통적 윤리 이론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lvl="1" algn="just" fontAlgn="base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ko-KR" altLang="en-US" b="1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공리주의</a:t>
            </a: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</a:t>
            </a:r>
            <a:r>
              <a:rPr lang="en-US" altLang="ko-KR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: </a:t>
            </a: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좋은 결과들은 최대화하고 나쁜 결과들은 최소화</a:t>
            </a:r>
            <a:endParaRPr lang="ko-KR" altLang="en-US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lvl="1" algn="just" fontAlgn="base">
              <a:lnSpc>
                <a:spcPct val="16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ko-KR" altLang="en-US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인간존중</a:t>
            </a:r>
            <a:endParaRPr lang="ko-KR" altLang="en-US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2012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1B4336-5CB7-14C7-F656-CE429AF8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윤리 이론들이 공학 윤리에 주는 도움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4D1C79-AD54-D78E-C25B-746A8BB6F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관련 있는 도덕적 고려사항들을 식별하는데 도움을 줄 수 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어떤 정책들이나 행동방침들을 찬성하거나 반대하게 된 논의를 구성하는 것 뿐만 아니라 예측하는 것에도 도움을 준다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종종 어떤 논의가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해결되었는지의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여부를 평가하는 데 유용하다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782487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930406-391C-79D0-0199-39D89C624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&lt;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인간 삶을 풍요롭게 하는 과학기술의 이면을 보다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&gt;</a:t>
            </a:r>
            <a:b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</a:br>
            <a:r>
              <a:rPr lang="en-US" altLang="ko-KR" sz="1500" b="1" i="0" dirty="0">
                <a:solidFill>
                  <a:srgbClr val="000000"/>
                </a:solidFill>
                <a:effectLst/>
                <a:latin typeface="Noto Sans KR"/>
              </a:rPr>
              <a:t>2023.02</a:t>
            </a:r>
            <a:br>
              <a:rPr lang="en-US" altLang="ko-KR" sz="1500" b="1" i="0" dirty="0">
                <a:solidFill>
                  <a:srgbClr val="000000"/>
                </a:solidFill>
                <a:effectLst/>
                <a:latin typeface="Noto Sans KR"/>
              </a:rPr>
            </a:br>
            <a:br>
              <a:rPr lang="en-US" altLang="ko-KR" sz="1500" b="1" i="0" dirty="0">
                <a:solidFill>
                  <a:srgbClr val="000000"/>
                </a:solidFill>
                <a:effectLst/>
                <a:latin typeface="Noto Sans KR"/>
              </a:rPr>
            </a:br>
            <a:r>
              <a:rPr lang="en-US" altLang="ko-KR" sz="1500" b="1" i="0" dirty="0">
                <a:solidFill>
                  <a:srgbClr val="000000"/>
                </a:solidFill>
                <a:effectLst/>
                <a:latin typeface="Noto Sans KR"/>
                <a:hlinkClick r:id="rId2"/>
              </a:rPr>
              <a:t>https://www.busan.com/view/busan/view.php?code=2023020820115171893</a:t>
            </a:r>
            <a:endParaRPr lang="ko-KR" altLang="en-US" sz="28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DD82F42-5AD9-12D1-B779-6D61672C5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ko-KR" b="0" i="0" dirty="0">
              <a:solidFill>
                <a:srgbClr val="000000"/>
              </a:solidFill>
              <a:effectLst/>
              <a:latin typeface="Noto Sans KR"/>
            </a:endParaRPr>
          </a:p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우리는 유전공학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로봇공학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컴퓨터공학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뇌신경과학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 err="1">
                <a:solidFill>
                  <a:srgbClr val="000000"/>
                </a:solidFill>
                <a:effectLst/>
                <a:latin typeface="Noto Sans KR"/>
              </a:rPr>
              <a:t>나노공학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의료과학 등 과학기술이 범람하는 시대에 살고 있다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덕분에 인간과 대화하는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AI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로봇이 등장했고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현실 같은 가상현실을 체험할 수 있게 됐고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유전자 조작이 </a:t>
            </a:r>
            <a:r>
              <a:rPr lang="ko-KR" altLang="en-US" b="0" i="0" dirty="0" err="1">
                <a:solidFill>
                  <a:srgbClr val="000000"/>
                </a:solidFill>
                <a:effectLst/>
                <a:latin typeface="Noto Sans KR"/>
              </a:rPr>
              <a:t>가능해졌으며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뇌를 제어하는 일도 </a:t>
            </a:r>
            <a:r>
              <a:rPr lang="ko-KR" altLang="en-US" b="0" i="0" dirty="0" err="1">
                <a:solidFill>
                  <a:srgbClr val="000000"/>
                </a:solidFill>
                <a:effectLst/>
                <a:latin typeface="Noto Sans KR"/>
              </a:rPr>
              <a:t>가능해졌다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머지않아 도우미 로봇에게 가사노동을 맡기고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약물로 지능을 높이고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유전자를 원하는 대로 설계하는 일도 가능할 것으로 보인다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 </a:t>
            </a:r>
          </a:p>
          <a:p>
            <a:endParaRPr lang="en-US" altLang="ko-KR" b="0" i="0" dirty="0">
              <a:solidFill>
                <a:srgbClr val="000000"/>
              </a:solidFill>
              <a:effectLst/>
              <a:latin typeface="Noto Sans KR"/>
            </a:endParaRPr>
          </a:p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그런데 이러한 삶은 문제가 없을까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?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기술은 한편으로는 우리 삶에 도움을 주지만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다른 한편으로는 여러 가지 윤리적인 문제를 도발하곤 한다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3533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CC31D6-F89B-4A2A-B9A7-8C036F883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400" b="1" i="0" dirty="0">
                <a:solidFill>
                  <a:srgbClr val="000000"/>
                </a:solidFill>
                <a:effectLst/>
                <a:latin typeface="Noto Sans KR"/>
              </a:rPr>
              <a:t>로봇의 지능과 자율성이 발전할수록 인간은 편해지지만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Noto Sans KR"/>
              </a:rPr>
              <a:t>로봇과 인간 사이의 윤리 문제가 출현한다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Noto Sans KR"/>
              </a:rPr>
              <a:t>만약 로봇이 우리를 지배하게 된다면 어떻게 해야 할까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Noto Sans KR"/>
              </a:rPr>
              <a:t>?</a:t>
            </a:r>
            <a:endParaRPr lang="ko-KR" altLang="en-US" sz="2400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4E2565-A117-6D65-0803-2ABBC4A04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6991434" cy="4532819"/>
          </a:xfrm>
        </p:spPr>
        <p:txBody>
          <a:bodyPr/>
          <a:lstStyle/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로봇이란 단어를 최초로 만들어낸 </a:t>
            </a:r>
            <a:r>
              <a:rPr lang="ko-KR" altLang="en-US" b="0" i="0" dirty="0" err="1">
                <a:solidFill>
                  <a:srgbClr val="000000"/>
                </a:solidFill>
                <a:effectLst/>
                <a:latin typeface="Noto Sans KR"/>
              </a:rPr>
              <a:t>카렐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 </a:t>
            </a:r>
            <a:r>
              <a:rPr lang="ko-KR" altLang="en-US" b="0" i="0" dirty="0" err="1">
                <a:solidFill>
                  <a:srgbClr val="000000"/>
                </a:solidFill>
                <a:effectLst/>
                <a:latin typeface="Noto Sans KR"/>
              </a:rPr>
              <a:t>차페크의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 희곡 ‘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R.U.R(Rossum’s Universal Robots)’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을 보면 로봇은 처음에 인간을 위해 노동을 하지만 결국에는 스스로 권력을 차지해 인간을 말살한다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</a:t>
            </a:r>
          </a:p>
          <a:p>
            <a:endParaRPr lang="en-US" altLang="ko-KR" b="0" i="0" dirty="0">
              <a:solidFill>
                <a:srgbClr val="000000"/>
              </a:solidFill>
              <a:effectLst/>
              <a:latin typeface="Noto Sans KR"/>
            </a:endParaRPr>
          </a:p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영화 ‘터미네이터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’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에서도 로봇은 인간을 공격하고 함부로 죽이며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‘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매트릭스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’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에서는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AI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가 인간을 자신들을 위한 건전지로 사용한다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</a:t>
            </a:r>
          </a:p>
          <a:p>
            <a:endParaRPr lang="en-US" altLang="ko-KR" dirty="0">
              <a:solidFill>
                <a:srgbClr val="000000"/>
              </a:solidFill>
              <a:latin typeface="Noto Sans KR"/>
            </a:endParaRPr>
          </a:p>
          <a:p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2016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년 미국 텍사스주의 댈러스에서 로봇은 경찰관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5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명을 해친 범인을 사살했고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그해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12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월 러시아 남부에서는 무장단체인 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IS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의 테러범이 로봇에 의해 제거된 바 있다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이런 로봇을 킬러 로봇이라고 하는데 곧 전투에도 로봇들이 투입될 전망이다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 </a:t>
            </a:r>
            <a:endParaRPr lang="ko-KR" altLang="en-US" dirty="0"/>
          </a:p>
        </p:txBody>
      </p:sp>
      <p:pic>
        <p:nvPicPr>
          <p:cNvPr id="1026" name="Picture 2" descr="로봇이 발전할수록 인간은 편해지지만, 로봇과 인간 사이의 윤리 문제가 발생한다. 사진은 영화 ‘터미네이터 제니시스’의 한 장면. 부산일보DB">
            <a:extLst>
              <a:ext uri="{FF2B5EF4-FFF2-40B4-BE49-F238E27FC236}">
                <a16:creationId xmlns:a16="http://schemas.microsoft.com/office/drawing/2014/main" id="{383BD6CF-CEC5-CB7F-E5F1-2D184DCFFD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7952" y="1930400"/>
            <a:ext cx="3959252" cy="2635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2978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CB4F72-49FF-62BD-184B-7D96DEBDC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테러범 한 사람을 죽이면 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5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명의 사람을 살릴 수 있는 상황에서 킬러 로봇은 어떤 선택을 내려야 할까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?</a:t>
            </a:r>
            <a:endParaRPr lang="ko-KR" altLang="en-US" sz="2800" b="1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810F77-32BB-6CAE-C3CB-2AC9A2929D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07021"/>
            <a:ext cx="8596668" cy="606995"/>
          </a:xfrm>
        </p:spPr>
        <p:txBody>
          <a:bodyPr>
            <a:normAutofit lnSpcReduction="10000"/>
          </a:bodyPr>
          <a:lstStyle/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공리주의에 따르면 테러범을 처단해야 하고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인간존중에 따르면 그 누구도 죽이지 않아야 한다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 </a:t>
            </a:r>
            <a:endParaRPr lang="ko-KR" altLang="en-US" dirty="0"/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A309F26-3668-6031-F89F-6198591873C8}"/>
              </a:ext>
            </a:extLst>
          </p:cNvPr>
          <p:cNvSpPr txBox="1">
            <a:spLocks/>
          </p:cNvSpPr>
          <p:nvPr/>
        </p:nvSpPr>
        <p:spPr>
          <a:xfrm>
            <a:off x="677334" y="2503997"/>
            <a:ext cx="8596668" cy="19034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운전 로봇이 버스에 승객 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50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명을 태우고 운전 중인데 갑자기 한 아이가 도로로 뛰어나온다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황급히 차를 세우면 뒤에 오던 차와 충돌하며 승객 수십 명이 위험에 처한다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. </a:t>
            </a:r>
            <a:r>
              <a:rPr lang="ko-KR" altLang="en-US" sz="2800" b="1" i="0" dirty="0">
                <a:solidFill>
                  <a:srgbClr val="000000"/>
                </a:solidFill>
                <a:effectLst/>
                <a:latin typeface="Noto Sans KR"/>
              </a:rPr>
              <a:t>이 경우 로봇은 어떻게 해야 할까</a:t>
            </a:r>
            <a:r>
              <a:rPr lang="en-US" altLang="ko-KR" sz="2800" b="1" i="0" dirty="0">
                <a:solidFill>
                  <a:srgbClr val="000000"/>
                </a:solidFill>
                <a:effectLst/>
                <a:latin typeface="Noto Sans KR"/>
              </a:rPr>
              <a:t>?</a:t>
            </a:r>
            <a:endParaRPr lang="ko-KR" altLang="en-US" sz="2800" b="1" dirty="0"/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4A82497F-3E77-92D1-83BE-7B0C5C40A449}"/>
              </a:ext>
            </a:extLst>
          </p:cNvPr>
          <p:cNvSpPr txBox="1">
            <a:spLocks/>
          </p:cNvSpPr>
          <p:nvPr/>
        </p:nvSpPr>
        <p:spPr>
          <a:xfrm>
            <a:off x="677334" y="4497390"/>
            <a:ext cx="8596668" cy="60699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1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공리주의에 따른다면 아이를 희생시켜야 할 것이지만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dirty="0">
                <a:solidFill>
                  <a:srgbClr val="000000"/>
                </a:solidFill>
                <a:latin typeface="Noto Sans KR"/>
              </a:rPr>
              <a:t>인간존중</a:t>
            </a:r>
            <a:r>
              <a:rPr lang="ko-KR" altLang="en-US" b="0" i="0" dirty="0">
                <a:solidFill>
                  <a:srgbClr val="000000"/>
                </a:solidFill>
                <a:effectLst/>
                <a:latin typeface="Noto Sans KR"/>
              </a:rPr>
              <a:t>에 따르면 그래서는 안 된다</a:t>
            </a:r>
            <a:r>
              <a:rPr lang="en-US" altLang="ko-KR" b="0" i="0" dirty="0">
                <a:solidFill>
                  <a:srgbClr val="000000"/>
                </a:solidFill>
                <a:effectLst/>
                <a:latin typeface="Noto Sans KR"/>
              </a:rPr>
              <a:t>. </a:t>
            </a:r>
            <a:endParaRPr lang="ko-KR" altLang="en-US" dirty="0"/>
          </a:p>
        </p:txBody>
      </p:sp>
      <p:sp>
        <p:nvSpPr>
          <p:cNvPr id="7" name="제목 1">
            <a:extLst>
              <a:ext uri="{FF2B5EF4-FFF2-40B4-BE49-F238E27FC236}">
                <a16:creationId xmlns:a16="http://schemas.microsoft.com/office/drawing/2014/main" id="{B2A94519-C26E-CA5A-7740-65B6B05C5148}"/>
              </a:ext>
            </a:extLst>
          </p:cNvPr>
          <p:cNvSpPr txBox="1">
            <a:spLocks/>
          </p:cNvSpPr>
          <p:nvPr/>
        </p:nvSpPr>
        <p:spPr>
          <a:xfrm>
            <a:off x="677334" y="5273615"/>
            <a:ext cx="8596668" cy="140760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sz="2400" b="0" i="0" dirty="0">
                <a:solidFill>
                  <a:srgbClr val="000000"/>
                </a:solidFill>
                <a:effectLst/>
                <a:latin typeface="Noto Sans KR"/>
              </a:rPr>
              <a:t> 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Noto Sans KR"/>
              </a:rPr>
              <a:t>하지만 로봇이 내린 선택은 우리의 상식과 일치할까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Noto Sans KR"/>
              </a:rPr>
              <a:t>? </a:t>
            </a:r>
            <a:r>
              <a:rPr lang="ko-KR" altLang="en-US" sz="2400" b="1" i="0" dirty="0">
                <a:solidFill>
                  <a:srgbClr val="000000"/>
                </a:solidFill>
                <a:effectLst/>
                <a:latin typeface="Noto Sans KR"/>
              </a:rPr>
              <a:t>로봇이 어떤 윤리 이론에 따라 행동할 것인지도 난해한 문제지만</a:t>
            </a:r>
            <a:r>
              <a:rPr lang="en-US" altLang="ko-KR" sz="2400" b="1" i="0" dirty="0">
                <a:solidFill>
                  <a:srgbClr val="000000"/>
                </a:solidFill>
                <a:effectLst/>
                <a:latin typeface="Noto Sans KR"/>
              </a:rPr>
              <a:t>, </a:t>
            </a:r>
            <a:r>
              <a:rPr lang="ko-KR" altLang="en-US" sz="2400" b="1" i="0" dirty="0">
                <a:solidFill>
                  <a:srgbClr val="FF0000"/>
                </a:solidFill>
                <a:effectLst/>
                <a:latin typeface="Noto Sans KR"/>
              </a:rPr>
              <a:t>윤리 이론에 따른 행동이 우리 상식과 맞지 않을 수 있다는 것도 문제다</a:t>
            </a:r>
            <a:r>
              <a:rPr lang="en-US" altLang="ko-KR" sz="2400" b="1" i="0" dirty="0">
                <a:solidFill>
                  <a:srgbClr val="FF0000"/>
                </a:solidFill>
                <a:effectLst/>
                <a:latin typeface="Noto Sans KR"/>
              </a:rPr>
              <a:t>.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261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1B4336-5CB7-14C7-F656-CE429AF84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윤리 이론들이 공학 윤리에 주는 도움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4D1C79-AD54-D78E-C25B-746A8BB6F5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관련 있는 도덕적 고려사항들을 식별하는데 도움을 줄 수 있다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어떤 정책들이나 행동방침들을 찬성하거나 반대하게 된 논의를 구성하는 것 뿐만 아니라 예측하는 것에도 도움을 준다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pPr marL="0" marR="0" indent="0" algn="just" fontAlgn="base" latinLnBrk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윤리 이론은 종종 어떤 논의가 </a:t>
            </a:r>
            <a:r>
              <a:rPr lang="ko-KR" altLang="en-US" sz="1800" kern="0" spc="0" dirty="0" err="1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해결되었는지의</a:t>
            </a:r>
            <a:r>
              <a:rPr lang="ko-KR" altLang="en-US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 여부를 평가하는 데 유용하다</a:t>
            </a:r>
            <a:r>
              <a:rPr lang="en-US" altLang="ko-KR" sz="1800" kern="0" spc="0" dirty="0">
                <a:solidFill>
                  <a:srgbClr val="000000"/>
                </a:solidFill>
                <a:effectLst/>
                <a:latin typeface="한컴바탕"/>
                <a:ea typeface="한컴바탕"/>
              </a:rPr>
              <a:t>.</a:t>
            </a:r>
            <a:endParaRPr lang="ko-KR" altLang="en-US" sz="1800" kern="0" spc="0" dirty="0">
              <a:solidFill>
                <a:srgbClr val="000000"/>
              </a:solidFill>
              <a:effectLst/>
              <a:latin typeface="한컴바탕"/>
            </a:endParaRP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8475405"/>
      </p:ext>
    </p:extLst>
  </p:cSld>
  <p:clrMapOvr>
    <a:masterClrMapping/>
  </p:clrMapOvr>
</p:sld>
</file>

<file path=ppt/theme/theme1.xml><?xml version="1.0" encoding="utf-8"?>
<a:theme xmlns:a="http://schemas.openxmlformats.org/drawingml/2006/main" name="패싯">
  <a:themeElements>
    <a:clrScheme name="패싯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패싯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패싯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78</TotalTime>
  <Words>796</Words>
  <Application>Microsoft Office PowerPoint</Application>
  <PresentationFormat>와이드스크린</PresentationFormat>
  <Paragraphs>98</Paragraphs>
  <Slides>14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14</vt:i4>
      </vt:variant>
    </vt:vector>
  </HeadingPairs>
  <TitlesOfParts>
    <vt:vector size="20" baseType="lpstr">
      <vt:lpstr>Noto Sans KR</vt:lpstr>
      <vt:lpstr>한컴바탕</vt:lpstr>
      <vt:lpstr>Arial</vt:lpstr>
      <vt:lpstr>Trebuchet MS</vt:lpstr>
      <vt:lpstr>Wingdings 3</vt:lpstr>
      <vt:lpstr>패싯</vt:lpstr>
      <vt:lpstr>4장 : 유기적 원리</vt:lpstr>
      <vt:lpstr> &lt; 목차 &gt;</vt:lpstr>
      <vt:lpstr>4.1 서론</vt:lpstr>
      <vt:lpstr>윤리이론이란 ?</vt:lpstr>
      <vt:lpstr>윤리 이론들이 공학 윤리에 주는 도움</vt:lpstr>
      <vt:lpstr>&lt;인간 삶을 풍요롭게 하는 과학기술의 이면을 보다&gt; 2023.02  https://www.busan.com/view/busan/view.php?code=2023020820115171893</vt:lpstr>
      <vt:lpstr>로봇의 지능과 자율성이 발전할수록 인간은 편해지지만, 로봇과 인간 사이의 윤리 문제가 출현한다. 만약 로봇이 우리를 지배하게 된다면 어떻게 해야 할까?</vt:lpstr>
      <vt:lpstr>테러범 한 사람을 죽이면 5명의 사람을 살릴 수 있는 상황에서 킬러 로봇은 어떤 선택을 내려야 할까?</vt:lpstr>
      <vt:lpstr>윤리 이론들이 공학 윤리에 주는 도움</vt:lpstr>
      <vt:lpstr>&lt; 이 장의 목적 &gt;</vt:lpstr>
      <vt:lpstr>4.2 두 가지 주요 개념 :  보편화 가능성과 가역성</vt:lpstr>
      <vt:lpstr>보편화 가능성</vt:lpstr>
      <vt:lpstr>가역성</vt:lpstr>
      <vt:lpstr>문제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4장 : 유기적 원리</dc:title>
  <dc:creator>민석 임</dc:creator>
  <cp:lastModifiedBy>Administrator</cp:lastModifiedBy>
  <cp:revision>4</cp:revision>
  <dcterms:created xsi:type="dcterms:W3CDTF">2023-09-24T15:00:27Z</dcterms:created>
  <dcterms:modified xsi:type="dcterms:W3CDTF">2026-06-19T11:55:51Z</dcterms:modified>
</cp:coreProperties>
</file>