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6" r:id="rId8"/>
    <p:sldId id="267" r:id="rId9"/>
    <p:sldId id="269" r:id="rId10"/>
    <p:sldId id="271" r:id="rId1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229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4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4.png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4D0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236878" y="3359272"/>
            <a:ext cx="8397180" cy="8397180"/>
            <a:chOff x="11236878" y="3359272"/>
            <a:chExt cx="8397180" cy="83971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36878" y="3359272"/>
              <a:ext cx="8397180" cy="839718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236878" y="2877923"/>
            <a:ext cx="7427162" cy="7427162"/>
            <a:chOff x="11236878" y="2877923"/>
            <a:chExt cx="7427162" cy="74271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36878" y="2877923"/>
              <a:ext cx="7427162" cy="74271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97539" y="1398179"/>
            <a:ext cx="7979105" cy="7979105"/>
            <a:chOff x="1008797" y="1326704"/>
            <a:chExt cx="7979105" cy="79791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797" y="1326704"/>
              <a:ext cx="7979105" cy="79791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69872" y="466039"/>
            <a:ext cx="17515842" cy="509578"/>
            <a:chOff x="769872" y="466039"/>
            <a:chExt cx="17515842" cy="509578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79396" y="909716"/>
              <a:ext cx="17506318" cy="65901"/>
              <a:chOff x="779396" y="909716"/>
              <a:chExt cx="17506318" cy="65901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79396" y="909716"/>
                <a:ext cx="17506318" cy="65901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835" y="397002"/>
              <a:ext cx="5051215" cy="59832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C79DDE-CDDB-788C-588B-C84E3005D7A2}"/>
              </a:ext>
            </a:extLst>
          </p:cNvPr>
          <p:cNvSpPr txBox="1"/>
          <p:nvPr/>
        </p:nvSpPr>
        <p:spPr>
          <a:xfrm>
            <a:off x="1295400" y="4464401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>
                <a:highlight>
                  <a:srgbClr val="C0C0C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소크라테스</a:t>
            </a:r>
            <a:r>
              <a:rPr lang="ko-KR" altLang="en-US" sz="5400" b="1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5400" b="1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sz="5400" b="1">
                <a:latin typeface="굴림" panose="020B0600000101010101" pitchFamily="50" charset="-127"/>
                <a:ea typeface="굴림" panose="020B0600000101010101" pitchFamily="50" charset="-127"/>
              </a:rPr>
              <a:t>          </a:t>
            </a:r>
            <a:r>
              <a:rPr lang="ko-KR" altLang="en-US" sz="5400" b="1">
                <a:latin typeface="굴림" panose="020B0600000101010101" pitchFamily="50" charset="-127"/>
                <a:ea typeface="굴림" panose="020B0600000101010101" pitchFamily="50" charset="-127"/>
              </a:rPr>
              <a:t>생애와 일화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4914C-CFB2-9E21-29F2-6A31096D64D4}"/>
              </a:ext>
            </a:extLst>
          </p:cNvPr>
          <p:cNvSpPr txBox="1"/>
          <p:nvPr/>
        </p:nvSpPr>
        <p:spPr>
          <a:xfrm>
            <a:off x="4038600" y="796870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간호학과 </a:t>
            </a:r>
            <a:r>
              <a:rPr lang="en-US" altLang="ko-KR"/>
              <a:t>20260140 </a:t>
            </a:r>
            <a:r>
              <a:rPr lang="ko-KR" altLang="en-US" sz="2400" b="1">
                <a:latin typeface="굴림" panose="020B0600000101010101" pitchFamily="50" charset="-127"/>
                <a:ea typeface="굴림" panose="020B0600000101010101" pitchFamily="50" charset="-127"/>
              </a:rPr>
              <a:t>지윤경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7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657710" y="2002850"/>
            <a:ext cx="7118256" cy="7118256"/>
            <a:chOff x="2657710" y="2002850"/>
            <a:chExt cx="7118256" cy="71182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7710" y="2002850"/>
              <a:ext cx="7118256" cy="711825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596774" y="2099090"/>
            <a:ext cx="7118256" cy="7118256"/>
            <a:chOff x="-2596774" y="2099090"/>
            <a:chExt cx="7118256" cy="71182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596774" y="2099090"/>
              <a:ext cx="7118256" cy="711825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6988" y="4550881"/>
            <a:ext cx="5356811" cy="224313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79396" y="909716"/>
            <a:ext cx="17506318" cy="65901"/>
            <a:chOff x="779396" y="909716"/>
            <a:chExt cx="17506318" cy="6590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396" y="909716"/>
              <a:ext cx="17506318" cy="6590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980405" y="1896971"/>
            <a:ext cx="7123354" cy="7123354"/>
            <a:chOff x="11980405" y="1896971"/>
            <a:chExt cx="7123354" cy="712335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80405" y="1896971"/>
              <a:ext cx="7123354" cy="71233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4427530" y="5249924"/>
            <a:ext cx="10147058" cy="34225"/>
            <a:chOff x="2613473" y="5210836"/>
            <a:chExt cx="10147058" cy="3422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2613473" y="5210836"/>
              <a:ext cx="10147058" cy="3422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058" y="10134"/>
            <a:ext cx="2753787" cy="190304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4497312" y="5258127"/>
            <a:ext cx="10147058" cy="34225"/>
            <a:chOff x="-4497312" y="5258127"/>
            <a:chExt cx="10147058" cy="3422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4497312" y="5258127"/>
              <a:ext cx="10147058" cy="3422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5213470"/>
            <a:ext cx="10147058" cy="34225"/>
            <a:chOff x="-930446" y="5195073"/>
            <a:chExt cx="10147058" cy="3422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930446" y="5195073"/>
              <a:ext cx="10147058" cy="3422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826244" y="69971"/>
            <a:ext cx="34225" cy="10147058"/>
            <a:chOff x="12707960" y="174378"/>
            <a:chExt cx="34225" cy="1014705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7651544" y="5230794"/>
              <a:ext cx="10147058" cy="34225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1916" y="2291319"/>
            <a:ext cx="2247680" cy="212362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83946" y="2291319"/>
            <a:ext cx="2219108" cy="212362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71" y="2311276"/>
            <a:ext cx="1990537" cy="2123623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9956" y="2291319"/>
            <a:ext cx="2219108" cy="2123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82F387-756F-1D24-6A04-A0023F6B5B3F}"/>
              </a:ext>
            </a:extLst>
          </p:cNvPr>
          <p:cNvSpPr txBox="1"/>
          <p:nvPr/>
        </p:nvSpPr>
        <p:spPr>
          <a:xfrm>
            <a:off x="691312" y="4420225"/>
            <a:ext cx="3389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>
                <a:latin typeface="HY견고딕" panose="02030600000101010101" pitchFamily="18" charset="-127"/>
                <a:ea typeface="HY견고딕" panose="02030600000101010101" pitchFamily="18" charset="-127"/>
              </a:rPr>
              <a:t>소크라테스     생애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46FA1-764D-7F19-E179-DEA37351B46F}"/>
              </a:ext>
            </a:extLst>
          </p:cNvPr>
          <p:cNvSpPr txBox="1"/>
          <p:nvPr/>
        </p:nvSpPr>
        <p:spPr>
          <a:xfrm>
            <a:off x="5126598" y="4433163"/>
            <a:ext cx="36084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>
                <a:latin typeface="HY견고딕" panose="02030600000101010101" pitchFamily="18" charset="-127"/>
                <a:ea typeface="HY견고딕" panose="02030600000101010101" pitchFamily="18" charset="-127"/>
              </a:rPr>
              <a:t>소크라테스 일화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6CD6CF-8759-7321-5C3A-629969CB9053}"/>
              </a:ext>
            </a:extLst>
          </p:cNvPr>
          <p:cNvSpPr txBox="1"/>
          <p:nvPr/>
        </p:nvSpPr>
        <p:spPr>
          <a:xfrm>
            <a:off x="9647003" y="4414941"/>
            <a:ext cx="3737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>
                <a:latin typeface="HY견고딕" panose="02030600000101010101" pitchFamily="18" charset="-127"/>
                <a:ea typeface="HY견고딕" panose="02030600000101010101" pitchFamily="18" charset="-127"/>
              </a:rPr>
              <a:t>산파술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B279D-F0B0-E752-4D70-FE6BFD4C84A0}"/>
              </a:ext>
            </a:extLst>
          </p:cNvPr>
          <p:cNvSpPr txBox="1"/>
          <p:nvPr/>
        </p:nvSpPr>
        <p:spPr>
          <a:xfrm>
            <a:off x="14125714" y="4435761"/>
            <a:ext cx="341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>
                <a:latin typeface="HY견고딕" panose="02030600000101010101" pitchFamily="18" charset="-127"/>
                <a:ea typeface="HY견고딕" panose="02030600000101010101" pitchFamily="18" charset="-127"/>
              </a:rPr>
              <a:t>퀴즈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4266643"/>
            <a:chOff x="0" y="-21164"/>
            <a:chExt cx="18285714" cy="426664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426664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0349" y="1652000"/>
            <a:ext cx="12307376" cy="7909905"/>
            <a:chOff x="760349" y="1652000"/>
            <a:chExt cx="12307376" cy="790990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393340" y="-2302953"/>
              <a:ext cx="24614753" cy="15819810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349" y="1652000"/>
              <a:ext cx="12307376" cy="790990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1178" y="1806720"/>
            <a:ext cx="9948356" cy="225394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539864" y="1652000"/>
            <a:ext cx="3955032" cy="7909905"/>
            <a:chOff x="13539864" y="1652000"/>
            <a:chExt cx="3955032" cy="790990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3861" y="-2281440"/>
              <a:ext cx="7910063" cy="15819810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39864" y="1652000"/>
              <a:ext cx="3955032" cy="790990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22603" y="3187441"/>
            <a:ext cx="3846398" cy="112300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61810" y="4144746"/>
            <a:ext cx="11104454" cy="102960"/>
            <a:chOff x="1361810" y="4144746"/>
            <a:chExt cx="11104454" cy="10296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1810" y="4144746"/>
              <a:ext cx="11104454" cy="10296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9396" y="909716"/>
            <a:ext cx="17506318" cy="65901"/>
            <a:chOff x="779396" y="909716"/>
            <a:chExt cx="17506318" cy="6590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9396" y="909716"/>
              <a:ext cx="17506318" cy="65901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806258" y="9148325"/>
            <a:ext cx="6338243" cy="43331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64585" y="4781955"/>
            <a:ext cx="13299848" cy="4053510"/>
            <a:chOff x="1364585" y="4781955"/>
            <a:chExt cx="13299848" cy="405351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364589" y="5850244"/>
              <a:ext cx="801698" cy="801698"/>
              <a:chOff x="1364589" y="5850244"/>
              <a:chExt cx="801698" cy="801698"/>
            </a:xfrm>
          </p:grpSpPr>
          <p:grpSp>
            <p:nvGrpSpPr>
              <p:cNvPr id="1008" name="그룹 1008"/>
              <p:cNvGrpSpPr/>
              <p:nvPr/>
            </p:nvGrpSpPr>
            <p:grpSpPr>
              <a:xfrm>
                <a:off x="1364589" y="5850244"/>
                <a:ext cx="801698" cy="801698"/>
                <a:chOff x="1364589" y="5850244"/>
                <a:chExt cx="801698" cy="801698"/>
              </a:xfrm>
            </p:grpSpPr>
            <p:pic>
              <p:nvPicPr>
                <p:cNvPr id="25" name="Object 24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364589" y="5850244"/>
                  <a:ext cx="801698" cy="801698"/>
                </a:xfrm>
                <a:prstGeom prst="rect">
                  <a:avLst/>
                </a:prstGeom>
              </p:spPr>
            </p:pic>
          </p:grpSp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994923" y="5771549"/>
                <a:ext cx="1532881" cy="104538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364589" y="4781955"/>
              <a:ext cx="801698" cy="801698"/>
              <a:chOff x="1364589" y="4781955"/>
              <a:chExt cx="801698" cy="801698"/>
            </a:xfrm>
          </p:grpSpPr>
          <p:grpSp>
            <p:nvGrpSpPr>
              <p:cNvPr id="1010" name="그룹 1010"/>
              <p:cNvGrpSpPr/>
              <p:nvPr/>
            </p:nvGrpSpPr>
            <p:grpSpPr>
              <a:xfrm>
                <a:off x="1364589" y="4781955"/>
                <a:ext cx="801698" cy="801698"/>
                <a:chOff x="1364589" y="4781955"/>
                <a:chExt cx="801698" cy="801698"/>
              </a:xfrm>
            </p:grpSpPr>
            <p:pic>
              <p:nvPicPr>
                <p:cNvPr id="31" name="Object 30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364589" y="4781955"/>
                  <a:ext cx="801698" cy="801698"/>
                </a:xfrm>
                <a:prstGeom prst="rect">
                  <a:avLst/>
                </a:prstGeom>
              </p:spPr>
            </p:pic>
          </p:grpSp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975871" y="4693735"/>
                <a:ext cx="1561453" cy="1064434"/>
              </a:xfrm>
              <a:prstGeom prst="rect">
                <a:avLst/>
              </a:prstGeom>
            </p:spPr>
          </p:pic>
        </p:grpSp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45277" y="4707963"/>
              <a:ext cx="4007416" cy="1039930"/>
            </a:xfrm>
            <a:prstGeom prst="rect">
              <a:avLst/>
            </a:prstGeom>
          </p:spPr>
        </p:pic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45277" y="5800753"/>
              <a:ext cx="2801121" cy="1039930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1364589" y="6918533"/>
              <a:ext cx="13299844" cy="801698"/>
              <a:chOff x="1364589" y="6918533"/>
              <a:chExt cx="13299844" cy="801698"/>
            </a:xfrm>
          </p:grpSpPr>
          <p:grpSp>
            <p:nvGrpSpPr>
              <p:cNvPr id="1012" name="그룹 1012"/>
              <p:cNvGrpSpPr/>
              <p:nvPr/>
            </p:nvGrpSpPr>
            <p:grpSpPr>
              <a:xfrm>
                <a:off x="1364589" y="6918533"/>
                <a:ext cx="801698" cy="801698"/>
                <a:chOff x="1364589" y="6918533"/>
                <a:chExt cx="801698" cy="801698"/>
              </a:xfrm>
            </p:grpSpPr>
            <p:grpSp>
              <p:nvGrpSpPr>
                <p:cNvPr id="1013" name="그룹 1013"/>
                <p:cNvGrpSpPr/>
                <p:nvPr/>
              </p:nvGrpSpPr>
              <p:grpSpPr>
                <a:xfrm>
                  <a:off x="1364589" y="6918533"/>
                  <a:ext cx="801698" cy="801698"/>
                  <a:chOff x="1364589" y="6918533"/>
                  <a:chExt cx="801698" cy="801698"/>
                </a:xfrm>
              </p:grpSpPr>
              <p:pic>
                <p:nvPicPr>
                  <p:cNvPr id="40" name="Object 39"/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1364589" y="6918533"/>
                    <a:ext cx="801698" cy="801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Object 41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1004447" y="6839832"/>
                  <a:ext cx="1485262" cy="1054910"/>
                </a:xfrm>
                <a:prstGeom prst="rect">
                  <a:avLst/>
                </a:prstGeom>
              </p:spPr>
            </p:pic>
          </p:grpSp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264326" y="6902972"/>
                <a:ext cx="9493787" cy="98320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364585" y="8033767"/>
              <a:ext cx="13299848" cy="801698"/>
              <a:chOff x="1364585" y="8033767"/>
              <a:chExt cx="13299848" cy="801698"/>
            </a:xfrm>
          </p:grpSpPr>
          <p:grpSp>
            <p:nvGrpSpPr>
              <p:cNvPr id="1015" name="그룹 1015"/>
              <p:cNvGrpSpPr/>
              <p:nvPr/>
            </p:nvGrpSpPr>
            <p:grpSpPr>
              <a:xfrm>
                <a:off x="1364585" y="8033767"/>
                <a:ext cx="801698" cy="801698"/>
                <a:chOff x="1364585" y="8033767"/>
                <a:chExt cx="801698" cy="801698"/>
              </a:xfrm>
            </p:grpSpPr>
            <p:grpSp>
              <p:nvGrpSpPr>
                <p:cNvPr id="1016" name="그룹 1016"/>
                <p:cNvGrpSpPr/>
                <p:nvPr/>
              </p:nvGrpSpPr>
              <p:grpSpPr>
                <a:xfrm>
                  <a:off x="1364585" y="8033767"/>
                  <a:ext cx="801698" cy="801698"/>
                  <a:chOff x="1364585" y="8033767"/>
                  <a:chExt cx="801698" cy="801698"/>
                </a:xfrm>
              </p:grpSpPr>
              <p:pic>
                <p:nvPicPr>
                  <p:cNvPr id="49" name="Object 48"/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1364585" y="8033767"/>
                    <a:ext cx="801698" cy="801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1" name="Object 50"/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1013972" y="7945543"/>
                  <a:ext cx="1466215" cy="1064434"/>
                </a:xfrm>
                <a:prstGeom prst="rect">
                  <a:avLst/>
                </a:prstGeom>
              </p:spPr>
            </p:pic>
          </p:grpSp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54802" y="7961475"/>
                <a:ext cx="5653568" cy="103993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02135" y="-2014849"/>
            <a:ext cx="13201409" cy="1036951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886138" y="1932332"/>
            <a:ext cx="9528307" cy="239368"/>
            <a:chOff x="4355455" y="1806158"/>
            <a:chExt cx="13930259" cy="6590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455" y="1806158"/>
              <a:ext cx="13930259" cy="65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82840" y="2765489"/>
            <a:ext cx="5231458" cy="992815"/>
            <a:chOff x="12344862" y="5428897"/>
            <a:chExt cx="5231458" cy="99281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862" y="5428897"/>
              <a:ext cx="5231458" cy="992815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5910" y="9790537"/>
            <a:ext cx="3262995" cy="4333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9866E9-A8E4-AA42-6C10-39790CEEE7B9}"/>
              </a:ext>
            </a:extLst>
          </p:cNvPr>
          <p:cNvSpPr txBox="1"/>
          <p:nvPr/>
        </p:nvSpPr>
        <p:spPr>
          <a:xfrm>
            <a:off x="4285082" y="585917"/>
            <a:ext cx="1062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>
                <a:latin typeface="HY견고딕" panose="02030600000101010101" pitchFamily="18" charset="-127"/>
                <a:ea typeface="HY견고딕" panose="02030600000101010101" pitchFamily="18" charset="-127"/>
              </a:rPr>
              <a:t>소크라테스 생애</a:t>
            </a:r>
          </a:p>
        </p:txBody>
      </p:sp>
      <p:grpSp>
        <p:nvGrpSpPr>
          <p:cNvPr id="4" name="그룹 1003">
            <a:extLst>
              <a:ext uri="{FF2B5EF4-FFF2-40B4-BE49-F238E27FC236}">
                <a16:creationId xmlns:a16="http://schemas.microsoft.com/office/drawing/2014/main" id="{FC901A64-B14A-3857-A7F4-25B2224B76E6}"/>
              </a:ext>
            </a:extLst>
          </p:cNvPr>
          <p:cNvGrpSpPr/>
          <p:nvPr/>
        </p:nvGrpSpPr>
        <p:grpSpPr>
          <a:xfrm>
            <a:off x="941678" y="8797722"/>
            <a:ext cx="5231458" cy="992815"/>
            <a:chOff x="12344862" y="5428897"/>
            <a:chExt cx="5231458" cy="992815"/>
          </a:xfrm>
        </p:grpSpPr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CF37496C-E156-7084-4E5C-B7EE19C47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862" y="5428897"/>
              <a:ext cx="5231458" cy="992815"/>
            </a:xfrm>
            <a:prstGeom prst="rect">
              <a:avLst/>
            </a:prstGeom>
          </p:spPr>
        </p:pic>
      </p:grpSp>
      <p:grpSp>
        <p:nvGrpSpPr>
          <p:cNvPr id="12" name="그룹 1003">
            <a:extLst>
              <a:ext uri="{FF2B5EF4-FFF2-40B4-BE49-F238E27FC236}">
                <a16:creationId xmlns:a16="http://schemas.microsoft.com/office/drawing/2014/main" id="{705740CC-5303-0FF2-8BC5-8B7443E8DF38}"/>
              </a:ext>
            </a:extLst>
          </p:cNvPr>
          <p:cNvGrpSpPr/>
          <p:nvPr/>
        </p:nvGrpSpPr>
        <p:grpSpPr>
          <a:xfrm>
            <a:off x="721092" y="6722735"/>
            <a:ext cx="5231458" cy="992815"/>
            <a:chOff x="12344862" y="5428897"/>
            <a:chExt cx="5231458" cy="992815"/>
          </a:xfrm>
        </p:grpSpPr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77AEDE1D-B645-0995-2609-C94C9D8A0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862" y="5428897"/>
              <a:ext cx="5231458" cy="992815"/>
            </a:xfrm>
            <a:prstGeom prst="rect">
              <a:avLst/>
            </a:prstGeom>
          </p:spPr>
        </p:pic>
      </p:grpSp>
      <p:grpSp>
        <p:nvGrpSpPr>
          <p:cNvPr id="14" name="그룹 1003">
            <a:extLst>
              <a:ext uri="{FF2B5EF4-FFF2-40B4-BE49-F238E27FC236}">
                <a16:creationId xmlns:a16="http://schemas.microsoft.com/office/drawing/2014/main" id="{9289F02F-A2C2-30C7-40B9-0A52DEDC0C54}"/>
              </a:ext>
            </a:extLst>
          </p:cNvPr>
          <p:cNvGrpSpPr/>
          <p:nvPr/>
        </p:nvGrpSpPr>
        <p:grpSpPr>
          <a:xfrm>
            <a:off x="721092" y="4781942"/>
            <a:ext cx="5231458" cy="992815"/>
            <a:chOff x="12344862" y="5428897"/>
            <a:chExt cx="5231458" cy="992815"/>
          </a:xfrm>
        </p:grpSpPr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BB98332A-881C-798D-3BDA-71A102EA9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862" y="5428897"/>
              <a:ext cx="5231458" cy="9928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556203" y="2072522"/>
            <a:ext cx="11180952" cy="7752381"/>
            <a:chOff x="3556203" y="2072522"/>
            <a:chExt cx="11180952" cy="7752381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3556203" y="2072522"/>
              <a:ext cx="11173309" cy="7751483"/>
              <a:chOff x="3556203" y="2072522"/>
              <a:chExt cx="11173309" cy="7751483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556203" y="2072522"/>
                <a:ext cx="11173309" cy="775148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3906" y="2781819"/>
              <a:ext cx="9704762" cy="6361905"/>
              <a:chOff x="4313906" y="2781819"/>
              <a:chExt cx="9704762" cy="6361905"/>
            </a:xfrm>
          </p:grpSpPr>
          <p:grpSp>
            <p:nvGrpSpPr>
              <p:cNvPr id="1004" name="그룹 1004"/>
              <p:cNvGrpSpPr/>
              <p:nvPr/>
            </p:nvGrpSpPr>
            <p:grpSpPr>
              <a:xfrm>
                <a:off x="4313906" y="2781819"/>
                <a:ext cx="9704602" cy="6354385"/>
                <a:chOff x="4313906" y="2781819"/>
                <a:chExt cx="9704602" cy="6354385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313906" y="2781819"/>
                  <a:ext cx="9704602" cy="6354385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>
                <a:off x="4313906" y="2781819"/>
                <a:ext cx="9704602" cy="179193"/>
                <a:chOff x="4313906" y="2781819"/>
                <a:chExt cx="9704602" cy="179193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313906" y="2781819"/>
                  <a:ext cx="9704602" cy="179193"/>
                </a:xfrm>
                <a:prstGeom prst="rect">
                  <a:avLst/>
                </a:prstGeom>
              </p:spPr>
            </p:pic>
          </p:grpSp>
          <p:grpSp>
            <p:nvGrpSpPr>
              <p:cNvPr id="1006" name="그룹 1006"/>
              <p:cNvGrpSpPr/>
              <p:nvPr/>
            </p:nvGrpSpPr>
            <p:grpSpPr>
              <a:xfrm>
                <a:off x="4313906" y="2781819"/>
                <a:ext cx="179193" cy="6361338"/>
                <a:chOff x="4313906" y="2781819"/>
                <a:chExt cx="179193" cy="6361338"/>
              </a:xfrm>
            </p:grpSpPr>
            <p:pic>
              <p:nvPicPr>
                <p:cNvPr id="14" name="Object 13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 rot="-10800000">
                  <a:off x="4313906" y="2781819"/>
                  <a:ext cx="179193" cy="636133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07" name="그룹 1007"/>
          <p:cNvGrpSpPr/>
          <p:nvPr/>
        </p:nvGrpSpPr>
        <p:grpSpPr>
          <a:xfrm>
            <a:off x="12234586" y="5948713"/>
            <a:ext cx="2502568" cy="739482"/>
            <a:chOff x="12234586" y="5948713"/>
            <a:chExt cx="2502568" cy="73948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34586" y="5948713"/>
              <a:ext cx="2502568" cy="73948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556203" y="5948713"/>
            <a:ext cx="2502568" cy="739482"/>
            <a:chOff x="3556203" y="5948713"/>
            <a:chExt cx="2502568" cy="73948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6203" y="5948713"/>
              <a:ext cx="2502568" cy="73948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738121" y="2679484"/>
            <a:ext cx="2502568" cy="739482"/>
            <a:chOff x="10738121" y="2679484"/>
            <a:chExt cx="2502568" cy="73948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2760000">
              <a:off x="10738121" y="2679484"/>
              <a:ext cx="2502568" cy="73948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431257" y="4230270"/>
            <a:ext cx="2752460" cy="739482"/>
            <a:chOff x="3431257" y="4230270"/>
            <a:chExt cx="2752460" cy="73948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500000">
              <a:off x="3431257" y="4230270"/>
              <a:ext cx="2752460" cy="73948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3125062" y="383009"/>
            <a:ext cx="15112532" cy="56890"/>
            <a:chOff x="3125062" y="383009"/>
            <a:chExt cx="15112532" cy="5689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25062" y="383009"/>
              <a:ext cx="15112532" cy="56890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90328" y="288835"/>
            <a:ext cx="5073411" cy="1541335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38767" y="1185730"/>
            <a:ext cx="9471615" cy="957977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3622114" y="-2262285"/>
            <a:ext cx="13494352" cy="10623019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907932" y="5804113"/>
            <a:ext cx="3280129" cy="1464072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252" y="6035239"/>
            <a:ext cx="3811072" cy="1464072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10739" y="1417864"/>
            <a:ext cx="2133224" cy="895538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9673" y="3438703"/>
            <a:ext cx="3782719" cy="14640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소크라테스의 산파술과 문답법 - 지혜는 가르치는 것이 아니라, 낳아지는 것이다">
            <a:extLst>
              <a:ext uri="{FF2B5EF4-FFF2-40B4-BE49-F238E27FC236}">
                <a16:creationId xmlns:a16="http://schemas.microsoft.com/office/drawing/2014/main" id="{3A5E2DB1-B4BE-0013-11B8-2F1891CDD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517" y="-15615"/>
            <a:ext cx="4092315" cy="40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95600" y="-1834592"/>
            <a:ext cx="13519084" cy="1061904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562868" y="2409559"/>
            <a:ext cx="9305532" cy="45719"/>
            <a:chOff x="4562868" y="2409559"/>
            <a:chExt cx="12407686" cy="6590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2868" y="2409559"/>
              <a:ext cx="12407686" cy="659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18282832" cy="10287000"/>
            <a:chOff x="0" y="-1286"/>
            <a:chExt cx="18285714" cy="1028571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-1286"/>
              <a:ext cx="18285714" cy="10285714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5910" y="9790537"/>
            <a:ext cx="3262995" cy="433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60E57-F8AD-A7D9-8185-087687C7D846}"/>
              </a:ext>
            </a:extLst>
          </p:cNvPr>
          <p:cNvSpPr txBox="1"/>
          <p:nvPr/>
        </p:nvSpPr>
        <p:spPr>
          <a:xfrm>
            <a:off x="4541097" y="925086"/>
            <a:ext cx="1044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>
                <a:latin typeface="HY견고딕" panose="02030600000101010101" pitchFamily="18" charset="-127"/>
                <a:ea typeface="HY견고딕" panose="02030600000101010101" pitchFamily="18" charset="-127"/>
              </a:rPr>
              <a:t>소크라테스의 산파술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2FD90-3EB0-D6BC-CAF2-0AD0302574F0}"/>
              </a:ext>
            </a:extLst>
          </p:cNvPr>
          <p:cNvSpPr txBox="1"/>
          <p:nvPr/>
        </p:nvSpPr>
        <p:spPr>
          <a:xfrm>
            <a:off x="1925910" y="3924300"/>
            <a:ext cx="1504464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그리스의 철학자 </a:t>
            </a:r>
            <a:r>
              <a:rPr lang="ko-KR" altLang="en-US" sz="3600">
                <a:highlight>
                  <a:srgbClr val="C0C0C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소크라테스가</a:t>
            </a:r>
            <a:r>
              <a:rPr lang="ko-KR" altLang="en-US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 사용한 대화에 의한 깨달음의 방법이며</a:t>
            </a:r>
            <a:r>
              <a:rPr lang="en-US" altLang="ko-KR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대화상대자로 하여금 무지를 자각하게 하는 소크라테스적인 무지의 가장이라는 소극적인 측면에서 거듭된 질문과 대답을 통하여 대화의 상대자가 자신도 의식하지 못한 채 정신 속에서 잠재적으로 가지고 있는 진리의 인식을 불러일으키는 적극적인 측면이 있습니다</a:t>
            </a:r>
            <a:r>
              <a:rPr lang="en-US" altLang="ko-KR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3600">
                <a:highlight>
                  <a:srgbClr val="C0C0C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산파술의 핵심 전제는</a:t>
            </a:r>
            <a:r>
              <a:rPr lang="en-US" altLang="ko-KR" sz="3600">
                <a:highlight>
                  <a:srgbClr val="C0C0C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..</a:t>
            </a:r>
            <a:r>
              <a:rPr lang="ko-KR" altLang="en-US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진리는 외부에서 주입되는 것이 아니라 대화자의 정신 안에서 길러진다는 생각입니다</a:t>
            </a:r>
            <a:r>
              <a:rPr lang="en-US" altLang="ko-KR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ko-KR" altLang="en-US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소크라테스는 이렇게 말했습니다</a:t>
            </a:r>
            <a:r>
              <a:rPr lang="en-US" altLang="ko-KR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en-US" altLang="ko-KR" sz="28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sz="28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나는 사람들에게 지식을 가르치는것이 아니라</a:t>
            </a:r>
            <a:r>
              <a:rPr lang="en-US" altLang="ko-KR" sz="28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8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그들이 스스로  진리를 낳도록 돕는다</a:t>
            </a:r>
            <a:r>
              <a:rPr lang="en-US" altLang="ko-KR" sz="28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.”</a:t>
            </a:r>
          </a:p>
          <a:p>
            <a:r>
              <a:rPr lang="ko-KR" altLang="en-US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즉 적극적인 측면에서의 그는 정답을 알려주는 스승이 아니라 질문과 대답을 통해 생각하게 만드는 사람이었습니다</a:t>
            </a:r>
            <a:r>
              <a:rPr lang="en-US" altLang="ko-KR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ko-KR" altLang="en-US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소극적인 측면에서의 산파술은 끝없는 질문과 대화가 필요하며 결론이 명확하게 나오지 않는 </a:t>
            </a:r>
            <a:r>
              <a:rPr lang="ko-KR" altLang="en-US" sz="3600">
                <a:highlight>
                  <a:srgbClr val="C0C0C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무지</a:t>
            </a:r>
            <a:r>
              <a:rPr lang="ko-KR" altLang="en-US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자각하게 만듭니다</a:t>
            </a:r>
            <a:r>
              <a:rPr lang="en-US" altLang="ko-KR" sz="240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endParaRPr lang="en-US" altLang="ko-KR" sz="24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8370036"/>
            <a:chOff x="0" y="-21164"/>
            <a:chExt cx="18285714" cy="837003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837003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9396" y="909716"/>
            <a:ext cx="17506318" cy="65901"/>
            <a:chOff x="779396" y="909716"/>
            <a:chExt cx="17506318" cy="6590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396" y="909716"/>
              <a:ext cx="17506318" cy="6590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8465" y="3134835"/>
            <a:ext cx="11052685" cy="48543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5164021"/>
            <a:chOff x="0" y="-21164"/>
            <a:chExt cx="18285714" cy="5164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51640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9396" y="909716"/>
            <a:ext cx="17506318" cy="65901"/>
            <a:chOff x="779396" y="909716"/>
            <a:chExt cx="17506318" cy="6590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396" y="909716"/>
              <a:ext cx="17506318" cy="6590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531" y="1250159"/>
            <a:ext cx="4032297" cy="299102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519" y="3379557"/>
            <a:ext cx="8529802" cy="1541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AAD967-A867-5A57-A99D-4DB4973F567E}"/>
              </a:ext>
            </a:extLst>
          </p:cNvPr>
          <p:cNvSpPr txBox="1"/>
          <p:nvPr/>
        </p:nvSpPr>
        <p:spPr>
          <a:xfrm>
            <a:off x="2057400" y="5981700"/>
            <a:ext cx="14706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>
                <a:latin typeface="HY헤드라인M" panose="02030600000101010101" pitchFamily="18" charset="-127"/>
                <a:ea typeface="HY헤드라인M" panose="02030600000101010101" pitchFamily="18" charset="-127"/>
              </a:rPr>
              <a:t>산파술의 핵심 전제는 진리는 외부에서 주입되는 것이 아니라 대화자의 </a:t>
            </a:r>
            <a:r>
              <a:rPr lang="en-US" altLang="ko-KR" sz="4400">
                <a:latin typeface="HY헤드라인M" panose="02030600000101010101" pitchFamily="18" charset="-127"/>
                <a:ea typeface="HY헤드라인M" panose="02030600000101010101" pitchFamily="18" charset="-127"/>
              </a:rPr>
              <a:t>00</a:t>
            </a:r>
            <a:r>
              <a:rPr lang="ko-KR" altLang="en-US" sz="4400">
                <a:latin typeface="HY헤드라인M" panose="02030600000101010101" pitchFamily="18" charset="-127"/>
                <a:ea typeface="HY헤드라인M" panose="02030600000101010101" pitchFamily="18" charset="-127"/>
              </a:rPr>
              <a:t> 안에서 길러진다는 생각입니다</a:t>
            </a:r>
            <a:endParaRPr lang="en-US" altLang="ko-KR" sz="44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F7C9A-61F0-1FD1-1A3C-BB32D43869D7}"/>
              </a:ext>
            </a:extLst>
          </p:cNvPr>
          <p:cNvSpPr txBox="1"/>
          <p:nvPr/>
        </p:nvSpPr>
        <p:spPr>
          <a:xfrm>
            <a:off x="12649200" y="81915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7200"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sz="7200">
                <a:latin typeface="HY헤드라인M" panose="02030600000101010101" pitchFamily="18" charset="-127"/>
                <a:ea typeface="HY헤드라인M" panose="02030600000101010101" pitchFamily="18" charset="-127"/>
              </a:rPr>
              <a:t>정신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5164021"/>
            <a:chOff x="0" y="-21164"/>
            <a:chExt cx="18285714" cy="5164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51640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9396" y="909716"/>
            <a:ext cx="17506318" cy="65901"/>
            <a:chOff x="779396" y="909716"/>
            <a:chExt cx="17506318" cy="6590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396" y="909716"/>
              <a:ext cx="17506318" cy="6590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305" y="1254038"/>
            <a:ext cx="4346582" cy="299102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519" y="3379557"/>
            <a:ext cx="8529802" cy="15413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134</Words>
  <Application>Microsoft Office PowerPoint</Application>
  <PresentationFormat>사용자 지정</PresentationFormat>
  <Paragraphs>16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HY견고딕</vt:lpstr>
      <vt:lpstr>HY헤드라인M</vt:lpstr>
      <vt:lpstr>굴림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지윤경</cp:lastModifiedBy>
  <cp:revision>2</cp:revision>
  <dcterms:created xsi:type="dcterms:W3CDTF">2023-09-18T19:56:07Z</dcterms:created>
  <dcterms:modified xsi:type="dcterms:W3CDTF">2026-03-16T11:14:11Z</dcterms:modified>
</cp:coreProperties>
</file>