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24384000" cy="13716000"/>
  <p:notesSz cx="6858000" cy="9144000"/>
  <p:embeddedFontLst>
    <p:embeddedFont>
      <p:font typeface="Gmarket Sans Light"/>
      <p:regular r:id="rId24"/>
    </p:embeddedFont>
    <p:embeddedFont>
      <p:font typeface="Gmarket Sans Bold"/>
      <p:bold r:id="rId25"/>
    </p:embeddedFont>
    <p:embeddedFont>
      <p:font typeface="Gmarket Sans Medium"/>
      <p:regular r:id="rId26"/>
    </p:embeddedFont>
    <p:embeddedFont>
      <p:font typeface="Nanum MiRaeNaMu"/>
      <p:regular r:id="rId27"/>
    </p:embeddedFont>
    <p:embeddedFont>
      <p:font typeface="Ownglyph 2022 UWY Si Woo Regular"/>
      <p:regular r:id="rId28"/>
    </p:embeddedFont>
    <p:embeddedFont>
      <p:font typeface="210 MGothic 020"/>
      <p:regular r:id="rId29"/>
    </p:embeddedFont>
    <p:embeddedFont>
      <p:font typeface="210 MGothic 09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1.fntdata" Type="http://schemas.openxmlformats.org/officeDocument/2006/relationships/font"/><Relationship Id="rId25" Target="fonts/font2.fntdata" Type="http://schemas.openxmlformats.org/officeDocument/2006/relationships/font"/><Relationship Id="rId26" Target="fonts/font3.fntdata" Type="http://schemas.openxmlformats.org/officeDocument/2006/relationships/font"/><Relationship Id="rId27" Target="fonts/font4.fntdata" Type="http://schemas.openxmlformats.org/officeDocument/2006/relationships/font"/><Relationship Id="rId28" Target="fonts/font5.fntdata" Type="http://schemas.openxmlformats.org/officeDocument/2006/relationships/font"/><Relationship Id="rId29" Target="fonts/font6.fntdata" Type="http://schemas.openxmlformats.org/officeDocument/2006/relationships/font"/><Relationship Id="rId3" Target="viewProps.xml" Type="http://schemas.openxmlformats.org/officeDocument/2006/relationships/viewProps"/><Relationship Id="rId30" Target="fonts/font7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9.png" Type="http://schemas.openxmlformats.org/officeDocument/2006/relationships/image"/><Relationship Id="rId5" Target="../media/image3.png" Type="http://schemas.openxmlformats.org/officeDocument/2006/relationships/image"/><Relationship Id="rId6" Target="../media/image16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47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0.png" Type="http://schemas.openxmlformats.org/officeDocument/2006/relationships/image"/><Relationship Id="rId4" Target="../media/image9.png" Type="http://schemas.openxmlformats.org/officeDocument/2006/relationships/image"/><Relationship Id="rId5" Target="../media/image3.png" Type="http://schemas.openxmlformats.org/officeDocument/2006/relationships/image"/><Relationship Id="rId6" Target="../media/image51.pn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4.png" Type="http://schemas.openxmlformats.org/officeDocument/2006/relationships/image"/><Relationship Id="rId4" Target="../media/image9.png" Type="http://schemas.openxmlformats.org/officeDocument/2006/relationships/image"/><Relationship Id="rId5" Target="../media/image3.png" Type="http://schemas.openxmlformats.org/officeDocument/2006/relationships/image"/><Relationship Id="rId6" Target="../media/image35.png" Type="http://schemas.openxmlformats.org/officeDocument/2006/relationships/image"/><Relationship Id="rId7" Target="../media/image5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27.png" Type="http://schemas.openxmlformats.org/officeDocument/2006/relationships/image"/><Relationship Id="rId7" Target="../media/image5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7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27.png" Type="http://schemas.openxmlformats.org/officeDocument/2006/relationships/image"/><Relationship Id="rId7" Target="../media/image2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png" Type="http://schemas.openxmlformats.org/officeDocument/2006/relationships/image"/><Relationship Id="rId12" Target="../media/image63.png" Type="http://schemas.openxmlformats.org/officeDocument/2006/relationships/image"/><Relationship Id="rId13" Target="../media/image64.png" Type="http://schemas.openxmlformats.org/officeDocument/2006/relationships/image"/><Relationship Id="rId14" Target="../media/image65.png" Type="http://schemas.openxmlformats.org/officeDocument/2006/relationships/image"/><Relationship Id="rId15" Target="../media/image66.png" Type="http://schemas.openxmlformats.org/officeDocument/2006/relationships/image"/><Relationship Id="rId2" Target="../media/image1.png" Type="http://schemas.openxmlformats.org/officeDocument/2006/relationships/image"/><Relationship Id="rId3" Target="../media/image58.png" Type="http://schemas.openxmlformats.org/officeDocument/2006/relationships/image"/><Relationship Id="rId4" Target="../media/image9.png" Type="http://schemas.openxmlformats.org/officeDocument/2006/relationships/image"/><Relationship Id="rId5" Target="../media/image3.png" Type="http://schemas.openxmlformats.org/officeDocument/2006/relationships/image"/><Relationship Id="rId6" Target="../media/image51.png" Type="http://schemas.openxmlformats.org/officeDocument/2006/relationships/image"/><Relationship Id="rId7" Target="../media/image59.png" Type="http://schemas.openxmlformats.org/officeDocument/2006/relationships/image"/><Relationship Id="rId8" Target="../media/image55.png" Type="http://schemas.openxmlformats.org/officeDocument/2006/relationships/image"/><Relationship Id="rId9" Target="../media/image6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7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68.png" Type="http://schemas.openxmlformats.org/officeDocument/2006/relationships/image"/><Relationship Id="rId7" Target="../media/image69.png" Type="http://schemas.openxmlformats.org/officeDocument/2006/relationships/image"/><Relationship Id="rId8" Target="../media/image7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3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9.png" Type="http://schemas.openxmlformats.org/officeDocument/2006/relationships/image"/><Relationship Id="rId5" Target="../media/image3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0.png" Type="http://schemas.openxmlformats.org/officeDocument/2006/relationships/image"/><Relationship Id="rId5" Target="../media/image9.png" Type="http://schemas.openxmlformats.org/officeDocument/2006/relationships/image"/><Relationship Id="rId6" Target="../media/image3.png" Type="http://schemas.openxmlformats.org/officeDocument/2006/relationships/image"/><Relationship Id="rId7" Target="../media/image21.pn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3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png" Type="http://schemas.openxmlformats.org/officeDocument/2006/relationships/image"/><Relationship Id="rId5" Target="../media/image9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9.pn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22.pn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3.png" Type="http://schemas.openxmlformats.org/officeDocument/2006/relationships/image"/><Relationship Id="rId4" Target="../media/image9.pn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Relationship Id="rId7" Target="../media/image22.png" Type="http://schemas.openxmlformats.org/officeDocument/2006/relationships/image"/><Relationship Id="rId8" Target="../media/image4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801100" y="3187700"/>
            <a:ext cx="6781800" cy="990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0">
            <a:off x="1993900" y="10782300"/>
            <a:ext cx="20408900" cy="11811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4445000" y="4826000"/>
            <a:ext cx="15506700" cy="5295900"/>
          </a:xfrm>
          <a:prstGeom prst="rect">
            <a:avLst/>
          </a:prstGeom>
        </p:spPr>
        <p:txBody>
          <a:bodyPr anchor="t" rtlCol="false" lIns="0" tIns="254001" rIns="0" bIns="0"/>
          <a:lstStyle/>
          <a:p>
            <a:pPr algn="ctr" lvl="0">
              <a:lnSpc>
                <a:spcPct val="96279"/>
              </a:lnSpc>
            </a:pPr>
            <a:r>
              <a:rPr lang="en-US" sz="16278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과학혁명의 구조</a:t>
            </a:r>
          </a:p>
          <a:p>
            <a:pPr algn="ctr" lvl="0">
              <a:lnSpc>
                <a:spcPct val="96279"/>
              </a:lnSpc>
            </a:pPr>
            <a:r>
              <a:rPr lang="en-US" sz="16278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&lt;정상과학&gt;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58300" y="3340100"/>
            <a:ext cx="5880100" cy="622300"/>
          </a:xfrm>
          <a:prstGeom prst="rect">
            <a:avLst/>
          </a:prstGeom>
        </p:spPr>
        <p:txBody>
          <a:bodyPr anchor="ctr" rtlCol="false" lIns="0" tIns="22013" rIns="0" bIns="22013"/>
          <a:lstStyle/>
          <a:p>
            <a:pPr algn="ctr" lvl="0">
              <a:lnSpc>
                <a:spcPct val="107899"/>
              </a:lnSpc>
            </a:pPr>
            <a:r>
              <a:rPr lang="en-US" sz="3466" b="false" i="false" u="none" strike="noStrike" spc="100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영미철학 발표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53200" y="11150600"/>
            <a:ext cx="11264900" cy="495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799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사회학과 20230639 심효정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588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763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477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86000" y="2489200"/>
            <a:ext cx="19735800" cy="901700"/>
          </a:xfrm>
          <a:prstGeom prst="rect">
            <a:avLst/>
          </a:prstGeom>
        </p:spPr>
        <p:txBody>
          <a:bodyPr anchor="ctr" rtlCol="false" lIns="0" tIns="32174" rIns="0" bIns="32174"/>
          <a:lstStyle/>
          <a:p>
            <a:pPr algn="ctr" lvl="0">
              <a:lnSpc>
                <a:spcPct val="107899"/>
              </a:lnSpc>
            </a:pPr>
            <a:r>
              <a:rPr lang="en-US" sz="50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자연을 전문 교육에 의해 주어진 상자 속으로 밀어넣으려는 시도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19600" y="9029700"/>
            <a:ext cx="15557500" cy="31369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207499"/>
              </a:lnSpc>
            </a:pPr>
            <a:r>
              <a:rPr lang="en-US" sz="277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정상과학은 패러다임을 기반으로 이루어지며, 예비 과학자들은 교육을 통해 패러다임을 학습함.
교과서와 표준 사례(exemplar)가 핵심 교육 내용 (도그마적 성향)</a:t>
            </a:r>
          </a:p>
          <a:p>
            <a:pPr algn="ctr" lvl="0">
              <a:lnSpc>
                <a:spcPct val="207499"/>
              </a:lnSpc>
            </a:pPr>
            <a:r>
              <a:rPr lang="en-US" sz="277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예비 과학자는 표준 사례를 익혀 삶의 형식으로 만든다. 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6985000" y="4495800"/>
            <a:ext cx="10642600" cy="4140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588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763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477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86000" y="2489200"/>
            <a:ext cx="19735800" cy="901700"/>
          </a:xfrm>
          <a:prstGeom prst="rect">
            <a:avLst/>
          </a:prstGeom>
        </p:spPr>
        <p:txBody>
          <a:bodyPr anchor="ctr" rtlCol="false" lIns="0" tIns="32174" rIns="0" bIns="32174"/>
          <a:lstStyle/>
          <a:p>
            <a:pPr algn="ctr" lvl="0">
              <a:lnSpc>
                <a:spcPct val="107899"/>
              </a:lnSpc>
            </a:pPr>
            <a:r>
              <a:rPr lang="en-US" sz="50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자연을 전문 교육에 의해 주어진 상자 속으로 밀어넣으려는 시도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74800" y="10553700"/>
            <a:ext cx="21437600" cy="13716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207499"/>
              </a:lnSpc>
            </a:pPr>
            <a:r>
              <a:rPr lang="en-US" sz="2777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쿤은 과학을 합리적으로 선택된 실험 구조에 기반하는 진보적이고 점진적이며, 누적적인 지식 획득으로 묘사했던 </a:t>
            </a:r>
          </a:p>
          <a:p>
            <a:pPr algn="ctr" lvl="0">
              <a:lnSpc>
                <a:spcPct val="207499"/>
              </a:lnSpc>
            </a:pPr>
            <a:r>
              <a:rPr lang="en-US" sz="2777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전통적인 과학상과는 반대로 독단적인 활동으로 묘사함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1201400" y="7556500"/>
            <a:ext cx="2209800" cy="22606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225800" y="4406900"/>
            <a:ext cx="6858000" cy="467360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3822700" y="5257800"/>
            <a:ext cx="5689600" cy="2921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207499"/>
              </a:lnSpc>
            </a:pPr>
            <a:r>
              <a:rPr lang="en-US" sz="2589" b="false" i="false" u="none" strike="noStrike">
                <a:solidFill>
                  <a:srgbClr val="000000"/>
                </a:solidFill>
                <a:latin typeface="Ownglyph 2022 UWY Si Woo Regular"/>
                <a:ea typeface="Ownglyph 2022 UWY Si Woo Regular"/>
                <a:cs typeface="Ownglyph 2022 UWY Si Woo Regular"/>
              </a:rPr>
              <a:t>- 강의와 실험실 훈련 중심으로 진행
- 과학적 문제 제기 방식과 연구 방법 습득
- 데이터와 잡음을 구분하는 기준 학습
- 표준 사례와 방법론을 반복적으로 훈련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4211300" y="4572000"/>
            <a:ext cx="7886700" cy="435610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4820900" y="5740400"/>
            <a:ext cx="6667500" cy="19558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207499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Ownglyph 2022 UWY Si Woo Regular"/>
                <a:ea typeface="Ownglyph 2022 UWY Si Woo Regular"/>
                <a:cs typeface="Ownglyph 2022 UWY Si Woo Regular"/>
              </a:rPr>
              <a:t>과학자는 단순히 지식을 배우는 것이 아니라 패러다임을 몸에 익힘
특정 패러다임을 받아들이지 않으면 과학 공동체에 남기 어려움
교육 과정 속에서 세계를 바라보는 방식 자체가 변화함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73700" y="9131300"/>
            <a:ext cx="2463800" cy="4699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2618" b="false" i="false" u="none" strike="noStrike" spc="-100">
                <a:solidFill>
                  <a:srgbClr val="000000"/>
                </a:solidFill>
                <a:latin typeface="Gmarket Sans Bold"/>
                <a:ea typeface="Gmarket Sans Bold"/>
                <a:cs typeface="Gmarket Sans Bold"/>
              </a:rPr>
              <a:t>과학 교육의 특징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979900" y="9080500"/>
            <a:ext cx="2463800" cy="4699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2618" b="false" i="false" u="none" strike="noStrike" spc="-100">
                <a:solidFill>
                  <a:srgbClr val="000000"/>
                </a:solidFill>
                <a:latin typeface="Gmarket Sans Bold"/>
                <a:ea typeface="Gmarket Sans Bold"/>
                <a:cs typeface="Gmarket Sans Bold"/>
              </a:rPr>
              <a:t>패러다임의 체화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588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763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477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130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본보기(exemplar)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59000" y="5905500"/>
            <a:ext cx="9855200" cy="35687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just" lvl="0">
              <a:lnSpc>
                <a:spcPct val="207499"/>
              </a:lnSpc>
            </a:pPr>
            <a:r>
              <a:rPr lang="en-US" sz="246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과학에서 교과서처럼 기준이 되는 대표적 연구 성취
- 과학자들에게 어떤 문제를 어떤 방법으로 연구해야 하는지 제시
- 다음 세대 연구자들의 연구 방향과 기준을 묵시적으로 규정함
- 정상과학은 이러한 본보기를 기반으로 연구가 안정적으로 진행됨</a:t>
            </a:r>
          </a:p>
          <a:p>
            <a:pPr algn="just" lvl="0">
              <a:lnSpc>
                <a:spcPct val="207499"/>
              </a:lnSpc>
            </a:pPr>
            <a:r>
              <a:rPr lang="en-US" sz="246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모든 과학 분야는 본보기 역할을 하는 중요한 과학적 성취가 존재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49500" y="4864100"/>
            <a:ext cx="7848600" cy="5715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3200" b="false" i="false" u="none" strike="noStrike" spc="-100">
                <a:solidFill>
                  <a:srgbClr val="000000"/>
                </a:solidFill>
                <a:latin typeface="Gmarket Sans Bold"/>
                <a:ea typeface="Gmarket Sans Bold"/>
                <a:cs typeface="Gmarket Sans Bold"/>
              </a:rPr>
              <a:t>#대표성 #연구방향성 #연구성취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2598400" y="4610100"/>
            <a:ext cx="9321800" cy="624840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12966700" y="11137900"/>
            <a:ext cx="8585200" cy="393700"/>
          </a:xfrm>
          <a:prstGeom prst="rect">
            <a:avLst/>
          </a:prstGeom>
        </p:spPr>
        <p:txBody>
          <a:bodyPr anchor="ctr" rtlCol="false" lIns="0" tIns="20958" rIns="0" bIns="20958"/>
          <a:lstStyle/>
          <a:p>
            <a:pPr algn="just" lvl="0">
              <a:lnSpc>
                <a:spcPct val="103749"/>
              </a:lnSpc>
            </a:pPr>
            <a:r>
              <a:rPr lang="en-US" sz="2200" b="false" i="false" u="none" strike="noStrike">
                <a:solidFill>
                  <a:srgbClr val="787878"/>
                </a:solidFill>
                <a:latin typeface="Gmarket Sans Light"/>
                <a:ea typeface="Gmarket Sans Light"/>
                <a:cs typeface="Gmarket Sans Light"/>
              </a:rPr>
              <a:t>근대 물리학에서 가장 중요한 본보기 역할을 했던 뉴턴의 &lt;프린키피아&gt;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98700" y="9944100"/>
            <a:ext cx="9448800" cy="1384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just" lvl="0">
              <a:lnSpc>
                <a:spcPct val="146079"/>
              </a:lnSpc>
            </a:pPr>
            <a:r>
              <a:rPr lang="en-US" sz="2217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ex)</a:t>
            </a:r>
          </a:p>
          <a:p>
            <a:pPr algn="just" lvl="0">
              <a:lnSpc>
                <a:spcPct val="146079"/>
              </a:lnSpc>
            </a:pPr>
            <a:r>
              <a:rPr lang="en-US" sz="2217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아리스토텔레스의 『자연학』, 프톨레마이오스의 『알마게스트』
아이작 뉴턴의 『프린키피아』, 앙투안 라부아지에의 『화학요론』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퀴즈 (1)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78200" y="5511800"/>
            <a:ext cx="17360900" cy="41275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4583" b="false" i="false" u="none" strike="noStrike" spc="-2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자연(세상)이라는 거대하고 복잡한 대상을, </a:t>
            </a:r>
          </a:p>
          <a:p>
            <a:pPr algn="ctr" lvl="0">
              <a:lnSpc>
                <a:spcPct val="124499"/>
              </a:lnSpc>
            </a:pPr>
            <a:r>
              <a:rPr lang="en-US" sz="4583" b="false" i="false" u="none" strike="noStrike" spc="-2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이미 정해진 교과서 속 이론과 틀(패러다임)에 억지로 맞춰 넣으려는 </a:t>
            </a:r>
          </a:p>
          <a:p>
            <a:pPr algn="ctr" lvl="0">
              <a:lnSpc>
                <a:spcPct val="124499"/>
              </a:lnSpc>
            </a:pPr>
            <a:r>
              <a:rPr lang="en-US" sz="4583" b="false" i="false" u="none" strike="noStrike" spc="-2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과학자들의 집요한 노력을 비유한 말로</a:t>
            </a:r>
          </a:p>
          <a:p>
            <a:pPr algn="ctr" lvl="0">
              <a:lnSpc>
                <a:spcPct val="124499"/>
              </a:lnSpc>
            </a:pPr>
            <a:r>
              <a:rPr lang="en-US" sz="3117" b="false" i="false" u="none" strike="noStrike" spc="-1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/>
            </a:r>
          </a:p>
          <a:p>
            <a:pPr algn="ctr" lvl="0">
              <a:lnSpc>
                <a:spcPct val="124499"/>
              </a:lnSpc>
            </a:pPr>
            <a:r>
              <a:rPr lang="en-US" sz="5117" b="true" i="false" u="none" strike="noStrike" spc="-2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'자연을 전문 교육에 의해 OOO OO 속으로 밀어넣으려는 시도'</a:t>
            </a:r>
            <a:r>
              <a:rPr lang="en-US" sz="4583" b="false" i="false" u="none" strike="noStrike" spc="-2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/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퀴즈 (1)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09100" y="6858000"/>
            <a:ext cx="6108700" cy="1638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9193" b="false" i="false" u="none" strike="noStrike" spc="-300">
                <a:solidFill>
                  <a:srgbClr val="000000"/>
                </a:solidFill>
                <a:latin typeface="210 MGothic 090"/>
                <a:ea typeface="210 MGothic 090"/>
                <a:cs typeface="210 MGothic 090"/>
              </a:rPr>
              <a:t>주어진 상자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퀴즈 (1)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90900" y="5702300"/>
            <a:ext cx="17614900" cy="4178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4583" b="false" i="false" u="none" strike="noStrike" spc="-2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토머스 쿤에 따르면, 실험 결과가 기존 이론(패러다임)과 다르게 나왔을 때 정상과학 단계의 과학자들은 </a:t>
            </a:r>
          </a:p>
          <a:p>
            <a:pPr algn="ctr" lvl="0">
              <a:lnSpc>
                <a:spcPct val="124499"/>
              </a:lnSpc>
            </a:pPr>
            <a:r>
              <a:rPr lang="en-US" sz="4583" b="false" i="false" u="none" strike="noStrike" spc="-2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기존 이론이 틀렸다고 의심하며 새로운 혁명을 준비한다. </a:t>
            </a:r>
          </a:p>
          <a:p>
            <a:pPr algn="ctr" lvl="0">
              <a:lnSpc>
                <a:spcPct val="124499"/>
              </a:lnSpc>
            </a:pPr>
            <a:r>
              <a:rPr lang="en-US" sz="2850" b="false" i="false" u="none" strike="noStrike" spc="-1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/>
            </a:r>
          </a:p>
          <a:p>
            <a:pPr algn="ctr" lvl="0">
              <a:lnSpc>
                <a:spcPct val="124499"/>
              </a:lnSpc>
            </a:pPr>
            <a:r>
              <a:rPr lang="en-US" sz="5650" b="true" i="false" u="none" strike="noStrike" spc="-20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( O / X )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퀴즈 (1)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785600" y="5384800"/>
            <a:ext cx="1168400" cy="1638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9193" b="false" i="false" u="none" strike="noStrike" spc="-300">
                <a:solidFill>
                  <a:srgbClr val="000000"/>
                </a:solidFill>
                <a:latin typeface="210 MGothic 090"/>
                <a:ea typeface="210 MGothic 090"/>
                <a:cs typeface="210 MGothic 090"/>
              </a:rPr>
              <a:t>X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43300" y="7239000"/>
            <a:ext cx="17284700" cy="3048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250" b="false" i="false" u="none" strike="noStrike" spc="-1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정상과학 시기의 과학자들은 주어진 이론을 의심하기보다 </a:t>
            </a:r>
          </a:p>
          <a:p>
            <a:pPr algn="ctr" lvl="0">
              <a:lnSpc>
                <a:spcPct val="124499"/>
              </a:lnSpc>
            </a:pPr>
            <a:r>
              <a:rPr lang="en-US" sz="3250" b="false" i="false" u="none" strike="noStrike" spc="-1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자신의 능력이나 오차를 먼저 의심함</a:t>
            </a:r>
          </a:p>
          <a:p>
            <a:pPr algn="ctr" lvl="0">
              <a:lnSpc>
                <a:spcPct val="124499"/>
              </a:lnSpc>
            </a:pPr>
            <a:r>
              <a:rPr lang="en-US" sz="3250" b="false" i="false" u="none" strike="noStrike" spc="-1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퍼즐 조각이 안 맞는다고 퍼즐 판을 탓하지 않는 것과 같은 것으로 </a:t>
            </a:r>
          </a:p>
          <a:p>
            <a:pPr algn="ctr" lvl="0">
              <a:lnSpc>
                <a:spcPct val="124499"/>
              </a:lnSpc>
            </a:pPr>
            <a:r>
              <a:rPr lang="en-US" sz="3250" b="false" i="false" u="none" strike="noStrike" spc="-1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보조 가설로도 설명할 수 없을 정도로 이상현상이 아주 많이 쌓일 때 </a:t>
            </a:r>
          </a:p>
          <a:p>
            <a:pPr algn="ctr" lvl="0">
              <a:lnSpc>
                <a:spcPct val="124499"/>
              </a:lnSpc>
            </a:pPr>
            <a:r>
              <a:rPr lang="en-US" sz="3250" b="false" i="false" u="none" strike="noStrike" spc="-100">
                <a:solidFill>
                  <a:srgbClr val="000000"/>
                </a:solidFill>
                <a:latin typeface="210 MGothic 020"/>
                <a:ea typeface="210 MGothic 020"/>
                <a:cs typeface="210 MGothic 020"/>
              </a:rPr>
              <a:t>비로소 위기가 오고 새로운 혁명이 일어나게 됨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20280000">
            <a:off x="2527300" y="3975100"/>
            <a:ext cx="635000" cy="9525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209800" y="5461000"/>
            <a:ext cx="19710400" cy="10287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2705100" y="5626100"/>
            <a:ext cx="635000" cy="6350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209800" y="6781800"/>
            <a:ext cx="19710400" cy="1028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705100" y="6959600"/>
            <a:ext cx="635000" cy="6350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2209800" y="8115300"/>
            <a:ext cx="19710400" cy="10287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2705100" y="8280400"/>
            <a:ext cx="635000" cy="6350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2209800" y="9448800"/>
            <a:ext cx="19710400" cy="10287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705100" y="9613900"/>
            <a:ext cx="635000" cy="6350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2209800" y="10782300"/>
            <a:ext cx="19710400" cy="10287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705100" y="10947400"/>
            <a:ext cx="635000" cy="635000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결론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390900" y="4279900"/>
            <a:ext cx="8483600" cy="5715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3200" b="false" i="false" u="none" strike="noStrike" spc="-100">
                <a:solidFill>
                  <a:srgbClr val="000000"/>
                </a:solidFill>
                <a:latin typeface="Gmarket Sans Bold"/>
                <a:ea typeface="Gmarket Sans Bold"/>
                <a:cs typeface="Gmarket Sans Bold"/>
              </a:rPr>
              <a:t>정상 과학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606800" y="6985000"/>
            <a:ext cx="18135600" cy="596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3333" b="false" i="false" u="none" strike="noStrike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지식은 사실을 선형적으로 축적해가는 것이 아니라 하나의 세계관을 다른 세계관으로 대체하는 것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606800" y="8318500"/>
            <a:ext cx="16052800" cy="596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3333" b="false" i="false" u="none" strike="noStrike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정상과학에서 과학자들이 수행하는 연구 방식 =&gt; 퍼즐 풀이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606800" y="9639300"/>
            <a:ext cx="16052800" cy="596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3333" b="false" i="false" u="none" strike="noStrike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자연을 전문 교육에 의해 주어진 상자 속으로 밀어넣으려는 시도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606800" y="10972800"/>
            <a:ext cx="16052800" cy="596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3333" b="false" i="false" u="none" strike="noStrike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'본보기'는 퍼즐 박스 뒤에 그려져 있는 '완성된 그림 샘플'이나 '예시 조각 맞추기 가이드'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606800" y="5651500"/>
            <a:ext cx="16052800" cy="596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3333" b="false" i="false" u="none" strike="noStrike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'정상과학'은 과거의 하나 이상의 과학적 성취에 확고한 기반을 둔 연구 활동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9791700" y="3898900"/>
            <a:ext cx="4800600" cy="990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0">
            <a:off x="1993900" y="10782300"/>
            <a:ext cx="20408900" cy="11811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0033000" y="4038600"/>
            <a:ext cx="4318000" cy="622300"/>
          </a:xfrm>
          <a:prstGeom prst="rect">
            <a:avLst/>
          </a:prstGeom>
        </p:spPr>
        <p:txBody>
          <a:bodyPr anchor="ctr" rtlCol="false" lIns="0" tIns="22013" rIns="0" bIns="22013"/>
          <a:lstStyle/>
          <a:p>
            <a:pPr algn="ctr" lvl="0">
              <a:lnSpc>
                <a:spcPct val="107899"/>
              </a:lnSpc>
            </a:pPr>
            <a:r>
              <a:rPr lang="en-US" sz="3466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영미철학 발표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53200" y="11150600"/>
            <a:ext cx="11264900" cy="495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799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사회학과 20230639 심효정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029200" y="5308600"/>
            <a:ext cx="14427200" cy="2324100"/>
          </a:xfrm>
          <a:prstGeom prst="rect">
            <a:avLst/>
          </a:prstGeom>
        </p:spPr>
        <p:txBody>
          <a:bodyPr anchor="t" rtlCol="false" lIns="0" tIns="199137" rIns="0" bIns="0"/>
          <a:lstStyle/>
          <a:p>
            <a:pPr algn="ctr" lvl="0">
              <a:lnSpc>
                <a:spcPct val="96279"/>
              </a:lnSpc>
            </a:pPr>
            <a:r>
              <a:rPr lang="en-US" sz="130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THANK YOU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645400" y="7607300"/>
            <a:ext cx="9207500" cy="1016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5709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경청해주셔서 감사합니다.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264400" y="4254500"/>
            <a:ext cx="9779000" cy="1155700"/>
          </a:xfrm>
          <a:prstGeom prst="rect">
            <a:avLst/>
          </a:prstGeom>
          <a:effectLst>
            <a:outerShdw dir="4260000" dist="88591" blurRad="86376">
              <a:srgbClr val="000000">
                <a:alpha val="10000"/>
              </a:srgbClr>
            </a:outerShdw>
          </a:effectLst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315200" y="9017000"/>
            <a:ext cx="9779000" cy="1155700"/>
          </a:xfrm>
          <a:prstGeom prst="rect">
            <a:avLst/>
          </a:prstGeom>
          <a:effectLst>
            <a:outerShdw dir="4260000" dist="88591" blurRad="86376">
              <a:srgbClr val="000000">
                <a:alpha val="10000"/>
              </a:srgbClr>
            </a:outerShdw>
          </a:effectLst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340600" y="10490200"/>
            <a:ext cx="9779000" cy="1155700"/>
          </a:xfrm>
          <a:prstGeom prst="rect">
            <a:avLst/>
          </a:prstGeom>
          <a:effectLst>
            <a:outerShdw dir="4260000" dist="88591" blurRad="86376">
              <a:srgbClr val="000000">
                <a:alpha val="10000"/>
              </a:srgbClr>
            </a:outerShdw>
          </a:effectLst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7226300" y="6400800"/>
            <a:ext cx="9779000" cy="1155700"/>
          </a:xfrm>
          <a:prstGeom prst="rect">
            <a:avLst/>
          </a:prstGeom>
          <a:effectLst>
            <a:outerShdw dir="4260000" dist="88591" blurRad="86376">
              <a:srgbClr val="000000">
                <a:alpha val="10000"/>
              </a:srgbClr>
            </a:outerShdw>
          </a:effectLst>
        </p:spPr>
      </p:pic>
      <p:sp>
        <p:nvSpPr>
          <p:cNvPr name="TextBox 12" id="12"/>
          <p:cNvSpPr txBox="true"/>
          <p:nvPr/>
        </p:nvSpPr>
        <p:spPr>
          <a:xfrm rot="0">
            <a:off x="7785100" y="2209800"/>
            <a:ext cx="8813800" cy="1536700"/>
          </a:xfrm>
          <a:prstGeom prst="rect">
            <a:avLst/>
          </a:prstGeom>
        </p:spPr>
        <p:txBody>
          <a:bodyPr anchor="ctr" rtlCol="false" lIns="0" tIns="55032" rIns="0" bIns="55032"/>
          <a:lstStyle/>
          <a:p>
            <a:pPr algn="ctr" lvl="0">
              <a:lnSpc>
                <a:spcPct val="107899"/>
              </a:lnSpc>
            </a:pPr>
            <a:r>
              <a:rPr lang="en-US" sz="8666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목차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88200" y="4495800"/>
            <a:ext cx="9931400" cy="723900"/>
          </a:xfrm>
          <a:prstGeom prst="rect">
            <a:avLst/>
          </a:prstGeom>
        </p:spPr>
        <p:txBody>
          <a:bodyPr anchor="ctr" rtlCol="false" lIns="0" tIns="26030" rIns="0" bIns="26030"/>
          <a:lstStyle/>
          <a:p>
            <a:pPr algn="ctr" lvl="0">
              <a:lnSpc>
                <a:spcPct val="107899"/>
              </a:lnSpc>
            </a:pPr>
            <a:r>
              <a:rPr lang="en-US" sz="4099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토마스 쿤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188200" y="9283700"/>
            <a:ext cx="9931400" cy="723900"/>
          </a:xfrm>
          <a:prstGeom prst="rect">
            <a:avLst/>
          </a:prstGeom>
        </p:spPr>
        <p:txBody>
          <a:bodyPr anchor="ctr" rtlCol="false" lIns="0" tIns="26030" rIns="0" bIns="26030"/>
          <a:lstStyle/>
          <a:p>
            <a:pPr algn="ctr" lvl="0">
              <a:lnSpc>
                <a:spcPct val="107899"/>
              </a:lnSpc>
            </a:pPr>
            <a:r>
              <a:rPr lang="en-US" sz="4099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퀴즈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188200" y="6629400"/>
            <a:ext cx="9931400" cy="723900"/>
          </a:xfrm>
          <a:prstGeom prst="rect">
            <a:avLst/>
          </a:prstGeom>
        </p:spPr>
        <p:txBody>
          <a:bodyPr anchor="ctr" rtlCol="false" lIns="0" tIns="26030" rIns="0" bIns="26030"/>
          <a:lstStyle/>
          <a:p>
            <a:pPr algn="ctr" lvl="0">
              <a:lnSpc>
                <a:spcPct val="107899"/>
              </a:lnSpc>
            </a:pPr>
            <a:r>
              <a:rPr lang="en-US" sz="4099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정상 과학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39000" y="10756900"/>
            <a:ext cx="9931400" cy="723900"/>
          </a:xfrm>
          <a:prstGeom prst="rect">
            <a:avLst/>
          </a:prstGeom>
        </p:spPr>
        <p:txBody>
          <a:bodyPr anchor="ctr" rtlCol="false" lIns="0" tIns="26030" rIns="0" bIns="26030"/>
          <a:lstStyle/>
          <a:p>
            <a:pPr algn="ctr" lvl="0">
              <a:lnSpc>
                <a:spcPct val="107899"/>
              </a:lnSpc>
            </a:pPr>
            <a:r>
              <a:rPr lang="en-US" sz="4099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핵심 내용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759700" y="5588000"/>
            <a:ext cx="7899400" cy="609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3446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토마스 쿤의 사상, 과학의 발전 단계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261100" y="7696200"/>
            <a:ext cx="11874500" cy="1130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3179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정상과학의 특징, 퍼즐 풀이, 본보기,</a:t>
            </a:r>
          </a:p>
          <a:p>
            <a:pPr algn="ctr" lvl="0">
              <a:lnSpc>
                <a:spcPct val="116199"/>
              </a:lnSpc>
            </a:pPr>
            <a:r>
              <a:rPr lang="en-US" sz="3179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>자연을 전문 교육에 의해 주어진 상자 속으로 밀어넣으려는 시도</a:t>
            </a:r>
            <a:r>
              <a:rPr lang="en-US" sz="3179" b="false" i="false" u="none" strike="noStrike">
                <a:solidFill>
                  <a:srgbClr val="595959"/>
                </a:solidFill>
                <a:latin typeface="Gmarket Sans Light"/>
                <a:ea typeface="Gmarket Sans Light"/>
                <a:cs typeface="Gmarket Sans Light"/>
              </a:rPr>
              <a:t/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2192000" y="4660900"/>
            <a:ext cx="9728200" cy="6527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10" id="10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토마스 쿤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73300" y="5816600"/>
            <a:ext cx="9182100" cy="55118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just" lvl="0">
              <a:lnSpc>
                <a:spcPct val="163510"/>
              </a:lnSpc>
            </a:pPr>
            <a:r>
              <a:rPr lang="en-US" sz="273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- 20세기의 가장 영향력있는 과학사학자, 과학철학자 </a:t>
            </a:r>
          </a:p>
          <a:p>
            <a:pPr algn="just" lvl="0">
              <a:lnSpc>
                <a:spcPct val="163510"/>
              </a:lnSpc>
            </a:pPr>
            <a:r>
              <a:rPr lang="en-US" sz="113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/>
            </a:r>
          </a:p>
          <a:p>
            <a:pPr algn="just" lvl="0">
              <a:lnSpc>
                <a:spcPct val="163510"/>
              </a:lnSpc>
            </a:pPr>
            <a:r>
              <a:rPr lang="en-US" sz="273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쿤의 대표적인 저서 &lt;과학혁명의 구조&gt;는 27개 이상의 </a:t>
            </a:r>
          </a:p>
          <a:p>
            <a:pPr algn="just" lvl="0">
              <a:lnSpc>
                <a:spcPct val="163510"/>
              </a:lnSpc>
            </a:pPr>
            <a:r>
              <a:rPr lang="en-US" sz="273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언어로 번역되고 누적 판매량이 100만 부가 넘을 정도로 </a:t>
            </a:r>
          </a:p>
          <a:p>
            <a:pPr algn="just" lvl="0">
              <a:lnSpc>
                <a:spcPct val="163510"/>
              </a:lnSpc>
            </a:pPr>
            <a:r>
              <a:rPr lang="en-US" sz="273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과학사에 큰 영향을 미침</a:t>
            </a:r>
          </a:p>
          <a:p>
            <a:pPr algn="just" lvl="0">
              <a:lnSpc>
                <a:spcPct val="163510"/>
              </a:lnSpc>
            </a:pPr>
            <a:r>
              <a:rPr lang="en-US" sz="126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/>
            </a:r>
          </a:p>
          <a:p>
            <a:pPr algn="just" lvl="0">
              <a:lnSpc>
                <a:spcPct val="163510"/>
              </a:lnSpc>
            </a:pPr>
            <a:r>
              <a:rPr lang="en-US" sz="273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하버드대 물리학 박사 및 버클리, 프린스턴, MIT 교수 역임
- 하워드 미네르바상 수상(1982)</a:t>
            </a:r>
          </a:p>
          <a:p>
            <a:pPr algn="just" lvl="0">
              <a:lnSpc>
                <a:spcPct val="163510"/>
              </a:lnSpc>
            </a:pPr>
            <a:r>
              <a:rPr lang="en-US" sz="126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/>
            </a:r>
          </a:p>
          <a:p>
            <a:pPr algn="just" lvl="0">
              <a:lnSpc>
                <a:spcPct val="163510"/>
              </a:lnSpc>
            </a:pPr>
            <a:r>
              <a:rPr lang="en-US" sz="273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대표적인 그의 이론: 패러다임, 공약불가능성, 정상과학 등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74900" y="4660900"/>
            <a:ext cx="9105900" cy="6604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3713" b="false" i="false" u="none" strike="noStrike" spc="-200">
                <a:solidFill>
                  <a:srgbClr val="000000"/>
                </a:solidFill>
                <a:latin typeface="Gmarket Sans Bold"/>
                <a:ea typeface="Gmarket Sans Bold"/>
                <a:cs typeface="Gmarket Sans Bold"/>
              </a:rPr>
              <a:t>토마스 쿤, 그의 이론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2065000" y="5295900"/>
            <a:ext cx="965200" cy="965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2065000" y="9931400"/>
            <a:ext cx="965200" cy="96520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과학의 발전 단계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18100" y="5016500"/>
            <a:ext cx="2527300" cy="4826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733" b="false" i="false" u="none" strike="noStrike" spc="-10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'미성숙한 과학'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36800" y="5981700"/>
            <a:ext cx="9144000" cy="889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학문 공동체가 일반적으로 합의하는 패러다임이 출현하지 않은 시기, </a:t>
            </a:r>
          </a:p>
          <a:p>
            <a:pPr algn="ctr" lvl="0">
              <a:lnSpc>
                <a:spcPct val="124499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즉 아직 미성숙한 단계의 과학이다.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056100" y="5016500"/>
            <a:ext cx="2527300" cy="4826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733" b="false" i="false" u="none" strike="noStrike" spc="-10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퍼즐-풀이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436600" y="5930900"/>
            <a:ext cx="9753600" cy="12827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2305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패러다임이 확립됨에 따라 공통된 이론적 기반/방법론이 받아들여지는 시기. </a:t>
            </a:r>
          </a:p>
          <a:p>
            <a:pPr algn="ctr" lvl="0">
              <a:lnSpc>
                <a:spcPct val="124499"/>
              </a:lnSpc>
            </a:pPr>
            <a:r>
              <a:rPr lang="en-US" sz="2305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이 시기 과학적 탐구는 '퍼즐-풀이' 같은 성격을 지니며, </a:t>
            </a:r>
          </a:p>
          <a:p>
            <a:pPr algn="ctr" lvl="0">
              <a:lnSpc>
                <a:spcPct val="124499"/>
              </a:lnSpc>
            </a:pPr>
            <a:r>
              <a:rPr lang="en-US" sz="2305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그 탐구의 성과는 차곡차곡 쌓인다.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68900" y="9283700"/>
            <a:ext cx="2527300" cy="4826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733" b="false" i="false" u="none" strike="noStrike" spc="-10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이상 현상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60500" y="10185400"/>
            <a:ext cx="9842500" cy="1270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2266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기존 패러다임으로는 설명하기 힘든 이상 현상이 점점 많이 보고됨에 따라 </a:t>
            </a:r>
          </a:p>
          <a:p>
            <a:pPr algn="ctr" lvl="0">
              <a:lnSpc>
                <a:spcPct val="124499"/>
              </a:lnSpc>
            </a:pPr>
            <a:r>
              <a:rPr lang="en-US" sz="2266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정상과학에 대한 불신이 나타나는 단계. </a:t>
            </a:r>
          </a:p>
          <a:p>
            <a:pPr algn="ctr" lvl="0">
              <a:lnSpc>
                <a:spcPct val="124499"/>
              </a:lnSpc>
            </a:pPr>
            <a:r>
              <a:rPr lang="en-US" sz="2266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새로운 패러다임이 받아들여질 여지를 제공한다.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929100" y="9283700"/>
            <a:ext cx="2527300" cy="4826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733" b="false" i="false" u="none" strike="noStrike" spc="-10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새로운 패러다임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322300" y="10185400"/>
            <a:ext cx="9537700" cy="1270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2266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위기 끝에 기존 패러다임을 대체하는 새로운 패러다임이 확립되는 단계. </a:t>
            </a:r>
          </a:p>
          <a:p>
            <a:pPr algn="ctr" lvl="0">
              <a:lnSpc>
                <a:spcPct val="124499"/>
              </a:lnSpc>
            </a:pPr>
            <a:r>
              <a:rPr lang="en-US" sz="2266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이는 기존 정상과학 단계에서 쌓인 성과들을 무너뜨리고, </a:t>
            </a:r>
          </a:p>
          <a:p>
            <a:pPr algn="ctr" lvl="0">
              <a:lnSpc>
                <a:spcPct val="124499"/>
              </a:lnSpc>
            </a:pPr>
            <a:r>
              <a:rPr lang="en-US" sz="2266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새로운 정상과학을 낳는다.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572000" y="4229100"/>
            <a:ext cx="3632200" cy="5207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958" b="false" i="false" u="none" strike="noStrike" spc="-200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前 과학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510000" y="4229100"/>
            <a:ext cx="3632200" cy="5207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958" b="false" i="false" u="none" strike="noStrike" spc="-200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정상과학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032500" y="8496300"/>
            <a:ext cx="825500" cy="5207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958" b="false" i="false" u="none" strike="noStrike" spc="-200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위기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383000" y="8496300"/>
            <a:ext cx="3632200" cy="5207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2958" b="false" i="false" u="none" strike="noStrike" spc="-200">
                <a:solidFill>
                  <a:srgbClr val="595959"/>
                </a:solidFill>
                <a:latin typeface="Gmarket Sans Medium"/>
                <a:ea typeface="Gmarket Sans Medium"/>
                <a:cs typeface="Gmarket Sans Medium"/>
              </a:rPr>
              <a:t>혁명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917700" y="7645400"/>
            <a:ext cx="20447000" cy="635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1">
            <a:alphaModFix amt="64000"/>
          </a:blip>
          <a:stretch>
            <a:fillRect/>
          </a:stretch>
        </p:blipFill>
        <p:spPr>
          <a:xfrm rot="0">
            <a:off x="16560800" y="3797300"/>
            <a:ext cx="3517900" cy="218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플로지스톤 -&gt; 산소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74900" y="5283200"/>
            <a:ext cx="9626600" cy="63627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- 17세기부터 18세기까지 과학자들은 산소를 플로지스톤(Phlogiston)이라는 가상의 성분으로 믿음.</a:t>
            </a:r>
          </a:p>
          <a:p>
            <a:pPr algn="l" lvl="0">
              <a:lnSpc>
                <a:spcPct val="132800"/>
              </a:lnSpc>
            </a:pP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모든 가연성 물질 속에는 이 입자가 들어있으며, 물질이 탈 때 플로지스톤이 공기 중으로 빠져나간다고 믿음</a:t>
            </a:r>
          </a:p>
          <a:p>
            <a:pPr algn="l" lvl="0">
              <a:lnSpc>
                <a:spcPct val="132800"/>
              </a:lnSpc>
            </a:pPr>
            <a:r>
              <a:rPr lang="en-US" sz="17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/>
            </a:r>
          </a:p>
          <a:p>
            <a:pPr algn="l" lvl="0">
              <a:lnSpc>
                <a:spcPct val="132800"/>
              </a:lnSpc>
            </a:pP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이후 영국의 과학자 프리스틀리가 산소를 발견했지만 </a:t>
            </a:r>
          </a:p>
          <a:p>
            <a:pPr algn="l" lvl="0">
              <a:lnSpc>
                <a:spcPct val="132800"/>
              </a:lnSpc>
            </a:pP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플로지스톤에 들어있는 기체로만 여김</a:t>
            </a:r>
          </a:p>
          <a:p>
            <a:pPr algn="l" lvl="0">
              <a:lnSpc>
                <a:spcPct val="132800"/>
              </a:lnSpc>
            </a:pPr>
            <a:r>
              <a:rPr lang="en-US" sz="1971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/>
            </a:r>
          </a:p>
          <a:p>
            <a:pPr algn="l" lvl="0">
              <a:lnSpc>
                <a:spcPct val="132800"/>
              </a:lnSpc>
            </a:pP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결국 프랑스의 화학자 라부아지에가 산소를 새로운 기체로 여기게 되면서 오늘날 산소라는 개념이 정립됨</a:t>
            </a:r>
          </a:p>
          <a:p>
            <a:pPr algn="l" lvl="0">
              <a:lnSpc>
                <a:spcPct val="132800"/>
              </a:lnSpc>
            </a:pPr>
            <a:r>
              <a:rPr lang="en-US" sz="1838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/>
            </a:r>
          </a:p>
          <a:p>
            <a:pPr algn="l" lvl="0">
              <a:lnSpc>
                <a:spcPct val="132800"/>
              </a:lnSpc>
            </a:pPr>
            <a:r>
              <a:rPr lang="en-US" sz="2904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=&gt; 정상 과학과 새로운 패러다임의 혁명을 잘 보여주는 예시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2446000" y="4826000"/>
            <a:ext cx="9728200" cy="65278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2374900" y="4495800"/>
            <a:ext cx="9105900" cy="6604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3713" b="false" i="false" u="none" strike="noStrike" spc="-200">
                <a:solidFill>
                  <a:srgbClr val="000000"/>
                </a:solidFill>
                <a:latin typeface="Gmarket Sans Bold"/>
                <a:ea typeface="Gmarket Sans Bold"/>
                <a:cs typeface="Gmarket Sans Bold"/>
              </a:rPr>
              <a:t>산소의 탄생 과정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715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9017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223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정상과학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36800" y="9931400"/>
            <a:ext cx="19723100" cy="11049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32800"/>
              </a:lnSpc>
            </a:pP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'정상과학'은 과거의 하나 이상의 </a:t>
            </a:r>
            <a:r>
              <a:rPr lang="en-US" sz="2904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과학적 성취</a:t>
            </a: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에 확고히 기반을 둔 연구 활동을 의미</a:t>
            </a:r>
          </a:p>
          <a:p>
            <a:pPr algn="ctr" lvl="0">
              <a:lnSpc>
                <a:spcPct val="132800"/>
              </a:lnSpc>
            </a:pP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그 성취는 몇몇 특정 과학자 사회가 일정 기간 동안 과학의 </a:t>
            </a:r>
            <a:r>
              <a:rPr lang="en-US" sz="2904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한 걸음 나아간 활동을 위한 기초</a:t>
            </a:r>
            <a:r>
              <a:rPr lang="en-US" sz="2904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를 제공하는 것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6756400" y="4267200"/>
            <a:ext cx="1087120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58115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84200" y="5588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9017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89000" y="8763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178800" y="-6477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정상과학의 특징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43300" y="6235700"/>
            <a:ext cx="9855200" cy="43561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just" lvl="0">
              <a:lnSpc>
                <a:spcPct val="207499"/>
              </a:lnSpc>
            </a:pPr>
            <a:r>
              <a:rPr lang="en-US" sz="246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패러다임이 형성된 이후 안정적으로 이루어지는 과학 활동
- 과학자들은 기존 패러다임을 의심하지 않고 이를 기반으로 연구 수행
- 새로운 이론 창조보다 기존 틀 안의 문제(퍼즐) 해결에 집중
- 기본 원리를 둘러싼 논쟁보다 세부 문제 해결에 시간과 노력 투입
- 패러다임을 공고히 하고 적용 범위를 확장하는 데 목적
- 과학의 발전과 주요 업적이 주로 이 시기에 이루어짐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21100" y="4902200"/>
            <a:ext cx="7848600" cy="5715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3200" b="false" i="false" u="none" strike="noStrike" spc="-100">
                <a:solidFill>
                  <a:srgbClr val="000000"/>
                </a:solidFill>
                <a:latin typeface="Gmarket Sans Bold"/>
                <a:ea typeface="Gmarket Sans Bold"/>
                <a:cs typeface="Gmarket Sans Bold"/>
              </a:rPr>
              <a:t>#안정적 #문제_해결 #의심X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4706600" y="4025900"/>
            <a:ext cx="5600700" cy="41783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4617700" y="7950200"/>
            <a:ext cx="5753100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58115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84200" y="5588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9017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89000" y="8763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178800" y="-6477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퍼즐 풀이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63700" y="10185400"/>
            <a:ext cx="20967700" cy="13208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207499"/>
              </a:lnSpc>
            </a:pPr>
            <a:r>
              <a:rPr lang="en-US" sz="2653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정상과학에서 과학자들이 수행하는 연구 방식</a:t>
            </a:r>
            <a:r>
              <a:rPr lang="en-US" sz="265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
이미 정해진 규칙과 패러다임 안에서 문제를 해결하는 활동, 중요한 것은 창의성 자체보다 “</a:t>
            </a:r>
            <a:r>
              <a:rPr lang="en-US" sz="2653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정해진 방식에 따라 올바른 답을 찾는 것</a:t>
            </a:r>
            <a:r>
              <a:rPr lang="en-US" sz="2653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”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026400" y="4483100"/>
            <a:ext cx="7835900" cy="5118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DAF1E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470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11500" y="-12700"/>
            <a:ext cx="838200" cy="711200"/>
          </a:xfrm>
          <a:prstGeom prst="rect">
            <a:avLst/>
          </a:prstGeom>
          <a:effectLst>
            <a:outerShdw dir="5400000" dist="5461" blurRad="24850">
              <a:srgbClr val="000000">
                <a:alpha val="27000"/>
              </a:srgbClr>
            </a:outerShdw>
          </a:effectLst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84200" y="558800"/>
            <a:ext cx="23228300" cy="1256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01700" y="8890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9000" y="876300"/>
            <a:ext cx="22606000" cy="11925300"/>
          </a:xfrm>
          <a:prstGeom prst="rect">
            <a:avLst/>
          </a:prstGeom>
          <a:effectLst>
            <a:outerShdw dir="5400000" dist="91743" blurRad="417432">
              <a:srgbClr val="2E6561">
                <a:alpha val="27000"/>
              </a:srgbClr>
            </a:outerShdw>
          </a:effectLst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-647700"/>
            <a:ext cx="8051800" cy="2032000"/>
          </a:xfrm>
          <a:prstGeom prst="rect">
            <a:avLst/>
          </a:prstGeom>
          <a:effectLst>
            <a:outerShdw dir="5400000" dist="15631" blurRad="71120">
              <a:srgbClr val="000000">
                <a:alpha val="27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09800" y="2286000"/>
            <a:ext cx="19710400" cy="1295400"/>
          </a:xfrm>
          <a:prstGeom prst="rect">
            <a:avLst/>
          </a:prstGeom>
          <a:effectLst>
            <a:outerShdw dir="4260000" dist="99746" blurRad="97252">
              <a:srgbClr val="000000">
                <a:alpha val="10000"/>
              </a:srgbClr>
            </a:outerShdw>
          </a:effectLst>
        </p:spPr>
      </p:pic>
      <p:sp>
        <p:nvSpPr>
          <p:cNvPr name="TextBox 9" id="9"/>
          <p:cNvSpPr txBox="true"/>
          <p:nvPr/>
        </p:nvSpPr>
        <p:spPr>
          <a:xfrm rot="0">
            <a:off x="2260600" y="2476500"/>
            <a:ext cx="19761200" cy="1041400"/>
          </a:xfrm>
          <a:prstGeom prst="rect">
            <a:avLst/>
          </a:prstGeom>
        </p:spPr>
        <p:txBody>
          <a:bodyPr anchor="ctr" rtlCol="false" lIns="0" tIns="37254" rIns="0" bIns="37254"/>
          <a:lstStyle/>
          <a:p>
            <a:pPr algn="ctr" lvl="0">
              <a:lnSpc>
                <a:spcPct val="107899"/>
              </a:lnSpc>
            </a:pPr>
            <a:r>
              <a:rPr lang="en-US" sz="5866" b="false" i="false" u="none" strike="noStrike">
                <a:solidFill>
                  <a:srgbClr val="595959"/>
                </a:solidFill>
                <a:latin typeface="Gmarket Sans Bold"/>
                <a:ea typeface="Gmarket Sans Bold"/>
                <a:cs typeface="Gmarket Sans Bold"/>
              </a:rPr>
              <a:t>퍼즐과 과학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946400" y="4724400"/>
            <a:ext cx="7848600" cy="5715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3200" b="false" i="false" u="none" strike="noStrike" spc="-100">
                <a:solidFill>
                  <a:srgbClr val="000000"/>
                </a:solidFill>
                <a:latin typeface="Gmarket Sans Bold"/>
                <a:ea typeface="Gmarket Sans Bold"/>
                <a:cs typeface="Gmarket Sans Bold"/>
              </a:rPr>
              <a:t>퍼즐과 과학의 공통점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36800" y="5778500"/>
            <a:ext cx="12153900" cy="49911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just" lvl="0">
              <a:lnSpc>
                <a:spcPct val="180940"/>
              </a:lnSpc>
            </a:pPr>
            <a:r>
              <a:rPr lang="en-US" sz="246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- 반드시 해결 가능한 답이 존재해야 함, 그 답을 얻는 과정과 규칙도 정해져 있음
- 정답 여부를 판별할 기준이 존재함
- 독창성보다 규칙 준수와 문제 해결 능력이 중요함
- 패러다임(정상 범주) 안에서 연구(퍼즐 풀이)가 이루어짐
- 규칙을 지키지 않으면 인정받기 어려움</a:t>
            </a:r>
          </a:p>
          <a:p>
            <a:pPr algn="just" lvl="0">
              <a:lnSpc>
                <a:spcPct val="180940"/>
              </a:lnSpc>
            </a:pPr>
            <a:r>
              <a:rPr lang="en-US" sz="1667" b="fals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/>
            </a:r>
          </a:p>
          <a:p>
            <a:pPr algn="just" lvl="0">
              <a:lnSpc>
                <a:spcPct val="180940"/>
              </a:lnSpc>
            </a:pPr>
            <a:r>
              <a:rPr lang="en-US" sz="2467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=&gt; 퍼즐과 과학 모두 원래 그림이 아닌 추상적인 그림을 만들 수 있으나 그러나 </a:t>
            </a:r>
          </a:p>
          <a:p>
            <a:pPr algn="just" lvl="0">
              <a:lnSpc>
                <a:spcPct val="180940"/>
              </a:lnSpc>
            </a:pPr>
            <a:r>
              <a:rPr lang="en-US" sz="2467" b="true" i="false" u="none" strike="noStrike">
                <a:solidFill>
                  <a:srgbClr val="000000"/>
                </a:solidFill>
                <a:latin typeface="Gmarket Sans Light"/>
                <a:ea typeface="Gmarket Sans Light"/>
                <a:cs typeface="Gmarket Sans Light"/>
              </a:rPr>
              <a:t>     그것은 정답이 아니다.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4084300" y="4406900"/>
            <a:ext cx="7835900" cy="739140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206301">
            <a:off x="16967200" y="5410200"/>
            <a:ext cx="3911600" cy="800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4509" b="false" i="false" u="none" strike="noStrike">
                <a:solidFill>
                  <a:srgbClr val="694531"/>
                </a:solidFill>
                <a:latin typeface="Nanum MiRaeNaMu"/>
                <a:ea typeface="Nanum MiRaeNaMu"/>
                <a:cs typeface="Nanum MiRaeNaMu"/>
              </a:rPr>
              <a:t>퍼즐 풀이의 특징 !</a:t>
            </a:r>
          </a:p>
        </p:txBody>
      </p:sp>
      <p:sp>
        <p:nvSpPr>
          <p:cNvPr name="TextBox 14" id="14"/>
          <p:cNvSpPr txBox="true"/>
          <p:nvPr/>
        </p:nvSpPr>
        <p:spPr>
          <a:xfrm rot="206301">
            <a:off x="15151100" y="6604000"/>
            <a:ext cx="7721600" cy="2209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1" marL="342900" indent="-342900">
              <a:lnSpc>
                <a:spcPct val="116199"/>
              </a:lnSpc>
              <a:buAutoNum type="arabicPeriod" startAt="1"/>
            </a:pPr>
            <a:r>
              <a:rPr lang="en-US" sz="4133" b="false" i="false" u="none" strike="noStrike">
                <a:solidFill>
                  <a:srgbClr val="694531"/>
                </a:solidFill>
                <a:latin typeface="Nanum MiRaeNaMu"/>
                <a:ea typeface="Nanum MiRaeNaMu"/>
                <a:cs typeface="Nanum MiRaeNaMu"/>
              </a:rPr>
              <a:t>모든 조각을 사용해 맞춰야 함</a:t>
            </a:r>
          </a:p>
          <a:p>
            <a:pPr algn="l" lvl="1" marL="342900" indent="-342900">
              <a:lnSpc>
                <a:spcPct val="116199"/>
              </a:lnSpc>
              <a:buAutoNum type="arabicPeriod" startAt="1"/>
            </a:pPr>
            <a:r>
              <a:rPr lang="en-US" sz="4133" b="false" i="false" u="none" strike="noStrike">
                <a:solidFill>
                  <a:srgbClr val="694531"/>
                </a:solidFill>
                <a:latin typeface="Nanum MiRaeNaMu"/>
                <a:ea typeface="Nanum MiRaeNaMu"/>
                <a:cs typeface="Nanum MiRaeNaMu"/>
              </a:rPr>
              <a:t>그림 없는 쪽은 바닥을 향해야 함</a:t>
            </a:r>
          </a:p>
          <a:p>
            <a:pPr algn="l" lvl="1" marL="342900" indent="-342900">
              <a:lnSpc>
                <a:spcPct val="116199"/>
              </a:lnSpc>
              <a:buAutoNum type="arabicPeriod" startAt="1"/>
            </a:pPr>
            <a:r>
              <a:rPr lang="en-US" sz="4133" b="false" i="false" u="none" strike="noStrike">
                <a:solidFill>
                  <a:srgbClr val="694531"/>
                </a:solidFill>
                <a:latin typeface="Nanum MiRaeNaMu"/>
                <a:ea typeface="Nanum MiRaeNaMu"/>
                <a:cs typeface="Nanum MiRaeNaMu"/>
              </a:rPr>
              <a:t>모두 꼭 맞게 끼워 빈 구멍이 없어야 함</a:t>
            </a:r>
          </a:p>
        </p:txBody>
      </p:sp>
      <p:sp>
        <p:nvSpPr>
          <p:cNvPr name="TextBox 15" id="15"/>
          <p:cNvSpPr txBox="true"/>
          <p:nvPr/>
        </p:nvSpPr>
        <p:spPr>
          <a:xfrm rot="198509">
            <a:off x="15100300" y="9029700"/>
            <a:ext cx="6311900" cy="1676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3136" b="false" i="false" u="none" strike="noStrike">
                <a:solidFill>
                  <a:srgbClr val="D94925"/>
                </a:solidFill>
                <a:latin typeface="Nanum MiRaeNaMu"/>
                <a:ea typeface="Nanum MiRaeNaMu"/>
                <a:cs typeface="Nanum MiRaeNaMu"/>
              </a:rPr>
              <a:t>정상과학도 정해진 규칙을 따라 문제를 해결해야 하고,</a:t>
            </a:r>
          </a:p>
          <a:p>
            <a:pPr algn="l" lvl="0">
              <a:lnSpc>
                <a:spcPct val="116199"/>
              </a:lnSpc>
            </a:pPr>
            <a:r>
              <a:rPr lang="en-US" sz="3136" b="false" i="false" u="none" strike="noStrike">
                <a:solidFill>
                  <a:srgbClr val="D94925"/>
                </a:solidFill>
                <a:latin typeface="Nanum MiRaeNaMu"/>
                <a:ea typeface="Nanum MiRaeNaMu"/>
                <a:cs typeface="Nanum MiRaeNaMu"/>
              </a:rPr>
              <a:t>정답과 해결 절차가 제한되어 있음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