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51" r:id="rId2"/>
    <p:sldId id="398" r:id="rId3"/>
    <p:sldId id="408" r:id="rId4"/>
    <p:sldId id="409" r:id="rId5"/>
    <p:sldId id="405" r:id="rId6"/>
    <p:sldId id="399" r:id="rId7"/>
    <p:sldId id="411" r:id="rId8"/>
    <p:sldId id="417" r:id="rId9"/>
    <p:sldId id="406" r:id="rId10"/>
    <p:sldId id="412" r:id="rId11"/>
    <p:sldId id="403" r:id="rId12"/>
    <p:sldId id="416" r:id="rId13"/>
    <p:sldId id="365" r:id="rId14"/>
    <p:sldId id="367" r:id="rId15"/>
    <p:sldId id="366" r:id="rId16"/>
    <p:sldId id="404" r:id="rId17"/>
    <p:sldId id="415" r:id="rId18"/>
    <p:sldId id="364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CFEAA-7795-4739-920D-09032B33119E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598F6-0A68-415C-97A9-7192AA106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61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24D46-4E45-4265-B812-E0076C5C31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32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85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7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1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8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91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4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00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86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0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8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03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7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3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9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F1F9B7-181B-486E-8AA9-E66F3A8A627D}"/>
              </a:ext>
            </a:extLst>
          </p:cNvPr>
          <p:cNvSpPr/>
          <p:nvPr/>
        </p:nvSpPr>
        <p:spPr>
          <a:xfrm>
            <a:off x="880843" y="829904"/>
            <a:ext cx="10419127" cy="1300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구조와 혁명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0A0DCD-59FD-4777-B893-BB119BDFBE9C}"/>
              </a:ext>
            </a:extLst>
          </p:cNvPr>
          <p:cNvGrpSpPr/>
          <p:nvPr/>
        </p:nvGrpSpPr>
        <p:grpSpPr>
          <a:xfrm>
            <a:off x="2383607" y="2430446"/>
            <a:ext cx="7424786" cy="2855317"/>
            <a:chOff x="2362103" y="2539503"/>
            <a:chExt cx="7424786" cy="28553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A19BB1A-F392-44BA-9F07-BDA14E7E7993}"/>
                </a:ext>
              </a:extLst>
            </p:cNvPr>
            <p:cNvSpPr/>
            <p:nvPr/>
          </p:nvSpPr>
          <p:spPr>
            <a:xfrm>
              <a:off x="4296863" y="2539503"/>
              <a:ext cx="5490026" cy="8894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수학과 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0E0D75-FC7B-4F4F-A8D0-9C60F5687F58}"/>
                </a:ext>
              </a:extLst>
            </p:cNvPr>
            <p:cNvSpPr/>
            <p:nvPr/>
          </p:nvSpPr>
          <p:spPr>
            <a:xfrm>
              <a:off x="2362103" y="2539503"/>
              <a:ext cx="1934760" cy="8894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학 과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14C144-D41D-4F08-ACD9-9BD511BE55CF}"/>
                </a:ext>
              </a:extLst>
            </p:cNvPr>
            <p:cNvSpPr/>
            <p:nvPr/>
          </p:nvSpPr>
          <p:spPr>
            <a:xfrm>
              <a:off x="4296863" y="3522413"/>
              <a:ext cx="5490026" cy="8894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 </a:t>
              </a:r>
              <a:r>
                <a:rPr kumimoji="0" lang="en-US" altLang="ko-KR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20242287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5E96D6-5394-4013-A408-26F79F389EF6}"/>
                </a:ext>
              </a:extLst>
            </p:cNvPr>
            <p:cNvSpPr/>
            <p:nvPr/>
          </p:nvSpPr>
          <p:spPr>
            <a:xfrm>
              <a:off x="2362103" y="3522413"/>
              <a:ext cx="1934760" cy="8894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학 번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9DC50C-83CF-480E-8B07-D4F553038FA1}"/>
                </a:ext>
              </a:extLst>
            </p:cNvPr>
            <p:cNvSpPr/>
            <p:nvPr/>
          </p:nvSpPr>
          <p:spPr>
            <a:xfrm>
              <a:off x="4296863" y="4505323"/>
              <a:ext cx="5490026" cy="8894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 </a:t>
              </a:r>
              <a:r>
                <a:rPr kumimoji="0" lang="ko-KR" altLang="en-US" sz="5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유채윤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D937314-95B9-4BFD-8DE4-4F35B6DFEA29}"/>
                </a:ext>
              </a:extLst>
            </p:cNvPr>
            <p:cNvSpPr/>
            <p:nvPr/>
          </p:nvSpPr>
          <p:spPr>
            <a:xfrm>
              <a:off x="2362103" y="4505323"/>
              <a:ext cx="1934760" cy="8894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이 름</a:t>
              </a: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헤드라인M" panose="02030600000101010101" pitchFamily="18" charset="-127"/>
                  <a:ea typeface="HY헤드라인M" panose="02030600000101010101" pitchFamily="18" charset="-127"/>
                  <a:cs typeface="+mn-cs"/>
                </a:rPr>
                <a:t> 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51DB8B4-A983-45F0-ACE8-8FB596555704}"/>
              </a:ext>
            </a:extLst>
          </p:cNvPr>
          <p:cNvSpPr/>
          <p:nvPr/>
        </p:nvSpPr>
        <p:spPr>
          <a:xfrm>
            <a:off x="4318367" y="5379176"/>
            <a:ext cx="5490026" cy="889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2026</a:t>
            </a:r>
            <a:r>
              <a:rPr kumimoji="0" lang="ko-KR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년  </a:t>
            </a:r>
            <a:r>
              <a:rPr kumimoji="0" lang="en-US" altLang="ko-KR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6</a:t>
            </a:r>
            <a:r>
              <a:rPr kumimoji="0" lang="ko-KR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월  </a:t>
            </a:r>
            <a:r>
              <a:rPr kumimoji="0" lang="en-US" altLang="ko-KR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4</a:t>
            </a:r>
            <a:r>
              <a:rPr kumimoji="0" lang="ko-KR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일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D3B184-8E88-4219-9B58-7C2101A121DF}"/>
              </a:ext>
            </a:extLst>
          </p:cNvPr>
          <p:cNvSpPr/>
          <p:nvPr/>
        </p:nvSpPr>
        <p:spPr>
          <a:xfrm>
            <a:off x="2383607" y="5379176"/>
            <a:ext cx="1934760" cy="8894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발표일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9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80"/>
    </mc:Choice>
    <mc:Fallback xmlns="">
      <p:transition spd="slow" advTm="322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위기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295402" y="2516399"/>
            <a:ext cx="48005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latinLnBrk="0">
              <a:defRPr/>
            </a:pP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일관성 없는 인종 구분과 우열 주의는 </a:t>
            </a:r>
            <a:r>
              <a:rPr lang="ko-KR" altLang="en-US" sz="2500" b="1" dirty="0" err="1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홀로코스트와</a:t>
            </a: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같은 인종청소를 정당화하는 도구로 악용되었고</a:t>
            </a:r>
            <a:r>
              <a:rPr lang="en-US" altLang="ko-KR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그로 인해서 인종 간의 우열을 가리면 안 된다는 인식을 갖게 되었다</a:t>
            </a:r>
            <a:r>
              <a:rPr lang="en-US" altLang="ko-KR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kumimoji="0" lang="en-US" altLang="ko-KR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구조와 혁명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나눔고딕 ExtraBold" panose="020D0904000000000000" pitchFamily="50" charset="-127"/>
                <a:cs typeface="+mn-cs"/>
              </a:rPr>
              <a:t>영미철학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F186546-5EA2-4A9A-B7EA-118C3DCC2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24" y="2516399"/>
            <a:ext cx="3389374" cy="2400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2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과학혁명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295402" y="2516399"/>
            <a:ext cx="48005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latinLnBrk="0">
              <a:defRPr/>
            </a:pP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■ </a:t>
            </a:r>
            <a:r>
              <a:rPr lang="en-US" altLang="ko-KR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68</a:t>
            </a: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혁명</a:t>
            </a:r>
            <a:endParaRPr lang="en-US" altLang="ko-KR" sz="2500" b="1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마틴 루터 킹과 </a:t>
            </a:r>
            <a:r>
              <a:rPr lang="ko-KR" altLang="en-US" sz="2500" b="1" dirty="0" err="1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말콤</a:t>
            </a: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엑스로 대표되는 대규모 시민 참여형 흑인 민권 운동을 통해 법적인 인종차별은 폐지되었고 그럼에도 사회 구조 속에는 여전히 차별이 존재하자 </a:t>
            </a:r>
            <a:r>
              <a:rPr lang="en-US" altLang="ko-KR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68</a:t>
            </a: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혁명을 통해 사회 구조적인 차별의 패러다임을 해체하였다</a:t>
            </a:r>
            <a:r>
              <a:rPr lang="en-US" altLang="ko-KR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구조와 혁명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나눔고딕 ExtraBold" panose="020D0904000000000000" pitchFamily="50" charset="-127"/>
                <a:cs typeface="+mn-cs"/>
              </a:rPr>
              <a:t>영미철학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60F18B8-4C08-4013-8F67-675192B4E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6398"/>
            <a:ext cx="4800598" cy="24160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8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과학혁명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295402" y="2515741"/>
            <a:ext cx="480059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latinLnBrk="0">
              <a:defRPr/>
            </a:pPr>
            <a:r>
              <a:rPr lang="ko-KR" altLang="en-US" sz="2500" b="1" noProof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인간 게놈 프로젝트의 연구 결과에 따르면 전 세계 모든 인간은 인종</a:t>
            </a:r>
            <a:r>
              <a:rPr lang="en-US" altLang="ko-KR" sz="2500" b="1" noProof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500" b="1" noProof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피부색</a:t>
            </a:r>
            <a:r>
              <a:rPr lang="en-US" altLang="ko-KR" sz="2500" b="1" noProof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500" b="1" noProof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출신지역과 관계없이 </a:t>
            </a:r>
            <a:r>
              <a:rPr lang="en-US" altLang="ko-KR" sz="2500" b="1" noProof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DNA </a:t>
            </a:r>
            <a:r>
              <a:rPr lang="ko-KR" altLang="en-US" sz="2500" b="1" noProof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서열이 </a:t>
            </a:r>
            <a:r>
              <a:rPr lang="en-US" altLang="ko-KR" sz="2500" b="1" noProof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99.9% </a:t>
            </a: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일치하는 것으로 인종 간의 우열은 존재하지 않다는 것이 증명되었다</a:t>
            </a:r>
            <a:r>
              <a:rPr lang="en-US" altLang="ko-KR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kumimoji="0" lang="en-US" altLang="ko-KR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구조와 혁명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나눔고딕 ExtraBold" panose="020D0904000000000000" pitchFamily="50" charset="-127"/>
                <a:cs typeface="+mn-cs"/>
              </a:rPr>
              <a:t>영미철학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953046D-3B48-400B-B1F4-855B00536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176" y="2515742"/>
            <a:ext cx="2794422" cy="2785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8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3665988" y="982131"/>
            <a:ext cx="7230609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다음 </a:t>
            </a:r>
            <a:r>
              <a:rPr kumimoji="0" lang="en-US" altLang="ko-KR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OO</a:t>
            </a: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에 들어갈 단어는</a:t>
            </a:r>
            <a:r>
              <a:rPr kumimoji="0" lang="en-US" altLang="ko-KR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?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295401" y="2516400"/>
            <a:ext cx="9601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어떤 한 시대 사람들의 견해나 사고를 근본적으로 규정하고 있는 </a:t>
            </a:r>
            <a:r>
              <a:rPr kumimoji="0" lang="ko-KR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테두리로서의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 인식의 체계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, 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또는 사물에 대한</a:t>
            </a:r>
            <a:r>
              <a:rPr kumimoji="0" lang="ko-KR" alt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 이론적인 틀이나 체계를 의미하는 개념은 무엇인가</a:t>
            </a:r>
            <a:r>
              <a:rPr kumimoji="0" lang="en-US" altLang="ko-KR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?</a:t>
            </a:r>
          </a:p>
          <a:p>
            <a:pPr lvl="0" defTabSz="457200" latinLnBrk="0">
              <a:defRPr/>
            </a:pPr>
            <a:r>
              <a:rPr lang="ko-KR" altLang="en-US" sz="3000" b="1" baseline="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현재의 </a:t>
            </a:r>
            <a:r>
              <a:rPr lang="en-US" altLang="ko-KR" sz="30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OOOO : </a:t>
            </a:r>
            <a:r>
              <a:rPr lang="ko-KR" altLang="en-US" sz="30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인종 간의 우열은 존재하지 않는다</a:t>
            </a:r>
            <a:r>
              <a:rPr lang="en-US" altLang="ko-KR" sz="30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퀴    즈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C7685F54-F180-416C-B0E8-868359358139}"/>
              </a:ext>
            </a:extLst>
          </p:cNvPr>
          <p:cNvSpPr txBox="1">
            <a:spLocks/>
          </p:cNvSpPr>
          <p:nvPr/>
        </p:nvSpPr>
        <p:spPr>
          <a:xfrm>
            <a:off x="1295401" y="980667"/>
            <a:ext cx="2370587" cy="1303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퀴즈 </a:t>
            </a:r>
            <a:r>
              <a:rPr kumimoji="0" lang="en-US" altLang="ko-KR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1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10" name="직사각형 7">
            <a:extLst>
              <a:ext uri="{FF2B5EF4-FFF2-40B4-BE49-F238E27FC236}">
                <a16:creationId xmlns:a16="http://schemas.microsoft.com/office/drawing/2014/main" id="{B5D15800-51B4-4576-90BD-C009F55D912A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Abadi Extra Light" panose="020B0604020202020204" pitchFamily="34" charset="0"/>
                <a:ea typeface="나눔고딕 ExtraBold" panose="020D0904000000000000" pitchFamily="50" charset="-127"/>
              </a:rPr>
              <a:t>영미철학</a:t>
            </a:r>
            <a:endParaRPr lang="en-US" altLang="ko-KR" sz="2000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200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68" y="2441817"/>
            <a:ext cx="9601196" cy="1303867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3615654" y="2441816"/>
            <a:ext cx="7230609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패러다임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퀴    즈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C7685F54-F180-416C-B0E8-868359358139}"/>
              </a:ext>
            </a:extLst>
          </p:cNvPr>
          <p:cNvSpPr txBox="1">
            <a:spLocks/>
          </p:cNvSpPr>
          <p:nvPr/>
        </p:nvSpPr>
        <p:spPr>
          <a:xfrm>
            <a:off x="1245067" y="2440352"/>
            <a:ext cx="2370587" cy="1303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정답</a:t>
            </a:r>
          </a:p>
        </p:txBody>
      </p:sp>
      <p:sp>
        <p:nvSpPr>
          <p:cNvPr id="10" name="직사각형 7">
            <a:extLst>
              <a:ext uri="{FF2B5EF4-FFF2-40B4-BE49-F238E27FC236}">
                <a16:creationId xmlns:a16="http://schemas.microsoft.com/office/drawing/2014/main" id="{B9A5916E-E557-4F0D-9ADD-B2F50E3B6D4B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나눔고딕 ExtraBold" panose="020D0904000000000000" pitchFamily="50" charset="-127"/>
                <a:cs typeface="+mn-cs"/>
              </a:rPr>
              <a:t>영미철학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2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3665988" y="982131"/>
            <a:ext cx="7230609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다음 </a:t>
            </a:r>
            <a:r>
              <a:rPr kumimoji="0" lang="en-US" altLang="ko-KR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OO</a:t>
            </a: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에 들어갈 단어는</a:t>
            </a:r>
            <a:r>
              <a:rPr kumimoji="0" lang="en-US" altLang="ko-KR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?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295401" y="2516400"/>
            <a:ext cx="9601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정상과학 다음에 등장하는 것은 무엇인가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?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    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퀴    즈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2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C7685F54-F180-416C-B0E8-868359358139}"/>
              </a:ext>
            </a:extLst>
          </p:cNvPr>
          <p:cNvSpPr txBox="1">
            <a:spLocks/>
          </p:cNvSpPr>
          <p:nvPr/>
        </p:nvSpPr>
        <p:spPr>
          <a:xfrm>
            <a:off x="1295401" y="980667"/>
            <a:ext cx="2370587" cy="1303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퀴즈 </a:t>
            </a:r>
            <a:r>
              <a:rPr kumimoji="0" lang="en-US" altLang="ko-KR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2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10" name="직사각형 7">
            <a:extLst>
              <a:ext uri="{FF2B5EF4-FFF2-40B4-BE49-F238E27FC236}">
                <a16:creationId xmlns:a16="http://schemas.microsoft.com/office/drawing/2014/main" id="{8C836A95-8297-4753-8D5A-19E6B9A2CE20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나눔고딕 ExtraBold" panose="020D0904000000000000" pitchFamily="50" charset="-127"/>
                <a:cs typeface="+mn-cs"/>
              </a:rPr>
              <a:t>영미철학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9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68" y="2441817"/>
            <a:ext cx="9601196" cy="1303867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3615654" y="2441816"/>
            <a:ext cx="7230609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변칙사례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퀴   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즈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C7685F54-F180-416C-B0E8-868359358139}"/>
              </a:ext>
            </a:extLst>
          </p:cNvPr>
          <p:cNvSpPr txBox="1">
            <a:spLocks/>
          </p:cNvSpPr>
          <p:nvPr/>
        </p:nvSpPr>
        <p:spPr>
          <a:xfrm>
            <a:off x="1245067" y="2440352"/>
            <a:ext cx="2370587" cy="1303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정답</a:t>
            </a:r>
          </a:p>
        </p:txBody>
      </p:sp>
      <p:sp>
        <p:nvSpPr>
          <p:cNvPr id="10" name="직사각형 7">
            <a:extLst>
              <a:ext uri="{FF2B5EF4-FFF2-40B4-BE49-F238E27FC236}">
                <a16:creationId xmlns:a16="http://schemas.microsoft.com/office/drawing/2014/main" id="{B9A5916E-E557-4F0D-9ADD-B2F50E3B6D4B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나눔고딕 ExtraBold" panose="020D0904000000000000" pitchFamily="50" charset="-127"/>
                <a:cs typeface="+mn-cs"/>
              </a:rPr>
              <a:t>영미철학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8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변칙사례 등장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295402" y="2516400"/>
            <a:ext cx="33065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latinLnBrk="0">
              <a:defRPr/>
            </a:pP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■ </a:t>
            </a:r>
            <a:r>
              <a:rPr lang="ko-KR" altLang="en-US" sz="2500" b="1" dirty="0" err="1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공약불가능성</a:t>
            </a:r>
            <a:endParaRPr lang="en-US" altLang="ko-KR" sz="2500" b="1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흑인과 백인 간의 인종적 우열이 존재하지 않는다는 것이 증명된 상황에서 흑인과 백인 간의 인종 구분의 공통의 척도가 존재하지 않는다</a:t>
            </a:r>
            <a:r>
              <a:rPr lang="en-US" altLang="ko-KR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lang="en-US" altLang="ko-KR" sz="2500" dirty="0">
                <a:solidFill>
                  <a:srgbClr val="FF0000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    </a:t>
            </a:r>
            <a:endParaRPr kumimoji="0" lang="en-US" altLang="ko-KR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구조와 혁명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나눔고딕 ExtraBold" panose="020D0904000000000000" pitchFamily="50" charset="-127"/>
                <a:cs typeface="+mn-cs"/>
              </a:rPr>
              <a:t>영미철학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7B52168-BA95-43B4-8145-D13929391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92" y="2516400"/>
            <a:ext cx="2522007" cy="316751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068B353-F204-4786-90E1-BEF56A4A6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591" y="2516400"/>
            <a:ext cx="2522007" cy="3167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834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정리정돈잘하는법 정리정돈은 성공의 필수조건이다 :: 봉리브르">
            <a:extLst>
              <a:ext uri="{FF2B5EF4-FFF2-40B4-BE49-F238E27FC236}">
                <a16:creationId xmlns:a16="http://schemas.microsoft.com/office/drawing/2014/main" id="{632AA203-4CE3-43A0-9DC9-C854F798D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" y="0"/>
            <a:ext cx="12189321" cy="6858000"/>
          </a:xfrm>
          <a:prstGeom prst="rect">
            <a:avLst/>
          </a:prstGeom>
          <a:solidFill>
            <a:srgbClr val="E2F0D9">
              <a:alpha val="27059"/>
            </a:srgbClr>
          </a:solidFill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05C2646-FE9C-4CEA-B7BF-E130F0311E5F}"/>
              </a:ext>
            </a:extLst>
          </p:cNvPr>
          <p:cNvSpPr txBox="1">
            <a:spLocks/>
          </p:cNvSpPr>
          <p:nvPr/>
        </p:nvSpPr>
        <p:spPr>
          <a:xfrm>
            <a:off x="247706" y="2225795"/>
            <a:ext cx="8883594" cy="3509788"/>
          </a:xfrm>
          <a:prstGeom prst="rect">
            <a:avLst/>
          </a:prstGeom>
          <a:solidFill>
            <a:srgbClr val="F2F2F2">
              <a:alpha val="45098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흑인과 백인이라는 개념</a:t>
            </a:r>
            <a:r>
              <a:rPr kumimoji="0" lang="ko-KR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 자체가 이제 차별일 수밖에 없을까</a:t>
            </a:r>
            <a:r>
              <a:rPr kumimoji="0" lang="en-US" altLang="ko-KR" sz="2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?</a:t>
            </a:r>
          </a:p>
          <a:p>
            <a:pPr marL="0" marR="0" lvl="0" indent="0" algn="just" defTabSz="4572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lang="ko-KR" altLang="en-US" b="1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여섯 손가락을 장애로 규정하는 것은 보호일가 차별일가</a:t>
            </a:r>
            <a:r>
              <a:rPr lang="en-US" altLang="ko-KR" b="1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?</a:t>
            </a:r>
          </a:p>
          <a:p>
            <a:pPr marL="0" marR="0" lvl="0" indent="0" algn="just" defTabSz="4572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자폐를 장애로 규정하는 것은 보호일까 차별일까</a:t>
            </a:r>
            <a:r>
              <a:rPr kumimoji="0" lang="en-US" altLang="ko-KR" sz="24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?</a:t>
            </a:r>
          </a:p>
          <a:p>
            <a:pPr marL="0" marR="0" lvl="0" indent="0" algn="just" defTabSz="4572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lang="ko-KR" altLang="en-US" b="1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화장실에 성별을 여성과 남성 구분은 성소수자들에게 차별인가</a:t>
            </a:r>
            <a:r>
              <a:rPr lang="en-US" altLang="ko-KR" b="1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?</a:t>
            </a:r>
          </a:p>
          <a:p>
            <a:pPr marL="0" marR="0" lvl="0" indent="0" algn="just" defTabSz="4572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애초에 인간을 구분해서 대우하는 것 자체가 차별 아닐까</a:t>
            </a:r>
            <a:r>
              <a:rPr kumimoji="0" lang="en-US" altLang="ko-KR" sz="2400" b="1" i="0" u="none" strike="noStrike" kern="1200" cap="none" spc="0" normalizeH="0" baseline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?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B35FC-C429-43BB-B3ED-2F358F3C5CA8}"/>
              </a:ext>
            </a:extLst>
          </p:cNvPr>
          <p:cNvSpPr txBox="1"/>
          <p:nvPr/>
        </p:nvSpPr>
        <p:spPr>
          <a:xfrm>
            <a:off x="1577392" y="841650"/>
            <a:ext cx="6807180" cy="78483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새로운 변칙사례 등장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0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10"/>
    </mc:Choice>
    <mc:Fallback xmlns="">
      <p:transition spd="slow" advTm="118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AC4EF99-430D-4BFB-8F15-D478542A4958}"/>
              </a:ext>
            </a:extLst>
          </p:cNvPr>
          <p:cNvSpPr txBox="1">
            <a:spLocks/>
          </p:cNvSpPr>
          <p:nvPr/>
        </p:nvSpPr>
        <p:spPr>
          <a:xfrm>
            <a:off x="628652" y="858307"/>
            <a:ext cx="10915648" cy="13038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돋움" panose="020B0600000101010101" pitchFamily="50" charset="-127"/>
                <a:cs typeface="+mj-cs"/>
              </a:rPr>
              <a:t>발  표  목  차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191394-CC0E-4820-80E9-EBF8D45BE0A1}"/>
              </a:ext>
            </a:extLst>
          </p:cNvPr>
          <p:cNvGrpSpPr/>
          <p:nvPr/>
        </p:nvGrpSpPr>
        <p:grpSpPr>
          <a:xfrm>
            <a:off x="628652" y="2536932"/>
            <a:ext cx="10855876" cy="647700"/>
            <a:chOff x="1924050" y="2781300"/>
            <a:chExt cx="8839198" cy="6477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106A45-85CD-4C47-8D81-8D3961EE153F}"/>
                </a:ext>
              </a:extLst>
            </p:cNvPr>
            <p:cNvSpPr/>
            <p:nvPr/>
          </p:nvSpPr>
          <p:spPr>
            <a:xfrm>
              <a:off x="1924050" y="2781300"/>
              <a:ext cx="866775" cy="64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바탕" panose="02030600000101010101" pitchFamily="18" charset="-127"/>
                  <a:cs typeface="+mn-cs"/>
                </a:rPr>
                <a:t>1</a:t>
              </a:r>
              <a:endPara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97AD25-1099-4C0B-B222-F98ECC2EC79B}"/>
                </a:ext>
              </a:extLst>
            </p:cNvPr>
            <p:cNvSpPr/>
            <p:nvPr/>
          </p:nvSpPr>
          <p:spPr>
            <a:xfrm>
              <a:off x="2895600" y="2781300"/>
              <a:ext cx="7867648" cy="647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latinLnBrk="0">
                <a:defRPr/>
              </a:pPr>
              <a:r>
                <a:rPr kumimoji="0" lang="ko-KR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중고딕" panose="02030600000101010101" pitchFamily="18" charset="-127"/>
                  <a:ea typeface="HY중고딕" panose="02030600000101010101" pitchFamily="18" charset="-127"/>
                  <a:cs typeface="+mn-cs"/>
                </a:rPr>
                <a:t>패러다임 </a:t>
              </a:r>
              <a:r>
                <a:rPr lang="ko-KR" altLang="en-US" sz="3000" dirty="0">
                  <a:solidFill>
                    <a:prstClr val="black"/>
                  </a:solidFill>
                  <a:latin typeface="HY중고딕" panose="02030600000101010101" pitchFamily="18" charset="-127"/>
                  <a:ea typeface="HY중고딕" panose="02030600000101010101" pitchFamily="18" charset="-127"/>
                </a:rPr>
                <a:t>정립</a:t>
              </a:r>
              <a:endPara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2FDF1B-BAB1-49DF-A9B9-4B5C8D2FF535}"/>
              </a:ext>
            </a:extLst>
          </p:cNvPr>
          <p:cNvGrpSpPr/>
          <p:nvPr/>
        </p:nvGrpSpPr>
        <p:grpSpPr>
          <a:xfrm>
            <a:off x="628652" y="3282187"/>
            <a:ext cx="10855876" cy="647700"/>
            <a:chOff x="1924050" y="2781300"/>
            <a:chExt cx="8839198" cy="6477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344C32-8843-4E7E-BEE5-68FDE6D5AB75}"/>
                </a:ext>
              </a:extLst>
            </p:cNvPr>
            <p:cNvSpPr/>
            <p:nvPr/>
          </p:nvSpPr>
          <p:spPr>
            <a:xfrm>
              <a:off x="1924050" y="2781300"/>
              <a:ext cx="866775" cy="64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바탕" panose="02030600000101010101" pitchFamily="18" charset="-127"/>
                  <a:cs typeface="+mn-cs"/>
                </a:rPr>
                <a:t>2</a:t>
              </a:r>
              <a:endPara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8D4E91-42BC-4092-AD48-6216313E6200}"/>
                </a:ext>
              </a:extLst>
            </p:cNvPr>
            <p:cNvSpPr/>
            <p:nvPr/>
          </p:nvSpPr>
          <p:spPr>
            <a:xfrm>
              <a:off x="2895600" y="2781300"/>
              <a:ext cx="7867648" cy="647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중고딕" panose="02030600000101010101" pitchFamily="18" charset="-127"/>
                  <a:ea typeface="HY중고딕" panose="02030600000101010101" pitchFamily="18" charset="-127"/>
                  <a:cs typeface="+mn-cs"/>
                </a:rPr>
                <a:t>정상과학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053D2F-165B-43D5-A4F7-196E6D0DEFD5}"/>
              </a:ext>
            </a:extLst>
          </p:cNvPr>
          <p:cNvGrpSpPr/>
          <p:nvPr/>
        </p:nvGrpSpPr>
        <p:grpSpPr>
          <a:xfrm>
            <a:off x="628652" y="3989344"/>
            <a:ext cx="10855876" cy="647700"/>
            <a:chOff x="1924050" y="2781300"/>
            <a:chExt cx="8839198" cy="6477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692CB6-0B48-48EA-B6B9-05D483265EF4}"/>
                </a:ext>
              </a:extLst>
            </p:cNvPr>
            <p:cNvSpPr/>
            <p:nvPr/>
          </p:nvSpPr>
          <p:spPr>
            <a:xfrm>
              <a:off x="1924050" y="2781300"/>
              <a:ext cx="866775" cy="64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바탕" panose="02030600000101010101" pitchFamily="18" charset="-127"/>
                  <a:cs typeface="+mn-cs"/>
                </a:rPr>
                <a:t>3</a:t>
              </a:r>
              <a:endPara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DB91C4E-3370-406A-AE6A-B9CA83E837BA}"/>
                </a:ext>
              </a:extLst>
            </p:cNvPr>
            <p:cNvSpPr/>
            <p:nvPr/>
          </p:nvSpPr>
          <p:spPr>
            <a:xfrm>
              <a:off x="2895600" y="2781300"/>
              <a:ext cx="7867648" cy="647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중고딕" panose="02030600000101010101" pitchFamily="18" charset="-127"/>
                  <a:ea typeface="HY중고딕" panose="02030600000101010101" pitchFamily="18" charset="-127"/>
                  <a:cs typeface="+mn-cs"/>
                </a:rPr>
                <a:t>변칙사례 등장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AB3333-CEED-4289-BD4E-346EE2222B9E}"/>
              </a:ext>
            </a:extLst>
          </p:cNvPr>
          <p:cNvGrpSpPr/>
          <p:nvPr/>
        </p:nvGrpSpPr>
        <p:grpSpPr>
          <a:xfrm>
            <a:off x="628652" y="4708311"/>
            <a:ext cx="10855876" cy="647700"/>
            <a:chOff x="1924050" y="2781300"/>
            <a:chExt cx="8839198" cy="6477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F18DF6-C356-477B-AEBC-F921B2644CA3}"/>
                </a:ext>
              </a:extLst>
            </p:cNvPr>
            <p:cNvSpPr/>
            <p:nvPr/>
          </p:nvSpPr>
          <p:spPr>
            <a:xfrm>
              <a:off x="1924050" y="2781300"/>
              <a:ext cx="866775" cy="64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바탕" panose="02030600000101010101" pitchFamily="18" charset="-127"/>
                  <a:cs typeface="+mn-cs"/>
                </a:rPr>
                <a:t>4</a:t>
              </a:r>
              <a:endPara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16F51C-064F-4E2D-8532-4FB29179B5AF}"/>
                </a:ext>
              </a:extLst>
            </p:cNvPr>
            <p:cNvSpPr/>
            <p:nvPr/>
          </p:nvSpPr>
          <p:spPr>
            <a:xfrm>
              <a:off x="2895600" y="2781300"/>
              <a:ext cx="7867648" cy="647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중고딕" panose="02030600000101010101" pitchFamily="18" charset="-127"/>
                  <a:ea typeface="HY중고딕" panose="02030600000101010101" pitchFamily="18" charset="-127"/>
                  <a:cs typeface="+mn-cs"/>
                </a:rPr>
                <a:t>위기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E85912-32EA-4A43-8727-A78C892D774F}"/>
              </a:ext>
            </a:extLst>
          </p:cNvPr>
          <p:cNvGrpSpPr/>
          <p:nvPr/>
        </p:nvGrpSpPr>
        <p:grpSpPr>
          <a:xfrm>
            <a:off x="628652" y="5427278"/>
            <a:ext cx="10855876" cy="647700"/>
            <a:chOff x="1924050" y="2781300"/>
            <a:chExt cx="8839198" cy="6477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006DB7-6297-4326-A0E0-DDC353884D9E}"/>
                </a:ext>
              </a:extLst>
            </p:cNvPr>
            <p:cNvSpPr/>
            <p:nvPr/>
          </p:nvSpPr>
          <p:spPr>
            <a:xfrm>
              <a:off x="1924050" y="2781300"/>
              <a:ext cx="866775" cy="64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바탕" panose="02030600000101010101" pitchFamily="18" charset="-127"/>
                  <a:cs typeface="+mn-cs"/>
                </a:rPr>
                <a:t>5</a:t>
              </a:r>
              <a:endPara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바탕" panose="02030600000101010101" pitchFamily="18" charset="-127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C5D72D-BBE8-457D-877E-8AE6F161B4E3}"/>
                </a:ext>
              </a:extLst>
            </p:cNvPr>
            <p:cNvSpPr/>
            <p:nvPr/>
          </p:nvSpPr>
          <p:spPr>
            <a:xfrm>
              <a:off x="2895600" y="2781300"/>
              <a:ext cx="7867648" cy="647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중고딕" panose="02030600000101010101" pitchFamily="18" charset="-127"/>
                  <a:ea typeface="HY중고딕" panose="02030600000101010101" pitchFamily="18" charset="-127"/>
                  <a:cs typeface="+mn-cs"/>
                </a:rPr>
                <a:t>과학혁명</a:t>
              </a:r>
            </a:p>
          </p:txBody>
        </p:sp>
      </p:grpSp>
      <p:sp>
        <p:nvSpPr>
          <p:cNvPr id="18" name="직사각형 6">
            <a:extLst>
              <a:ext uri="{FF2B5EF4-FFF2-40B4-BE49-F238E27FC236}">
                <a16:creationId xmlns:a16="http://schemas.microsoft.com/office/drawing/2014/main" id="{A98372D9-B810-4796-8242-F4753D82AC3C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구조와 혁명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22" name="직사각형 7">
            <a:extLst>
              <a:ext uri="{FF2B5EF4-FFF2-40B4-BE49-F238E27FC236}">
                <a16:creationId xmlns:a16="http://schemas.microsoft.com/office/drawing/2014/main" id="{9A91BC2C-2F7E-49EB-AB18-0B5958634597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나눔고딕 ExtraBold" panose="020D0904000000000000" pitchFamily="50" charset="-127"/>
                <a:cs typeface="+mn-cs"/>
              </a:rPr>
              <a:t>영미철학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09"/>
    </mc:Choice>
    <mc:Fallback xmlns="">
      <p:transition spd="slow" advTm="50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패러다임 정립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295402" y="2516400"/>
            <a:ext cx="48005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패러다임 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어떤 한 시대 사람들의 견해나 사고를 근본적으로 규정하고 있는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테두리로서의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인식의 체계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또는 사물에 대한 이론적인 틀이나 </a:t>
            </a: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체계를 의미하는 개념</a:t>
            </a:r>
            <a:endParaRPr lang="en-US" altLang="ko-KR" sz="2500" b="1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과거의 패러다임 </a:t>
            </a:r>
            <a:r>
              <a:rPr lang="en-US" altLang="ko-KR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인종 간의 우열은 존재한다</a:t>
            </a:r>
            <a:r>
              <a:rPr lang="en-US" altLang="ko-KR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en-US" altLang="ko-KR" sz="2500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구조와 혁명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나눔고딕 ExtraBold" panose="020D0904000000000000" pitchFamily="50" charset="-127"/>
                <a:cs typeface="+mn-cs"/>
              </a:rPr>
              <a:t>영미철학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D6B4013-D327-4F43-A395-71379C16B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6400"/>
            <a:ext cx="4800598" cy="1924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16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패러다임 정립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295402" y="2516400"/>
            <a:ext cx="48005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과거에는 아프리카계 흑인을 유럽계 백인보다 열등한</a:t>
            </a:r>
            <a:r>
              <a:rPr kumimoji="0" lang="ko-KR" alt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존재로 규정하고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이들을 백인의 지배하에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문명화시켜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보호해야 한다는 패러다임이 존재하였다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백인의 짐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구조와 혁명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나눔고딕 ExtraBold" panose="020D0904000000000000" pitchFamily="50" charset="-127"/>
                <a:cs typeface="+mn-cs"/>
              </a:rPr>
              <a:t>영미철학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2B83C1A-AF6A-4A83-AE8E-9912681F8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90" y="2516400"/>
            <a:ext cx="3502207" cy="2400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11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정상과학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295402" y="2516399"/>
            <a:ext cx="48005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남녀 간의 신체적 차이나 장애인과 비장애인 간의 신체적 차이가 존재하는 것처럼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,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흑인과 백인 사이에도 극복할 수 없는 신체적</a:t>
            </a:r>
            <a:r>
              <a:rPr kumimoji="0" lang="ko-KR" alt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차이가</a:t>
            </a: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존재한다는 것을 당연한 사실로 받아들였다</a:t>
            </a:r>
            <a:r>
              <a:rPr lang="en-US" altLang="ko-KR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kumimoji="0" lang="en-US" altLang="ko-KR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구조와 혁명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나눔고딕 ExtraBold" panose="020D0904000000000000" pitchFamily="50" charset="-127"/>
                <a:cs typeface="+mn-cs"/>
              </a:rPr>
              <a:t>영미철학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C3DFB8F-F653-40FF-83B2-CB64CCCBA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6395"/>
            <a:ext cx="2429692" cy="240065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0400628-C497-4E9D-BBA7-16A5CE643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06" y="2516395"/>
            <a:ext cx="2429692" cy="24006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23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정상과학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295401" y="2516400"/>
            <a:ext cx="4800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우드로 윌슨은</a:t>
            </a:r>
            <a:r>
              <a:rPr kumimoji="0" lang="ko-KR" alt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 대외적으로 </a:t>
            </a:r>
            <a:r>
              <a:rPr kumimoji="0" lang="en-US" altLang="ko-KR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‘</a:t>
            </a:r>
            <a:r>
              <a:rPr kumimoji="0" lang="ko-KR" alt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민족자결주의</a:t>
            </a:r>
            <a:r>
              <a:rPr kumimoji="0" lang="en-US" altLang="ko-KR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’</a:t>
            </a:r>
            <a:r>
              <a:rPr kumimoji="0" lang="ko-KR" alt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를 내세우며 평화를 추구했지만</a:t>
            </a:r>
            <a:r>
              <a:rPr kumimoji="0" lang="en-US" altLang="ko-KR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kumimoji="0" lang="ko-KR" alt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대내적으로 </a:t>
            </a:r>
            <a:r>
              <a:rPr kumimoji="0" lang="en-US" altLang="ko-KR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kumimoji="0" lang="ko-KR" alt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분리하되 평등하다</a:t>
            </a:r>
            <a:r>
              <a:rPr kumimoji="0" lang="en-US" altLang="ko-KR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r>
              <a:rPr kumimoji="0" lang="ko-KR" altLang="en-US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는 논리의 남부식 </a:t>
            </a:r>
            <a:r>
              <a:rPr kumimoji="0" lang="en-US" altLang="ko-KR" sz="2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</a:rPr>
              <a:t>‘</a:t>
            </a: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짐 </a:t>
            </a:r>
            <a:r>
              <a:rPr lang="ko-KR" altLang="en-US" sz="2500" b="1" dirty="0" err="1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크로우</a:t>
            </a: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 법</a:t>
            </a:r>
            <a:r>
              <a:rPr lang="en-US" altLang="ko-KR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＇</a:t>
            </a: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을 연방정부 기관에 적용하여 인종 분리를 주도하는 모순적인 행보를 보였다</a:t>
            </a:r>
            <a:r>
              <a:rPr lang="en-US" altLang="ko-KR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  <a:endParaRPr lang="en-US" altLang="ko-KR" sz="2500" dirty="0">
              <a:solidFill>
                <a:srgbClr val="FF0000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구조와 혁명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나눔고딕 ExtraBold" panose="020D0904000000000000" pitchFamily="50" charset="-127"/>
                <a:cs typeface="+mn-cs"/>
              </a:rPr>
              <a:t>영미철학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27AC679-CA55-4721-8183-7C3CE06F8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59" y="2516400"/>
            <a:ext cx="2372939" cy="31700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2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변칙사례 등장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구조와 혁명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나눔고딕 ExtraBold" panose="020D0904000000000000" pitchFamily="50" charset="-127"/>
                <a:cs typeface="+mn-cs"/>
              </a:rPr>
              <a:t>영미철학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749D07-9C49-4006-AAB7-F00D7A9B6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98" y="2516400"/>
            <a:ext cx="2934000" cy="22005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CC4D1F1-E992-4DD4-A427-9176D2E80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16398"/>
            <a:ext cx="2934000" cy="220050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45615F7-8EE2-40D7-9A7E-A827AAB7E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00" y="2516400"/>
            <a:ext cx="2934000" cy="22005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78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변칙사례 등장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295402" y="2516400"/>
            <a:ext cx="330659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흑인임에도 백인보다 밝은 경우가 있고 백인임에도 흑인보다 어두운 경우가 존재하였다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돋움" panose="020B0600000101010101" pitchFamily="50" charset="-127"/>
                <a:ea typeface="돋움" panose="020B0600000101010101" pitchFamily="50" charset="-127"/>
                <a:cs typeface="+mn-cs"/>
              </a:rPr>
              <a:t>.</a:t>
            </a:r>
            <a:endParaRPr kumimoji="0" lang="en-US" altLang="ko-KR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돋움" panose="020B0600000101010101" pitchFamily="50" charset="-127"/>
              <a:ea typeface="돋움" panose="020B0600000101010101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구조와 혁명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나눔고딕 ExtraBold" panose="020D0904000000000000" pitchFamily="50" charset="-127"/>
                <a:cs typeface="+mn-cs"/>
              </a:rPr>
              <a:t>영미철학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571A150-51BF-4F83-BD9B-EFC5AD1AA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6400"/>
            <a:ext cx="4800598" cy="2015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2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25C661-66CD-4FCC-8A43-299A143A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57199236-3CBC-4179-B7C1-BDE6DB18CF13}"/>
              </a:ext>
            </a:extLst>
          </p:cNvPr>
          <p:cNvSpPr txBox="1">
            <a:spLocks/>
          </p:cNvSpPr>
          <p:nvPr/>
        </p:nvSpPr>
        <p:spPr>
          <a:xfrm>
            <a:off x="1295402" y="982131"/>
            <a:ext cx="9601196" cy="130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ea typeface="돋움" panose="020B0600000101010101" pitchFamily="50" charset="-127"/>
              </a:rPr>
              <a:t>위기</a:t>
            </a:r>
            <a:endParaRPr kumimoji="0" lang="ko-KR" alt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돋움" panose="020B0600000101010101" pitchFamily="50" charset="-127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E8B36-1216-4BE4-A662-C5367656B604}"/>
              </a:ext>
            </a:extLst>
          </p:cNvPr>
          <p:cNvSpPr txBox="1"/>
          <p:nvPr/>
        </p:nvSpPr>
        <p:spPr>
          <a:xfrm>
            <a:off x="1295402" y="2516401"/>
            <a:ext cx="48005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latinLnBrk="0">
              <a:defRPr/>
            </a:pPr>
            <a:r>
              <a:rPr lang="ko-KR" altLang="en-US" sz="2500" b="1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■ 보조가설</a:t>
            </a:r>
            <a:endParaRPr lang="en-US" altLang="ko-KR" sz="2500" b="1" dirty="0">
              <a:solidFill>
                <a:prstClr val="black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0" defTabSz="457200" latinLnBrk="0">
              <a:defRPr/>
            </a:pPr>
            <a:r>
              <a:rPr lang="ko-KR" altLang="en-US" sz="25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한 방울의 원칙 </a:t>
            </a:r>
            <a:r>
              <a:rPr lang="en-US" altLang="ko-KR" sz="25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25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부모가 백인일지라도 조상 중에 비백인계 혈통이 단 한 방울이라도 섞여 있다면 비백인이다</a:t>
            </a:r>
            <a:r>
              <a:rPr lang="en-US" altLang="ko-KR" sz="25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  <a:p>
            <a:pPr lvl="0" defTabSz="457200" latinLnBrk="0">
              <a:defRPr/>
            </a:pPr>
            <a:r>
              <a:rPr lang="ko-KR" altLang="en-US" sz="25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골상학 </a:t>
            </a:r>
            <a:r>
              <a:rPr lang="en-US" altLang="ko-KR" sz="25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: </a:t>
            </a:r>
            <a:r>
              <a:rPr lang="ko-KR" altLang="en-US" sz="25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흑인인지 백인인지는 두개골의 모양과 크기로 결정한다</a:t>
            </a:r>
            <a:r>
              <a:rPr lang="en-US" altLang="ko-KR" sz="2500" dirty="0">
                <a:solidFill>
                  <a:prstClr val="black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EB0576C-4CBB-4EA4-B3BC-675EDFC524A8}"/>
              </a:ext>
            </a:extLst>
          </p:cNvPr>
          <p:cNvSpPr/>
          <p:nvPr/>
        </p:nvSpPr>
        <p:spPr>
          <a:xfrm>
            <a:off x="4602000" y="6877"/>
            <a:ext cx="7590000" cy="43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구조와 혁명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D7374F5-9AF1-4E56-BC5A-273CAFA64AC4}"/>
              </a:ext>
            </a:extLst>
          </p:cNvPr>
          <p:cNvSpPr/>
          <p:nvPr/>
        </p:nvSpPr>
        <p:spPr>
          <a:xfrm>
            <a:off x="0" y="6875"/>
            <a:ext cx="4602000" cy="4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604020202020204" pitchFamily="34" charset="0"/>
                <a:ea typeface="나눔고딕 ExtraBold" panose="020D0904000000000000" pitchFamily="50" charset="-127"/>
                <a:cs typeface="+mn-cs"/>
              </a:rPr>
              <a:t>영미철학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4E1B185-D969-41A0-AF4F-3F90237FE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43" y="2516402"/>
            <a:ext cx="4171555" cy="3554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3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54"/>
    </mc:Choice>
    <mc:Fallback xmlns="">
      <p:transition spd="slow" advTm="21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2.4|5.6|8.3|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5|20.5|9.8|7.8|6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33.9|21.4|11.8|11.6|1.7|5.6|35|48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470</Words>
  <Application>Microsoft Office PowerPoint</Application>
  <PresentationFormat>와이드스크린</PresentationFormat>
  <Paragraphs>96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HY중고딕</vt:lpstr>
      <vt:lpstr>HY헤드라인M</vt:lpstr>
      <vt:lpstr>나눔고딕 ExtraBold</vt:lpstr>
      <vt:lpstr>돋움</vt:lpstr>
      <vt:lpstr>맑은 고딕</vt:lpstr>
      <vt:lpstr>함초롬바탕</vt:lpstr>
      <vt:lpstr>Abadi Extra Light</vt:lpstr>
      <vt:lpstr>Arial</vt:lpstr>
      <vt:lpstr>Garamond</vt:lpstr>
      <vt:lpstr>자연주의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변탁규</dc:creator>
  <cp:lastModifiedBy>채윤 유</cp:lastModifiedBy>
  <cp:revision>92</cp:revision>
  <dcterms:created xsi:type="dcterms:W3CDTF">2021-02-27T03:54:14Z</dcterms:created>
  <dcterms:modified xsi:type="dcterms:W3CDTF">2026-06-19T14:58:43Z</dcterms:modified>
</cp:coreProperties>
</file>