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66" r:id="rId11"/>
    <p:sldId id="264" r:id="rId12"/>
  </p:sldIdLst>
  <p:sldSz cx="24384000" cy="13716000"/>
  <p:notesSz cx="6858000" cy="9144000"/>
  <p:embeddedFontLst>
    <p:embeddedFont>
      <p:font typeface="Pretendard Black" panose="020B0600000101010101" charset="-127"/>
      <p:bold r:id="rId14"/>
    </p:embeddedFont>
    <p:embeddedFont>
      <p:font typeface="Pretendard Bold" panose="020B0600000101010101" charset="-127"/>
      <p:bold r:id="rId15"/>
    </p:embeddedFont>
    <p:embeddedFont>
      <p:font typeface="Pretendard Regular" panose="020B0600000101010101" charset="-127"/>
      <p:regular r:id="rId16"/>
    </p:embeddedFont>
    <p:embeddedFont>
      <p:font typeface="Pretendard SemiBold" panose="020B0600000101010101" charset="-127"/>
      <p:bold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57731-276F-4340-A6F4-B5D5E3048EF3}" type="datetimeFigureOut">
              <a:rPr lang="ko-KR" altLang="en-US" smtClean="0"/>
              <a:t>2026-05-25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1E9D-30ED-47EF-A047-D1555A18AF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67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1E9D-30ED-47EF-A047-D1555A18AF3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0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64000" y="4686300"/>
            <a:ext cx="16256000" cy="2400300"/>
          </a:xfrm>
          <a:prstGeom prst="rect">
            <a:avLst/>
          </a:prstGeom>
        </p:spPr>
        <p:txBody>
          <a:bodyPr lIns="0" tIns="17102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3466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쾌락주의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40800" y="7467600"/>
            <a:ext cx="6273800" cy="1371600"/>
          </a:xfrm>
          <a:prstGeom prst="rect">
            <a:avLst/>
          </a:prstGeom>
        </p:spPr>
        <p:txBody>
          <a:bodyPr lIns="0" tIns="25400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3999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컴퓨터정보공학과 </a:t>
            </a:r>
          </a:p>
          <a:p>
            <a:pPr lvl="0" algn="ctr">
              <a:lnSpc>
                <a:spcPct val="107899"/>
              </a:lnSpc>
            </a:pPr>
            <a:r>
              <a:rPr lang="en-US" sz="3999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20250784 황다현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000" y="11950700"/>
            <a:ext cx="3454400" cy="596900"/>
          </a:xfrm>
          <a:prstGeom prst="rect">
            <a:avLst/>
          </a:prstGeom>
        </p:spPr>
        <p:txBody>
          <a:bodyPr lIns="0" tIns="21167" rIns="0" bIns="0" rtlCol="0" anchor="t"/>
          <a:lstStyle/>
          <a:p>
            <a:pPr lvl="0" algn="l">
              <a:lnSpc>
                <a:spcPct val="107899"/>
              </a:lnSpc>
            </a:pPr>
            <a:r>
              <a:rPr lang="en-US" sz="3333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2026.05.28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12B97-2514-570E-52DE-12AFA31D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6B702C-43E7-2A18-636F-93B863F0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0300"/>
            <a:ext cx="241300" cy="8382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954D3E-AB04-E4BE-9542-2B51EBE67A74}"/>
              </a:ext>
            </a:extLst>
          </p:cNvPr>
          <p:cNvSpPr txBox="1"/>
          <p:nvPr/>
        </p:nvSpPr>
        <p:spPr>
          <a:xfrm>
            <a:off x="1866900" y="825500"/>
            <a:ext cx="23241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8675" b="0" i="0" u="none" strike="noStrike" dirty="0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답</a:t>
            </a:r>
            <a:endParaRPr lang="en-US" sz="8675" b="0" i="0" u="none" strike="noStrike" dirty="0">
              <a:solidFill>
                <a:srgbClr val="000000"/>
              </a:solidFill>
              <a:latin typeface="Pretendard Black"/>
              <a:ea typeface="Pretendard Black"/>
              <a:cs typeface="Pretendard Black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AB7B43D-6637-EE9A-99B6-699E9EE287BE}"/>
              </a:ext>
            </a:extLst>
          </p:cNvPr>
          <p:cNvSpPr txBox="1"/>
          <p:nvPr/>
        </p:nvSpPr>
        <p:spPr>
          <a:xfrm>
            <a:off x="9882414" y="6019800"/>
            <a:ext cx="10960100" cy="149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80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아포니아</a:t>
            </a:r>
            <a:endParaRPr lang="en-US" sz="80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EAEC0-EBA6-77DF-95BD-D1D144077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804894-F611-FB08-4C3A-E1255918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1E78454-C246-2058-8BC6-47BA52B21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435100"/>
            <a:ext cx="279400" cy="889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6200" y="4622800"/>
            <a:ext cx="24409400" cy="4749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쾌락주의의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역설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: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쾌락과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행복을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격렬하게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추구하고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집착할수록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,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오히려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결핍과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불안이</a:t>
            </a:r>
            <a:endParaRPr lang="en-US" sz="534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커져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불행해진다</a:t>
            </a:r>
            <a:endParaRPr lang="en-US" sz="534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endParaRPr lang="en-US" sz="534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에피쿠로스의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해법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: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진짜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쾌락은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짜릿한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자극을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더하는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것'이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아니라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,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불안과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고통을</a:t>
            </a: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'빼</a:t>
            </a:r>
          </a:p>
          <a:p>
            <a:pPr lvl="0" algn="l">
              <a:lnSpc>
                <a:spcPct val="116199"/>
              </a:lnSpc>
            </a:pPr>
            <a:r>
              <a:rPr lang="en-US" sz="534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는 </a:t>
            </a:r>
            <a:r>
              <a:rPr lang="en-US" sz="534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것'이다</a:t>
            </a:r>
            <a:endParaRPr lang="en-US" sz="534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78000" y="1130300"/>
            <a:ext cx="22352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5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요약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06008-7F87-5D3C-74FC-23BBBC90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EA7C130-54D4-22CE-9E2F-ED0F62B2F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3640734-6F40-1FC5-3AB8-D6D8D60F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86300" y="6057900"/>
            <a:ext cx="2413000" cy="1663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933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목차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1531600" y="2654300"/>
          <a:ext cx="7645400" cy="571500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3999" b="0" i="0" u="none" strike="noStrike">
                          <a:solidFill>
                            <a:srgbClr val="C2C2C2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01</a:t>
                      </a:r>
                      <a:endParaRPr lang="en-US" sz="1100"/>
                    </a:p>
                  </a:txBody>
                  <a:tcPr marL="25400" marR="25400" marT="100328" marB="100328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4266" b="0" i="0" u="none" strike="noStrike">
                          <a:solidFill>
                            <a:srgbClr val="000000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쾌락주의의 역설</a:t>
                      </a:r>
                      <a:endParaRPr lang="en-US" sz="1100"/>
                    </a:p>
                  </a:txBody>
                  <a:tcPr marL="25400" marR="25400" marT="105324" marB="105324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3999" b="0" i="0" u="none" strike="noStrike">
                          <a:solidFill>
                            <a:srgbClr val="C2C2C2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02</a:t>
                      </a:r>
                      <a:endParaRPr lang="en-US" sz="1100"/>
                    </a:p>
                  </a:txBody>
                  <a:tcPr marL="25400" marR="25400" marT="100328" marB="100328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4266" b="0" i="0" u="none" strike="noStrike">
                          <a:solidFill>
                            <a:srgbClr val="000000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에피쿠로스 학파의 쾌락</a:t>
                      </a:r>
                      <a:endParaRPr lang="en-US" sz="1100"/>
                    </a:p>
                  </a:txBody>
                  <a:tcPr marL="25400" marR="25400" marT="105324" marB="105324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3999" b="0" i="0" u="none" strike="noStrike">
                          <a:solidFill>
                            <a:srgbClr val="C2C2C2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03</a:t>
                      </a:r>
                      <a:endParaRPr lang="en-US" sz="1100"/>
                    </a:p>
                  </a:txBody>
                  <a:tcPr marL="25400" marR="25400" marT="100328" marB="100328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4266" b="0" i="0" u="none" strike="noStrike">
                          <a:solidFill>
                            <a:srgbClr val="000000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퀴즈</a:t>
                      </a:r>
                      <a:endParaRPr lang="en-US" sz="1100"/>
                    </a:p>
                  </a:txBody>
                  <a:tcPr marL="25400" marR="25400" marT="105324" marB="105324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1607800" y="8699500"/>
          <a:ext cx="7442200" cy="3860799"/>
        </p:xfrm>
        <a:graphic>
          <a:graphicData uri="http://schemas.openxmlformats.org/drawingml/2006/table">
            <a:tbl>
              <a:tblPr/>
              <a:tblGrid>
                <a:gridCol w="194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6933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3999" b="0" i="0" u="none" strike="noStrike">
                          <a:solidFill>
                            <a:srgbClr val="C2C2C2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04</a:t>
                      </a:r>
                      <a:endParaRPr lang="en-US" sz="1100"/>
                    </a:p>
                  </a:txBody>
                  <a:tcPr marL="25400" marR="25400" marT="100328" marB="100328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4266" b="0" i="0" u="none" strike="noStrike">
                          <a:solidFill>
                            <a:srgbClr val="000000"/>
                          </a:solidFill>
                          <a:latin typeface="Pretendard SemiBold"/>
                          <a:ea typeface="Pretendard SemiBold"/>
                          <a:cs typeface="Pretendard SemiBold"/>
                        </a:rPr>
                        <a:t>요약</a:t>
                      </a:r>
                      <a:endParaRPr lang="en-US" sz="1100"/>
                    </a:p>
                  </a:txBody>
                  <a:tcPr marL="25400" marR="25400" marT="105324" marB="105324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33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endParaRPr lang="en-US" sz="1100"/>
                    </a:p>
                  </a:txBody>
                  <a:tcPr marL="25400" marR="25400" marT="100328" marB="100328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endParaRPr lang="en-US" sz="1100"/>
                    </a:p>
                  </a:txBody>
                  <a:tcPr marL="25400" marR="25400" marT="105324" marB="105324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933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endParaRPr lang="en-US" sz="1100"/>
                    </a:p>
                  </a:txBody>
                  <a:tcPr marL="25400" marR="25400" marT="100328" marB="100328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endParaRPr lang="en-US" sz="1100"/>
                    </a:p>
                  </a:txBody>
                  <a:tcPr marL="25400" marR="25400" marT="105324" marB="105324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435100"/>
            <a:ext cx="279400" cy="889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6914" y="3429000"/>
            <a:ext cx="21590000" cy="7467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왜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행복은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멀어지는가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?</a:t>
            </a:r>
          </a:p>
          <a:p>
            <a:pPr lvl="0" algn="l">
              <a:lnSpc>
                <a:spcPct val="116199"/>
              </a:lnSpc>
            </a:pP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인생의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유일하고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직접적인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목표'로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삼고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맹렬히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추구할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때, 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오히려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쾌락은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우리에게서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가장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멀어집니다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44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몰입의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방해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요소</a:t>
            </a:r>
            <a:endParaRPr lang="en-US" sz="44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"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내가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지금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즐거운가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?"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라는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끊임없는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자아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감시는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현재의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경험에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 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완전히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몰입하는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것을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방해하여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쾌락의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질을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떨어뜨립니다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44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"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행복을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목적으로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삼지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말고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,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다른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일을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하는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중에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행복을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발견하라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."-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헨리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4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시지윅</a:t>
            </a:r>
            <a:endParaRPr lang="en-US" sz="44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30400" y="1181100"/>
            <a:ext cx="72390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5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쾌락주의의 역설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8D133-A79E-97E5-1032-A8210738A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7FF024E-04E1-D773-616A-E76BE59B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64A4772-AD16-B191-8770-6C65F8B75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435100"/>
            <a:ext cx="279400" cy="889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3575050"/>
            <a:ext cx="14249400" cy="854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"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진정한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쾌락은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자극을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더하는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것'이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아니라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고통을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빼는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것'이다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."</a:t>
            </a:r>
          </a:p>
          <a:p>
            <a:pPr lvl="0" algn="l">
              <a:lnSpc>
                <a:spcPct val="116199"/>
              </a:lnSpc>
            </a:pPr>
            <a:endParaRPr lang="en-US" sz="36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아포니아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: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몸에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고통이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없는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상태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
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아타락시아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: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마음에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불안과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고뇌가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없는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고요한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평정심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'</a:t>
            </a:r>
          </a:p>
          <a:p>
            <a:pPr lvl="0" algn="l">
              <a:lnSpc>
                <a:spcPct val="116199"/>
              </a:lnSpc>
            </a:pPr>
            <a:endParaRPr lang="en-US" sz="36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</a:pP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아타락시아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예시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
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가짜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: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사고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싶은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물건을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결제하는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순간의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짜릿함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
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진짜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(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아타락시아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):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물건을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더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사야한다는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집착이나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소유욕이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완전히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사라져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마음이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가볍고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홀가분한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상태</a:t>
            </a:r>
            <a:endParaRPr lang="en-US" sz="36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181100"/>
            <a:ext cx="12573000" cy="154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9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     에피쿠로스 학파의 쾌락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193997B-6E60-318D-51BA-E37A0DC8A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1F898CF-AA28-70D6-31F1-B91C801B3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8D2C85-D13F-B472-F3F5-BAB969D77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9" name="그림 8" descr="고대 그리스 정원 속 소박하게 둘러앉아 평온한 대화를 나누는 모습">
            <a:extLst>
              <a:ext uri="{FF2B5EF4-FFF2-40B4-BE49-F238E27FC236}">
                <a16:creationId xmlns:a16="http://schemas.microsoft.com/office/drawing/2014/main" id="{D7539401-C1F5-11F6-074C-EE3126D84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8600" y="2303236"/>
            <a:ext cx="8763000" cy="9109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0300"/>
            <a:ext cx="241300" cy="838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900" y="825500"/>
            <a:ext cx="22352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5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퀴즈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4800" y="5384800"/>
            <a:ext cx="22898100" cy="275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쾌락과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행복을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강박적으로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쫓고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집착할수록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오히려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불안과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결핍이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커져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불행해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진다는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현상을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무엇이라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하는가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75A01-59AC-57E3-732E-D81295BE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AD2CC2C-EDBE-FA10-81FE-DD98B73AB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C48436B-B947-BC2B-C3A9-1F68408B0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0300"/>
            <a:ext cx="241300" cy="838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900" y="825500"/>
            <a:ext cx="12827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5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74100" y="6019800"/>
            <a:ext cx="7340600" cy="149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407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쾌락주의의 역설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66BCA-E5A5-1C2B-8DB9-1240557D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9FAF182-4DEA-6B2D-C62D-74A74A669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2F0E217-5417-C04F-484B-B61B38343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0300"/>
            <a:ext cx="241300" cy="838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900" y="825500"/>
            <a:ext cx="22352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5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퀴즈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6000" y="5638800"/>
            <a:ext cx="23317200" cy="275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에피쿠로스가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말한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,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외부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자극에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흔들리지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않는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'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마음의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평정심'을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뜻하는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철학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5400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용어는</a:t>
            </a:r>
            <a:r>
              <a:rPr lang="en-US" sz="5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E36E1-5EE2-CC13-2AA0-0DD523A3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3E53D8E-588B-B71C-1321-133E29703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2A4CBFB-D370-22BB-6D90-A965D55A8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0300"/>
            <a:ext cx="241300" cy="838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900" y="825500"/>
            <a:ext cx="12827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675" b="0" i="0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67900" y="6299200"/>
            <a:ext cx="5334000" cy="149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8407" b="0" i="0" u="none" strike="noStrike" dirty="0" err="1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아타락시아</a:t>
            </a:r>
            <a:endParaRPr lang="en-US" sz="8407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302E3-7120-D8D5-D698-FFEDE343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3216EE-BA99-7D65-4C20-41AFF1E47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9EA8633-3430-E55C-55F3-17FA613EA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710CB-3829-6C9C-09FD-97FFEBA46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ED33AA-A221-93E7-0958-D333E1F9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0300"/>
            <a:ext cx="241300" cy="8382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28FF9FE-DF85-B4B8-9FEF-F8CF69A28D1D}"/>
              </a:ext>
            </a:extLst>
          </p:cNvPr>
          <p:cNvSpPr txBox="1"/>
          <p:nvPr/>
        </p:nvSpPr>
        <p:spPr>
          <a:xfrm>
            <a:off x="1866900" y="825500"/>
            <a:ext cx="23241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8675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퀴즈</a:t>
            </a:r>
            <a:endParaRPr lang="en-US" sz="8675" b="0" i="0" u="none" strike="noStrike" dirty="0">
              <a:solidFill>
                <a:srgbClr val="000000"/>
              </a:solidFill>
              <a:latin typeface="Pretendard Black"/>
              <a:ea typeface="Pretendard Black"/>
              <a:cs typeface="Pretendard Black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483E236-3F93-B042-B1B5-1894CF2DB7F1}"/>
              </a:ext>
            </a:extLst>
          </p:cNvPr>
          <p:cNvSpPr txBox="1"/>
          <p:nvPr/>
        </p:nvSpPr>
        <p:spPr>
          <a:xfrm>
            <a:off x="8229600" y="5822950"/>
            <a:ext cx="10960100" cy="149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6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몸에 고통이 없는 상태는</a:t>
            </a:r>
            <a:r>
              <a:rPr lang="en-US" altLang="ko-KR" sz="66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?</a:t>
            </a:r>
            <a:endParaRPr lang="en-US" sz="66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89AAA-406D-D792-4D77-6AB0E7E27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74600"/>
            <a:ext cx="22352000" cy="25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318030C-A0D0-964A-0A6C-0A0AA5BB7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0" y="12369800"/>
            <a:ext cx="2540000" cy="30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D469782-8575-6316-64CC-169B63382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523200" y="1236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0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230</Words>
  <Application>Microsoft Office PowerPoint</Application>
  <PresentationFormat>사용자 지정</PresentationFormat>
  <Paragraphs>46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Pretendard SemiBold</vt:lpstr>
      <vt:lpstr>Calibri</vt:lpstr>
      <vt:lpstr>Pretendard Bold</vt:lpstr>
      <vt:lpstr>Pretendard Regular</vt:lpstr>
      <vt:lpstr>맑은 고딕</vt:lpstr>
      <vt:lpstr>Arial</vt:lpstr>
      <vt:lpstr>Pretendard Black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다현 황</cp:lastModifiedBy>
  <cp:revision>7</cp:revision>
  <dcterms:created xsi:type="dcterms:W3CDTF">2006-08-16T00:00:00Z</dcterms:created>
  <dcterms:modified xsi:type="dcterms:W3CDTF">2026-05-24T23:38:25Z</dcterms:modified>
</cp:coreProperties>
</file>