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4384000" cy="13716000"/>
  <p:notesSz cx="6858000" cy="9144000"/>
  <p:embeddedFontLst>
    <p:embeddedFont>
      <p:font typeface="Pretendard Regular"/>
      <p:regular r:id="rId21"/>
    </p:embeddedFont>
    <p:embeddedFont>
      <p:font typeface="Gong Gothic Bold"/>
      <p:bold r:id="rId22"/>
    </p:embeddedFont>
    <p:embeddedFont>
      <p:font typeface="Pretendard Light"/>
      <p:regular r:id="rId23"/>
    </p:embeddedFont>
    <p:embeddedFont>
      <p:font typeface="Pretendard Medium"/>
      <p:bold r:id="rId24"/>
    </p:embeddedFont>
    <p:embeddedFont>
      <p:font typeface="Pretendard Bold"/>
      <p:bold r:id="rId25"/>
    </p:embeddedFont>
    <p:embeddedFont>
      <p:font typeface="Pretendard SemiBold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" y="622300"/>
            <a:ext cx="23088600" cy="12458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889000"/>
            <a:ext cx="24384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" y="12827000"/>
            <a:ext cx="24384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9000" y="6858000"/>
            <a:ext cx="137160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24300" y="6819900"/>
            <a:ext cx="137160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997200" y="3898900"/>
            <a:ext cx="18376900" cy="2755900"/>
          </a:xfrm>
          <a:prstGeom prst="rect">
            <a:avLst/>
          </a:prstGeom>
        </p:spPr>
        <p:txBody>
          <a:bodyPr anchor="t" rtlCol="false" lIns="0" tIns="169333" rIns="0" bIns="0"/>
          <a:lstStyle/>
          <a:p>
            <a:pPr algn="ctr" lvl="0">
              <a:lnSpc>
                <a:spcPct val="99600"/>
              </a:lnSpc>
            </a:pPr>
            <a:r>
              <a:rPr lang="en-US" sz="15469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인공언어와 자연언어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91200" y="6858000"/>
            <a:ext cx="12801600" cy="825500"/>
          </a:xfrm>
          <a:prstGeom prst="rect">
            <a:avLst/>
          </a:prstGeom>
        </p:spPr>
        <p:txBody>
          <a:bodyPr anchor="t" rtlCol="false" lIns="0" tIns="59267" rIns="0" bIns="0"/>
          <a:lstStyle/>
          <a:p>
            <a:pPr algn="ctr" lvl="0">
              <a:lnSpc>
                <a:spcPct val="99600"/>
              </a:lnSpc>
            </a:pPr>
            <a:r>
              <a:rPr lang="en-US" sz="4666" b="true" i="false" u="none" strike="noStrike">
                <a:solidFill>
                  <a:srgbClr val="787878"/>
                </a:solidFill>
                <a:latin typeface="Pretendard Regular"/>
                <a:ea typeface="Pretendard Regular"/>
                <a:cs typeface="Pretendard Regular"/>
              </a:rPr>
              <a:t>방사선학과 20240277 김주은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370300" y="11023600"/>
            <a:ext cx="4864100" cy="698500"/>
          </a:xfrm>
          <a:prstGeom prst="rect">
            <a:avLst/>
          </a:prstGeom>
        </p:spPr>
        <p:txBody>
          <a:bodyPr anchor="t" rtlCol="false" lIns="0" tIns="38947" rIns="0" bIns="0"/>
          <a:lstStyle/>
          <a:p>
            <a:pPr algn="l" lvl="0">
              <a:lnSpc>
                <a:spcPct val="99600"/>
              </a:lnSpc>
            </a:pPr>
            <a:r>
              <a:rPr lang="en-US" sz="3907" b="false" i="false" u="none" strike="noStrike">
                <a:solidFill>
                  <a:srgbClr val="787878"/>
                </a:solidFill>
                <a:latin typeface="Pretendard Light"/>
                <a:ea typeface="Pretendard Light"/>
                <a:cs typeface="Pretendard Light"/>
              </a:rPr>
              <a:t>서양의 위대한 사상가들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65300" y="1193800"/>
            <a:ext cx="21348700" cy="2197100"/>
          </a:xfrm>
          <a:prstGeom prst="rect">
            <a:avLst/>
          </a:prstGeom>
        </p:spPr>
        <p:txBody>
          <a:bodyPr anchor="t" rtlCol="false" lIns="0" tIns="157143" rIns="0" bIns="0"/>
          <a:lstStyle/>
          <a:p>
            <a:pPr algn="l" lvl="0">
              <a:lnSpc>
                <a:spcPct val="99600"/>
              </a:lnSpc>
            </a:pPr>
            <a:r>
              <a:rPr lang="en-US" sz="12373" b="false" i="false" u="none" strike="noStrike" spc="-3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Quiz. 빈칸에 들어갈 단어는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71100" y="4292600"/>
            <a:ext cx="42545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경쟁사 동향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57500" y="5549900"/>
            <a:ext cx="18656300" cy="4889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8740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어휘구성에 따른 인공언어의 유형 중 기존 존재 언어 안에서 어휘를 빌려오는 언어는 ㅇㅇㅇ 언어이다.  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" y="622300"/>
            <a:ext cx="23088600" cy="12458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889000"/>
            <a:ext cx="24384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" y="12827000"/>
            <a:ext cx="24384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9000" y="6858000"/>
            <a:ext cx="137160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24300" y="6819900"/>
            <a:ext cx="137160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92200" y="5892800"/>
            <a:ext cx="22161500" cy="1943100"/>
          </a:xfrm>
          <a:prstGeom prst="rect">
            <a:avLst/>
          </a:prstGeom>
        </p:spPr>
        <p:txBody>
          <a:bodyPr anchor="t" rtlCol="false" lIns="0" tIns="138885" rIns="0" bIns="0"/>
          <a:lstStyle/>
          <a:p>
            <a:pPr algn="ctr" lvl="0">
              <a:lnSpc>
                <a:spcPct val="99600"/>
              </a:lnSpc>
            </a:pPr>
            <a:r>
              <a:rPr lang="en-US" sz="10935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후험적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65300" y="1193800"/>
            <a:ext cx="21348700" cy="2197100"/>
          </a:xfrm>
          <a:prstGeom prst="rect">
            <a:avLst/>
          </a:prstGeom>
        </p:spPr>
        <p:txBody>
          <a:bodyPr anchor="t" rtlCol="false" lIns="0" tIns="157143" rIns="0" bIns="0"/>
          <a:lstStyle/>
          <a:p>
            <a:pPr algn="l" lvl="0">
              <a:lnSpc>
                <a:spcPct val="99600"/>
              </a:lnSpc>
            </a:pPr>
            <a:r>
              <a:rPr lang="en-US" sz="12373" b="false" i="false" u="none" strike="noStrike" spc="-3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Quiz. 다음중 틀린 것은?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71100" y="4292600"/>
            <a:ext cx="42545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경쟁사 동향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0800" y="4902200"/>
            <a:ext cx="19202400" cy="6553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1" marL="342900" indent="-342900">
              <a:lnSpc>
                <a:spcPct val="124499"/>
              </a:lnSpc>
              <a:buAutoNum type="arabicPeriod" startAt="1"/>
            </a:pPr>
            <a:r>
              <a:rPr lang="en-US" sz="8740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자연언어는 자연스럽게 발생하였다.</a:t>
            </a:r>
          </a:p>
          <a:p>
            <a:pPr algn="ctr" lvl="1" marL="342900" indent="-342900">
              <a:lnSpc>
                <a:spcPct val="124499"/>
              </a:lnSpc>
              <a:buAutoNum type="arabicPeriod" startAt="1"/>
            </a:pPr>
            <a:r>
              <a:rPr lang="en-US" sz="8740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암호는 인공언어에 속한다.</a:t>
            </a:r>
          </a:p>
          <a:p>
            <a:pPr algn="ctr" lvl="1" marL="342900" indent="-342900">
              <a:lnSpc>
                <a:spcPct val="124499"/>
              </a:lnSpc>
              <a:buAutoNum type="arabicPeriod" startAt="1"/>
            </a:pPr>
            <a:r>
              <a:rPr lang="en-US" sz="8740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21세기에 예술어의 출현이 늘어났다.</a:t>
            </a:r>
          </a:p>
          <a:p>
            <a:pPr algn="ctr" lvl="1" marL="342900" indent="-342900">
              <a:lnSpc>
                <a:spcPct val="124499"/>
              </a:lnSpc>
              <a:buAutoNum type="arabicPeriod" startAt="1"/>
            </a:pPr>
            <a:r>
              <a:rPr lang="en-US" sz="8740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인공언어의 목적은 기존의 언어 보완이다.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" y="622300"/>
            <a:ext cx="23088600" cy="12458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889000"/>
            <a:ext cx="24384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" y="12827000"/>
            <a:ext cx="24384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9000" y="6858000"/>
            <a:ext cx="137160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24300" y="6819900"/>
            <a:ext cx="137160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30300" y="5981700"/>
            <a:ext cx="22123400" cy="1778000"/>
          </a:xfrm>
          <a:prstGeom prst="rect">
            <a:avLst/>
          </a:prstGeom>
        </p:spPr>
        <p:txBody>
          <a:bodyPr anchor="t" rtlCol="false" lIns="0" tIns="127031" rIns="0" bIns="0"/>
          <a:lstStyle/>
          <a:p>
            <a:pPr algn="ctr" lvl="0">
              <a:lnSpc>
                <a:spcPct val="99600"/>
              </a:lnSpc>
            </a:pPr>
            <a:r>
              <a:rPr lang="en-US" sz="10002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3. 21세기에 예술어의 출현이 늘어났다.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65300" y="1193800"/>
            <a:ext cx="21348700" cy="2197100"/>
          </a:xfrm>
          <a:prstGeom prst="rect">
            <a:avLst/>
          </a:prstGeom>
        </p:spPr>
        <p:txBody>
          <a:bodyPr anchor="t" rtlCol="false" lIns="0" tIns="157143" rIns="0" bIns="0"/>
          <a:lstStyle/>
          <a:p>
            <a:pPr algn="l" lvl="0">
              <a:lnSpc>
                <a:spcPct val="99600"/>
              </a:lnSpc>
            </a:pPr>
            <a:r>
              <a:rPr lang="en-US" sz="12373" b="false" i="false" u="none" strike="noStrike" spc="-3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정리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71100" y="4292600"/>
            <a:ext cx="42545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경쟁사 동향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09700" y="4051300"/>
            <a:ext cx="24409400" cy="226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just" lvl="0">
              <a:lnSpc>
                <a:spcPct val="138609"/>
              </a:lnSpc>
            </a:pPr>
            <a:r>
              <a:rPr lang="en-US" sz="5807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자연언어: 목적 없이 인류과정에서 자연스럽게 발생한 단어</a:t>
            </a:r>
          </a:p>
          <a:p>
            <a:pPr algn="just" lvl="0">
              <a:lnSpc>
                <a:spcPct val="138609"/>
              </a:lnSpc>
            </a:pPr>
            <a:r>
              <a:rPr lang="en-US" sz="5807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인공 언어: 특정한 사용 목적을 위해 인공적으로 인간이 만든 언어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24000" y="7581900"/>
            <a:ext cx="6807200" cy="4813300"/>
          </a:xfrm>
          <a:prstGeom prst="rect">
            <a:avLst/>
          </a:prstGeom>
          <a:effectLst>
            <a:outerShdw dir="2700000" dist="185147" blurRad="120346">
              <a:srgbClr val="000000">
                <a:alpha val="8000"/>
              </a:srgbClr>
            </a:outerShdw>
          </a:effectLst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24000" y="6858000"/>
            <a:ext cx="6807200" cy="7239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302000" y="7023100"/>
            <a:ext cx="3263900" cy="406400"/>
          </a:xfrm>
          <a:prstGeom prst="rect">
            <a:avLst/>
          </a:prstGeom>
        </p:spPr>
        <p:txBody>
          <a:bodyPr anchor="t" rtlCol="false" lIns="0" tIns="28773" rIns="0" bIns="0"/>
          <a:lstStyle/>
          <a:p>
            <a:pPr algn="ctr" lvl="0">
              <a:lnSpc>
                <a:spcPct val="99600"/>
              </a:lnSpc>
            </a:pPr>
            <a:r>
              <a:rPr lang="en-US" sz="2265" b="tru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역사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05100" y="10121900"/>
            <a:ext cx="4343400" cy="5207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2919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20세기 - 예술어 출현 증가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78000" y="10096500"/>
            <a:ext cx="622300" cy="6223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752600" y="10121900"/>
            <a:ext cx="660400" cy="571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244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05100" y="9321800"/>
            <a:ext cx="4343400" cy="5207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2919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19세기 - 국제어 시도 활발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78000" y="9309100"/>
            <a:ext cx="622300" cy="6223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752600" y="9321800"/>
            <a:ext cx="660400" cy="571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244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05100" y="8521700"/>
            <a:ext cx="5499100" cy="5207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2919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17세기 - 철학적 언어, 보편성을 추구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765300" y="8496300"/>
            <a:ext cx="622300" cy="6223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752600" y="8521700"/>
            <a:ext cx="660400" cy="571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244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1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78000" y="10896600"/>
            <a:ext cx="622300" cy="6223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765300" y="10909300"/>
            <a:ext cx="660400" cy="571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244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05100" y="10909300"/>
            <a:ext cx="4343400" cy="5207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2919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21세기 - 기술·디지털 출현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88400" y="7594600"/>
            <a:ext cx="6807200" cy="4813300"/>
          </a:xfrm>
          <a:prstGeom prst="rect">
            <a:avLst/>
          </a:prstGeom>
          <a:effectLst>
            <a:outerShdw dir="2700000" dist="185147" blurRad="120346">
              <a:srgbClr val="000000">
                <a:alpha val="8000"/>
              </a:srgbClr>
            </a:outerShdw>
          </a:effectLst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788400" y="6858000"/>
            <a:ext cx="6807200" cy="72390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0553700" y="7023100"/>
            <a:ext cx="3263900" cy="406400"/>
          </a:xfrm>
          <a:prstGeom prst="rect">
            <a:avLst/>
          </a:prstGeom>
        </p:spPr>
        <p:txBody>
          <a:bodyPr anchor="t" rtlCol="false" lIns="0" tIns="28773" rIns="0" bIns="0"/>
          <a:lstStyle/>
          <a:p>
            <a:pPr algn="ctr" lvl="0">
              <a:lnSpc>
                <a:spcPct val="99600"/>
              </a:lnSpc>
            </a:pPr>
            <a:r>
              <a:rPr lang="en-US" sz="2265" b="tru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분류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172700" y="10071100"/>
            <a:ext cx="4584700" cy="5461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3084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목적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194800" y="10045700"/>
            <a:ext cx="647700" cy="647700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9169400" y="10071100"/>
            <a:ext cx="698500" cy="6096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427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72700" y="9220200"/>
            <a:ext cx="4584700" cy="5461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3084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어휘구성</a:t>
            </a:r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182100" y="9194800"/>
            <a:ext cx="647700" cy="647700"/>
          </a:xfrm>
          <a:prstGeom prst="rect">
            <a:avLst/>
          </a:prstGeom>
        </p:spPr>
      </p:pic>
      <p:sp>
        <p:nvSpPr>
          <p:cNvPr name="TextBox 30" id="30"/>
          <p:cNvSpPr txBox="true"/>
          <p:nvPr/>
        </p:nvSpPr>
        <p:spPr>
          <a:xfrm rot="0">
            <a:off x="9169400" y="9220200"/>
            <a:ext cx="698500" cy="6096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427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1</a:t>
            </a:r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052800" y="7594600"/>
            <a:ext cx="6807200" cy="4813300"/>
          </a:xfrm>
          <a:prstGeom prst="rect">
            <a:avLst/>
          </a:prstGeom>
          <a:effectLst>
            <a:outerShdw dir="2700000" dist="185147" blurRad="120346">
              <a:srgbClr val="000000">
                <a:alpha val="8000"/>
              </a:srgbClr>
            </a:outerShdw>
          </a:effectLst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052800" y="6870700"/>
            <a:ext cx="6807200" cy="723900"/>
          </a:xfrm>
          <a:prstGeom prst="rect">
            <a:avLst/>
          </a:prstGeom>
        </p:spPr>
      </p:pic>
      <p:sp>
        <p:nvSpPr>
          <p:cNvPr name="TextBox 33" id="33"/>
          <p:cNvSpPr txBox="true"/>
          <p:nvPr/>
        </p:nvSpPr>
        <p:spPr>
          <a:xfrm rot="0">
            <a:off x="17818100" y="7035800"/>
            <a:ext cx="3263900" cy="406400"/>
          </a:xfrm>
          <a:prstGeom prst="rect">
            <a:avLst/>
          </a:prstGeom>
        </p:spPr>
        <p:txBody>
          <a:bodyPr anchor="t" rtlCol="false" lIns="0" tIns="28773" rIns="0" bIns="0"/>
          <a:lstStyle/>
          <a:p>
            <a:pPr algn="ctr" lvl="0">
              <a:lnSpc>
                <a:spcPct val="99600"/>
              </a:lnSpc>
            </a:pPr>
            <a:r>
              <a:rPr lang="en-US" sz="2265" b="tru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목적</a:t>
            </a:r>
          </a:p>
        </p:txBody>
      </p:sp>
      <p:pic>
        <p:nvPicPr>
          <p:cNvPr name="Picture 34" id="3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421100" y="10198100"/>
            <a:ext cx="660400" cy="660400"/>
          </a:xfrm>
          <a:prstGeom prst="rect">
            <a:avLst/>
          </a:prstGeom>
        </p:spPr>
      </p:pic>
      <p:sp>
        <p:nvSpPr>
          <p:cNvPr name="TextBox 35" id="35"/>
          <p:cNvSpPr txBox="true"/>
          <p:nvPr/>
        </p:nvSpPr>
        <p:spPr>
          <a:xfrm rot="0">
            <a:off x="16395700" y="10223500"/>
            <a:ext cx="711200" cy="6223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498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3</a:t>
            </a:r>
          </a:p>
        </p:txBody>
      </p:sp>
      <p:pic>
        <p:nvPicPr>
          <p:cNvPr name="Picture 36" id="3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421100" y="9347200"/>
            <a:ext cx="660400" cy="660400"/>
          </a:xfrm>
          <a:prstGeom prst="rect">
            <a:avLst/>
          </a:prstGeom>
        </p:spPr>
      </p:pic>
      <p:sp>
        <p:nvSpPr>
          <p:cNvPr name="TextBox 37" id="37"/>
          <p:cNvSpPr txBox="true"/>
          <p:nvPr/>
        </p:nvSpPr>
        <p:spPr>
          <a:xfrm rot="0">
            <a:off x="16395700" y="9359900"/>
            <a:ext cx="711200" cy="6223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498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7411700" y="8496300"/>
            <a:ext cx="4673600" cy="5588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3148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기존의 언어 보완</a:t>
            </a:r>
          </a:p>
        </p:txBody>
      </p:sp>
      <p:pic>
        <p:nvPicPr>
          <p:cNvPr name="Picture 39" id="3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408400" y="8470900"/>
            <a:ext cx="660400" cy="660400"/>
          </a:xfrm>
          <a:prstGeom prst="rect">
            <a:avLst/>
          </a:prstGeom>
        </p:spPr>
      </p:pic>
      <p:sp>
        <p:nvSpPr>
          <p:cNvPr name="TextBox 40" id="40"/>
          <p:cNvSpPr txBox="true"/>
          <p:nvPr/>
        </p:nvSpPr>
        <p:spPr>
          <a:xfrm rot="0">
            <a:off x="16395700" y="8496300"/>
            <a:ext cx="711200" cy="6223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498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1</a:t>
            </a:r>
          </a:p>
        </p:txBody>
      </p:sp>
      <p:pic>
        <p:nvPicPr>
          <p:cNvPr name="Picture 41" id="4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6421100" y="11049000"/>
            <a:ext cx="660400" cy="660400"/>
          </a:xfrm>
          <a:prstGeom prst="rect">
            <a:avLst/>
          </a:prstGeom>
        </p:spPr>
      </p:pic>
      <p:sp>
        <p:nvSpPr>
          <p:cNvPr name="TextBox 42" id="42"/>
          <p:cNvSpPr txBox="true"/>
          <p:nvPr/>
        </p:nvSpPr>
        <p:spPr>
          <a:xfrm rot="0">
            <a:off x="16395700" y="11074400"/>
            <a:ext cx="711200" cy="6223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3498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4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399000" y="9398000"/>
            <a:ext cx="5207000" cy="5588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3148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지역, 국가의 정치적 특성 배제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7411700" y="10248900"/>
            <a:ext cx="5207000" cy="5588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3148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세계언어로서의 역할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7399000" y="11112500"/>
            <a:ext cx="5207000" cy="5588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3148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개인적 용도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" y="622300"/>
            <a:ext cx="23088600" cy="12458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889000"/>
            <a:ext cx="24384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" y="12827000"/>
            <a:ext cx="24384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9000" y="6858000"/>
            <a:ext cx="137160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24300" y="6819900"/>
            <a:ext cx="137160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30300" y="5981700"/>
            <a:ext cx="22123400" cy="1778000"/>
          </a:xfrm>
          <a:prstGeom prst="rect">
            <a:avLst/>
          </a:prstGeom>
        </p:spPr>
        <p:txBody>
          <a:bodyPr anchor="t" rtlCol="false" lIns="0" tIns="127032" rIns="0" bIns="0"/>
          <a:lstStyle/>
          <a:p>
            <a:pPr algn="ctr" lvl="0">
              <a:lnSpc>
                <a:spcPct val="99600"/>
              </a:lnSpc>
            </a:pPr>
            <a:r>
              <a:rPr lang="en-US" sz="10002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들어주셔서 감사합니다.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4267200"/>
            <a:ext cx="21336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76500" y="5283200"/>
            <a:ext cx="9398000" cy="1651000"/>
          </a:xfrm>
          <a:prstGeom prst="rect">
            <a:avLst/>
          </a:prstGeom>
          <a:effectLst>
            <a:outerShdw dir="2700000" dist="190500" blurRad="165100">
              <a:srgbClr val="000000">
                <a:alpha val="8000"/>
              </a:srgbClr>
            </a:outerShdw>
          </a:effectLst>
        </p:spPr>
      </p:pic>
      <p:sp>
        <p:nvSpPr>
          <p:cNvPr name="TextBox 5" id="5"/>
          <p:cNvSpPr txBox="true"/>
          <p:nvPr/>
        </p:nvSpPr>
        <p:spPr>
          <a:xfrm rot="0">
            <a:off x="5295900" y="2032000"/>
            <a:ext cx="13741400" cy="1892300"/>
          </a:xfrm>
          <a:prstGeom prst="rect">
            <a:avLst/>
          </a:prstGeom>
        </p:spPr>
        <p:txBody>
          <a:bodyPr anchor="t" rtlCol="false" lIns="0" tIns="135467" rIns="0" bIns="0"/>
          <a:lstStyle/>
          <a:p>
            <a:pPr algn="ctr" lvl="0">
              <a:lnSpc>
                <a:spcPct val="99600"/>
              </a:lnSpc>
            </a:pPr>
            <a:r>
              <a:rPr lang="en-US" sz="10666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목차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19600" y="5816600"/>
            <a:ext cx="59309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자연언어와 인공언어의 개념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63900" y="5638800"/>
            <a:ext cx="10033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5600" b="false" i="false" u="none" strike="noStrike">
                <a:solidFill>
                  <a:srgbClr val="687689"/>
                </a:solidFill>
                <a:latin typeface="Gong Gothic Bold"/>
                <a:ea typeface="Gong Gothic Bold"/>
                <a:cs typeface="Gong Gothic Bold"/>
              </a:rPr>
              <a:t>1.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476500" y="7581900"/>
            <a:ext cx="9398000" cy="1651000"/>
          </a:xfrm>
          <a:prstGeom prst="rect">
            <a:avLst/>
          </a:prstGeom>
          <a:effectLst>
            <a:outerShdw dir="2700000" dist="190500" blurRad="165100">
              <a:srgbClr val="000000">
                <a:alpha val="8000"/>
              </a:srgbClr>
            </a:outerShdw>
          </a:effectLst>
        </p:spPr>
      </p:pic>
      <p:sp>
        <p:nvSpPr>
          <p:cNvPr name="TextBox 9" id="9"/>
          <p:cNvSpPr txBox="true"/>
          <p:nvPr/>
        </p:nvSpPr>
        <p:spPr>
          <a:xfrm rot="0">
            <a:off x="4419600" y="8115300"/>
            <a:ext cx="59309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인공언어의 역사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63900" y="7924800"/>
            <a:ext cx="10033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5600" b="false" i="false" u="none" strike="noStrike">
                <a:solidFill>
                  <a:srgbClr val="687689"/>
                </a:solidFill>
                <a:latin typeface="Gong Gothic Bold"/>
                <a:ea typeface="Gong Gothic Bold"/>
                <a:cs typeface="Gong Gothic Bold"/>
              </a:rPr>
              <a:t>2.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76500" y="9880600"/>
            <a:ext cx="9398000" cy="1651000"/>
          </a:xfrm>
          <a:prstGeom prst="rect">
            <a:avLst/>
          </a:prstGeom>
          <a:effectLst>
            <a:outerShdw dir="2700000" dist="190500" blurRad="165100">
              <a:srgbClr val="000000">
                <a:alpha val="8000"/>
              </a:srgbClr>
            </a:outerShdw>
          </a:effectLst>
        </p:spPr>
      </p:pic>
      <p:sp>
        <p:nvSpPr>
          <p:cNvPr name="TextBox 12" id="12"/>
          <p:cNvSpPr txBox="true"/>
          <p:nvPr/>
        </p:nvSpPr>
        <p:spPr>
          <a:xfrm rot="0">
            <a:off x="4419600" y="10414000"/>
            <a:ext cx="59309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인공언어의 분류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63900" y="10223500"/>
            <a:ext cx="10033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5600" b="false" i="false" u="none" strike="noStrike">
                <a:solidFill>
                  <a:srgbClr val="687689"/>
                </a:solidFill>
                <a:latin typeface="Gong Gothic Bold"/>
                <a:ea typeface="Gong Gothic Bold"/>
                <a:cs typeface="Gong Gothic Bold"/>
              </a:rPr>
              <a:t>3.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09500" y="5295900"/>
            <a:ext cx="9398000" cy="1651000"/>
          </a:xfrm>
          <a:prstGeom prst="rect">
            <a:avLst/>
          </a:prstGeom>
          <a:effectLst>
            <a:outerShdw dir="2700000" dist="190500" blurRad="165100">
              <a:srgbClr val="000000">
                <a:alpha val="8000"/>
              </a:srgbClr>
            </a:outerShdw>
          </a:effectLst>
        </p:spPr>
      </p:pic>
      <p:sp>
        <p:nvSpPr>
          <p:cNvPr name="TextBox 15" id="15"/>
          <p:cNvSpPr txBox="true"/>
          <p:nvPr/>
        </p:nvSpPr>
        <p:spPr>
          <a:xfrm rot="0">
            <a:off x="14528800" y="5829300"/>
            <a:ext cx="59309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인공언어의 목적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96900" y="5638800"/>
            <a:ext cx="10033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5600" b="false" i="false" u="none" strike="noStrike">
                <a:solidFill>
                  <a:srgbClr val="687689"/>
                </a:solidFill>
                <a:latin typeface="Gong Gothic Bold"/>
                <a:ea typeface="Gong Gothic Bold"/>
                <a:cs typeface="Gong Gothic Bold"/>
              </a:rPr>
              <a:t>4.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09500" y="7581900"/>
            <a:ext cx="9398000" cy="1651000"/>
          </a:xfrm>
          <a:prstGeom prst="rect">
            <a:avLst/>
          </a:prstGeom>
          <a:effectLst>
            <a:outerShdw dir="2700000" dist="190500" blurRad="165100">
              <a:srgbClr val="000000">
                <a:alpha val="8000"/>
              </a:srgbClr>
            </a:outerShdw>
          </a:effectLst>
        </p:spPr>
      </p:pic>
      <p:sp>
        <p:nvSpPr>
          <p:cNvPr name="TextBox 18" id="18"/>
          <p:cNvSpPr txBox="true"/>
          <p:nvPr/>
        </p:nvSpPr>
        <p:spPr>
          <a:xfrm rot="0">
            <a:off x="14528800" y="8128000"/>
            <a:ext cx="59309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퀴즈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296900" y="7937500"/>
            <a:ext cx="10033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5600" b="false" i="false" u="none" strike="noStrike">
                <a:solidFill>
                  <a:srgbClr val="687689"/>
                </a:solidFill>
                <a:latin typeface="Gong Gothic Bold"/>
                <a:ea typeface="Gong Gothic Bold"/>
                <a:cs typeface="Gong Gothic Bold"/>
              </a:rPr>
              <a:t>5.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09500" y="9880600"/>
            <a:ext cx="9398000" cy="1651000"/>
          </a:xfrm>
          <a:prstGeom prst="rect">
            <a:avLst/>
          </a:prstGeom>
          <a:effectLst>
            <a:outerShdw dir="2700000" dist="190500" blurRad="165100">
              <a:srgbClr val="000000">
                <a:alpha val="8000"/>
              </a:srgbClr>
            </a:outerShdw>
          </a:effectLst>
        </p:spPr>
      </p:pic>
      <p:sp>
        <p:nvSpPr>
          <p:cNvPr name="TextBox 21" id="21"/>
          <p:cNvSpPr txBox="true"/>
          <p:nvPr/>
        </p:nvSpPr>
        <p:spPr>
          <a:xfrm rot="0">
            <a:off x="14528800" y="10414000"/>
            <a:ext cx="59309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Medium"/>
                <a:ea typeface="Pretendard Medium"/>
                <a:cs typeface="Pretendard Medium"/>
              </a:rPr>
              <a:t>요약정리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96900" y="10223500"/>
            <a:ext cx="1003300" cy="990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5600" b="false" i="false" u="none" strike="noStrike">
                <a:solidFill>
                  <a:srgbClr val="687689"/>
                </a:solidFill>
                <a:latin typeface="Gong Gothic Bold"/>
                <a:ea typeface="Gong Gothic Bold"/>
                <a:cs typeface="Gong Gothic Bold"/>
              </a:rPr>
              <a:t>6.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11300" y="1028700"/>
            <a:ext cx="7912100" cy="1333500"/>
          </a:xfrm>
          <a:prstGeom prst="rect">
            <a:avLst/>
          </a:prstGeom>
        </p:spPr>
        <p:txBody>
          <a:bodyPr anchor="t" rtlCol="false" lIns="0" tIns="94827" rIns="0" bIns="0"/>
          <a:lstStyle/>
          <a:p>
            <a:pPr algn="l" lvl="0">
              <a:lnSpc>
                <a:spcPct val="99600"/>
              </a:lnSpc>
            </a:pPr>
            <a:r>
              <a:rPr lang="en-US" sz="7466" b="false" i="false" u="none" strike="noStrike" spc="-2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인공언어란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1300" y="2324100"/>
            <a:ext cx="131826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l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인공언어의 개념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71100" y="4292600"/>
            <a:ext cx="42545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경쟁사 동향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64100" y="4292600"/>
            <a:ext cx="42545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내부 당면 과제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09700" y="5029200"/>
            <a:ext cx="21577300" cy="594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1" marL="342900" indent="-342900">
              <a:lnSpc>
                <a:spcPct val="124499"/>
              </a:lnSpc>
              <a:buAutoNum type="arabicPeriod" startAt="1"/>
            </a:pPr>
            <a:r>
              <a:rPr lang="en-US" sz="6328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인간이 만든 언어</a:t>
            </a:r>
          </a:p>
          <a:p>
            <a:pPr algn="ctr" lvl="0">
              <a:lnSpc>
                <a:spcPct val="124499"/>
              </a:lnSpc>
            </a:pPr>
            <a:r>
              <a:rPr lang="en-US" sz="6328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2. 특정한 사용 목적을 위해 인공적으로 만든 어휘와 문법을 사용</a:t>
            </a:r>
          </a:p>
          <a:p>
            <a:pPr algn="ctr" lvl="0">
              <a:lnSpc>
                <a:spcPct val="124499"/>
              </a:lnSpc>
            </a:pPr>
            <a:r>
              <a:rPr lang="en-US" sz="6328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3. 오랜기간의 사용 통해 발전해온 자연언어와 대조적</a:t>
            </a:r>
          </a:p>
          <a:p>
            <a:pPr algn="ctr" lvl="0">
              <a:lnSpc>
                <a:spcPct val="124499"/>
              </a:lnSpc>
            </a:pPr>
            <a:r>
              <a:rPr lang="en-US" sz="6328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/>
            </a:r>
          </a:p>
          <a:p>
            <a:pPr algn="ctr" lvl="0">
              <a:lnSpc>
                <a:spcPct val="124499"/>
              </a:lnSpc>
            </a:pPr>
            <a:r>
              <a:rPr lang="en-US" sz="6328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EX) 암호, 모스부호, 컴퓨터 언어 등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11300" y="1028700"/>
            <a:ext cx="11290300" cy="1333500"/>
          </a:xfrm>
          <a:prstGeom prst="rect">
            <a:avLst/>
          </a:prstGeom>
        </p:spPr>
        <p:txBody>
          <a:bodyPr anchor="t" rtlCol="false" lIns="0" tIns="94827" rIns="0" bIns="0"/>
          <a:lstStyle/>
          <a:p>
            <a:pPr algn="l" lvl="0">
              <a:lnSpc>
                <a:spcPct val="99600"/>
              </a:lnSpc>
            </a:pPr>
            <a:r>
              <a:rPr lang="en-US" sz="7466" b="false" i="false" u="none" strike="noStrike" spc="-2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인공언어의 역사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1300" y="2324100"/>
            <a:ext cx="131826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l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세기에 따른 인공언어의 역사 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81000" y="3644900"/>
            <a:ext cx="7620000" cy="1905000"/>
          </a:xfrm>
          <a:prstGeom prst="rect">
            <a:avLst/>
          </a:prstGeom>
          <a:effectLst>
            <a:outerShdw dir="2700000" dist="73269" blurRad="47625">
              <a:srgbClr val="000000">
                <a:alpha val="8000"/>
              </a:srgbClr>
            </a:outerShdw>
          </a:effectLst>
        </p:spPr>
      </p:pic>
      <p:sp>
        <p:nvSpPr>
          <p:cNvPr name="TextBox 7" id="7"/>
          <p:cNvSpPr txBox="true"/>
          <p:nvPr/>
        </p:nvSpPr>
        <p:spPr>
          <a:xfrm rot="0">
            <a:off x="13106400" y="4140200"/>
            <a:ext cx="7543800" cy="901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철학적 언어, 보편성을 추구한 언어</a:t>
            </a:r>
          </a:p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실패: 복잡하고 현실 언어처럼 자연스럽게 쓰기 어려움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69000" y="5156200"/>
            <a:ext cx="1016000" cy="689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810000" y="4051300"/>
            <a:ext cx="5334000" cy="1117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987800" y="4330700"/>
            <a:ext cx="4991100" cy="571500"/>
          </a:xfrm>
          <a:prstGeom prst="rect">
            <a:avLst/>
          </a:prstGeom>
        </p:spPr>
        <p:txBody>
          <a:bodyPr anchor="t" rtlCol="false" lIns="0" tIns="40640" rIns="0" bIns="0"/>
          <a:lstStyle/>
          <a:p>
            <a:pPr algn="ctr" lvl="0">
              <a:lnSpc>
                <a:spcPct val="99600"/>
              </a:lnSpc>
            </a:pPr>
            <a:r>
              <a:rPr lang="en-US" sz="3200" b="false" i="false" u="none" strike="noStrike" spc="-10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17세기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810000" y="6172200"/>
            <a:ext cx="5334000" cy="11176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987800" y="6451600"/>
            <a:ext cx="4991100" cy="571500"/>
          </a:xfrm>
          <a:prstGeom prst="rect">
            <a:avLst/>
          </a:prstGeom>
        </p:spPr>
        <p:txBody>
          <a:bodyPr anchor="t" rtlCol="false" lIns="0" tIns="40640" rIns="0" bIns="0"/>
          <a:lstStyle/>
          <a:p>
            <a:pPr algn="ctr" lvl="0">
              <a:lnSpc>
                <a:spcPct val="99600"/>
              </a:lnSpc>
            </a:pPr>
            <a:r>
              <a:rPr lang="en-US" sz="3200" b="false" i="false" u="none" strike="noStrike" spc="-10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19세기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810000" y="8305800"/>
            <a:ext cx="5334000" cy="11176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3987800" y="8597900"/>
            <a:ext cx="4991100" cy="571500"/>
          </a:xfrm>
          <a:prstGeom prst="rect">
            <a:avLst/>
          </a:prstGeom>
        </p:spPr>
        <p:txBody>
          <a:bodyPr anchor="t" rtlCol="false" lIns="0" tIns="40640" rIns="0" bIns="0"/>
          <a:lstStyle/>
          <a:p>
            <a:pPr algn="ctr" lvl="0">
              <a:lnSpc>
                <a:spcPct val="99600"/>
              </a:lnSpc>
            </a:pPr>
            <a:r>
              <a:rPr lang="en-US" sz="3200" b="false" i="false" u="none" strike="noStrike" spc="-10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20세기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810000" y="10439400"/>
            <a:ext cx="53340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486400" y="11925300"/>
            <a:ext cx="1993900" cy="876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66700" y="4470400"/>
            <a:ext cx="254000" cy="2540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4278">
            <a:off x="9131300" y="4597400"/>
            <a:ext cx="3822700" cy="127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3987800" y="10731500"/>
            <a:ext cx="4991100" cy="571500"/>
          </a:xfrm>
          <a:prstGeom prst="rect">
            <a:avLst/>
          </a:prstGeom>
        </p:spPr>
        <p:txBody>
          <a:bodyPr anchor="t" rtlCol="false" lIns="0" tIns="40640" rIns="0" bIns="0"/>
          <a:lstStyle/>
          <a:p>
            <a:pPr algn="ctr" lvl="0">
              <a:lnSpc>
                <a:spcPct val="99600"/>
              </a:lnSpc>
            </a:pPr>
            <a:r>
              <a:rPr lang="en-US" sz="3200" b="false" i="false" u="none" strike="noStrike" spc="-10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21세기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68300" y="5753100"/>
            <a:ext cx="7620000" cy="1905000"/>
          </a:xfrm>
          <a:prstGeom prst="rect">
            <a:avLst/>
          </a:prstGeom>
          <a:effectLst>
            <a:outerShdw dir="2700000" dist="73269" blurRad="47625">
              <a:srgbClr val="000000">
                <a:alpha val="8000"/>
              </a:srgbClr>
            </a:outerShdw>
          </a:effectLst>
        </p:spPr>
      </p:pic>
      <p:sp>
        <p:nvSpPr>
          <p:cNvPr name="TextBox 21" id="21"/>
          <p:cNvSpPr txBox="true"/>
          <p:nvPr/>
        </p:nvSpPr>
        <p:spPr>
          <a:xfrm rot="0">
            <a:off x="13182600" y="6057900"/>
            <a:ext cx="7416800" cy="135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"실제로 사람들이 쓰기 위한 국제 공용어”를 목표</a:t>
            </a:r>
          </a:p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 실용성 중심, 간단한 문법, 국제어 지향, 발음·구조 단순화</a:t>
            </a:r>
          </a:p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대표적인 인공언어: 볼라퓌크, 에스페란토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54000" y="6578600"/>
            <a:ext cx="254000" cy="2540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4278">
            <a:off x="9118600" y="6705600"/>
            <a:ext cx="3822700" cy="12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68300" y="7886700"/>
            <a:ext cx="7620000" cy="1905000"/>
          </a:xfrm>
          <a:prstGeom prst="rect">
            <a:avLst/>
          </a:prstGeom>
          <a:effectLst>
            <a:outerShdw dir="2700000" dist="73269" blurRad="47625">
              <a:srgbClr val="000000">
                <a:alpha val="8000"/>
              </a:srgbClr>
            </a:outerShdw>
          </a:effectLst>
        </p:spPr>
      </p:pic>
      <p:sp>
        <p:nvSpPr>
          <p:cNvPr name="TextBox 25" id="25"/>
          <p:cNvSpPr txBox="true"/>
          <p:nvPr/>
        </p:nvSpPr>
        <p:spPr>
          <a:xfrm rot="0">
            <a:off x="14109700" y="8432800"/>
            <a:ext cx="5549900" cy="901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예술어의 출현 증가</a:t>
            </a:r>
          </a:p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사용자 중심 설계, 대중문화 영향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54000" y="8712200"/>
            <a:ext cx="254000" cy="2540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118600" y="8839200"/>
            <a:ext cx="3949700" cy="127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68300" y="10033000"/>
            <a:ext cx="7620000" cy="1905000"/>
          </a:xfrm>
          <a:prstGeom prst="rect">
            <a:avLst/>
          </a:prstGeom>
          <a:effectLst>
            <a:outerShdw dir="2700000" dist="73269" blurRad="47625">
              <a:srgbClr val="000000">
                <a:alpha val="8000"/>
              </a:srgbClr>
            </a:outerShdw>
          </a:effectLst>
        </p:spPr>
      </p:pic>
      <p:sp>
        <p:nvSpPr>
          <p:cNvPr name="TextBox 29" id="29"/>
          <p:cNvSpPr txBox="true"/>
          <p:nvPr/>
        </p:nvSpPr>
        <p:spPr>
          <a:xfrm rot="0">
            <a:off x="13411200" y="10566400"/>
            <a:ext cx="7035800" cy="901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기술·디지털 영향, 인공지능과 언어</a:t>
            </a:r>
          </a:p>
          <a:p>
            <a:pPr algn="ctr" lvl="0">
              <a:lnSpc>
                <a:spcPct val="117029"/>
              </a:lnSpc>
            </a:pPr>
            <a:r>
              <a:rPr lang="en-US" sz="2533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- 누구나 만들고, 인터넷으로 공유되는 문화이자 도구</a:t>
            </a:r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54000" y="10858500"/>
            <a:ext cx="254000" cy="2540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118600" y="10985500"/>
            <a:ext cx="3975100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24000" y="5156200"/>
            <a:ext cx="10414000" cy="7366000"/>
          </a:xfrm>
          <a:prstGeom prst="rect">
            <a:avLst/>
          </a:prstGeom>
          <a:effectLst>
            <a:outerShdw dir="2700000" dist="283308" blurRad="184150">
              <a:srgbClr val="000000">
                <a:alpha val="8000"/>
              </a:srgbClr>
            </a:outerShdw>
          </a:effectLst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24000" y="4051300"/>
            <a:ext cx="10414000" cy="11176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11300" y="1028700"/>
            <a:ext cx="7899400" cy="1333500"/>
          </a:xfrm>
          <a:prstGeom prst="rect">
            <a:avLst/>
          </a:prstGeom>
        </p:spPr>
        <p:txBody>
          <a:bodyPr anchor="t" rtlCol="false" lIns="0" tIns="94827" rIns="0" bIns="0"/>
          <a:lstStyle/>
          <a:p>
            <a:pPr algn="l" lvl="0">
              <a:lnSpc>
                <a:spcPct val="99600"/>
              </a:lnSpc>
            </a:pPr>
            <a:r>
              <a:rPr lang="en-US" sz="7466" b="false" i="false" u="none" strike="noStrike" spc="-2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인공언어의 분류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11300" y="2324100"/>
            <a:ext cx="131826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l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목적과 어휘구성에 따른 인공언어의 유형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29100" y="4292600"/>
            <a:ext cx="50038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목적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27400" y="7899400"/>
            <a:ext cx="59944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개인언어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446000" y="5156200"/>
            <a:ext cx="10414000" cy="7366000"/>
          </a:xfrm>
          <a:prstGeom prst="rect">
            <a:avLst/>
          </a:prstGeom>
          <a:effectLst>
            <a:outerShdw dir="2700000" dist="283308" blurRad="184150">
              <a:srgbClr val="000000">
                <a:alpha val="8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446000" y="4051300"/>
            <a:ext cx="10414000" cy="11176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5151100" y="4292600"/>
            <a:ext cx="50038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어휘구성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44700" y="7861300"/>
            <a:ext cx="850900" cy="8509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2019300" y="78994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14700" y="6807200"/>
            <a:ext cx="59944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예술어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32000" y="6769100"/>
            <a:ext cx="850900" cy="8509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2006600" y="68072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14700" y="5689600"/>
            <a:ext cx="59944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국제보조어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32000" y="5651500"/>
            <a:ext cx="850900" cy="8509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2006600" y="56896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1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44700" y="11176000"/>
            <a:ext cx="850900" cy="8509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2019300" y="112014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6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44700" y="10083800"/>
            <a:ext cx="850900" cy="85090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2019300" y="101092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5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44700" y="8966200"/>
            <a:ext cx="850900" cy="850900"/>
          </a:xfrm>
          <a:prstGeom prst="rect">
            <a:avLst/>
          </a:prstGeom>
        </p:spPr>
      </p:pic>
      <p:sp>
        <p:nvSpPr>
          <p:cNvPr name="TextBox 26" id="26"/>
          <p:cNvSpPr txBox="true"/>
          <p:nvPr/>
        </p:nvSpPr>
        <p:spPr>
          <a:xfrm rot="0">
            <a:off x="2019300" y="89916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327400" y="11201400"/>
            <a:ext cx="59944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실험적 언어나 공학언어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327400" y="10109200"/>
            <a:ext cx="59944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철학적 언어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327400" y="8991600"/>
            <a:ext cx="59944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대체언어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287500" y="8661400"/>
            <a:ext cx="10858500" cy="1384300"/>
          </a:xfrm>
          <a:prstGeom prst="rect">
            <a:avLst/>
          </a:prstGeom>
        </p:spPr>
        <p:txBody>
          <a:bodyPr anchor="t" rtlCol="false" lIns="0" tIns="25637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후험적 언어: 기존 존재 언어 안에서 어휘 </a:t>
            </a:r>
          </a:p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                   </a:t>
            </a:r>
            <a:r>
              <a:rPr lang="en-US" sz="4036" b="false" i="false" u="none" strike="noStrike" spc="-50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  </a:t>
            </a: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빌려오는 언어</a:t>
            </a:r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992100" y="8636000"/>
            <a:ext cx="850900" cy="850900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12966700" y="86614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274800" y="7556500"/>
            <a:ext cx="10858500" cy="723900"/>
          </a:xfrm>
          <a:prstGeom prst="rect">
            <a:avLst/>
          </a:prstGeom>
        </p:spPr>
        <p:txBody>
          <a:bodyPr anchor="t" rtlCol="false" lIns="0" tIns="15240" rIns="0" bIns="0"/>
          <a:lstStyle/>
          <a:p>
            <a:pPr algn="l" lvl="0">
              <a:lnSpc>
                <a:spcPct val="107899"/>
              </a:lnSpc>
            </a:pPr>
            <a:r>
              <a:rPr lang="en-US" sz="403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선험적 언어: 어휘를 완전히 새롭게 구성</a:t>
            </a:r>
          </a:p>
        </p:txBody>
      </p:sp>
      <p:pic>
        <p:nvPicPr>
          <p:cNvPr name="Picture 34" id="3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92100" y="7518400"/>
            <a:ext cx="850900" cy="850900"/>
          </a:xfrm>
          <a:prstGeom prst="rect">
            <a:avLst/>
          </a:prstGeom>
        </p:spPr>
      </p:pic>
      <p:sp>
        <p:nvSpPr>
          <p:cNvPr name="TextBox 35" id="35"/>
          <p:cNvSpPr txBox="true"/>
          <p:nvPr/>
        </p:nvSpPr>
        <p:spPr>
          <a:xfrm rot="0">
            <a:off x="12966700" y="7556500"/>
            <a:ext cx="914400" cy="8001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ctr" lvl="0">
              <a:lnSpc>
                <a:spcPct val="107899"/>
              </a:lnSpc>
            </a:pPr>
            <a:r>
              <a:rPr lang="en-US" sz="4486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11300" y="1028700"/>
            <a:ext cx="11290300" cy="1333500"/>
          </a:xfrm>
          <a:prstGeom prst="rect">
            <a:avLst/>
          </a:prstGeom>
        </p:spPr>
        <p:txBody>
          <a:bodyPr anchor="t" rtlCol="false" lIns="0" tIns="94827" rIns="0" bIns="0"/>
          <a:lstStyle/>
          <a:p>
            <a:pPr algn="l" lvl="0">
              <a:lnSpc>
                <a:spcPct val="99600"/>
              </a:lnSpc>
            </a:pPr>
            <a:r>
              <a:rPr lang="en-US" sz="7466" b="false" i="false" u="none" strike="noStrike" spc="-2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인공언어의 목적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1300" y="2324100"/>
            <a:ext cx="131826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l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기능에 따른 목적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457700" y="4229100"/>
            <a:ext cx="15468600" cy="1778000"/>
          </a:xfrm>
          <a:prstGeom prst="rect">
            <a:avLst/>
          </a:prstGeom>
          <a:effectLst>
            <a:outerShdw dir="2700000" dist="68191" blurRad="44324">
              <a:srgbClr val="000000">
                <a:alpha val="8000"/>
              </a:srgbClr>
            </a:outerShdw>
          </a:effectLst>
        </p:spPr>
      </p:pic>
      <p:sp>
        <p:nvSpPr>
          <p:cNvPr name="TextBox 7" id="7"/>
          <p:cNvSpPr txBox="true"/>
          <p:nvPr/>
        </p:nvSpPr>
        <p:spPr>
          <a:xfrm rot="0">
            <a:off x="6692900" y="4775200"/>
            <a:ext cx="13144500" cy="698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l" lvl="0">
              <a:lnSpc>
                <a:spcPct val="107899"/>
              </a:lnSpc>
            </a:pPr>
            <a:r>
              <a:rPr lang="en-US" sz="3960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기존의 언어 보완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143500" y="4546600"/>
            <a:ext cx="1130300" cy="11303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016500" y="4597400"/>
            <a:ext cx="1358900" cy="1054100"/>
          </a:xfrm>
          <a:prstGeom prst="rect">
            <a:avLst/>
          </a:prstGeom>
        </p:spPr>
        <p:txBody>
          <a:bodyPr anchor="t" rtlCol="false" lIns="0" tIns="25400" rIns="0" bIns="0"/>
          <a:lstStyle/>
          <a:p>
            <a:pPr algn="ctr" lvl="0">
              <a:lnSpc>
                <a:spcPct val="107899"/>
              </a:lnSpc>
            </a:pPr>
            <a:r>
              <a:rPr lang="en-US" sz="5940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1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457700" y="6388100"/>
            <a:ext cx="15468600" cy="1778000"/>
          </a:xfrm>
          <a:prstGeom prst="rect">
            <a:avLst/>
          </a:prstGeom>
          <a:effectLst>
            <a:outerShdw dir="2700000" dist="68191" blurRad="44324">
              <a:srgbClr val="000000">
                <a:alpha val="8000"/>
              </a:srgbClr>
            </a:outerShdw>
          </a:effectLst>
        </p:spPr>
      </p:pic>
      <p:sp>
        <p:nvSpPr>
          <p:cNvPr name="TextBox 11" id="11"/>
          <p:cNvSpPr txBox="true"/>
          <p:nvPr/>
        </p:nvSpPr>
        <p:spPr>
          <a:xfrm rot="0">
            <a:off x="6692900" y="6921500"/>
            <a:ext cx="13144500" cy="698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l" lvl="0">
              <a:lnSpc>
                <a:spcPct val="107899"/>
              </a:lnSpc>
            </a:pPr>
            <a:r>
              <a:rPr lang="en-US" sz="3960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언어가 가지고 있는 지역, 국가의 정치적 특성 배제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143500" y="6705600"/>
            <a:ext cx="1130300" cy="11303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016500" y="6743700"/>
            <a:ext cx="1358900" cy="1054100"/>
          </a:xfrm>
          <a:prstGeom prst="rect">
            <a:avLst/>
          </a:prstGeom>
        </p:spPr>
        <p:txBody>
          <a:bodyPr anchor="t" rtlCol="false" lIns="0" tIns="25400" rIns="0" bIns="0"/>
          <a:lstStyle/>
          <a:p>
            <a:pPr algn="ctr" lvl="0">
              <a:lnSpc>
                <a:spcPct val="107899"/>
              </a:lnSpc>
            </a:pPr>
            <a:r>
              <a:rPr lang="en-US" sz="5940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2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457700" y="8534400"/>
            <a:ext cx="15468600" cy="1778000"/>
          </a:xfrm>
          <a:prstGeom prst="rect">
            <a:avLst/>
          </a:prstGeom>
          <a:effectLst>
            <a:outerShdw dir="2700000" dist="68191" blurRad="44324">
              <a:srgbClr val="000000">
                <a:alpha val="8000"/>
              </a:srgbClr>
            </a:outerShdw>
          </a:effectLst>
        </p:spPr>
      </p:pic>
      <p:sp>
        <p:nvSpPr>
          <p:cNvPr name="TextBox 15" id="15"/>
          <p:cNvSpPr txBox="true"/>
          <p:nvPr/>
        </p:nvSpPr>
        <p:spPr>
          <a:xfrm rot="0">
            <a:off x="6692900" y="9067800"/>
            <a:ext cx="13144500" cy="698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l" lvl="0">
              <a:lnSpc>
                <a:spcPct val="107899"/>
              </a:lnSpc>
            </a:pPr>
            <a:r>
              <a:rPr lang="en-US" sz="3960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세계언어로서의 역할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143500" y="8851900"/>
            <a:ext cx="1130300" cy="11303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5016500" y="8890000"/>
            <a:ext cx="1358900" cy="1054100"/>
          </a:xfrm>
          <a:prstGeom prst="rect">
            <a:avLst/>
          </a:prstGeom>
        </p:spPr>
        <p:txBody>
          <a:bodyPr anchor="t" rtlCol="false" lIns="0" tIns="25400" rIns="0" bIns="0"/>
          <a:lstStyle/>
          <a:p>
            <a:pPr algn="ctr" lvl="0">
              <a:lnSpc>
                <a:spcPct val="107899"/>
              </a:lnSpc>
            </a:pPr>
            <a:r>
              <a:rPr lang="en-US" sz="5940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3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457700" y="10680700"/>
            <a:ext cx="15468600" cy="1778000"/>
          </a:xfrm>
          <a:prstGeom prst="rect">
            <a:avLst/>
          </a:prstGeom>
          <a:effectLst>
            <a:outerShdw dir="2700000" dist="68191" blurRad="44324">
              <a:srgbClr val="000000">
                <a:alpha val="8000"/>
              </a:srgbClr>
            </a:outerShdw>
          </a:effectLst>
        </p:spPr>
      </p:pic>
      <p:sp>
        <p:nvSpPr>
          <p:cNvPr name="TextBox 19" id="19"/>
          <p:cNvSpPr txBox="true"/>
          <p:nvPr/>
        </p:nvSpPr>
        <p:spPr>
          <a:xfrm rot="0">
            <a:off x="6692900" y="11226800"/>
            <a:ext cx="13144500" cy="698500"/>
          </a:xfrm>
          <a:prstGeom prst="rect">
            <a:avLst/>
          </a:prstGeom>
        </p:spPr>
        <p:txBody>
          <a:bodyPr anchor="t" rtlCol="false" lIns="0" tIns="16934" rIns="0" bIns="0"/>
          <a:lstStyle/>
          <a:p>
            <a:pPr algn="l" lvl="0">
              <a:lnSpc>
                <a:spcPct val="107899"/>
              </a:lnSpc>
            </a:pPr>
            <a:r>
              <a:rPr lang="en-US" sz="3960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순수히 개인적 용도에서 만들어지는 인공언어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143500" y="10998200"/>
            <a:ext cx="1130300" cy="11303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5016500" y="11049000"/>
            <a:ext cx="1358900" cy="1054100"/>
          </a:xfrm>
          <a:prstGeom prst="rect">
            <a:avLst/>
          </a:prstGeom>
        </p:spPr>
        <p:txBody>
          <a:bodyPr anchor="t" rtlCol="false" lIns="0" tIns="25400" rIns="0" bIns="0"/>
          <a:lstStyle/>
          <a:p>
            <a:pPr algn="ctr" lvl="0">
              <a:lnSpc>
                <a:spcPct val="107899"/>
              </a:lnSpc>
            </a:pPr>
            <a:r>
              <a:rPr lang="en-US" sz="5940" b="false" i="false" u="none" strike="noStrike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" y="622300"/>
            <a:ext cx="23088600" cy="12458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889000"/>
            <a:ext cx="24384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" y="12827000"/>
            <a:ext cx="24384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9000" y="6858000"/>
            <a:ext cx="137160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24300" y="6819900"/>
            <a:ext cx="137160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997200" y="5448300"/>
            <a:ext cx="18376900" cy="2755900"/>
          </a:xfrm>
          <a:prstGeom prst="rect">
            <a:avLst/>
          </a:prstGeom>
        </p:spPr>
        <p:txBody>
          <a:bodyPr anchor="t" rtlCol="false" lIns="0" tIns="169333" rIns="0" bIns="0"/>
          <a:lstStyle/>
          <a:p>
            <a:pPr algn="ctr" lvl="0">
              <a:lnSpc>
                <a:spcPct val="99600"/>
              </a:lnSpc>
            </a:pPr>
            <a:r>
              <a:rPr lang="en-US" sz="15469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퀴즈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AEB6C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19100" y="393700"/>
            <a:ext cx="23545800" cy="1292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24000" y="3378200"/>
            <a:ext cx="21336000" cy="127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65300" y="1193800"/>
            <a:ext cx="21348700" cy="2197100"/>
          </a:xfrm>
          <a:prstGeom prst="rect">
            <a:avLst/>
          </a:prstGeom>
        </p:spPr>
        <p:txBody>
          <a:bodyPr anchor="t" rtlCol="false" lIns="0" tIns="157143" rIns="0" bIns="0"/>
          <a:lstStyle/>
          <a:p>
            <a:pPr algn="l" lvl="0">
              <a:lnSpc>
                <a:spcPct val="99600"/>
              </a:lnSpc>
            </a:pPr>
            <a:r>
              <a:rPr lang="en-US" sz="12373" b="false" i="false" u="none" strike="noStrike" spc="-300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Quiz. 빈칸에 들어갈 단어는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71100" y="4292600"/>
            <a:ext cx="4254500" cy="622300"/>
          </a:xfrm>
          <a:prstGeom prst="rect">
            <a:avLst/>
          </a:prstGeom>
        </p:spPr>
        <p:txBody>
          <a:bodyPr anchor="t" rtlCol="false" lIns="0" tIns="44027" rIns="0" bIns="0"/>
          <a:lstStyle/>
          <a:p>
            <a:pPr algn="ctr" lvl="0">
              <a:lnSpc>
                <a:spcPct val="99600"/>
              </a:lnSpc>
            </a:pPr>
            <a:r>
              <a:rPr lang="en-US" sz="3466" b="false" i="false" u="none" strike="noStrike" spc="-10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경쟁사 동향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70200" y="5816600"/>
            <a:ext cx="18656300" cy="4889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8740" b="false" i="false" u="none" strike="noStrike" spc="-100">
                <a:solidFill>
                  <a:srgbClr val="000000"/>
                </a:solidFill>
                <a:latin typeface="Pretendard SemiBold"/>
                <a:ea typeface="Pretendard SemiBold"/>
                <a:cs typeface="Pretendard SemiBold"/>
              </a:rPr>
              <a:t>자연언어는 의미가 문맥에 따라 
달라지는 ㅇㅇㅇ과 ㅇㅇㅇㅇ이 특징이다.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68768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" y="622300"/>
            <a:ext cx="23088600" cy="12458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889000"/>
            <a:ext cx="24384000" cy="12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" y="12827000"/>
            <a:ext cx="24384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9000" y="6858000"/>
            <a:ext cx="137160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24300" y="6819900"/>
            <a:ext cx="137160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92200" y="5892800"/>
            <a:ext cx="22161500" cy="1943100"/>
          </a:xfrm>
          <a:prstGeom prst="rect">
            <a:avLst/>
          </a:prstGeom>
        </p:spPr>
        <p:txBody>
          <a:bodyPr anchor="t" rtlCol="false" lIns="0" tIns="138885" rIns="0" bIns="0"/>
          <a:lstStyle/>
          <a:p>
            <a:pPr algn="ctr" lvl="0">
              <a:lnSpc>
                <a:spcPct val="99600"/>
              </a:lnSpc>
            </a:pPr>
            <a:r>
              <a:rPr lang="en-US" sz="10935" b="false" i="false" u="none" strike="noStrike">
                <a:solidFill>
                  <a:srgbClr val="000000"/>
                </a:solidFill>
                <a:latin typeface="Gong Gothic Bold"/>
                <a:ea typeface="Gong Gothic Bold"/>
                <a:cs typeface="Gong Gothic Bold"/>
              </a:rPr>
              <a:t>중의성, 불규칙성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