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Noto Serif Display ExtraCondensed Bold" charset="1" panose="02020806080505020204"/>
      <p:regular r:id="rId21"/>
    </p:embeddedFont>
    <p:embeddedFont>
      <p:font typeface="210 소월" charset="1" panose="02020503020101020101"/>
      <p:regular r:id="rId22"/>
    </p:embeddedFont>
    <p:embeddedFont>
      <p:font typeface="Noto Serif Display ExtraCondensed Light Italics" charset="1" panose="02020406080505090204"/>
      <p:regular r:id="rId23"/>
    </p:embeddedFont>
    <p:embeddedFont>
      <p:font typeface="Gotham" charset="1" panose="00000000000000000000"/>
      <p:regular r:id="rId24"/>
    </p:embeddedFont>
    <p:embeddedFont>
      <p:font typeface="TDTD순명조 Bold" charset="1" panose="02000803000000000000"/>
      <p:regular r:id="rId25"/>
    </p:embeddedFont>
    <p:embeddedFont>
      <p:font typeface="Gotham Light" charset="1" panose="00000000000000000000"/>
      <p:regular r:id="rId26"/>
    </p:embeddedFont>
    <p:embeddedFont>
      <p:font typeface="TDTD순명조" charset="1" panose="02000603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05740"/>
            <a:ext cx="21946809" cy="11396058"/>
            <a:chOff x="0" y="0"/>
            <a:chExt cx="29262412" cy="151947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305353" cy="15194745"/>
            </a:xfrm>
            <a:custGeom>
              <a:avLst/>
              <a:gdLst/>
              <a:ahLst/>
              <a:cxnLst/>
              <a:rect r="r" b="b" t="t" l="l"/>
              <a:pathLst>
                <a:path h="15194745" w="16305353">
                  <a:moveTo>
                    <a:pt x="0" y="0"/>
                  </a:moveTo>
                  <a:lnTo>
                    <a:pt x="16305353" y="0"/>
                  </a:lnTo>
                  <a:lnTo>
                    <a:pt x="16305353" y="15194745"/>
                  </a:lnTo>
                  <a:lnTo>
                    <a:pt x="0" y="15194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1000"/>
              </a:blip>
              <a:stretch>
                <a:fillRect l="0" t="0" r="-5531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false" rot="0">
              <a:off x="16292653" y="0"/>
              <a:ext cx="12969759" cy="15194745"/>
            </a:xfrm>
            <a:custGeom>
              <a:avLst/>
              <a:gdLst/>
              <a:ahLst/>
              <a:cxnLst/>
              <a:rect r="r" b="b" t="t" l="l"/>
              <a:pathLst>
                <a:path h="15194745" w="12969759">
                  <a:moveTo>
                    <a:pt x="12969759" y="0"/>
                  </a:moveTo>
                  <a:lnTo>
                    <a:pt x="0" y="0"/>
                  </a:lnTo>
                  <a:lnTo>
                    <a:pt x="0" y="15194745"/>
                  </a:lnTo>
                  <a:lnTo>
                    <a:pt x="12969759" y="15194745"/>
                  </a:lnTo>
                  <a:lnTo>
                    <a:pt x="12969759" y="0"/>
                  </a:lnTo>
                  <a:close/>
                </a:path>
              </a:pathLst>
            </a:custGeom>
            <a:blipFill>
              <a:blip r:embed="rId2">
                <a:alphaModFix amt="71000"/>
              </a:blip>
              <a:stretch>
                <a:fillRect l="-25192" t="0" r="-70066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5361489" y="3860870"/>
            <a:ext cx="8895969" cy="181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57"/>
              </a:lnSpc>
              <a:spcBef>
                <a:spcPct val="0"/>
              </a:spcBef>
            </a:pPr>
            <a:r>
              <a:rPr lang="en-US" b="true" sz="10612" spc="-265">
                <a:solidFill>
                  <a:srgbClr val="545454"/>
                </a:solidFill>
                <a:latin typeface="Noto Serif Display ExtraCondensed Bold"/>
                <a:ea typeface="Noto Serif Display ExtraCondensed Bold"/>
                <a:cs typeface="Noto Serif Display ExtraCondensed Bold"/>
                <a:sym typeface="Noto Serif Display ExtraCondensed Bold"/>
              </a:rPr>
              <a:t>칸트의 주요저서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68983" y="5753239"/>
            <a:ext cx="5150035" cy="472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1"/>
              </a:lnSpc>
              <a:spcBef>
                <a:spcPct val="0"/>
              </a:spcBef>
            </a:pPr>
            <a:r>
              <a:rPr lang="en-US" sz="2758" spc="-68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방사선학과 20260378 정수안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935191" y="4603877"/>
            <a:ext cx="8417618" cy="955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4"/>
              </a:lnSpc>
              <a:spcBef>
                <a:spcPct val="0"/>
              </a:spcBef>
            </a:pPr>
            <a:r>
              <a:rPr lang="en-US" b="true" sz="5510" spc="-13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물자체 , 현상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172149" y="3861229"/>
            <a:ext cx="9943703" cy="289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4"/>
              </a:lnSpc>
              <a:spcBef>
                <a:spcPct val="0"/>
              </a:spcBef>
            </a:pPr>
            <a:r>
              <a:rPr lang="en-US" b="true" sz="5510" spc="-13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실천이성비판에서 무조건적으로 따라야하는 도덕법칙인 ㅇㅇㅇㅇ을 제시하였다.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8143" y="23762"/>
            <a:ext cx="3513685" cy="995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1"/>
              </a:lnSpc>
              <a:spcBef>
                <a:spcPct val="0"/>
              </a:spcBef>
            </a:pPr>
            <a:r>
              <a:rPr lang="en-US" b="true" sz="5722" spc="-143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퀴즈2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5885867" y="4603877"/>
            <a:ext cx="6516267" cy="955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4"/>
              </a:lnSpc>
              <a:spcBef>
                <a:spcPct val="0"/>
              </a:spcBef>
            </a:pPr>
            <a:r>
              <a:rPr lang="en-US" b="true" sz="5510" spc="-13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정언명령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3434207" y="4206367"/>
            <a:ext cx="11419586" cy="2624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4"/>
              </a:lnSpc>
            </a:pPr>
            <a:r>
              <a:rPr lang="en-US" b="true" sz="5510" spc="-13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자연에는 ㅇㅇ이 있는것처럼 보이지만 이는 인간의 ㅇㅇㅇ에서 비롯된다.</a:t>
            </a:r>
          </a:p>
          <a:p>
            <a:pPr algn="ctr">
              <a:lnSpc>
                <a:spcPts val="5333"/>
              </a:lnSpc>
              <a:spcBef>
                <a:spcPct val="0"/>
              </a:spcBef>
            </a:pPr>
            <a:r>
              <a:rPr lang="en-US" b="true" sz="3809" spc="-95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- 판단력비판 -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8250" y="53907"/>
            <a:ext cx="3430556" cy="97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1"/>
              </a:lnSpc>
              <a:spcBef>
                <a:spcPct val="0"/>
              </a:spcBef>
            </a:pPr>
            <a:r>
              <a:rPr lang="en-US" b="true" sz="5587" spc="-139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퀴즈3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809212" y="4603877"/>
            <a:ext cx="8669576" cy="955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4"/>
              </a:lnSpc>
              <a:spcBef>
                <a:spcPct val="0"/>
              </a:spcBef>
            </a:pPr>
            <a:r>
              <a:rPr lang="en-US" b="true" sz="5510" spc="-13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목적,판단력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881017" y="2996240"/>
            <a:ext cx="15759429" cy="4559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63"/>
              </a:lnSpc>
            </a:pPr>
            <a:r>
              <a:rPr lang="en-US" sz="3259" spc="-81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••- 칸트 : 경험론과 합리론을 종합하여 인간 인식의 한계를 설명한 계몽주의 사상가</a:t>
            </a:r>
          </a:p>
          <a:p>
            <a:pPr algn="just">
              <a:lnSpc>
                <a:spcPts val="4563"/>
              </a:lnSpc>
            </a:pPr>
          </a:p>
          <a:p>
            <a:pPr algn="just">
              <a:lnSpc>
                <a:spcPts val="4563"/>
              </a:lnSpc>
            </a:pPr>
            <a:r>
              <a:rPr lang="en-US" sz="3259" spc="-81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- 순수이성비판 : 나는 무엇을 어떻게 알 수 잇는가?</a:t>
            </a:r>
          </a:p>
          <a:p>
            <a:pPr algn="just">
              <a:lnSpc>
                <a:spcPts val="4563"/>
              </a:lnSpc>
            </a:pPr>
            <a:r>
              <a:rPr lang="en-US" sz="3259" spc="-81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                            물자체가 차니라 현상만 인식</a:t>
            </a:r>
          </a:p>
          <a:p>
            <a:pPr algn="just">
              <a:lnSpc>
                <a:spcPts val="4563"/>
              </a:lnSpc>
            </a:pPr>
            <a:r>
              <a:rPr lang="en-US" sz="3259" spc="-81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- 실천이성비판 : 나는 어떻게 행동해야하나?</a:t>
            </a:r>
          </a:p>
          <a:p>
            <a:pPr algn="just">
              <a:lnSpc>
                <a:spcPts val="4563"/>
              </a:lnSpc>
            </a:pPr>
            <a:r>
              <a:rPr lang="en-US" sz="3259" spc="-81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                           도덕은 이성에서 나오며 정언명령을 따라야한다.</a:t>
            </a:r>
          </a:p>
          <a:p>
            <a:pPr algn="just">
              <a:lnSpc>
                <a:spcPts val="4563"/>
              </a:lnSpc>
            </a:pPr>
            <a:r>
              <a:rPr lang="en-US" sz="3259" spc="-81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- 판단력비판 : 나는 무엇을 바랄 수 있는가?</a:t>
            </a:r>
          </a:p>
          <a:p>
            <a:pPr algn="just">
              <a:lnSpc>
                <a:spcPts val="4563"/>
              </a:lnSpc>
              <a:spcBef>
                <a:spcPct val="0"/>
              </a:spcBef>
            </a:pPr>
            <a:r>
              <a:rPr lang="en-US" sz="3259" spc="-81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                        미와 목적에 대한 판단은 주관적이지만 보편성을 가진다.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68250" y="176989"/>
            <a:ext cx="3011168" cy="85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5"/>
              </a:lnSpc>
              <a:spcBef>
                <a:spcPct val="0"/>
              </a:spcBef>
            </a:pPr>
            <a:r>
              <a:rPr lang="en-US" sz="4904" spc="-122">
                <a:solidFill>
                  <a:srgbClr val="545454"/>
                </a:solidFill>
                <a:latin typeface="TDTD순명조"/>
                <a:ea typeface="TDTD순명조"/>
                <a:cs typeface="TDTD순명조"/>
                <a:sym typeface="TDTD순명조"/>
              </a:rPr>
              <a:t>요약정리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32394" y="3196911"/>
            <a:ext cx="845840" cy="76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491" i="true" spc="-112">
                <a:solidFill>
                  <a:srgbClr val="545454"/>
                </a:solidFill>
                <a:latin typeface="Noto Serif Display ExtraCondensed Light Italics"/>
                <a:ea typeface="Noto Serif Display ExtraCondensed Light Italics"/>
                <a:cs typeface="Noto Serif Display ExtraCondensed Light Italics"/>
                <a:sym typeface="Noto Serif Display ExtraCondensed Light Italics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732394" y="4193748"/>
            <a:ext cx="845840" cy="76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491" i="true" spc="-112">
                <a:solidFill>
                  <a:srgbClr val="545454"/>
                </a:solidFill>
                <a:latin typeface="Noto Serif Display ExtraCondensed Light Italics"/>
                <a:ea typeface="Noto Serif Display ExtraCondensed Light Italics"/>
                <a:cs typeface="Noto Serif Display ExtraCondensed Light Italics"/>
                <a:sym typeface="Noto Serif Display ExtraCondensed Light Italics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32394" y="5195638"/>
            <a:ext cx="845840" cy="76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491" i="true" spc="-112">
                <a:solidFill>
                  <a:srgbClr val="545454"/>
                </a:solidFill>
                <a:latin typeface="Noto Serif Display ExtraCondensed Light Italics"/>
                <a:ea typeface="Noto Serif Display ExtraCondensed Light Italics"/>
                <a:cs typeface="Noto Serif Display ExtraCondensed Light Italics"/>
                <a:sym typeface="Noto Serif Display ExtraCondensed Light Italics"/>
              </a:rPr>
              <a:t>03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32394" y="6207054"/>
            <a:ext cx="845840" cy="76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491" i="true" spc="-112">
                <a:solidFill>
                  <a:srgbClr val="545454"/>
                </a:solidFill>
                <a:latin typeface="Noto Serif Display ExtraCondensed Light Italics"/>
                <a:ea typeface="Noto Serif Display ExtraCondensed Light Italics"/>
                <a:cs typeface="Noto Serif Display ExtraCondensed Light Italics"/>
                <a:sym typeface="Noto Serif Display ExtraCondensed Light Italics"/>
              </a:rPr>
              <a:t>04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32394" y="7218469"/>
            <a:ext cx="845840" cy="76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491" i="true" spc="-112">
                <a:solidFill>
                  <a:srgbClr val="545454"/>
                </a:solidFill>
                <a:latin typeface="Noto Serif Display ExtraCondensed Light Italics"/>
                <a:ea typeface="Noto Serif Display ExtraCondensed Light Italics"/>
                <a:cs typeface="Noto Serif Display ExtraCondensed Light Italics"/>
                <a:sym typeface="Noto Serif Display ExtraCondensed Light Italics"/>
              </a:rPr>
              <a:t>05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6095" y="3290751"/>
            <a:ext cx="349626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spc="-8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칸트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06095" y="4287588"/>
            <a:ext cx="349626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spc="-8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순수이성비판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06095" y="5289478"/>
            <a:ext cx="349626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spc="-8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실천이성비판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06095" y="6300893"/>
            <a:ext cx="349626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spc="-8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판단력비판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06095" y="7312309"/>
            <a:ext cx="349626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spc="-8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퀴즈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8250" y="528774"/>
            <a:ext cx="4085692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-52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CONTENT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38631" y="5312670"/>
            <a:ext cx="2730778" cy="805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6"/>
              </a:lnSpc>
              <a:spcBef>
                <a:spcPct val="0"/>
              </a:spcBef>
            </a:pPr>
            <a:r>
              <a:rPr lang="en-US" b="true" sz="4647" spc="-116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목차</a:t>
            </a:r>
          </a:p>
        </p:txBody>
      </p:sp>
      <p:sp>
        <p:nvSpPr>
          <p:cNvPr name="AutoShape 14" id="14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8358256" y="4084054"/>
            <a:ext cx="7241788" cy="0"/>
          </a:xfrm>
          <a:prstGeom prst="line">
            <a:avLst/>
          </a:prstGeom>
          <a:ln cap="flat" w="19050">
            <a:solidFill>
              <a:srgbClr val="54545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8358256" y="5089556"/>
            <a:ext cx="7241788" cy="0"/>
          </a:xfrm>
          <a:prstGeom prst="line">
            <a:avLst/>
          </a:prstGeom>
          <a:ln cap="flat" w="19050">
            <a:solidFill>
              <a:srgbClr val="54545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8358256" y="6095057"/>
            <a:ext cx="7241788" cy="0"/>
          </a:xfrm>
          <a:prstGeom prst="line">
            <a:avLst/>
          </a:prstGeom>
          <a:ln cap="flat" w="19050">
            <a:solidFill>
              <a:srgbClr val="54545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8358256" y="7100558"/>
            <a:ext cx="7241788" cy="0"/>
          </a:xfrm>
          <a:prstGeom prst="line">
            <a:avLst/>
          </a:prstGeom>
          <a:ln cap="flat" w="19050">
            <a:solidFill>
              <a:srgbClr val="54545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8358256" y="8106059"/>
            <a:ext cx="7241788" cy="0"/>
          </a:xfrm>
          <a:prstGeom prst="line">
            <a:avLst/>
          </a:prstGeom>
          <a:ln cap="flat" w="19050">
            <a:solidFill>
              <a:srgbClr val="54545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8435115" y="9115709"/>
            <a:ext cx="7241788" cy="0"/>
          </a:xfrm>
          <a:prstGeom prst="line">
            <a:avLst/>
          </a:prstGeom>
          <a:ln cap="flat" w="19050">
            <a:solidFill>
              <a:srgbClr val="54545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8732394" y="8153684"/>
            <a:ext cx="845840" cy="76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8"/>
              </a:lnSpc>
              <a:spcBef>
                <a:spcPct val="0"/>
              </a:spcBef>
            </a:pPr>
            <a:r>
              <a:rPr lang="en-US" sz="4491" i="true" spc="-112">
                <a:solidFill>
                  <a:srgbClr val="545454"/>
                </a:solidFill>
                <a:latin typeface="Noto Serif Display ExtraCondensed Light Italics"/>
                <a:ea typeface="Noto Serif Display ExtraCondensed Light Italics"/>
                <a:cs typeface="Noto Serif Display ExtraCondensed Light Italics"/>
                <a:sym typeface="Noto Serif Display ExtraCondensed Light Italics"/>
              </a:rPr>
              <a:t>06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06095" y="8315609"/>
            <a:ext cx="349626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spc="-8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요약 &amp; 정리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4823583">
            <a:off x="13320134" y="6977122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700" y="0"/>
                </a:lnTo>
                <a:lnTo>
                  <a:pt x="10940700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6940" y="1801975"/>
            <a:ext cx="4275416" cy="7456325"/>
          </a:xfrm>
          <a:custGeom>
            <a:avLst/>
            <a:gdLst/>
            <a:ahLst/>
            <a:cxnLst/>
            <a:rect r="r" b="b" t="t" l="l"/>
            <a:pathLst>
              <a:path h="7456325" w="4275416">
                <a:moveTo>
                  <a:pt x="0" y="0"/>
                </a:moveTo>
                <a:lnTo>
                  <a:pt x="4275415" y="0"/>
                </a:lnTo>
                <a:lnTo>
                  <a:pt x="4275415" y="7456325"/>
                </a:lnTo>
                <a:lnTo>
                  <a:pt x="0" y="7456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221202" y="2232657"/>
            <a:ext cx="6436731" cy="705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22"/>
              </a:lnSpc>
              <a:spcBef>
                <a:spcPct val="0"/>
              </a:spcBef>
            </a:pPr>
            <a:r>
              <a:rPr lang="en-US" b="true" sz="4087" spc="-102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임마누엘 칸트 ( 1724 ~ 1803 )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21202" y="4078279"/>
            <a:ext cx="8544967" cy="345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647"/>
              </a:lnSpc>
              <a:buFont typeface="Arial"/>
              <a:buChar char="•"/>
            </a:pPr>
            <a:r>
              <a:rPr lang="en-US" sz="2799" spc="-6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독일 철학의 시초</a:t>
            </a:r>
          </a:p>
          <a:p>
            <a:pPr algn="l" marL="604516" indent="-302258" lvl="1">
              <a:lnSpc>
                <a:spcPts val="4647"/>
              </a:lnSpc>
              <a:buFont typeface="Arial"/>
              <a:buChar char="•"/>
            </a:pPr>
            <a:r>
              <a:rPr lang="en-US" sz="2799" spc="-6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계몽주의 사상을 발전시킨 인물</a:t>
            </a:r>
          </a:p>
          <a:p>
            <a:pPr algn="l" marL="604516" indent="-302258" lvl="1">
              <a:lnSpc>
                <a:spcPts val="4647"/>
              </a:lnSpc>
              <a:buFont typeface="Arial"/>
              <a:buChar char="•"/>
            </a:pPr>
            <a:r>
              <a:rPr lang="en-US" sz="2799" spc="-6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이성을 통해 인간의 자유와 존엄성을 옹호</a:t>
            </a:r>
          </a:p>
          <a:p>
            <a:pPr algn="l" marL="604516" indent="-302258" lvl="1">
              <a:lnSpc>
                <a:spcPts val="4647"/>
              </a:lnSpc>
              <a:buFont typeface="Arial"/>
              <a:buChar char="•"/>
            </a:pPr>
            <a:r>
              <a:rPr lang="en-US" sz="2799" spc="-6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경험론과 합리론을 종합하는 인식론을 창시</a:t>
            </a:r>
          </a:p>
          <a:p>
            <a:pPr algn="l" marL="604516" indent="-302258" lvl="1">
              <a:lnSpc>
                <a:spcPts val="4647"/>
              </a:lnSpc>
              <a:buFont typeface="Arial"/>
              <a:buChar char="•"/>
            </a:pPr>
            <a:r>
              <a:rPr lang="en-US" sz="2799" spc="-6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의무론을 제시하여 도덕 철학의 기초를 마련</a:t>
            </a:r>
          </a:p>
          <a:p>
            <a:pPr algn="l" marL="604516" indent="-302258" lvl="1">
              <a:lnSpc>
                <a:spcPts val="4647"/>
              </a:lnSpc>
              <a:buFont typeface="Arial"/>
              <a:buChar char="•"/>
            </a:pPr>
            <a:r>
              <a:rPr lang="en-US" sz="2799" spc="-69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현대철학, 윤리학, 정치철학 등 다양한 분야에 영향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568250" y="2597828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-4823583">
            <a:off x="13320134" y="6977122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700" y="0"/>
                </a:lnTo>
                <a:lnTo>
                  <a:pt x="10940700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36770" y="3646970"/>
            <a:ext cx="3325133" cy="1095337"/>
            <a:chOff x="0" y="0"/>
            <a:chExt cx="875755" cy="2884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75755" cy="288484"/>
            </a:xfrm>
            <a:custGeom>
              <a:avLst/>
              <a:gdLst/>
              <a:ahLst/>
              <a:cxnLst/>
              <a:rect r="r" b="b" t="t" l="l"/>
              <a:pathLst>
                <a:path h="288484" w="875755">
                  <a:moveTo>
                    <a:pt x="144242" y="0"/>
                  </a:moveTo>
                  <a:lnTo>
                    <a:pt x="731513" y="0"/>
                  </a:lnTo>
                  <a:cubicBezTo>
                    <a:pt x="811176" y="0"/>
                    <a:pt x="875755" y="64579"/>
                    <a:pt x="875755" y="144242"/>
                  </a:cubicBezTo>
                  <a:lnTo>
                    <a:pt x="875755" y="144242"/>
                  </a:lnTo>
                  <a:cubicBezTo>
                    <a:pt x="875755" y="182497"/>
                    <a:pt x="860558" y="219186"/>
                    <a:pt x="833508" y="246236"/>
                  </a:cubicBezTo>
                  <a:cubicBezTo>
                    <a:pt x="806457" y="273287"/>
                    <a:pt x="769769" y="288484"/>
                    <a:pt x="731513" y="288484"/>
                  </a:cubicBezTo>
                  <a:lnTo>
                    <a:pt x="144242" y="288484"/>
                  </a:lnTo>
                  <a:cubicBezTo>
                    <a:pt x="105987" y="288484"/>
                    <a:pt x="69298" y="273287"/>
                    <a:pt x="42247" y="246236"/>
                  </a:cubicBezTo>
                  <a:cubicBezTo>
                    <a:pt x="15197" y="219186"/>
                    <a:pt x="0" y="182497"/>
                    <a:pt x="0" y="144242"/>
                  </a:cubicBezTo>
                  <a:lnTo>
                    <a:pt x="0" y="144242"/>
                  </a:lnTo>
                  <a:cubicBezTo>
                    <a:pt x="0" y="105987"/>
                    <a:pt x="15197" y="69298"/>
                    <a:pt x="42247" y="42247"/>
                  </a:cubicBezTo>
                  <a:cubicBezTo>
                    <a:pt x="69298" y="15197"/>
                    <a:pt x="105987" y="0"/>
                    <a:pt x="14424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45454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42875"/>
              <a:ext cx="875755" cy="431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47"/>
                </a:lnSpc>
              </a:pPr>
              <a:r>
                <a:rPr lang="en-US" b="true" sz="2799" spc="-69">
                  <a:solidFill>
                    <a:srgbClr val="000000"/>
                  </a:solidFill>
                  <a:latin typeface="TDTD순명조 Bold"/>
                  <a:ea typeface="TDTD순명조 Bold"/>
                  <a:cs typeface="TDTD순명조 Bold"/>
                  <a:sym typeface="TDTD순명조 Bold"/>
                </a:rPr>
                <a:t>순수이성비판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328309" y="3646970"/>
            <a:ext cx="3325133" cy="1095337"/>
            <a:chOff x="0" y="0"/>
            <a:chExt cx="875755" cy="2884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75755" cy="288484"/>
            </a:xfrm>
            <a:custGeom>
              <a:avLst/>
              <a:gdLst/>
              <a:ahLst/>
              <a:cxnLst/>
              <a:rect r="r" b="b" t="t" l="l"/>
              <a:pathLst>
                <a:path h="288484" w="875755">
                  <a:moveTo>
                    <a:pt x="144242" y="0"/>
                  </a:moveTo>
                  <a:lnTo>
                    <a:pt x="731513" y="0"/>
                  </a:lnTo>
                  <a:cubicBezTo>
                    <a:pt x="811176" y="0"/>
                    <a:pt x="875755" y="64579"/>
                    <a:pt x="875755" y="144242"/>
                  </a:cubicBezTo>
                  <a:lnTo>
                    <a:pt x="875755" y="144242"/>
                  </a:lnTo>
                  <a:cubicBezTo>
                    <a:pt x="875755" y="182497"/>
                    <a:pt x="860558" y="219186"/>
                    <a:pt x="833508" y="246236"/>
                  </a:cubicBezTo>
                  <a:cubicBezTo>
                    <a:pt x="806457" y="273287"/>
                    <a:pt x="769769" y="288484"/>
                    <a:pt x="731513" y="288484"/>
                  </a:cubicBezTo>
                  <a:lnTo>
                    <a:pt x="144242" y="288484"/>
                  </a:lnTo>
                  <a:cubicBezTo>
                    <a:pt x="105987" y="288484"/>
                    <a:pt x="69298" y="273287"/>
                    <a:pt x="42247" y="246236"/>
                  </a:cubicBezTo>
                  <a:cubicBezTo>
                    <a:pt x="15197" y="219186"/>
                    <a:pt x="0" y="182497"/>
                    <a:pt x="0" y="144242"/>
                  </a:cubicBezTo>
                  <a:lnTo>
                    <a:pt x="0" y="144242"/>
                  </a:lnTo>
                  <a:cubicBezTo>
                    <a:pt x="0" y="105987"/>
                    <a:pt x="15197" y="69298"/>
                    <a:pt x="42247" y="42247"/>
                  </a:cubicBezTo>
                  <a:cubicBezTo>
                    <a:pt x="69298" y="15197"/>
                    <a:pt x="105987" y="0"/>
                    <a:pt x="14424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45454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42875"/>
              <a:ext cx="875755" cy="431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47"/>
                </a:lnSpc>
              </a:pPr>
              <a:r>
                <a:rPr lang="en-US" b="true" sz="2799" spc="-69">
                  <a:solidFill>
                    <a:srgbClr val="000000"/>
                  </a:solidFill>
                  <a:latin typeface="TDTD순명조 Bold"/>
                  <a:ea typeface="TDTD순명조 Bold"/>
                  <a:cs typeface="TDTD순명조 Bold"/>
                  <a:sym typeface="TDTD순명조 Bold"/>
                </a:rPr>
                <a:t>판단력비판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215667" y="3646970"/>
            <a:ext cx="3325133" cy="1095337"/>
            <a:chOff x="0" y="0"/>
            <a:chExt cx="875755" cy="2884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75755" cy="288484"/>
            </a:xfrm>
            <a:custGeom>
              <a:avLst/>
              <a:gdLst/>
              <a:ahLst/>
              <a:cxnLst/>
              <a:rect r="r" b="b" t="t" l="l"/>
              <a:pathLst>
                <a:path h="288484" w="875755">
                  <a:moveTo>
                    <a:pt x="144242" y="0"/>
                  </a:moveTo>
                  <a:lnTo>
                    <a:pt x="731513" y="0"/>
                  </a:lnTo>
                  <a:cubicBezTo>
                    <a:pt x="811176" y="0"/>
                    <a:pt x="875755" y="64579"/>
                    <a:pt x="875755" y="144242"/>
                  </a:cubicBezTo>
                  <a:lnTo>
                    <a:pt x="875755" y="144242"/>
                  </a:lnTo>
                  <a:cubicBezTo>
                    <a:pt x="875755" y="182497"/>
                    <a:pt x="860558" y="219186"/>
                    <a:pt x="833508" y="246236"/>
                  </a:cubicBezTo>
                  <a:cubicBezTo>
                    <a:pt x="806457" y="273287"/>
                    <a:pt x="769769" y="288484"/>
                    <a:pt x="731513" y="288484"/>
                  </a:cubicBezTo>
                  <a:lnTo>
                    <a:pt x="144242" y="288484"/>
                  </a:lnTo>
                  <a:cubicBezTo>
                    <a:pt x="105987" y="288484"/>
                    <a:pt x="69298" y="273287"/>
                    <a:pt x="42247" y="246236"/>
                  </a:cubicBezTo>
                  <a:cubicBezTo>
                    <a:pt x="15197" y="219186"/>
                    <a:pt x="0" y="182497"/>
                    <a:pt x="0" y="144242"/>
                  </a:cubicBezTo>
                  <a:lnTo>
                    <a:pt x="0" y="144242"/>
                  </a:lnTo>
                  <a:cubicBezTo>
                    <a:pt x="0" y="105987"/>
                    <a:pt x="15197" y="69298"/>
                    <a:pt x="42247" y="42247"/>
                  </a:cubicBezTo>
                  <a:cubicBezTo>
                    <a:pt x="69298" y="15197"/>
                    <a:pt x="105987" y="0"/>
                    <a:pt x="14424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45454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42875"/>
              <a:ext cx="875755" cy="431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47"/>
                </a:lnSpc>
              </a:pPr>
              <a:r>
                <a:rPr lang="en-US" b="true" sz="2799" spc="-69">
                  <a:solidFill>
                    <a:srgbClr val="000000"/>
                  </a:solidFill>
                  <a:latin typeface="TDTD순명조 Bold"/>
                  <a:ea typeface="TDTD순명조 Bold"/>
                  <a:cs typeface="TDTD순명조 Bold"/>
                  <a:sym typeface="TDTD순명조 Bold"/>
                </a:rPr>
                <a:t>실천이성비판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10104" y="5049554"/>
            <a:ext cx="3151799" cy="4921987"/>
          </a:xfrm>
          <a:custGeom>
            <a:avLst/>
            <a:gdLst/>
            <a:ahLst/>
            <a:cxnLst/>
            <a:rect r="r" b="b" t="t" l="l"/>
            <a:pathLst>
              <a:path h="4921987" w="3151799">
                <a:moveTo>
                  <a:pt x="0" y="0"/>
                </a:moveTo>
                <a:lnTo>
                  <a:pt x="3151799" y="0"/>
                </a:lnTo>
                <a:lnTo>
                  <a:pt x="3151799" y="4921987"/>
                </a:lnTo>
                <a:lnTo>
                  <a:pt x="0" y="4921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376070" y="5049554"/>
            <a:ext cx="3229611" cy="4923187"/>
          </a:xfrm>
          <a:custGeom>
            <a:avLst/>
            <a:gdLst/>
            <a:ahLst/>
            <a:cxnLst/>
            <a:rect r="r" b="b" t="t" l="l"/>
            <a:pathLst>
              <a:path h="4923187" w="3229611">
                <a:moveTo>
                  <a:pt x="0" y="0"/>
                </a:moveTo>
                <a:lnTo>
                  <a:pt x="3229611" y="0"/>
                </a:lnTo>
                <a:lnTo>
                  <a:pt x="3229611" y="4923187"/>
                </a:lnTo>
                <a:lnTo>
                  <a:pt x="0" y="4923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754870" y="5049554"/>
            <a:ext cx="2785930" cy="4921987"/>
          </a:xfrm>
          <a:custGeom>
            <a:avLst/>
            <a:gdLst/>
            <a:ahLst/>
            <a:cxnLst/>
            <a:rect r="r" b="b" t="t" l="l"/>
            <a:pathLst>
              <a:path h="4921987" w="2785930">
                <a:moveTo>
                  <a:pt x="0" y="0"/>
                </a:moveTo>
                <a:lnTo>
                  <a:pt x="2785930" y="0"/>
                </a:lnTo>
                <a:lnTo>
                  <a:pt x="2785930" y="4921987"/>
                </a:lnTo>
                <a:lnTo>
                  <a:pt x="0" y="4921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68250" y="528774"/>
            <a:ext cx="4085692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-52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SKILLS &amp; TOOLS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34058" y="509724"/>
            <a:ext cx="4085692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pc="-52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디자이너 이수진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38887" y="1468667"/>
            <a:ext cx="5380143" cy="748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2"/>
              </a:lnSpc>
              <a:spcBef>
                <a:spcPct val="0"/>
              </a:spcBef>
            </a:pPr>
            <a:r>
              <a:rPr lang="en-US" b="true" sz="4287" spc="-10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임마누엘 칸트의 비판서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568250" y="2597828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-4823583">
            <a:off x="13320134" y="6977122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700" y="0"/>
                </a:lnTo>
                <a:lnTo>
                  <a:pt x="10940700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33204" y="2918328"/>
            <a:ext cx="4221365" cy="6339972"/>
          </a:xfrm>
          <a:custGeom>
            <a:avLst/>
            <a:gdLst/>
            <a:ahLst/>
            <a:cxnLst/>
            <a:rect r="r" b="b" t="t" l="l"/>
            <a:pathLst>
              <a:path h="6339972" w="4221365">
                <a:moveTo>
                  <a:pt x="0" y="0"/>
                </a:moveTo>
                <a:lnTo>
                  <a:pt x="4221365" y="0"/>
                </a:lnTo>
                <a:lnTo>
                  <a:pt x="4221365" y="6339972"/>
                </a:lnTo>
                <a:lnTo>
                  <a:pt x="0" y="6339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8250" y="528774"/>
            <a:ext cx="4085692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-52">
                <a:solidFill>
                  <a:srgbClr val="545454"/>
                </a:solidFill>
                <a:latin typeface="Gotham"/>
                <a:ea typeface="Gotham"/>
                <a:cs typeface="Gotham"/>
                <a:sym typeface="Gotham"/>
              </a:rPr>
              <a:t>EDUCATION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634058" y="509724"/>
            <a:ext cx="4085692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pc="-52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디자이너 이수진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8887" y="1468667"/>
            <a:ext cx="4077030" cy="748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2"/>
              </a:lnSpc>
              <a:spcBef>
                <a:spcPct val="0"/>
              </a:spcBef>
            </a:pPr>
            <a:r>
              <a:rPr lang="en-US" b="true" sz="4287" spc="-10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순수이성비판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8250" y="3019296"/>
            <a:ext cx="7531654" cy="65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5477"/>
              </a:lnSpc>
              <a:spcBef>
                <a:spcPct val="0"/>
              </a:spcBef>
              <a:buAutoNum type="arabicPeriod" startAt="1"/>
            </a:pPr>
            <a:r>
              <a:rPr lang="en-US" sz="3299" spc="-82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  순수이성비판 (1781) : 인식론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748354"/>
            <a:ext cx="10456565" cy="1494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‘나는 무엇을 어떻게 알 수 있는가?’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경험 + 선천적 인식구조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우리가 직접적으로 볼 수 있는 것은 물자체가 아니라 현상이다.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090235"/>
            <a:ext cx="9355783" cy="2058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4"/>
              </a:lnSpc>
            </a:pPr>
            <a:r>
              <a:rPr lang="en-US" sz="2899" spc="-72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순수이성이란?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경험에 의존하지 않고 선천적으로 주어지는 인간의 이성 능력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경험적인 감각이나 지각과는 구별되며 오직 이성 자체의 능력만을 사용하여 진리를 탐구하는 능력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568250" y="2597828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-4823583">
            <a:off x="13320134" y="6977122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700" y="0"/>
                </a:lnTo>
                <a:lnTo>
                  <a:pt x="10940700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176377" y="2901446"/>
            <a:ext cx="4542786" cy="6953243"/>
          </a:xfrm>
          <a:custGeom>
            <a:avLst/>
            <a:gdLst/>
            <a:ahLst/>
            <a:cxnLst/>
            <a:rect r="r" b="b" t="t" l="l"/>
            <a:pathLst>
              <a:path h="6953243" w="4542786">
                <a:moveTo>
                  <a:pt x="0" y="0"/>
                </a:moveTo>
                <a:lnTo>
                  <a:pt x="4542786" y="0"/>
                </a:lnTo>
                <a:lnTo>
                  <a:pt x="4542786" y="6953243"/>
                </a:lnTo>
                <a:lnTo>
                  <a:pt x="0" y="6953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38887" y="1468667"/>
            <a:ext cx="4077030" cy="748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2"/>
              </a:lnSpc>
              <a:spcBef>
                <a:spcPct val="0"/>
              </a:spcBef>
            </a:pPr>
            <a:r>
              <a:rPr lang="en-US" b="true" sz="4287" spc="-10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실천이성비판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8250" y="3019296"/>
            <a:ext cx="7531654" cy="65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5477"/>
              </a:lnSpc>
              <a:spcBef>
                <a:spcPct val="0"/>
              </a:spcBef>
              <a:buAutoNum type="arabicPeriod" startAt="1"/>
            </a:pPr>
            <a:r>
              <a:rPr lang="en-US" sz="3299" spc="-82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  실천이성비판 (1788) : 윤리학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8250" y="7111493"/>
            <a:ext cx="4077030" cy="65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5477"/>
              </a:lnSpc>
              <a:spcBef>
                <a:spcPct val="0"/>
              </a:spcBef>
              <a:buAutoNum type="arabicPeriod" startAt="1"/>
            </a:pPr>
            <a:r>
              <a:rPr lang="en-US" sz="3299" spc="-82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 실천이성의 의미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702812"/>
            <a:ext cx="10456565" cy="2503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‘나는 어떻게 행동해야하나?’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도덕 = 이성에서 나옴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정언명령 제시 ; 무조건적으로 따라야 할 도덕 법칙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자율성 : 인간이 외부의 강제가 아니라 자신의 이성에 따라 스스로 도덕 법칙을 세우고 따르는 것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8887" y="7888461"/>
            <a:ext cx="9355783" cy="1049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4"/>
              </a:lnSpc>
            </a:pPr>
            <a:r>
              <a:rPr lang="en-US" sz="2899" spc="-72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실천이성이란?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도덕적 행위를 가능하게 하는 이성 능력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568250" y="2597828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-4823583">
            <a:off x="13320134" y="6977122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700" y="0"/>
                </a:lnTo>
                <a:lnTo>
                  <a:pt x="10940700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387051" y="2901446"/>
            <a:ext cx="4571758" cy="6953243"/>
          </a:xfrm>
          <a:custGeom>
            <a:avLst/>
            <a:gdLst/>
            <a:ahLst/>
            <a:cxnLst/>
            <a:rect r="r" b="b" t="t" l="l"/>
            <a:pathLst>
              <a:path h="6953243" w="4571758">
                <a:moveTo>
                  <a:pt x="0" y="0"/>
                </a:moveTo>
                <a:lnTo>
                  <a:pt x="4571758" y="0"/>
                </a:lnTo>
                <a:lnTo>
                  <a:pt x="4571758" y="6953243"/>
                </a:lnTo>
                <a:lnTo>
                  <a:pt x="0" y="6953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38887" y="1468667"/>
            <a:ext cx="4077030" cy="748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2"/>
              </a:lnSpc>
              <a:spcBef>
                <a:spcPct val="0"/>
              </a:spcBef>
            </a:pPr>
            <a:r>
              <a:rPr lang="en-US" b="true" sz="4287" spc="-10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판단력비판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8250" y="4295203"/>
            <a:ext cx="7531654" cy="65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64" indent="-356232" lvl="1">
              <a:lnSpc>
                <a:spcPts val="5477"/>
              </a:lnSpc>
              <a:spcBef>
                <a:spcPct val="0"/>
              </a:spcBef>
              <a:buAutoNum type="arabicPeriod" startAt="1"/>
            </a:pPr>
            <a:r>
              <a:rPr lang="en-US" sz="3299" spc="-82">
                <a:solidFill>
                  <a:srgbClr val="545454"/>
                </a:solidFill>
                <a:latin typeface="210 소월"/>
                <a:ea typeface="210 소월"/>
                <a:cs typeface="210 소월"/>
                <a:sym typeface="210 소월"/>
              </a:rPr>
              <a:t> 판단력비판(1790) : 미학, 목적론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048250"/>
            <a:ext cx="10806814" cy="1998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‘나는 무엇을 바랄 수 있는가?’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미적판단과 목적론적 판단의 근거를 밝히고 순수이성과 실천이성을 매개로 함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아름다움은 주관적인 쾌감이지만 보편적인 타당성을 주장할 수 있다.</a:t>
            </a:r>
          </a:p>
          <a:p>
            <a:pPr algn="l" marL="561337" indent="-280669" lvl="1">
              <a:lnSpc>
                <a:spcPts val="4029"/>
              </a:lnSpc>
              <a:buFont typeface="Arial"/>
              <a:buChar char="•"/>
            </a:pPr>
            <a:r>
              <a:rPr lang="en-US" sz="2599" spc="-64">
                <a:solidFill>
                  <a:srgbClr val="545454"/>
                </a:solidFill>
                <a:latin typeface="Gotham Light"/>
                <a:ea typeface="Gotham Light"/>
                <a:cs typeface="Gotham Light"/>
                <a:sym typeface="Gotham Light"/>
              </a:rPr>
              <a:t>자연에는 목적이 있는 것처럼 보이지만 이는 인간의 판단력에서 비롯된다.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5885867" y="4125753"/>
            <a:ext cx="6516267" cy="182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57"/>
              </a:lnSpc>
              <a:spcBef>
                <a:spcPct val="0"/>
              </a:spcBef>
            </a:pPr>
            <a:r>
              <a:rPr lang="en-US" b="true" sz="10612" spc="-265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퀴즈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68250" y="1019175"/>
            <a:ext cx="17151500" cy="0"/>
          </a:xfrm>
          <a:prstGeom prst="line">
            <a:avLst/>
          </a:prstGeom>
          <a:ln cap="flat" w="19050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350249" y="2788"/>
            <a:ext cx="3636636" cy="10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1"/>
              </a:lnSpc>
              <a:spcBef>
                <a:spcPct val="0"/>
              </a:spcBef>
            </a:pPr>
            <a:r>
              <a:rPr lang="en-US" b="true" sz="5922" spc="-148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퀴즈1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64611">
            <a:off x="8163708" y="9260836"/>
            <a:ext cx="10940700" cy="3921356"/>
          </a:xfrm>
          <a:custGeom>
            <a:avLst/>
            <a:gdLst/>
            <a:ahLst/>
            <a:cxnLst/>
            <a:rect r="r" b="b" t="t" l="l"/>
            <a:pathLst>
              <a:path h="3921356" w="10940700">
                <a:moveTo>
                  <a:pt x="0" y="0"/>
                </a:moveTo>
                <a:lnTo>
                  <a:pt x="10940699" y="0"/>
                </a:lnTo>
                <a:lnTo>
                  <a:pt x="10940699" y="3921355"/>
                </a:lnTo>
                <a:lnTo>
                  <a:pt x="0" y="392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38" r="0" b="-213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21330" y="4253435"/>
            <a:ext cx="12245339" cy="2624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8"/>
              </a:lnSpc>
            </a:pPr>
            <a:r>
              <a:rPr lang="en-US" b="true" sz="5513" spc="-13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우리가 직접적으로 볼 수 있는 것은 </a:t>
            </a:r>
          </a:p>
          <a:p>
            <a:pPr algn="ctr">
              <a:lnSpc>
                <a:spcPts val="7718"/>
              </a:lnSpc>
            </a:pPr>
            <a:r>
              <a:rPr lang="en-US" b="true" sz="5513" spc="-137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ㅇㅇㅇ가 아니라 ㅇㅇ이다.</a:t>
            </a:r>
          </a:p>
          <a:p>
            <a:pPr algn="ctr">
              <a:lnSpc>
                <a:spcPts val="5338"/>
              </a:lnSpc>
              <a:spcBef>
                <a:spcPct val="0"/>
              </a:spcBef>
            </a:pPr>
            <a:r>
              <a:rPr lang="en-US" b="true" sz="3813" spc="-95">
                <a:solidFill>
                  <a:srgbClr val="545454"/>
                </a:solidFill>
                <a:latin typeface="TDTD순명조 Bold"/>
                <a:ea typeface="TDTD순명조 Bold"/>
                <a:cs typeface="TDTD순명조 Bold"/>
                <a:sym typeface="TDTD순명조 Bold"/>
              </a:rPr>
              <a:t>-순수이성비판-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DAHGdjb6bBw</dc:identifier>
  <dcterms:modified xsi:type="dcterms:W3CDTF">2011-08-01T06:04:30Z</dcterms:modified>
  <cp:revision>1</cp:revision>
  <dc:title>그레이 심플한 크리에이티브 포트폴리오 찢어진 종이 프레젠테이션</dc:title>
</cp:coreProperties>
</file>