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5" r:id="rId5"/>
    <p:sldId id="286" r:id="rId6"/>
    <p:sldId id="292" r:id="rId7"/>
    <p:sldId id="287" r:id="rId8"/>
    <p:sldId id="293" r:id="rId9"/>
    <p:sldId id="294" r:id="rId10"/>
    <p:sldId id="296" r:id="rId11"/>
    <p:sldId id="297" r:id="rId12"/>
    <p:sldId id="295" r:id="rId13"/>
    <p:sldId id="28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EC6"/>
    <a:srgbClr val="FEDBC4"/>
    <a:srgbClr val="FEE6D1"/>
    <a:srgbClr val="FDA988"/>
    <a:srgbClr val="FB5F77"/>
    <a:srgbClr val="53C0E5"/>
    <a:srgbClr val="FFF393"/>
    <a:srgbClr val="9DCCE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ECA80-FACE-4809-9198-F0E7C0E64701}" v="39" dt="2026-03-18T14:13:3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42F6D9-440B-4102-BBA7-FD259A9CB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7EF76C-6A70-4089-9389-D6371A73F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AC6A45-99EC-4709-8FB7-D8033F48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8106B0-56F1-463F-ABBD-63560C98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0F7466-3946-4B3E-9F11-83A41729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8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0831B-97F0-446A-A50D-881D2C7C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95F620-CBC9-49CB-93F5-E57BC06D9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9D38AC-6749-4539-8018-8A1012BA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93F460-FF8E-4CD6-93C9-96EC4778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B3EA0C-0D2B-4ADD-A7B1-7A3DE420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6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A8CF15-9B61-449D-AA5C-35878C1B8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FB8E43-3012-492D-BADC-9208E55F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BC0D38-1805-42ED-A0F7-38D0244E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08B230-3A05-4513-9387-64BBA211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C9FEB8-6730-496B-BC39-9C794189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6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5519D2-2AFA-4137-9E91-62C0DA30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A8C1CC-71B0-4D91-AF40-E53185D93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4E06A3-6544-4F5F-A7D0-C4CBB5D7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B09EAA-E8E5-45F9-9ED8-96CBD1D4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FFC1C8-C929-4B15-B8BD-8E61E9B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51AAC-148F-43F3-B899-F0C8C412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5F7766-FF05-46B9-B655-25B33DC19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01EE8C-14B1-496F-8477-4FA083D3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C54E0B-6B52-4455-A221-D3A34D14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EF6136-166E-47A0-AB59-4EC1D9C5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33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84AB9-E9F1-4B04-83CD-512CCDE8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9CAA8F-7B47-4217-88E0-E572E0B54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A5B781-3CC3-481D-B6DB-BEBC586B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E0AEEF7-2D68-4A89-BC57-A6AC7981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BD166C-5AE3-4E80-B3C1-B352D330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2BE24A-E0AA-4C2A-ADB2-ADBBE197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31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C300B6-D36E-4CB1-9930-370F99F9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A35642-16A5-4EC4-B91C-68D7D2DD3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0DA506-DD80-4352-8F65-B8F9C2BA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69FC05-A707-464F-8EBC-827042AB6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35956B9-E228-47B5-B63F-DAA384F55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65EA58-F93A-4F0B-A603-A65148C4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7E3133B-F2C9-4284-A95B-A7CC8059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D16C7AA-DBCC-4D20-BC7B-3C5F0001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1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DDC3C4-F8FE-4E6B-883A-221FB0E7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D8D45D-E0C9-45F7-B27A-81D94BE9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AFAF4E-3D28-48E6-BC24-B8DD4100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E1065E-68BA-4CAA-9F57-3ADE4BAF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4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46EDB1-C7F4-484A-98E9-5C6A4820DE46}"/>
              </a:ext>
            </a:extLst>
          </p:cNvPr>
          <p:cNvSpPr txBox="1"/>
          <p:nvPr userDrawn="1"/>
        </p:nvSpPr>
        <p:spPr>
          <a:xfrm>
            <a:off x="10279497" y="6608485"/>
            <a:ext cx="19319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3E6146D-796F-4187-AF18-D831C18D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CF53574-4D3F-4CBF-B4AA-F63A1933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60FF91-1097-4760-ACD9-B1551B98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42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36012-C075-4E9A-A23D-CB73ED33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4C2F5B-E708-4BCC-AD47-34449217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D84DE5-58EC-4900-9A31-50480F23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F2CD2-D9D7-4E82-BA5E-B515AA1F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D21A6F-E352-4747-B934-990ADA34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38AEF4-5A03-42F6-B72C-08163127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1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3FE9E4-D1AB-47A5-83F6-EACA52C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4BEB2D-38DA-4BF0-89FE-72226E852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D32E75-C164-404D-A71B-F61CDD5B7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E5FD94-C40C-46F5-97B7-461F2194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844ABDD-A1CA-467D-8411-936D0E17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1B8E42-93B2-4B69-83A3-1281696E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00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4E587E-285A-4993-8B6F-862DFE07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51C361-537E-4559-85DE-4BE5470B8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28F67-0408-4D65-A5A7-1248F01BA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486A-1091-4FF2-9674-E383F588806A}" type="datetimeFigureOut">
              <a:rPr lang="ko-KR" altLang="en-US" smtClean="0"/>
              <a:t>2026-06-10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38F123-FA42-4716-8A42-C0345DB9C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8C2172-ACB0-486D-B8D9-649C41106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956B-A564-489E-BAAD-FE96BAAD1E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4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4F0179F-877D-461B-9076-25635D4BB582}"/>
              </a:ext>
            </a:extLst>
          </p:cNvPr>
          <p:cNvCxnSpPr>
            <a:cxnSpLocks/>
          </p:cNvCxnSpPr>
          <p:nvPr/>
        </p:nvCxnSpPr>
        <p:spPr>
          <a:xfrm>
            <a:off x="6632620" y="2526458"/>
            <a:ext cx="4642834" cy="0"/>
          </a:xfrm>
          <a:prstGeom prst="line">
            <a:avLst/>
          </a:prstGeom>
          <a:ln w="203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A290EE4A-C9A1-9E8F-2441-B13748D7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462FC-2D52-4810-B11C-140080EB5DC9}"/>
              </a:ext>
            </a:extLst>
          </p:cNvPr>
          <p:cNvSpPr txBox="1"/>
          <p:nvPr/>
        </p:nvSpPr>
        <p:spPr>
          <a:xfrm>
            <a:off x="5886436" y="1861178"/>
            <a:ext cx="530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플라톤의 생애와 저작들</a:t>
            </a:r>
            <a:endParaRPr lang="en-US" altLang="ko-KR" sz="36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BAC7C-0F5A-51D2-6705-2912D8D88043}"/>
              </a:ext>
            </a:extLst>
          </p:cNvPr>
          <p:cNvSpPr txBox="1"/>
          <p:nvPr/>
        </p:nvSpPr>
        <p:spPr>
          <a:xfrm>
            <a:off x="6093718" y="3262142"/>
            <a:ext cx="4563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학과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간호학과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학번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20250119</a:t>
            </a:r>
          </a:p>
          <a:p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이름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o-KR" altLang="en-US" sz="24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배진경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발표일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2026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년 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월 </a:t>
            </a:r>
            <a:r>
              <a:rPr lang="en-US" altLang="ko-K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</a:t>
            </a:r>
            <a:r>
              <a:rPr lang="ko-KR" altLang="en-US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일</a:t>
            </a:r>
            <a:endParaRPr lang="en-US" altLang="ko-KR" sz="2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1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01C683-EE83-321F-C850-0B73EF9F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61D26-F125-0B92-B7E1-570DBB3BB58D}"/>
              </a:ext>
            </a:extLst>
          </p:cNvPr>
          <p:cNvSpPr txBox="1"/>
          <p:nvPr/>
        </p:nvSpPr>
        <p:spPr>
          <a:xfrm>
            <a:off x="735723" y="2270725"/>
            <a:ext cx="11771586" cy="194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플라톤의 연구 분야는 </a:t>
            </a:r>
            <a:r>
              <a:rPr lang="en-US" altLang="ko-KR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‘ </a:t>
            </a:r>
            <a:r>
              <a:rPr lang="ko-KR" altLang="en-US" sz="4000" b="1" kern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         </a:t>
            </a:r>
            <a:r>
              <a:rPr lang="en-US" altLang="ko-KR" sz="4000" b="1" kern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’</a:t>
            </a: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  </a:t>
            </a:r>
            <a:r>
              <a:rPr lang="en-US" altLang="ko-KR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, </a:t>
            </a: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정치학</a:t>
            </a:r>
            <a:r>
              <a:rPr lang="en-US" altLang="ko-KR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,</a:t>
            </a: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윤리학 </a:t>
            </a:r>
            <a:r>
              <a:rPr lang="en-US" altLang="ko-KR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,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인식론 등 이 있습니다</a:t>
            </a:r>
            <a:r>
              <a:rPr lang="en-US" altLang="ko-KR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.</a:t>
            </a:r>
            <a:endParaRPr lang="ko-KR" altLang="en-US" sz="4000" b="1" kern="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4EE20BF3-33DE-105F-C0F8-78C438E4415E}"/>
              </a:ext>
            </a:extLst>
          </p:cNvPr>
          <p:cNvSpPr/>
          <p:nvPr/>
        </p:nvSpPr>
        <p:spPr>
          <a:xfrm>
            <a:off x="5951891" y="2529275"/>
            <a:ext cx="1450428" cy="714216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2211C-96E2-9249-7E21-A0B846FBD93B}"/>
              </a:ext>
            </a:extLst>
          </p:cNvPr>
          <p:cNvSpPr txBox="1"/>
          <p:nvPr/>
        </p:nvSpPr>
        <p:spPr>
          <a:xfrm>
            <a:off x="446690" y="345631"/>
            <a:ext cx="297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퀴즈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&lt;3&gt;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6C32BDD-10CE-B697-21B3-3C371B94E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F7827-659F-7154-BC5F-2A670EE3E402}"/>
              </a:ext>
            </a:extLst>
          </p:cNvPr>
          <p:cNvSpPr txBox="1"/>
          <p:nvPr/>
        </p:nvSpPr>
        <p:spPr>
          <a:xfrm>
            <a:off x="2992821" y="3183926"/>
            <a:ext cx="5520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정답</a:t>
            </a:r>
            <a:r>
              <a: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: ‘</a:t>
            </a:r>
            <a:r>
              <a:rPr lang="ko-KR" alt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형이상학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20888-427B-E46A-E048-D295A913B885}"/>
              </a:ext>
            </a:extLst>
          </p:cNvPr>
          <p:cNvSpPr txBox="1"/>
          <p:nvPr/>
        </p:nvSpPr>
        <p:spPr>
          <a:xfrm>
            <a:off x="341310" y="1755184"/>
            <a:ext cx="11509380" cy="419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플라톤은 아테나의 철학자이며 소크라테스의 제자이다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ko-KR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형이상학 정치학 윤리학 인식론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을 연구하였다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플라톤은 소크라테스 죽음 이후 정치학에 완전히 손을 뗐으며 철학에 전념하였다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이후 </a:t>
            </a:r>
            <a:r>
              <a:rPr lang="ko-KR" altLang="en-US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아카데미아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를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세워 많은 제자를 양성하였다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대표적인 제자는 아리스토텔레스이다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대표적인 서적 중 하나인 </a:t>
            </a:r>
            <a:r>
              <a:rPr lang="en-US" altLang="ko-K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‘</a:t>
            </a:r>
            <a:r>
              <a:rPr lang="ko-KR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국가</a:t>
            </a:r>
            <a:r>
              <a:rPr lang="en-US" altLang="ko-KR" sz="2000" dirty="0">
                <a:solidFill>
                  <a:srgbClr val="C00000"/>
                </a:solidFill>
                <a:latin typeface="Arial Black" panose="020B0A04020102020204" pitchFamily="34" charset="0"/>
              </a:rPr>
              <a:t>’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에 나온 플라톤의 교육론은  </a:t>
            </a:r>
            <a:r>
              <a:rPr lang="ko-KR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이상국가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를 실현하기 위한 교육내용이 있다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플라톤의 이상국가는 </a:t>
            </a:r>
            <a:r>
              <a:rPr lang="ko-KR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엄격한 법률에 의해 통치되는 것이 아니라 교육받은 교양인들의 이성에 의해서 통치가 된다</a:t>
            </a:r>
            <a:r>
              <a:rPr lang="en-US" altLang="ko-K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또한 플라톤 </a:t>
            </a:r>
            <a:r>
              <a:rPr lang="ko-KR" alt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철인 통치설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을 강조하였다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이렇듯 교육을 가장 중요한 활동으로 간주하였다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E8CB6-DED8-0B73-20CA-D3EC645BA1E7}"/>
              </a:ext>
            </a:extLst>
          </p:cNvPr>
          <p:cNvSpPr txBox="1"/>
          <p:nvPr/>
        </p:nvSpPr>
        <p:spPr>
          <a:xfrm>
            <a:off x="341310" y="708790"/>
            <a:ext cx="227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요약정리</a:t>
            </a:r>
          </a:p>
        </p:txBody>
      </p:sp>
    </p:spTree>
    <p:extLst>
      <p:ext uri="{BB962C8B-B14F-4D97-AF65-F5344CB8AC3E}">
        <p14:creationId xmlns:p14="http://schemas.microsoft.com/office/powerpoint/2010/main" val="249641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021BA4-219B-42F1-B14D-FBBCBC5B74D3}"/>
              </a:ext>
            </a:extLst>
          </p:cNvPr>
          <p:cNvSpPr txBox="1"/>
          <p:nvPr/>
        </p:nvSpPr>
        <p:spPr>
          <a:xfrm>
            <a:off x="1889760" y="1248356"/>
            <a:ext cx="4206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0" dirty="0">
                <a:solidFill>
                  <a:schemeClr val="bg1"/>
                </a:solidFill>
                <a:latin typeface="Blackadder ITC" panose="04020505051007020D02" pitchFamily="82" charset="0"/>
              </a:rPr>
              <a:t>fine.</a:t>
            </a:r>
            <a:endParaRPr lang="ko-KR" altLang="en-US" sz="100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2918D6-5E04-A3DB-B13D-058775DE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64B55B4-BDD8-E49C-5A5B-78D53C33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86" y="2335941"/>
            <a:ext cx="8602202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6FE334-B5EB-4828-9919-3A82CD274DE9}"/>
              </a:ext>
            </a:extLst>
          </p:cNvPr>
          <p:cNvSpPr txBox="1"/>
          <p:nvPr/>
        </p:nvSpPr>
        <p:spPr>
          <a:xfrm>
            <a:off x="602168" y="891584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CONTENTS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CD015-181A-497B-8490-4DD2F8A7C992}"/>
              </a:ext>
            </a:extLst>
          </p:cNvPr>
          <p:cNvSpPr txBox="1"/>
          <p:nvPr/>
        </p:nvSpPr>
        <p:spPr>
          <a:xfrm>
            <a:off x="1390244" y="1687803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2D735-E97B-4535-A0FC-73942AB02DAE}"/>
              </a:ext>
            </a:extLst>
          </p:cNvPr>
          <p:cNvSpPr txBox="1"/>
          <p:nvPr/>
        </p:nvSpPr>
        <p:spPr>
          <a:xfrm>
            <a:off x="1356581" y="269725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46D29-E72E-46C4-B937-8F0635564ADD}"/>
              </a:ext>
            </a:extLst>
          </p:cNvPr>
          <p:cNvSpPr txBox="1"/>
          <p:nvPr/>
        </p:nvSpPr>
        <p:spPr>
          <a:xfrm>
            <a:off x="1354978" y="3801295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97165-FBAE-46AD-BF50-3D806C8B2B4E}"/>
              </a:ext>
            </a:extLst>
          </p:cNvPr>
          <p:cNvSpPr txBox="1"/>
          <p:nvPr/>
        </p:nvSpPr>
        <p:spPr>
          <a:xfrm>
            <a:off x="1338146" y="487380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93C70-33A3-4453-85B6-803F040CAD8E}"/>
              </a:ext>
            </a:extLst>
          </p:cNvPr>
          <p:cNvSpPr txBox="1"/>
          <p:nvPr/>
        </p:nvSpPr>
        <p:spPr>
          <a:xfrm>
            <a:off x="2157633" y="1633942"/>
            <a:ext cx="10823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생애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B180C-5F08-4253-B0F2-464DDBA83B96}"/>
              </a:ext>
            </a:extLst>
          </p:cNvPr>
          <p:cNvSpPr txBox="1"/>
          <p:nvPr/>
        </p:nvSpPr>
        <p:spPr>
          <a:xfrm>
            <a:off x="2157633" y="2643389"/>
            <a:ext cx="10823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일화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09444-F8A4-43E8-BAD7-3D9FB3C1B9EE}"/>
              </a:ext>
            </a:extLst>
          </p:cNvPr>
          <p:cNvSpPr txBox="1"/>
          <p:nvPr/>
        </p:nvSpPr>
        <p:spPr>
          <a:xfrm>
            <a:off x="2157633" y="3747434"/>
            <a:ext cx="1531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저작들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FB624B-0B47-4957-AFF8-1EAC65519CB3}"/>
              </a:ext>
            </a:extLst>
          </p:cNvPr>
          <p:cNvSpPr txBox="1"/>
          <p:nvPr/>
        </p:nvSpPr>
        <p:spPr>
          <a:xfrm>
            <a:off x="2157633" y="4881312"/>
            <a:ext cx="10823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퀴즈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B784A-6EB5-4020-959B-130F4F6AAF43}"/>
              </a:ext>
            </a:extLst>
          </p:cNvPr>
          <p:cNvSpPr txBox="1"/>
          <p:nvPr/>
        </p:nvSpPr>
        <p:spPr>
          <a:xfrm>
            <a:off x="10279497" y="6608485"/>
            <a:ext cx="19319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3C697-5958-EB5E-0417-410C55873C48}"/>
              </a:ext>
            </a:extLst>
          </p:cNvPr>
          <p:cNvSpPr txBox="1"/>
          <p:nvPr/>
        </p:nvSpPr>
        <p:spPr>
          <a:xfrm>
            <a:off x="1338146" y="5940872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86EDD-D5D9-2607-B686-147F817CCD8B}"/>
              </a:ext>
            </a:extLst>
          </p:cNvPr>
          <p:cNvSpPr txBox="1"/>
          <p:nvPr/>
        </p:nvSpPr>
        <p:spPr>
          <a:xfrm>
            <a:off x="2053686" y="5884606"/>
            <a:ext cx="19800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요약정리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CD982D3-08EF-3CC9-DD3B-34FAB55C6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4" t="6897" r="9195" b="25670"/>
          <a:stretch/>
        </p:blipFill>
        <p:spPr>
          <a:xfrm>
            <a:off x="6241851" y="-73568"/>
            <a:ext cx="5969586" cy="69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5F876-2E19-40CD-8F5D-34FAEDCB73F7}"/>
              </a:ext>
            </a:extLst>
          </p:cNvPr>
          <p:cNvSpPr txBox="1"/>
          <p:nvPr/>
        </p:nvSpPr>
        <p:spPr>
          <a:xfrm>
            <a:off x="1498829" y="1079058"/>
            <a:ext cx="10358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endParaRPr lang="ko-KR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81174-B2F1-43DC-9169-6B6ACB329219}"/>
              </a:ext>
            </a:extLst>
          </p:cNvPr>
          <p:cNvSpPr txBox="1"/>
          <p:nvPr/>
        </p:nvSpPr>
        <p:spPr>
          <a:xfrm>
            <a:off x="9657309" y="1079058"/>
            <a:ext cx="103586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7C3C023-ECD3-4C4B-96A3-CB6D8A019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79" y="1261240"/>
            <a:ext cx="4933951" cy="296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CCEE0-34C5-FBC4-10B4-B2EE8D55BDAF}"/>
              </a:ext>
            </a:extLst>
          </p:cNvPr>
          <p:cNvSpPr txBox="1"/>
          <p:nvPr/>
        </p:nvSpPr>
        <p:spPr>
          <a:xfrm>
            <a:off x="4608786" y="555838"/>
            <a:ext cx="297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플라톤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(Plato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187D9-4422-C934-A298-E6AC59DE1A43}"/>
              </a:ext>
            </a:extLst>
          </p:cNvPr>
          <p:cNvSpPr txBox="1"/>
          <p:nvPr/>
        </p:nvSpPr>
        <p:spPr>
          <a:xfrm>
            <a:off x="2374788" y="4403793"/>
            <a:ext cx="6889532" cy="224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출생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: Bc:428~Bc348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 그리스 아테네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직업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철학자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연구분야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형이상학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정치학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윤리학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,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인식론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A41CF1-1C91-C56F-FEAF-BAF754915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89"/>
          <a:stretch/>
        </p:blipFill>
        <p:spPr>
          <a:xfrm>
            <a:off x="2409010" y="0"/>
            <a:ext cx="97829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D0750-005F-6D3A-1408-DA969EE50E04}"/>
              </a:ext>
            </a:extLst>
          </p:cNvPr>
          <p:cNvSpPr txBox="1"/>
          <p:nvPr/>
        </p:nvSpPr>
        <p:spPr>
          <a:xfrm>
            <a:off x="78159" y="334536"/>
            <a:ext cx="227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플라톤의 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생애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99F1EB-B020-E466-4076-23C2E4AAEABA}"/>
              </a:ext>
            </a:extLst>
          </p:cNvPr>
          <p:cNvSpPr txBox="1"/>
          <p:nvPr/>
        </p:nvSpPr>
        <p:spPr>
          <a:xfrm>
            <a:off x="4107670" y="1644325"/>
            <a:ext cx="2682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플라톤의 원래이름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아리스토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클레스이며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아테네에서 태어남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60FFC8-4CC1-29FE-243D-63CFD133FDB8}"/>
              </a:ext>
            </a:extLst>
          </p:cNvPr>
          <p:cNvSpPr txBox="1"/>
          <p:nvPr/>
        </p:nvSpPr>
        <p:spPr>
          <a:xfrm>
            <a:off x="3279228" y="4151519"/>
            <a:ext cx="3741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소크라테스의 죽음이후 정치에 환멸을 느낌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861C31-C711-96E1-343B-DC1D3019B669}"/>
              </a:ext>
            </a:extLst>
          </p:cNvPr>
          <p:cNvSpPr txBox="1"/>
          <p:nvPr/>
        </p:nvSpPr>
        <p:spPr>
          <a:xfrm>
            <a:off x="7994021" y="5059786"/>
            <a:ext cx="320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여러 곳을 은거하며 철학 공부에 집중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75BDB3-A1FA-F46D-5F20-447F89C9B7FD}"/>
              </a:ext>
            </a:extLst>
          </p:cNvPr>
          <p:cNvSpPr txBox="1"/>
          <p:nvPr/>
        </p:nvSpPr>
        <p:spPr>
          <a:xfrm>
            <a:off x="9681074" y="2017859"/>
            <a:ext cx="2510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소크라테스의 제자가 됨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소크라테스는 전날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예지몽을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꾸었음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플라톤을 보고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네가 그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백조로군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＂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이라고 함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92DB7-1297-7898-9B03-4BFCF47E6E04}"/>
              </a:ext>
            </a:extLst>
          </p:cNvPr>
          <p:cNvSpPr txBox="1"/>
          <p:nvPr/>
        </p:nvSpPr>
        <p:spPr>
          <a:xfrm>
            <a:off x="2627586" y="5971893"/>
            <a:ext cx="4393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아테네에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아카데미아를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설립함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제자 아리스토텔레스를 키움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B66EC-8396-B6B8-5233-966926F2711E}"/>
              </a:ext>
            </a:extLst>
          </p:cNvPr>
          <p:cNvSpPr txBox="1"/>
          <p:nvPr/>
        </p:nvSpPr>
        <p:spPr>
          <a:xfrm>
            <a:off x="4005754" y="1244215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 출생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48E7E-215E-1715-FF76-FE8C7113CF20}"/>
              </a:ext>
            </a:extLst>
          </p:cNvPr>
          <p:cNvSpPr txBox="1"/>
          <p:nvPr/>
        </p:nvSpPr>
        <p:spPr>
          <a:xfrm>
            <a:off x="9631008" y="1644325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소크라테스와의 만남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A7A02-35EB-2D41-E7A7-076A493D7750}"/>
              </a:ext>
            </a:extLst>
          </p:cNvPr>
          <p:cNvSpPr txBox="1"/>
          <p:nvPr/>
        </p:nvSpPr>
        <p:spPr>
          <a:xfrm>
            <a:off x="7994021" y="4743603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철학 공부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0DAED4-EAF3-BB95-F70F-B76378BB2156}"/>
              </a:ext>
            </a:extLst>
          </p:cNvPr>
          <p:cNvSpPr txBox="1"/>
          <p:nvPr/>
        </p:nvSpPr>
        <p:spPr>
          <a:xfrm>
            <a:off x="3298728" y="3848270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소크라테스 사망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5FD37-FEC7-D166-67CF-5FCB4730D3B9}"/>
              </a:ext>
            </a:extLst>
          </p:cNvPr>
          <p:cNvSpPr txBox="1"/>
          <p:nvPr/>
        </p:nvSpPr>
        <p:spPr>
          <a:xfrm>
            <a:off x="2674299" y="5700959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아카데미아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설립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279D3D-2ADA-C4F7-6373-7E9AEDFFF82F}"/>
              </a:ext>
            </a:extLst>
          </p:cNvPr>
          <p:cNvSpPr txBox="1"/>
          <p:nvPr/>
        </p:nvSpPr>
        <p:spPr>
          <a:xfrm>
            <a:off x="7863427" y="6279670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플라톤 사망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034C9F33-C0F8-386D-6868-FCAAB03E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33" y="1304924"/>
            <a:ext cx="1554615" cy="163996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27DD24E-EF47-A9BF-1222-B6FC5B270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32" y="2276135"/>
            <a:ext cx="1554615" cy="159729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9765354-4FB2-5CEC-85E4-F4A176CC8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590" y="2937865"/>
            <a:ext cx="1554615" cy="185944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7C18053-458E-0A0C-E872-5DE6EF2D6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932" y="4237134"/>
            <a:ext cx="1554615" cy="1487553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A8A97C0C-EFC4-6FCE-59FB-9CC10069D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890" y="5194025"/>
            <a:ext cx="1554615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8181CD-42DC-A9D8-9908-34F4E1EF3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AF2489-E0DB-DAD1-39CC-ABE6E0DF7586}"/>
              </a:ext>
            </a:extLst>
          </p:cNvPr>
          <p:cNvSpPr txBox="1"/>
          <p:nvPr/>
        </p:nvSpPr>
        <p:spPr>
          <a:xfrm>
            <a:off x="3457904" y="767255"/>
            <a:ext cx="6789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플라톤의 저작</a:t>
            </a:r>
            <a:r>
              <a:rPr lang="en-US" altLang="ko-KR" sz="44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: [</a:t>
            </a:r>
            <a:r>
              <a:rPr lang="ko-KR" altLang="en-US" sz="44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국가</a:t>
            </a:r>
            <a:r>
              <a:rPr lang="en-US" altLang="ko-KR" sz="4400" b="1" dirty="0">
                <a:latin typeface="HY궁서B" panose="02030600000101010101" pitchFamily="18" charset="-127"/>
                <a:ea typeface="HY궁서B" panose="02030600000101010101" pitchFamily="18" charset="-127"/>
              </a:rPr>
              <a:t>]</a:t>
            </a:r>
            <a:endParaRPr lang="ko-KR" altLang="en-US" sz="4400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A6176-0F7D-5EE3-2541-C434985D0F77}"/>
              </a:ext>
            </a:extLst>
          </p:cNvPr>
          <p:cNvSpPr txBox="1"/>
          <p:nvPr/>
        </p:nvSpPr>
        <p:spPr>
          <a:xfrm>
            <a:off x="3801373" y="2693834"/>
            <a:ext cx="458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플라톤 교육 목적</a:t>
            </a:r>
            <a:r>
              <a:rPr lang="en-US" altLang="ko-KR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이데아 실현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A468A-D6F4-0924-DF1C-6FA6AA33232D}"/>
              </a:ext>
            </a:extLst>
          </p:cNvPr>
          <p:cNvSpPr txBox="1"/>
          <p:nvPr/>
        </p:nvSpPr>
        <p:spPr>
          <a:xfrm>
            <a:off x="3457904" y="3834508"/>
            <a:ext cx="515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이상국가</a:t>
            </a:r>
            <a:r>
              <a:rPr lang="en-US" altLang="ko-KR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국가의 단일성 </a:t>
            </a:r>
            <a:r>
              <a:rPr lang="en-US" altLang="ko-KR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+ </a:t>
            </a:r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통일성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BCF06-7544-A41D-CDBF-10A80BB971FA}"/>
              </a:ext>
            </a:extLst>
          </p:cNvPr>
          <p:cNvSpPr txBox="1"/>
          <p:nvPr/>
        </p:nvSpPr>
        <p:spPr>
          <a:xfrm>
            <a:off x="662151" y="5161588"/>
            <a:ext cx="416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영혼의 정의와 국가의 정의가 일치 </a:t>
            </a:r>
            <a:r>
              <a:rPr lang="ko-KR" altLang="en-US" sz="24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되어야함</a:t>
            </a:r>
            <a:endParaRPr lang="ko-KR" altLang="en-US" sz="24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C25B3-4133-A79E-754C-79B886864117}"/>
              </a:ext>
            </a:extLst>
          </p:cNvPr>
          <p:cNvSpPr txBox="1"/>
          <p:nvPr/>
        </p:nvSpPr>
        <p:spPr>
          <a:xfrm>
            <a:off x="7210098" y="5161588"/>
            <a:ext cx="303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철인 통치설을 강조</a:t>
            </a:r>
          </a:p>
        </p:txBody>
      </p:sp>
      <p:sp>
        <p:nvSpPr>
          <p:cNvPr id="11" name="액자 10">
            <a:extLst>
              <a:ext uri="{FF2B5EF4-FFF2-40B4-BE49-F238E27FC236}">
                <a16:creationId xmlns:a16="http://schemas.microsoft.com/office/drawing/2014/main" id="{6E5F3616-7BC6-7461-A4AE-3E7E661589FA}"/>
              </a:ext>
            </a:extLst>
          </p:cNvPr>
          <p:cNvSpPr/>
          <p:nvPr/>
        </p:nvSpPr>
        <p:spPr>
          <a:xfrm>
            <a:off x="3531476" y="2484739"/>
            <a:ext cx="4932722" cy="879477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원형: 비어 있음 11">
            <a:extLst>
              <a:ext uri="{FF2B5EF4-FFF2-40B4-BE49-F238E27FC236}">
                <a16:creationId xmlns:a16="http://schemas.microsoft.com/office/drawing/2014/main" id="{6B213262-6F13-631D-9096-A27622FB3BBD}"/>
              </a:ext>
            </a:extLst>
          </p:cNvPr>
          <p:cNvSpPr/>
          <p:nvPr/>
        </p:nvSpPr>
        <p:spPr>
          <a:xfrm>
            <a:off x="7210098" y="5049866"/>
            <a:ext cx="1755228" cy="685107"/>
          </a:xfrm>
          <a:prstGeom prst="donut">
            <a:avLst>
              <a:gd name="adj" fmla="val 855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D9C67AA-EA41-4E83-0119-63ABEF27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AAE03-8CED-2742-6339-423E66305669}"/>
              </a:ext>
            </a:extLst>
          </p:cNvPr>
          <p:cNvSpPr txBox="1"/>
          <p:nvPr/>
        </p:nvSpPr>
        <p:spPr>
          <a:xfrm>
            <a:off x="446690" y="345631"/>
            <a:ext cx="297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퀴즈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&lt;1&gt;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A31C5-336E-9814-25F4-DD360E11FA90}"/>
              </a:ext>
            </a:extLst>
          </p:cNvPr>
          <p:cNvSpPr txBox="1"/>
          <p:nvPr/>
        </p:nvSpPr>
        <p:spPr>
          <a:xfrm>
            <a:off x="955127" y="1818672"/>
            <a:ext cx="10470931" cy="1945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플라톤은 자신이 머물던 아테네에</a:t>
            </a:r>
            <a:r>
              <a:rPr lang="ko-KR" altLang="en-US" sz="4000" b="1" kern="0" dirty="0">
                <a:solidFill>
                  <a:schemeClr val="bg1"/>
                </a:solidFill>
                <a:latin typeface="Arial Black" panose="020B0A04020102020204" pitchFamily="34" charset="0"/>
                <a:ea typeface="함초롬바탕" panose="02030604000101010101" pitchFamily="18" charset="-127"/>
              </a:rPr>
              <a:t> 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‘              ’</a:t>
            </a:r>
            <a:r>
              <a:rPr lang="ko-KR" altLang="en-US" sz="4000" b="1" kern="0" spc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를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 세우고 수많은 제자를 양성하였습니다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. </a:t>
            </a:r>
          </a:p>
        </p:txBody>
      </p:sp>
      <p:sp>
        <p:nvSpPr>
          <p:cNvPr id="5" name="액자 4">
            <a:extLst>
              <a:ext uri="{FF2B5EF4-FFF2-40B4-BE49-F238E27FC236}">
                <a16:creationId xmlns:a16="http://schemas.microsoft.com/office/drawing/2014/main" id="{2E2AC744-699B-08CB-830F-687FED7CC82F}"/>
              </a:ext>
            </a:extLst>
          </p:cNvPr>
          <p:cNvSpPr/>
          <p:nvPr/>
        </p:nvSpPr>
        <p:spPr>
          <a:xfrm>
            <a:off x="8765635" y="2081195"/>
            <a:ext cx="2353003" cy="832945"/>
          </a:xfrm>
          <a:prstGeom prst="frame">
            <a:avLst>
              <a:gd name="adj1" fmla="val 109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FB92946-2434-17C5-91D8-88D5F258C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C8625-1627-33CF-8649-525D039AB016}"/>
              </a:ext>
            </a:extLst>
          </p:cNvPr>
          <p:cNvSpPr txBox="1"/>
          <p:nvPr/>
        </p:nvSpPr>
        <p:spPr>
          <a:xfrm>
            <a:off x="3126829" y="2921167"/>
            <a:ext cx="717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정답</a:t>
            </a:r>
            <a:r>
              <a: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: ‘</a:t>
            </a:r>
            <a:r>
              <a:rPr lang="ko-KR" altLang="en-US" sz="6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아카데미아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01C683-EE83-321F-C850-0B73EF9F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61D26-F125-0B92-B7E1-570DBB3BB58D}"/>
              </a:ext>
            </a:extLst>
          </p:cNvPr>
          <p:cNvSpPr txBox="1"/>
          <p:nvPr/>
        </p:nvSpPr>
        <p:spPr>
          <a:xfrm>
            <a:off x="346841" y="2186642"/>
            <a:ext cx="11771586" cy="1650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800" b="1" kern="0" spc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플라톤의 교육 목적은 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‘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         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’</a:t>
            </a:r>
            <a:r>
              <a:rPr lang="ko-KR" altLang="en-US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 의 실현에 있었으며</a:t>
            </a:r>
            <a:r>
              <a:rPr lang="en-US" altLang="ko-KR" sz="4000" b="1" kern="0" spc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함초롬바탕" panose="02030604000101010101" pitchFamily="18" charset="-127"/>
              </a:rPr>
              <a:t>,..</a:t>
            </a:r>
            <a:endParaRPr lang="ko-KR" altLang="en-US" sz="4000" b="1" kern="0" spc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액자 5">
            <a:extLst>
              <a:ext uri="{FF2B5EF4-FFF2-40B4-BE49-F238E27FC236}">
                <a16:creationId xmlns:a16="http://schemas.microsoft.com/office/drawing/2014/main" id="{4EE20BF3-33DE-105F-C0F8-78C438E4415E}"/>
              </a:ext>
            </a:extLst>
          </p:cNvPr>
          <p:cNvSpPr/>
          <p:nvPr/>
        </p:nvSpPr>
        <p:spPr>
          <a:xfrm>
            <a:off x="5465379" y="3122493"/>
            <a:ext cx="1450428" cy="714216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2211C-96E2-9249-7E21-A0B846FBD93B}"/>
              </a:ext>
            </a:extLst>
          </p:cNvPr>
          <p:cNvSpPr txBox="1"/>
          <p:nvPr/>
        </p:nvSpPr>
        <p:spPr>
          <a:xfrm>
            <a:off x="446690" y="345631"/>
            <a:ext cx="2974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퀴즈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&lt;2&gt;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6C32BDD-10CE-B697-21B3-3C371B94E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F7827-659F-7154-BC5F-2A670EE3E402}"/>
              </a:ext>
            </a:extLst>
          </p:cNvPr>
          <p:cNvSpPr txBox="1"/>
          <p:nvPr/>
        </p:nvSpPr>
        <p:spPr>
          <a:xfrm>
            <a:off x="3633952" y="2921167"/>
            <a:ext cx="4924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정답</a:t>
            </a:r>
            <a:r>
              <a: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: ‘</a:t>
            </a:r>
            <a:r>
              <a:rPr lang="ko-KR" altLang="en-US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이데아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’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걸프론트하이하이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C0E5"/>
      </a:accent1>
      <a:accent2>
        <a:srgbClr val="9DCCE8"/>
      </a:accent2>
      <a:accent3>
        <a:srgbClr val="FFF393"/>
      </a:accent3>
      <a:accent4>
        <a:srgbClr val="DFCEC6"/>
      </a:accent4>
      <a:accent5>
        <a:srgbClr val="FEE6D1"/>
      </a:accent5>
      <a:accent6>
        <a:srgbClr val="FDA988"/>
      </a:accent6>
      <a:hlink>
        <a:srgbClr val="262626"/>
      </a:hlink>
      <a:folHlink>
        <a:srgbClr val="262626"/>
      </a:folHlink>
    </a:clrScheme>
    <a:fontScheme name="사용자 지정 12">
      <a:majorFont>
        <a:latin typeface="Montserrat Black"/>
        <a:ea typeface="Pretendard ExtraBold"/>
        <a:cs typeface=""/>
      </a:majorFont>
      <a:minorFont>
        <a:latin typeface="Montserrat Medium"/>
        <a:ea typeface="Pretendard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306</Words>
  <Application>Microsoft Office PowerPoint</Application>
  <PresentationFormat>와이드스크린</PresentationFormat>
  <Paragraphs>60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HY궁서B</vt:lpstr>
      <vt:lpstr>Montserrat Black</vt:lpstr>
      <vt:lpstr>Montserrat Medium</vt:lpstr>
      <vt:lpstr>Arial</vt:lpstr>
      <vt:lpstr>Arial Black</vt:lpstr>
      <vt:lpstr>Blackadder ITC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하은 박</cp:lastModifiedBy>
  <cp:revision>46</cp:revision>
  <dcterms:created xsi:type="dcterms:W3CDTF">2022-02-15T05:04:38Z</dcterms:created>
  <dcterms:modified xsi:type="dcterms:W3CDTF">2026-06-10T13:42:36Z</dcterms:modified>
</cp:coreProperties>
</file>