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ppt/slideMasters/slideMaster3.xml" ContentType="application/vnd.openxmlformats-officedocument.presentationml.slideMaster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heme/theme4.xml" ContentType="application/vnd.openxmlformats-officedocument.theme+xml"/>
  <Override PartName="/ppt/notesMasters/notesMaster1.xml" ContentType="application/vnd.openxmlformats-officedocument.presentationml.notesMaster+xml"/>
  <Override PartName="/ppt/theme/theme5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Relationship Id="rId4" Type="http://schemas.openxmlformats.org/package/2006/relationships/metadata/thumbnail" Target="docProps/thumbnail.jpeg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saveSubsetFonts="1">
  <p:sldMasterIdLst>
    <p:sldMasterId id="2147483688" r:id="rId21"/>
    <p:sldMasterId id="2147483689" r:id="rId23"/>
    <p:sldMasterId id="2147483690" r:id="rId25"/>
  </p:sldMasterIdLst>
  <p:notesMasterIdLst>
    <p:notesMasterId r:id="rId29"/>
  </p:notesMasterIdLst>
  <p:handoutMasterIdLst>
    <p:handoutMasterId r:id="rId27"/>
  </p:handoutMasterIdLst>
  <p:sldIdLst>
    <p:sldId id="299" r:id="rId31"/>
    <p:sldId id="258" r:id="rId32"/>
    <p:sldId id="305" r:id="rId33"/>
    <p:sldId id="306" r:id="rId34"/>
    <p:sldId id="308" r:id="rId35"/>
    <p:sldId id="309" r:id="rId36"/>
    <p:sldId id="270" r:id="rId37"/>
    <p:sldId id="285" r:id="rId38"/>
    <p:sldId id="311" r:id="rId39"/>
    <p:sldId id="313" r:id="rId40"/>
    <p:sldId id="314" r:id="rId41"/>
  </p:sldIdLst>
  <p:sldSz cx="9144000" cy="51435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{EFAFB233-063F-42B5-8137-9DF3F51BA10A}">
      <p15:sldGuideLst xmlns:p15="http://schemas.microsoft.com/office/powerpoint/2012/main">
        <p15:guide id="1" orient="horz" pos="1618" userDrawn="0">
          <p15:clr>
            <a:srgbClr val="A4A3A4"/>
          </p15:clr>
        </p15:guide>
        <p15:guide id="2" pos="2878" userDrawn="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  <p:clrMru>
    <a:srgbClr val="1C7DE1"/>
    <a:srgbClr val="F4BD2D"/>
    <a:srgbClr val="F07624"/>
    <a:srgbClr val="1ED4DE"/>
    <a:srgbClr val="E6294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4173" autoAdjust="0"/>
  </p:normalViewPr>
  <p:slideViewPr>
    <p:cSldViewPr snapToGrid="1" snapToObjects="1">
      <p:cViewPr varScale="1">
        <p:scale>
          <a:sx n="82" d="100"/>
          <a:sy n="82" d="100"/>
        </p:scale>
        <p:origin x="96" y="744"/>
      </p:cViewPr>
      <p:guideLst>
        <p:guide orient="horz" pos="1618"/>
        <p:guide pos="287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1" snapToObjects="1">
      <p:cViewPr varScale="1">
        <p:scale>
          <a:sx n="83" d="100"/>
          <a:sy n="83" d="100"/>
        </p:scale>
        <p:origin x="5850" y="108"/>
      </p:cViewPr>
      <p:guideLst>
        <p:guide orient="horz" pos="1618"/>
        <p:guide pos="2878"/>
      </p:guideLst>
    </p:cSldViewPr>
  </p:notesViewPr>
  <p:gridSpacing cx="72008" cy="72008"/>
</p:viewPr>
</file>

<file path=ppt/_rels/presentation.xml.rels><?xml version="1.0" encoding="UTF-8"?>
<Relationships xmlns="http://schemas.openxmlformats.org/package/2006/relationships"><Relationship Id="rId1" Type="http://schemas.openxmlformats.org/officeDocument/2006/relationships/tableStyles" Target="tableStyles.xml"></Relationship><Relationship Id="rId21" Type="http://schemas.openxmlformats.org/officeDocument/2006/relationships/slideMaster" Target="slideMasters/slideMaster1.xml"></Relationship><Relationship Id="rId22" Type="http://schemas.openxmlformats.org/officeDocument/2006/relationships/theme" Target="theme/theme1.xml"></Relationship><Relationship Id="rId23" Type="http://schemas.openxmlformats.org/officeDocument/2006/relationships/slideMaster" Target="slideMasters/slideMaster2.xml"></Relationship><Relationship Id="rId25" Type="http://schemas.openxmlformats.org/officeDocument/2006/relationships/slideMaster" Target="slideMasters/slideMaster3.xml"></Relationship><Relationship Id="rId27" Type="http://schemas.openxmlformats.org/officeDocument/2006/relationships/handoutMaster" Target="handoutMasters/handoutMaster1.xml"></Relationship><Relationship Id="rId29" Type="http://schemas.openxmlformats.org/officeDocument/2006/relationships/notesMaster" Target="notesMasters/notesMaster1.xml"></Relationship><Relationship Id="rId31" Type="http://schemas.openxmlformats.org/officeDocument/2006/relationships/slide" Target="slides/slide1.xml"></Relationship><Relationship Id="rId32" Type="http://schemas.openxmlformats.org/officeDocument/2006/relationships/slide" Target="slides/slide2.xml"></Relationship><Relationship Id="rId33" Type="http://schemas.openxmlformats.org/officeDocument/2006/relationships/slide" Target="slides/slide3.xml"></Relationship><Relationship Id="rId34" Type="http://schemas.openxmlformats.org/officeDocument/2006/relationships/slide" Target="slides/slide4.xml"></Relationship><Relationship Id="rId35" Type="http://schemas.openxmlformats.org/officeDocument/2006/relationships/slide" Target="slides/slide5.xml"></Relationship><Relationship Id="rId36" Type="http://schemas.openxmlformats.org/officeDocument/2006/relationships/slide" Target="slides/slide6.xml"></Relationship><Relationship Id="rId37" Type="http://schemas.openxmlformats.org/officeDocument/2006/relationships/slide" Target="slides/slide7.xml"></Relationship><Relationship Id="rId38" Type="http://schemas.openxmlformats.org/officeDocument/2006/relationships/slide" Target="slides/slide8.xml"></Relationship><Relationship Id="rId39" Type="http://schemas.openxmlformats.org/officeDocument/2006/relationships/slide" Target="slides/slide9.xml"></Relationship><Relationship Id="rId40" Type="http://schemas.openxmlformats.org/officeDocument/2006/relationships/slide" Target="slides/slide10.xml"></Relationship><Relationship Id="rId41" Type="http://schemas.openxmlformats.org/officeDocument/2006/relationships/slide" Target="slides/slide11.xml"></Relationship><Relationship Id="rId42" Type="http://schemas.openxmlformats.org/officeDocument/2006/relationships/viewProps" Target="viewProps.xml"></Relationship><Relationship Id="rId43" Type="http://schemas.openxmlformats.org/officeDocument/2006/relationships/presProps" Target="presProps.xml"></Relationship></Relationships>
</file>

<file path=ppt/handoutMasters/_rels/handoutMaster1.xml.rels><?xml version="1.0" encoding="UTF-8"?>
<Relationships xmlns="http://schemas.openxmlformats.org/package/2006/relationships"><Relationship Id="rId1" Type="http://schemas.openxmlformats.org/officeDocument/2006/relationships/theme" Target="../theme/theme4.xml"></Relationship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52B2B-0BBC-4845-BD5C-6186374697E3}" type="datetimeFigureOut">
              <a:rPr lang="ko-KR" altLang="en-US" smtClean="0"/>
              <a:t>2026-03-20</a:t>
            </a:fld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153E3-D943-4A51-8AD5-41FA50EBC5B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5958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
<Relationships xmlns="http://schemas.openxmlformats.org/package/2006/relationships"><Relationship Id="rId1" Type="http://schemas.openxmlformats.org/officeDocument/2006/relationships/theme" Target="../theme/theme5.xml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96AAB0-F9B7-48A3-94EE-86644530DF0B}" type="datetimeFigureOut">
              <a:rPr lang="ko-KR" altLang="en-US" smtClean="0"/>
              <a:t>2026-03-20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EA25A0-6A81-4231-81F1-1BAEEADE85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3674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/>
          <p:cNvSpPr>
            <a:spLocks noGrp="1"/>
          </p:cNvSpPr>
          <p:nvPr>
            <p:ph type="title" hasCustomPrompt="1"/>
          </p:nvPr>
        </p:nvSpPr>
        <p:spPr>
          <a:xfrm>
            <a:off x="0" y="627534"/>
            <a:ext cx="9144000" cy="533308"/>
          </a:xfrm>
          <a:prstGeom prst="rect">
            <a:avLst/>
          </a:prstGeom>
        </p:spPr>
        <p:txBody>
          <a:bodyPr anchor="ctr"/>
          <a:lstStyle>
            <a:lvl1pPr>
              <a:buFontTx/>
              <a:buNone/>
              <a:defRPr sz="3600"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PPT TEMPLATES</a:t>
            </a:r>
            <a:endParaRPr lang="ko-KR" altLang="en-US" dirty="0"/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B3F0AB86-7940-4230-BC06-4EF20DC497B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203598"/>
            <a:ext cx="9143999" cy="432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1" baseline="0">
                <a:solidFill>
                  <a:schemeClr val="tx1"/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</a:t>
            </a:r>
          </a:p>
          <a:p>
            <a:pPr lvl="0"/>
            <a:r>
              <a:rPr lang="en-US" altLang="ko-KR" dirty="0"/>
              <a:t>OF YOUR PRESENTATION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04619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-1"/>
            <a:ext cx="9144000" cy="27162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0202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48178" y="557440"/>
            <a:ext cx="2592000" cy="40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012448" y="557440"/>
            <a:ext cx="2592000" cy="40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3280313" y="557440"/>
            <a:ext cx="2592000" cy="4032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8208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059900" y="1"/>
            <a:ext cx="3024200" cy="2571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572100" y="2571750"/>
            <a:ext cx="1512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3059900" y="2571750"/>
            <a:ext cx="1512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76476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426012" y="540000"/>
            <a:ext cx="1728192" cy="40370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53804" y="540000"/>
            <a:ext cx="1728192" cy="40370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298220" y="540000"/>
            <a:ext cx="1728192" cy="40370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46261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-1"/>
            <a:ext cx="9144000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969120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C7304401-68B8-4E0E-A9DB-540B76DF928B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3563888" y="638650"/>
            <a:ext cx="4320480" cy="4504851"/>
          </a:xfrm>
          <a:custGeom>
            <a:avLst/>
            <a:gdLst>
              <a:gd name="connsiteX0" fmla="*/ 2160240 w 4320480"/>
              <a:gd name="connsiteY0" fmla="*/ 0 h 4504851"/>
              <a:gd name="connsiteX1" fmla="*/ 4320480 w 4320480"/>
              <a:gd name="connsiteY1" fmla="*/ 4504851 h 4504851"/>
              <a:gd name="connsiteX2" fmla="*/ 0 w 4320480"/>
              <a:gd name="connsiteY2" fmla="*/ 4504851 h 450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20480" h="4504851">
                <a:moveTo>
                  <a:pt x="2160240" y="0"/>
                </a:moveTo>
                <a:lnTo>
                  <a:pt x="4320480" y="4504851"/>
                </a:lnTo>
                <a:lnTo>
                  <a:pt x="0" y="45048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D2ABAD60-FE41-4786-B9AF-4454375D2129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5635630" y="1"/>
            <a:ext cx="3508370" cy="4339267"/>
          </a:xfrm>
          <a:custGeom>
            <a:avLst/>
            <a:gdLst>
              <a:gd name="connsiteX0" fmla="*/ 0 w 3508370"/>
              <a:gd name="connsiteY0" fmla="*/ 0 h 4339267"/>
              <a:gd name="connsiteX1" fmla="*/ 3508370 w 3508370"/>
              <a:gd name="connsiteY1" fmla="*/ 0 h 4339267"/>
              <a:gd name="connsiteX2" fmla="*/ 3504823 w 3508370"/>
              <a:gd name="connsiteY2" fmla="*/ 1594801 h 4339267"/>
              <a:gd name="connsiteX3" fmla="*/ 2097974 w 3508370"/>
              <a:gd name="connsiteY3" fmla="*/ 4339267 h 4339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8370" h="4339267">
                <a:moveTo>
                  <a:pt x="0" y="0"/>
                </a:moveTo>
                <a:lnTo>
                  <a:pt x="3508370" y="0"/>
                </a:lnTo>
                <a:cubicBezTo>
                  <a:pt x="3507188" y="531600"/>
                  <a:pt x="3506005" y="1063201"/>
                  <a:pt x="3504823" y="1594801"/>
                </a:cubicBezTo>
                <a:lnTo>
                  <a:pt x="2097974" y="433926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721802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0" y="0"/>
            <a:ext cx="5076056" cy="51435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57298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452395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3" name="Rounded Rectangle 12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Rounded Rectangle 15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7" name="Half Frame 16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56042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69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accent3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mond 10"/>
          <p:cNvSpPr/>
          <p:nvPr userDrawn="1"/>
        </p:nvSpPr>
        <p:spPr>
          <a:xfrm rot="10800000">
            <a:off x="3222000" y="3337155"/>
            <a:ext cx="2700000" cy="1806344"/>
          </a:xfrm>
          <a:custGeom>
            <a:avLst/>
            <a:gdLst/>
            <a:ahLst/>
            <a:cxnLst/>
            <a:rect l="l" t="t" r="r" b="b"/>
            <a:pathLst>
              <a:path w="2700000" h="1806344">
                <a:moveTo>
                  <a:pt x="456344" y="0"/>
                </a:moveTo>
                <a:lnTo>
                  <a:pt x="2243656" y="0"/>
                </a:lnTo>
                <a:lnTo>
                  <a:pt x="2700000" y="456344"/>
                </a:lnTo>
                <a:lnTo>
                  <a:pt x="1350000" y="1806344"/>
                </a:lnTo>
                <a:lnTo>
                  <a:pt x="0" y="45634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" name="Isosceles Triangle 4"/>
          <p:cNvSpPr/>
          <p:nvPr userDrawn="1"/>
        </p:nvSpPr>
        <p:spPr>
          <a:xfrm rot="10800000">
            <a:off x="3746892" y="0"/>
            <a:ext cx="1650216" cy="812260"/>
          </a:xfrm>
          <a:prstGeom prst="triangl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" name="Isosceles Triangle 5"/>
          <p:cNvSpPr/>
          <p:nvPr userDrawn="1"/>
        </p:nvSpPr>
        <p:spPr>
          <a:xfrm rot="10800000">
            <a:off x="4041648" y="99959"/>
            <a:ext cx="1060704" cy="55436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8E48000A-B218-4CCF-8C0E-D9ACDAFA26B8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312000" y="3430238"/>
            <a:ext cx="2520000" cy="1713262"/>
          </a:xfrm>
          <a:custGeom>
            <a:avLst/>
            <a:gdLst>
              <a:gd name="connsiteX0" fmla="*/ 1260000 w 2520000"/>
              <a:gd name="connsiteY0" fmla="*/ 0 h 1713262"/>
              <a:gd name="connsiteX1" fmla="*/ 2520000 w 2520000"/>
              <a:gd name="connsiteY1" fmla="*/ 1260000 h 1713262"/>
              <a:gd name="connsiteX2" fmla="*/ 2066250 w 2520000"/>
              <a:gd name="connsiteY2" fmla="*/ 1713262 h 1713262"/>
              <a:gd name="connsiteX3" fmla="*/ 439730 w 2520000"/>
              <a:gd name="connsiteY3" fmla="*/ 1706453 h 1713262"/>
              <a:gd name="connsiteX4" fmla="*/ 0 w 2520000"/>
              <a:gd name="connsiteY4" fmla="*/ 1260000 h 171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0000" h="1713262">
                <a:moveTo>
                  <a:pt x="1260000" y="0"/>
                </a:moveTo>
                <a:lnTo>
                  <a:pt x="2520000" y="1260000"/>
                </a:lnTo>
                <a:lnTo>
                  <a:pt x="2066250" y="1713262"/>
                </a:lnTo>
                <a:lnTo>
                  <a:pt x="439730" y="1706453"/>
                </a:lnTo>
                <a:lnTo>
                  <a:pt x="0" y="1260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65305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15030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01257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71550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accent3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mond 10"/>
          <p:cNvSpPr/>
          <p:nvPr userDrawn="1"/>
        </p:nvSpPr>
        <p:spPr>
          <a:xfrm>
            <a:off x="3203848" y="-2322"/>
            <a:ext cx="2700000" cy="1806344"/>
          </a:xfrm>
          <a:custGeom>
            <a:avLst/>
            <a:gdLst/>
            <a:ahLst/>
            <a:cxnLst/>
            <a:rect l="l" t="t" r="r" b="b"/>
            <a:pathLst>
              <a:path w="2700000" h="1806344">
                <a:moveTo>
                  <a:pt x="456344" y="0"/>
                </a:moveTo>
                <a:lnTo>
                  <a:pt x="2243656" y="0"/>
                </a:lnTo>
                <a:lnTo>
                  <a:pt x="2700000" y="456344"/>
                </a:lnTo>
                <a:lnTo>
                  <a:pt x="1350000" y="1806344"/>
                </a:lnTo>
                <a:lnTo>
                  <a:pt x="0" y="45634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" name="Isosceles Triangle 4"/>
          <p:cNvSpPr/>
          <p:nvPr userDrawn="1"/>
        </p:nvSpPr>
        <p:spPr>
          <a:xfrm>
            <a:off x="3746892" y="4331240"/>
            <a:ext cx="1650216" cy="812260"/>
          </a:xfrm>
          <a:prstGeom prst="triangl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" name="Isosceles Triangle 5"/>
          <p:cNvSpPr/>
          <p:nvPr userDrawn="1"/>
        </p:nvSpPr>
        <p:spPr>
          <a:xfrm>
            <a:off x="4041648" y="4493810"/>
            <a:ext cx="1060704" cy="55436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28FC5FB3-D739-474A-9148-1ABF4FC27690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293848" y="1"/>
            <a:ext cx="2520000" cy="1711155"/>
          </a:xfrm>
          <a:custGeom>
            <a:avLst/>
            <a:gdLst>
              <a:gd name="connsiteX0" fmla="*/ 442968 w 2520000"/>
              <a:gd name="connsiteY0" fmla="*/ 0 h 1711155"/>
              <a:gd name="connsiteX1" fmla="*/ 985757 w 2520000"/>
              <a:gd name="connsiteY1" fmla="*/ 0 h 1711155"/>
              <a:gd name="connsiteX2" fmla="*/ 2080270 w 2520000"/>
              <a:gd name="connsiteY2" fmla="*/ 4702 h 1711155"/>
              <a:gd name="connsiteX3" fmla="*/ 2520000 w 2520000"/>
              <a:gd name="connsiteY3" fmla="*/ 451155 h 1711155"/>
              <a:gd name="connsiteX4" fmla="*/ 1260000 w 2520000"/>
              <a:gd name="connsiteY4" fmla="*/ 1711155 h 1711155"/>
              <a:gd name="connsiteX5" fmla="*/ 0 w 2520000"/>
              <a:gd name="connsiteY5" fmla="*/ 451155 h 1711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000" h="1711155">
                <a:moveTo>
                  <a:pt x="442968" y="0"/>
                </a:moveTo>
                <a:lnTo>
                  <a:pt x="985757" y="0"/>
                </a:lnTo>
                <a:lnTo>
                  <a:pt x="2080270" y="4702"/>
                </a:lnTo>
                <a:lnTo>
                  <a:pt x="2520000" y="451155"/>
                </a:lnTo>
                <a:lnTo>
                  <a:pt x="1260000" y="1711155"/>
                </a:lnTo>
                <a:lnTo>
                  <a:pt x="0" y="45115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39455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565878" y="1176692"/>
            <a:ext cx="1871760" cy="305124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2612855" y="1176061"/>
            <a:ext cx="1871760" cy="305124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4659832" y="1175430"/>
            <a:ext cx="1871760" cy="305124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6706810" y="1174799"/>
            <a:ext cx="1871760" cy="30512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825475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6966407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872452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919429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04974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KBM-정애\014-Fullppt\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754" y="451443"/>
            <a:ext cx="3282039" cy="327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1363708" y="584771"/>
            <a:ext cx="2991584" cy="20767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143454" y="1295867"/>
            <a:ext cx="3055840" cy="22313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4814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pic>
        <p:nvPicPr>
          <p:cNvPr id="11" name="Picture 4" descr="D:\KBM-정애\014-Fullppt\PNG이미지\노트북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499742"/>
            <a:ext cx="3600400" cy="1831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753800" y="2764640"/>
            <a:ext cx="1711407" cy="12496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0099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32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72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415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7" r:id="rId3"/>
    <p:sldLayoutId id="2147483671" r:id="rId4"/>
    <p:sldLayoutId id="2147483658" r:id="rId5"/>
    <p:sldLayoutId id="2147483659" r:id="rId6"/>
    <p:sldLayoutId id="2147483673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75" r:id="rId15"/>
    <p:sldLayoutId id="2147483674" r:id="rId16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2709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
<Relationships xmlns="http://schemas.openxmlformats.org/package/2006/relationships"><Relationship Id="rId2" Type="http://schemas.openxmlformats.org/officeDocument/2006/relationships/hyperlink" Target="http://www.free-powerpoint-templates-design.com/" TargetMode="External"></Relationship><Relationship Id="rId3" Type="http://schemas.openxmlformats.org/officeDocument/2006/relationships/hyperlink" Target="http://www.free-powerpoint-templates-design.com/" TargetMode="External"></Relationship><Relationship Id="rId4" Type="http://schemas.openxmlformats.org/officeDocument/2006/relationships/hyperlink" Target="http://www.free-powerpoint-templates-design.com/" TargetMode="External"></Relationship><Relationship Id="rId5" Type="http://schemas.openxmlformats.org/officeDocument/2006/relationships/slideLayout" Target="../slideLayouts/slideLayout1.xml"></Relationship></Relationships>
</file>

<file path=ppt/slides/_rels/slide10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9.xml"></Relationship></Relationships>
</file>

<file path=ppt/slides/_rels/slide1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9.xml"></Relationship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?>
<Relationships xmlns="http://schemas.openxmlformats.org/package/2006/relationships"><Relationship Id="rId1" Type="http://schemas.openxmlformats.org/officeDocument/2006/relationships/hyperlink" Target="https://www.youtube.com/watch?v=dqTWgyWgGtk" TargetMode="External"></Relationship><Relationship Id="rId2" Type="http://schemas.openxmlformats.org/officeDocument/2006/relationships/slideLayout" Target="../slideLayouts/slideLayout3.xml"></Relationship></Relationships>
</file>

<file path=ppt/slides/_rels/slide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3.xml"></Relationship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9.xml"></Relationship></Relationships>
</file>

<file path=ppt/slides/_rels/slide9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9.xml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 rot="0">
            <a:off x="0" y="654050"/>
            <a:ext cx="9145270" cy="53467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</a:pPr>
            <a:r>
              <a:rPr lang="ko-KR" altLang="en-US">
                <a:ea typeface="맑은 고딕" charset="0"/>
              </a:rPr>
              <a:t>3장.</a:t>
            </a:r>
            <a:r>
              <a:rPr lang="ko-KR" altLang="en-US">
                <a:ea typeface="맑은 고딕" charset="0"/>
              </a:rPr>
              <a:t> </a:t>
            </a:r>
            <a:r>
              <a:rPr lang="ko-KR" altLang="en-US">
                <a:ea typeface="맑은 고딕" charset="0"/>
              </a:rPr>
              <a:t>문제의</a:t>
            </a:r>
            <a:r>
              <a:rPr lang="ko-KR" altLang="en-US">
                <a:ea typeface="맑은 고딕" charset="0"/>
              </a:rPr>
              <a:t> </a:t>
            </a:r>
            <a:r>
              <a:rPr lang="ko-KR" altLang="en-US">
                <a:ea typeface="맑은 고딕" charset="0"/>
              </a:rPr>
              <a:t>틀</a:t>
            </a:r>
            <a:r>
              <a:rPr lang="ko-KR" altLang="en-US">
                <a:ea typeface="맑은 고딕" charset="0"/>
              </a:rPr>
              <a:t> </a:t>
            </a:r>
            <a:r>
              <a:rPr lang="ko-KR" altLang="en-US">
                <a:ea typeface="맑은 고딕" charset="0"/>
              </a:rPr>
              <a:t>만들기</a:t>
            </a:r>
            <a:r>
              <a:rPr lang="ko-KR" altLang="en-US">
                <a:ea typeface="맑은 고딕" charset="0"/>
              </a:rPr>
              <a:t/>
            </a:r>
            <a:br>
              <a:rPr lang="ko-KR" altLang="en-US">
                <a:ea typeface="맑은 고딕" charset="0"/>
              </a:rPr>
            </a:br>
            <a:r>
              <a:rPr lang="ko-KR" altLang="en-US" sz="2400">
                <a:ea typeface="맑은 고딕" charset="0"/>
              </a:rPr>
              <a:t>3.8 </a:t>
            </a:r>
            <a:r>
              <a:rPr lang="ko-KR" altLang="en-US" sz="2400">
                <a:ea typeface="맑은 고딕" charset="0"/>
              </a:rPr>
              <a:t>선 </a:t>
            </a:r>
            <a:r>
              <a:rPr lang="ko-KR" altLang="en-US" sz="2400">
                <a:ea typeface="맑은 고딕" charset="0"/>
              </a:rPr>
              <a:t>긋</a:t>
            </a:r>
            <a:r>
              <a:rPr lang="ko-KR" altLang="en-US" sz="2400">
                <a:ea typeface="맑은 고딕" charset="0"/>
              </a:rPr>
              <a:t>기 </a:t>
            </a:r>
            <a:r>
              <a:rPr lang="ko-KR" altLang="en-US" sz="2400">
                <a:ea typeface="맑은 고딕" charset="0"/>
              </a:rPr>
              <a:t>기</a:t>
            </a:r>
            <a:r>
              <a:rPr lang="ko-KR" altLang="en-US" sz="2400">
                <a:ea typeface="맑은 고딕" charset="0"/>
              </a:rPr>
              <a:t>법</a:t>
            </a:r>
            <a:endParaRPr lang="ko-KR" altLang="en-US">
              <a:ea typeface="맑은 고딕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-15875" y="1635760"/>
            <a:ext cx="9144635" cy="936625"/>
          </a:xfrm>
          <a:prstGeom prst="rect">
            <a:avLst/>
          </a:prstGeom>
        </p:spPr>
        <p:txBody>
          <a:bodyPr wrap="square" lIns="107950" tIns="45720" rIns="91440" bIns="45720" numCol="1" vert="horz" anchor="ctr">
            <a:noAutofit/>
          </a:bodyPr>
          <a:lstStyle/>
          <a:p>
            <a:pPr marL="0" indent="0"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ko-KR" altLang="ko-KR" sz="1100" b="1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ko-KR" altLang="ko-KR" sz="1100" b="1">
                <a:solidFill>
                  <a:schemeClr val="tx1">
                    <a:lumMod val="75000"/>
                    <a:lumOff val="25000"/>
                  </a:schemeClr>
                </a:solidFill>
              </a:rPr>
              <a:t>0232884</a:t>
            </a:r>
            <a:endParaRPr lang="ko-KR" altLang="en-US" sz="1100" b="1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ko-KR" altLang="ko-KR" sz="1100" b="1">
                <a:solidFill>
                  <a:schemeClr val="tx1">
                    <a:lumMod val="75000"/>
                    <a:lumOff val="25000"/>
                  </a:schemeClr>
                </a:solidFill>
              </a:rPr>
              <a:t>사회복지학</a:t>
            </a:r>
            <a:r>
              <a:rPr lang="ko-KR" altLang="ko-KR" sz="1100" b="1">
                <a:solidFill>
                  <a:schemeClr val="tx1">
                    <a:lumMod val="75000"/>
                    <a:lumOff val="25000"/>
                  </a:schemeClr>
                </a:solidFill>
              </a:rPr>
              <a:t>과</a:t>
            </a:r>
            <a:endParaRPr lang="ko-KR" altLang="en-US" sz="1100" b="1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ko-KR" altLang="en-US" sz="1100" b="1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ko-KR" altLang="en-US" sz="1400" b="1">
                <a:solidFill>
                  <a:schemeClr val="tx1">
                    <a:lumMod val="75000"/>
                    <a:lumOff val="25000"/>
                  </a:schemeClr>
                </a:solidFill>
              </a:rPr>
              <a:t>백하나</a:t>
            </a:r>
            <a:endParaRPr lang="ko-KR" altLang="en-US" sz="1400" b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Box 5">
            <a:hlinkClick r:id="rId4"/>
          </p:cNvPr>
          <p:cNvSpPr txBox="1"/>
          <p:nvPr/>
        </p:nvSpPr>
        <p:spPr>
          <a:xfrm>
            <a:off x="-18415" y="4825365"/>
            <a:ext cx="9180195" cy="215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>
                <a:solidFill>
                  <a:schemeClr val="bg1"/>
                </a:solidFill>
                <a:cs typeface="Arial" pitchFamily="34" charset="0"/>
              </a:rPr>
              <a:t>http://www.free-powerpoint-templates-design.com</a:t>
            </a:r>
            <a:endParaRPr lang="ko-KR" altLang="en-US" sz="8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4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 0"/>
          <p:cNvSpPr>
            <a:spLocks/>
          </p:cNvSpPr>
          <p:nvPr/>
        </p:nvSpPr>
        <p:spPr>
          <a:xfrm rot="0">
            <a:off x="0" y="339725"/>
            <a:ext cx="9144635" cy="3345180"/>
          </a:xfrm>
          <a:prstGeom prst="rect"/>
          <a:solidFill>
            <a:schemeClr val="accent2">
              <a:alpha val="89882"/>
            </a:schemeClr>
          </a:solidFill>
          <a:ln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>
              <a:buFontTx/>
              <a:buNone/>
            </a:pPr>
            <a:endParaRPr lang="ko-KR" altLang="en-US"/>
          </a:p>
        </p:txBody>
      </p:sp>
      <p:sp>
        <p:nvSpPr>
          <p:cNvPr id="8" name="Rect 0"/>
          <p:cNvSpPr txBox="1">
            <a:spLocks/>
          </p:cNvSpPr>
          <p:nvPr/>
        </p:nvSpPr>
        <p:spPr>
          <a:xfrm rot="0">
            <a:off x="1115695" y="843280"/>
            <a:ext cx="7489190" cy="864870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>
            <a:lvl1pPr marL="342900" indent="-342900" rtl="0" algn="l" defTabSz="914400" eaLnBrk="1" latinLnBrk="1" hangingPunct="1">
              <a:spcBef>
                <a:spcPct val="20000"/>
              </a:spcBef>
              <a:buFontTx/>
              <a:buNone/>
              <a:defRPr lang="en-GB" altLang="en-US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rtl="0" algn="l" defTabSz="914400" eaLnBrk="1" latinLnBrk="1" hangingPunct="1" lvl="1">
              <a:spcBef>
                <a:spcPct val="20000"/>
              </a:spcBef>
              <a:buFontTx/>
              <a:buNone/>
              <a:defRPr lang="en-GB" altLang="en-US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rtl="0" algn="l" defTabSz="914400" eaLnBrk="1" latinLnBrk="1" hangingPunct="1" lvl="2">
              <a:spcBef>
                <a:spcPct val="20000"/>
              </a:spcBef>
              <a:buFontTx/>
              <a:buNone/>
              <a:defRPr lang="en-GB" altLang="en-US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rtl="0" algn="l" defTabSz="914400" eaLnBrk="1" latinLnBrk="1" hangingPunct="1" lvl="3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rtl="0" algn="l" defTabSz="914400" eaLnBrk="1" latinLnBrk="1" hangingPunct="1" lvl="4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rtl="0" algn="l" defTabSz="914400" eaLnBrk="1" latinLnBrk="1" hangingPunct="1" lvl="5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rtl="0" algn="l" defTabSz="914400" eaLnBrk="1" latinLnBrk="1" hangingPunct="1" lvl="6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rtl="0" algn="l" defTabSz="914400" eaLnBrk="1" latinLnBrk="1" hangingPunct="1" lvl="7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rtl="0" algn="l" defTabSz="914400" eaLnBrk="1" latinLnBrk="1" hangingPunct="1" lvl="8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ko-KR" altLang="en-US" sz="1400">
                <a:latin typeface="함초롬돋움" charset="0"/>
                <a:ea typeface="함초롬돋움" charset="0"/>
              </a:rPr>
              <a:t>도덕적 문제를 행동이 분명히 옳은 한쪽 끝과 확실히 잘못된 다른 쪽 끝을 가진 스펙트럼으로 표현된 선 위에</a:t>
            </a:r>
            <a:r>
              <a:rPr lang="en-US" altLang="ko-KR" sz="1400">
                <a:latin typeface="함초롬돋움" charset="0"/>
                <a:ea typeface="함초롬돋움" charset="0"/>
              </a:rPr>
              <a:t>, </a:t>
            </a:r>
            <a:r>
              <a:rPr lang="ko-KR" altLang="en-US" sz="1400">
                <a:latin typeface="함초롬돋움" charset="0"/>
                <a:ea typeface="함초롬돋움" charset="0"/>
              </a:rPr>
              <a:t>윤리적 가치를 표현하여 윤리적 문제를 분석하고 해결책을 찾는 방법을 무엇이라 하는가</a:t>
            </a:r>
            <a:r>
              <a:rPr lang="en-US" altLang="ko-KR" sz="1400">
                <a:latin typeface="함초롬돋움" charset="0"/>
                <a:ea typeface="함초롬돋움" charset="0"/>
              </a:rPr>
              <a:t>.</a:t>
            </a:r>
            <a:endParaRPr lang="ko-KR" altLang="en-US" sz="1400">
              <a:latin typeface="함초롬돋움" charset="0"/>
              <a:ea typeface="함초롬돋움" charset="0"/>
            </a:endParaRPr>
          </a:p>
        </p:txBody>
      </p:sp>
      <p:sp>
        <p:nvSpPr>
          <p:cNvPr id="2" name="Rect 0"/>
          <p:cNvSpPr txBox="1">
            <a:spLocks/>
          </p:cNvSpPr>
          <p:nvPr/>
        </p:nvSpPr>
        <p:spPr>
          <a:xfrm rot="0">
            <a:off x="68580" y="699770"/>
            <a:ext cx="1188085" cy="576580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>
            <a:lvl1pPr marL="0" indent="0" rtl="0" algn="ctr" defTabSz="914400" eaLnBrk="1" latinLnBrk="1" hangingPunct="1">
              <a:spcBef>
                <a:spcPct val="0"/>
              </a:spcBef>
              <a:buFontTx/>
              <a:buNone/>
              <a:defRPr lang="en-GB" altLang="en-US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>
              <a:buFontTx/>
              <a:buNone/>
            </a:pPr>
            <a:r>
              <a:rPr lang="en-US" altLang="ko-KR" sz="3200">
                <a:latin typeface="함초롬돋움" charset="0"/>
                <a:ea typeface="함초롬돋움" charset="0"/>
                <a:cs typeface="함초롬돋움" charset="0"/>
              </a:rPr>
              <a:t>Q 1.</a:t>
            </a:r>
            <a:endParaRPr lang="ko-KR" altLang="en-US" sz="3200">
              <a:latin typeface="함초롬돋움" charset="0"/>
              <a:ea typeface="함초롬돋움" charset="0"/>
              <a:cs typeface="함초롬돋움" charset="0"/>
            </a:endParaRPr>
          </a:p>
        </p:txBody>
      </p:sp>
      <p:sp>
        <p:nvSpPr>
          <p:cNvPr id="3" name="Rect 0"/>
          <p:cNvSpPr txBox="1">
            <a:spLocks/>
          </p:cNvSpPr>
          <p:nvPr/>
        </p:nvSpPr>
        <p:spPr>
          <a:xfrm rot="0">
            <a:off x="68580" y="2212340"/>
            <a:ext cx="1188085" cy="576580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>
            <a:lvl1pPr marL="0" indent="0" rtl="0" algn="ctr" defTabSz="914400" eaLnBrk="1" latinLnBrk="1" hangingPunct="1">
              <a:spcBef>
                <a:spcPct val="0"/>
              </a:spcBef>
              <a:buFontTx/>
              <a:buNone/>
              <a:defRPr lang="en-GB" altLang="en-US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>
              <a:buFontTx/>
              <a:buNone/>
            </a:pPr>
            <a:r>
              <a:rPr lang="en-US" altLang="ko-KR" sz="3200">
                <a:latin typeface="함초롬돋움" charset="0"/>
                <a:ea typeface="함초롬돋움" charset="0"/>
                <a:cs typeface="함초롬돋움" charset="0"/>
              </a:rPr>
              <a:t>Q 2.</a:t>
            </a:r>
            <a:endParaRPr lang="ko-KR" altLang="en-US" sz="3200">
              <a:latin typeface="함초롬돋움" charset="0"/>
              <a:ea typeface="함초롬돋움" charset="0"/>
              <a:cs typeface="함초롬돋움" charset="0"/>
            </a:endParaRPr>
          </a:p>
        </p:txBody>
      </p:sp>
      <p:sp>
        <p:nvSpPr>
          <p:cNvPr id="4" name="Rect 0"/>
          <p:cNvSpPr txBox="1">
            <a:spLocks/>
          </p:cNvSpPr>
          <p:nvPr/>
        </p:nvSpPr>
        <p:spPr>
          <a:xfrm rot="0">
            <a:off x="1115695" y="2356485"/>
            <a:ext cx="7489190" cy="43243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>
            <a:lvl1pPr marL="342900" indent="-342900" rtl="0" algn="l" defTabSz="914400" eaLnBrk="1" latinLnBrk="1" hangingPunct="1">
              <a:spcBef>
                <a:spcPct val="20000"/>
              </a:spcBef>
              <a:buFontTx/>
              <a:buNone/>
              <a:defRPr lang="en-GB" altLang="en-US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rtl="0" algn="l" defTabSz="914400" eaLnBrk="1" latinLnBrk="1" hangingPunct="1" lvl="1">
              <a:spcBef>
                <a:spcPct val="20000"/>
              </a:spcBef>
              <a:buFontTx/>
              <a:buNone/>
              <a:defRPr lang="en-GB" altLang="en-US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rtl="0" algn="l" defTabSz="914400" eaLnBrk="1" latinLnBrk="1" hangingPunct="1" lvl="2">
              <a:spcBef>
                <a:spcPct val="20000"/>
              </a:spcBef>
              <a:buFontTx/>
              <a:buNone/>
              <a:defRPr lang="en-GB" altLang="en-US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rtl="0" algn="l" defTabSz="914400" eaLnBrk="1" latinLnBrk="1" hangingPunct="1" lvl="3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rtl="0" algn="l" defTabSz="914400" eaLnBrk="1" latinLnBrk="1" hangingPunct="1" lvl="4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rtl="0" algn="l" defTabSz="914400" eaLnBrk="1" latinLnBrk="1" hangingPunct="1" lvl="5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rtl="0" algn="l" defTabSz="914400" eaLnBrk="1" latinLnBrk="1" hangingPunct="1" lvl="6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rtl="0" algn="l" defTabSz="914400" eaLnBrk="1" latinLnBrk="1" hangingPunct="1" lvl="7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rtl="0" algn="l" defTabSz="914400" eaLnBrk="1" latinLnBrk="1" hangingPunct="1" lvl="8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ko-KR" altLang="ko-KR" sz="1400">
                <a:cs typeface="Arial" charset="0"/>
              </a:rPr>
              <a:t>해당 </a:t>
            </a:r>
            <a:r>
              <a:rPr lang="ko-KR" altLang="ko-KR" sz="1400">
                <a:cs typeface="Arial" charset="0"/>
              </a:rPr>
              <a:t>기법에</a:t>
            </a:r>
            <a:r>
              <a:rPr lang="ko-KR" altLang="ko-KR" sz="1400">
                <a:cs typeface="Arial" charset="0"/>
              </a:rPr>
              <a:t>서 </a:t>
            </a:r>
            <a:r>
              <a:rPr lang="ko-KR" altLang="ko-KR" sz="1400">
                <a:cs typeface="Arial" charset="0"/>
              </a:rPr>
              <a:t>‘최악</a:t>
            </a:r>
            <a:r>
              <a:rPr lang="ko-KR" altLang="ko-KR" sz="1400">
                <a:cs typeface="Arial" charset="0"/>
              </a:rPr>
              <a:t>의 </a:t>
            </a:r>
            <a:r>
              <a:rPr lang="ko-KR" altLang="ko-KR" sz="1400">
                <a:cs typeface="Arial" charset="0"/>
              </a:rPr>
              <a:t>상</a:t>
            </a:r>
            <a:r>
              <a:rPr lang="ko-KR" altLang="ko-KR" sz="1400">
                <a:cs typeface="Arial" charset="0"/>
              </a:rPr>
              <a:t>황’</a:t>
            </a:r>
            <a:r>
              <a:rPr lang="ko-KR" altLang="ko-KR" sz="1400">
                <a:cs typeface="Arial" charset="0"/>
              </a:rPr>
              <a:t> 혹</a:t>
            </a:r>
            <a:r>
              <a:rPr lang="ko-KR" altLang="ko-KR" sz="1400">
                <a:cs typeface="Arial" charset="0"/>
              </a:rPr>
              <a:t>은 </a:t>
            </a:r>
            <a:r>
              <a:rPr lang="ko-KR" altLang="ko-KR" sz="1400">
                <a:cs typeface="Arial" charset="0"/>
              </a:rPr>
              <a:t>‘절</a:t>
            </a:r>
            <a:r>
              <a:rPr lang="ko-KR" altLang="ko-KR" sz="1400">
                <a:cs typeface="Arial" charset="0"/>
              </a:rPr>
              <a:t>대 </a:t>
            </a:r>
            <a:r>
              <a:rPr lang="ko-KR" altLang="ko-KR" sz="1400">
                <a:cs typeface="Arial" charset="0"/>
              </a:rPr>
              <a:t>해서</a:t>
            </a:r>
            <a:r>
              <a:rPr lang="ko-KR" altLang="ko-KR" sz="1400">
                <a:cs typeface="Arial" charset="0"/>
              </a:rPr>
              <a:t>는 안 될 </a:t>
            </a:r>
            <a:r>
              <a:rPr lang="ko-KR" altLang="ko-KR" sz="1400">
                <a:cs typeface="Arial" charset="0"/>
              </a:rPr>
              <a:t>사</a:t>
            </a:r>
            <a:r>
              <a:rPr lang="ko-KR" altLang="ko-KR" sz="1400">
                <a:cs typeface="Arial" charset="0"/>
              </a:rPr>
              <a:t>례’를 </a:t>
            </a:r>
            <a:r>
              <a:rPr lang="ko-KR" altLang="ko-KR" sz="1400">
                <a:cs typeface="Arial" charset="0"/>
              </a:rPr>
              <a:t>일컫</a:t>
            </a:r>
            <a:r>
              <a:rPr lang="ko-KR" altLang="ko-KR" sz="1400">
                <a:cs typeface="Arial" charset="0"/>
              </a:rPr>
              <a:t>는 </a:t>
            </a:r>
            <a:r>
              <a:rPr lang="ko-KR" altLang="ko-KR" sz="1400">
                <a:cs typeface="Arial" charset="0"/>
              </a:rPr>
              <a:t>용어</a:t>
            </a:r>
            <a:r>
              <a:rPr lang="ko-KR" altLang="ko-KR" sz="1400">
                <a:cs typeface="Arial" charset="0"/>
              </a:rPr>
              <a:t>는?</a:t>
            </a:r>
            <a:endParaRPr lang="ko-KR" altLang="en-US" sz="1400">
              <a:cs typeface="Arial" charset="0"/>
            </a:endParaRPr>
          </a:p>
        </p:txBody>
      </p:sp>
      <p:sp>
        <p:nvSpPr>
          <p:cNvPr id="5" name="Rect 0"/>
          <p:cNvSpPr txBox="1">
            <a:spLocks/>
          </p:cNvSpPr>
          <p:nvPr/>
        </p:nvSpPr>
        <p:spPr>
          <a:xfrm rot="0">
            <a:off x="1256030" y="1708150"/>
            <a:ext cx="2092325" cy="43243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>
            <a:lvl1pPr marL="342900" indent="-342900" rtl="0" algn="l" defTabSz="914400" eaLnBrk="1" latinLnBrk="1" hangingPunct="1">
              <a:spcBef>
                <a:spcPct val="20000"/>
              </a:spcBef>
              <a:buFontTx/>
              <a:buNone/>
              <a:defRPr lang="en-GB" altLang="en-US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rtl="0" algn="l" defTabSz="914400" eaLnBrk="1" latinLnBrk="1" hangingPunct="1" lvl="1">
              <a:spcBef>
                <a:spcPct val="20000"/>
              </a:spcBef>
              <a:buFontTx/>
              <a:buNone/>
              <a:defRPr lang="en-GB" altLang="en-US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rtl="0" algn="l" defTabSz="914400" eaLnBrk="1" latinLnBrk="1" hangingPunct="1" lvl="2">
              <a:spcBef>
                <a:spcPct val="20000"/>
              </a:spcBef>
              <a:buFontTx/>
              <a:buNone/>
              <a:defRPr lang="en-GB" altLang="en-US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rtl="0" algn="l" defTabSz="914400" eaLnBrk="1" latinLnBrk="1" hangingPunct="1" lvl="3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rtl="0" algn="l" defTabSz="914400" eaLnBrk="1" latinLnBrk="1" hangingPunct="1" lvl="4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rtl="0" algn="l" defTabSz="914400" eaLnBrk="1" latinLnBrk="1" hangingPunct="1" lvl="5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rtl="0" algn="l" defTabSz="914400" eaLnBrk="1" latinLnBrk="1" hangingPunct="1" lvl="6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rtl="0" algn="l" defTabSz="914400" eaLnBrk="1" latinLnBrk="1" hangingPunct="1" lvl="7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rtl="0" algn="l" defTabSz="914400" eaLnBrk="1" latinLnBrk="1" hangingPunct="1" lvl="8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ko-KR" altLang="en-US" sz="1400">
                <a:cs typeface="Arial" charset="0"/>
              </a:rPr>
              <a:t>→  선 긋기 기법</a:t>
            </a:r>
            <a:endParaRPr lang="ko-KR" altLang="en-US" sz="1400">
              <a:cs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 0"/>
          <p:cNvSpPr>
            <a:spLocks/>
          </p:cNvSpPr>
          <p:nvPr/>
        </p:nvSpPr>
        <p:spPr>
          <a:xfrm rot="0">
            <a:off x="0" y="339725"/>
            <a:ext cx="9144635" cy="3345180"/>
          </a:xfrm>
          <a:prstGeom prst="rect"/>
          <a:solidFill>
            <a:schemeClr val="accent2">
              <a:alpha val="89882"/>
            </a:schemeClr>
          </a:solidFill>
          <a:ln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>
              <a:buFontTx/>
              <a:buNone/>
            </a:pPr>
            <a:endParaRPr lang="ko-KR" altLang="en-US"/>
          </a:p>
        </p:txBody>
      </p:sp>
      <p:sp>
        <p:nvSpPr>
          <p:cNvPr id="8" name="Rect 0"/>
          <p:cNvSpPr txBox="1">
            <a:spLocks/>
          </p:cNvSpPr>
          <p:nvPr/>
        </p:nvSpPr>
        <p:spPr>
          <a:xfrm rot="0">
            <a:off x="1115695" y="843280"/>
            <a:ext cx="7489190" cy="864870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>
            <a:lvl1pPr marL="342900" indent="-342900" rtl="0" algn="l" defTabSz="914400" eaLnBrk="1" latinLnBrk="1" hangingPunct="1">
              <a:spcBef>
                <a:spcPct val="20000"/>
              </a:spcBef>
              <a:buFontTx/>
              <a:buNone/>
              <a:defRPr lang="en-GB" altLang="en-US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rtl="0" algn="l" defTabSz="914400" eaLnBrk="1" latinLnBrk="1" hangingPunct="1" lvl="1">
              <a:spcBef>
                <a:spcPct val="20000"/>
              </a:spcBef>
              <a:buFontTx/>
              <a:buNone/>
              <a:defRPr lang="en-GB" altLang="en-US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rtl="0" algn="l" defTabSz="914400" eaLnBrk="1" latinLnBrk="1" hangingPunct="1" lvl="2">
              <a:spcBef>
                <a:spcPct val="20000"/>
              </a:spcBef>
              <a:buFontTx/>
              <a:buNone/>
              <a:defRPr lang="en-GB" altLang="en-US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rtl="0" algn="l" defTabSz="914400" eaLnBrk="1" latinLnBrk="1" hangingPunct="1" lvl="3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rtl="0" algn="l" defTabSz="914400" eaLnBrk="1" latinLnBrk="1" hangingPunct="1" lvl="4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rtl="0" algn="l" defTabSz="914400" eaLnBrk="1" latinLnBrk="1" hangingPunct="1" lvl="5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rtl="0" algn="l" defTabSz="914400" eaLnBrk="1" latinLnBrk="1" hangingPunct="1" lvl="6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rtl="0" algn="l" defTabSz="914400" eaLnBrk="1" latinLnBrk="1" hangingPunct="1" lvl="7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rtl="0" algn="l" defTabSz="914400" eaLnBrk="1" latinLnBrk="1" hangingPunct="1" lvl="8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ko-KR" altLang="en-US" sz="1400">
                <a:latin typeface="함초롬돋움" charset="0"/>
                <a:ea typeface="함초롬돋움" charset="0"/>
              </a:rPr>
              <a:t>도덕적 문제를 행동이 분명히 옳은 한쪽 끝과 확실히 잘못된 다른 쪽 끝을 가진 스펙트럼으로 표현된 선 위에</a:t>
            </a:r>
            <a:r>
              <a:rPr lang="en-US" altLang="ko-KR" sz="1400">
                <a:latin typeface="함초롬돋움" charset="0"/>
                <a:ea typeface="함초롬돋움" charset="0"/>
              </a:rPr>
              <a:t>, </a:t>
            </a:r>
            <a:r>
              <a:rPr lang="ko-KR" altLang="en-US" sz="1400">
                <a:latin typeface="함초롬돋움" charset="0"/>
                <a:ea typeface="함초롬돋움" charset="0"/>
              </a:rPr>
              <a:t>윤리적 가치를 표현하여 윤리적 문제를 분석하고 해결책을 찾는 방법을 무엇이라 하는가</a:t>
            </a:r>
            <a:r>
              <a:rPr lang="en-US" altLang="ko-KR" sz="1400">
                <a:latin typeface="함초롬돋움" charset="0"/>
                <a:ea typeface="함초롬돋움" charset="0"/>
              </a:rPr>
              <a:t>.</a:t>
            </a:r>
            <a:endParaRPr lang="ko-KR" altLang="en-US" sz="1400">
              <a:latin typeface="함초롬돋움" charset="0"/>
              <a:ea typeface="함초롬돋움" charset="0"/>
            </a:endParaRPr>
          </a:p>
        </p:txBody>
      </p:sp>
      <p:sp>
        <p:nvSpPr>
          <p:cNvPr id="2" name="Rect 0"/>
          <p:cNvSpPr txBox="1">
            <a:spLocks/>
          </p:cNvSpPr>
          <p:nvPr/>
        </p:nvSpPr>
        <p:spPr>
          <a:xfrm rot="0">
            <a:off x="68580" y="699770"/>
            <a:ext cx="1188085" cy="576580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>
            <a:lvl1pPr marL="0" indent="0" rtl="0" algn="ctr" defTabSz="914400" eaLnBrk="1" latinLnBrk="1" hangingPunct="1">
              <a:spcBef>
                <a:spcPct val="0"/>
              </a:spcBef>
              <a:buFontTx/>
              <a:buNone/>
              <a:defRPr lang="en-GB" altLang="en-US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>
              <a:buFontTx/>
              <a:buNone/>
            </a:pPr>
            <a:r>
              <a:rPr lang="en-US" altLang="ko-KR" sz="3200">
                <a:latin typeface="함초롬돋움" charset="0"/>
                <a:ea typeface="함초롬돋움" charset="0"/>
                <a:cs typeface="함초롬돋움" charset="0"/>
              </a:rPr>
              <a:t>Q 1.</a:t>
            </a:r>
            <a:endParaRPr lang="ko-KR" altLang="en-US" sz="3200">
              <a:latin typeface="함초롬돋움" charset="0"/>
              <a:ea typeface="함초롬돋움" charset="0"/>
              <a:cs typeface="함초롬돋움" charset="0"/>
            </a:endParaRPr>
          </a:p>
        </p:txBody>
      </p:sp>
      <p:sp>
        <p:nvSpPr>
          <p:cNvPr id="3" name="Rect 0"/>
          <p:cNvSpPr txBox="1">
            <a:spLocks/>
          </p:cNvSpPr>
          <p:nvPr/>
        </p:nvSpPr>
        <p:spPr>
          <a:xfrm rot="0">
            <a:off x="68580" y="2212340"/>
            <a:ext cx="1188085" cy="576580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>
            <a:lvl1pPr marL="0" indent="0" rtl="0" algn="ctr" defTabSz="914400" eaLnBrk="1" latinLnBrk="1" hangingPunct="1">
              <a:spcBef>
                <a:spcPct val="0"/>
              </a:spcBef>
              <a:buFontTx/>
              <a:buNone/>
              <a:defRPr lang="en-GB" altLang="en-US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>
              <a:buFontTx/>
              <a:buNone/>
            </a:pPr>
            <a:r>
              <a:rPr lang="en-US" altLang="ko-KR" sz="3200">
                <a:latin typeface="함초롬돋움" charset="0"/>
                <a:ea typeface="함초롬돋움" charset="0"/>
                <a:cs typeface="함초롬돋움" charset="0"/>
              </a:rPr>
              <a:t>Q 2.</a:t>
            </a:r>
            <a:endParaRPr lang="ko-KR" altLang="en-US" sz="3200">
              <a:latin typeface="함초롬돋움" charset="0"/>
              <a:ea typeface="함초롬돋움" charset="0"/>
              <a:cs typeface="함초롬돋움" charset="0"/>
            </a:endParaRPr>
          </a:p>
        </p:txBody>
      </p:sp>
      <p:sp>
        <p:nvSpPr>
          <p:cNvPr id="4" name="Rect 0"/>
          <p:cNvSpPr txBox="1">
            <a:spLocks/>
          </p:cNvSpPr>
          <p:nvPr/>
        </p:nvSpPr>
        <p:spPr>
          <a:xfrm rot="0">
            <a:off x="1115695" y="2356485"/>
            <a:ext cx="7489190" cy="43243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>
            <a:lvl1pPr marL="342900" indent="-342900" rtl="0" algn="l" defTabSz="914400" eaLnBrk="1" latinLnBrk="1" hangingPunct="1">
              <a:spcBef>
                <a:spcPct val="20000"/>
              </a:spcBef>
              <a:buFontTx/>
              <a:buNone/>
              <a:defRPr lang="en-GB" altLang="en-US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rtl="0" algn="l" defTabSz="914400" eaLnBrk="1" latinLnBrk="1" hangingPunct="1" lvl="1">
              <a:spcBef>
                <a:spcPct val="20000"/>
              </a:spcBef>
              <a:buFontTx/>
              <a:buNone/>
              <a:defRPr lang="en-GB" altLang="en-US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rtl="0" algn="l" defTabSz="914400" eaLnBrk="1" latinLnBrk="1" hangingPunct="1" lvl="2">
              <a:spcBef>
                <a:spcPct val="20000"/>
              </a:spcBef>
              <a:buFontTx/>
              <a:buNone/>
              <a:defRPr lang="en-GB" altLang="en-US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rtl="0" algn="l" defTabSz="914400" eaLnBrk="1" latinLnBrk="1" hangingPunct="1" lvl="3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rtl="0" algn="l" defTabSz="914400" eaLnBrk="1" latinLnBrk="1" hangingPunct="1" lvl="4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rtl="0" algn="l" defTabSz="914400" eaLnBrk="1" latinLnBrk="1" hangingPunct="1" lvl="5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rtl="0" algn="l" defTabSz="914400" eaLnBrk="1" latinLnBrk="1" hangingPunct="1" lvl="6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rtl="0" algn="l" defTabSz="914400" eaLnBrk="1" latinLnBrk="1" hangingPunct="1" lvl="7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rtl="0" algn="l" defTabSz="914400" eaLnBrk="1" latinLnBrk="1" hangingPunct="1" lvl="8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ko-KR" altLang="ko-KR" sz="1400">
                <a:cs typeface="Arial" charset="0"/>
              </a:rPr>
              <a:t>해당 </a:t>
            </a:r>
            <a:r>
              <a:rPr lang="ko-KR" altLang="ko-KR" sz="1400">
                <a:cs typeface="Arial" charset="0"/>
              </a:rPr>
              <a:t>기법에</a:t>
            </a:r>
            <a:r>
              <a:rPr lang="ko-KR" altLang="ko-KR" sz="1400">
                <a:cs typeface="Arial" charset="0"/>
              </a:rPr>
              <a:t>서 </a:t>
            </a:r>
            <a:r>
              <a:rPr lang="ko-KR" altLang="ko-KR" sz="1400">
                <a:cs typeface="Arial" charset="0"/>
              </a:rPr>
              <a:t>‘최악</a:t>
            </a:r>
            <a:r>
              <a:rPr lang="ko-KR" altLang="ko-KR" sz="1400">
                <a:cs typeface="Arial" charset="0"/>
              </a:rPr>
              <a:t>의 </a:t>
            </a:r>
            <a:r>
              <a:rPr lang="ko-KR" altLang="ko-KR" sz="1400">
                <a:cs typeface="Arial" charset="0"/>
              </a:rPr>
              <a:t>상</a:t>
            </a:r>
            <a:r>
              <a:rPr lang="ko-KR" altLang="ko-KR" sz="1400">
                <a:cs typeface="Arial" charset="0"/>
              </a:rPr>
              <a:t>황’</a:t>
            </a:r>
            <a:r>
              <a:rPr lang="ko-KR" altLang="ko-KR" sz="1400">
                <a:cs typeface="Arial" charset="0"/>
              </a:rPr>
              <a:t> 혹</a:t>
            </a:r>
            <a:r>
              <a:rPr lang="ko-KR" altLang="ko-KR" sz="1400">
                <a:cs typeface="Arial" charset="0"/>
              </a:rPr>
              <a:t>은 </a:t>
            </a:r>
            <a:r>
              <a:rPr lang="ko-KR" altLang="ko-KR" sz="1400">
                <a:cs typeface="Arial" charset="0"/>
              </a:rPr>
              <a:t>‘절</a:t>
            </a:r>
            <a:r>
              <a:rPr lang="ko-KR" altLang="ko-KR" sz="1400">
                <a:cs typeface="Arial" charset="0"/>
              </a:rPr>
              <a:t>대 </a:t>
            </a:r>
            <a:r>
              <a:rPr lang="ko-KR" altLang="ko-KR" sz="1400">
                <a:cs typeface="Arial" charset="0"/>
              </a:rPr>
              <a:t>해서</a:t>
            </a:r>
            <a:r>
              <a:rPr lang="ko-KR" altLang="ko-KR" sz="1400">
                <a:cs typeface="Arial" charset="0"/>
              </a:rPr>
              <a:t>는 안 될 </a:t>
            </a:r>
            <a:r>
              <a:rPr lang="ko-KR" altLang="ko-KR" sz="1400">
                <a:cs typeface="Arial" charset="0"/>
              </a:rPr>
              <a:t>사</a:t>
            </a:r>
            <a:r>
              <a:rPr lang="ko-KR" altLang="ko-KR" sz="1400">
                <a:cs typeface="Arial" charset="0"/>
              </a:rPr>
              <a:t>례’를 </a:t>
            </a:r>
            <a:r>
              <a:rPr lang="ko-KR" altLang="ko-KR" sz="1400">
                <a:cs typeface="Arial" charset="0"/>
              </a:rPr>
              <a:t>일컫</a:t>
            </a:r>
            <a:r>
              <a:rPr lang="ko-KR" altLang="ko-KR" sz="1400">
                <a:cs typeface="Arial" charset="0"/>
              </a:rPr>
              <a:t>는 </a:t>
            </a:r>
            <a:r>
              <a:rPr lang="ko-KR" altLang="ko-KR" sz="1400">
                <a:cs typeface="Arial" charset="0"/>
              </a:rPr>
              <a:t>용어</a:t>
            </a:r>
            <a:r>
              <a:rPr lang="ko-KR" altLang="ko-KR" sz="1400">
                <a:cs typeface="Arial" charset="0"/>
              </a:rPr>
              <a:t>는?</a:t>
            </a:r>
            <a:endParaRPr lang="ko-KR" altLang="en-US" sz="1400">
              <a:cs typeface="Arial" charset="0"/>
            </a:endParaRPr>
          </a:p>
        </p:txBody>
      </p:sp>
      <p:sp>
        <p:nvSpPr>
          <p:cNvPr id="5" name="Rect 0"/>
          <p:cNvSpPr txBox="1">
            <a:spLocks/>
          </p:cNvSpPr>
          <p:nvPr/>
        </p:nvSpPr>
        <p:spPr>
          <a:xfrm rot="0">
            <a:off x="1256030" y="1708150"/>
            <a:ext cx="2092325" cy="43243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>
            <a:lvl1pPr marL="342900" indent="-342900" rtl="0" algn="l" defTabSz="914400" eaLnBrk="1" latinLnBrk="1" hangingPunct="1">
              <a:spcBef>
                <a:spcPct val="20000"/>
              </a:spcBef>
              <a:buFontTx/>
              <a:buNone/>
              <a:defRPr lang="en-GB" altLang="en-US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rtl="0" algn="l" defTabSz="914400" eaLnBrk="1" latinLnBrk="1" hangingPunct="1" lvl="1">
              <a:spcBef>
                <a:spcPct val="20000"/>
              </a:spcBef>
              <a:buFontTx/>
              <a:buNone/>
              <a:defRPr lang="en-GB" altLang="en-US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rtl="0" algn="l" defTabSz="914400" eaLnBrk="1" latinLnBrk="1" hangingPunct="1" lvl="2">
              <a:spcBef>
                <a:spcPct val="20000"/>
              </a:spcBef>
              <a:buFontTx/>
              <a:buNone/>
              <a:defRPr lang="en-GB" altLang="en-US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rtl="0" algn="l" defTabSz="914400" eaLnBrk="1" latinLnBrk="1" hangingPunct="1" lvl="3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rtl="0" algn="l" defTabSz="914400" eaLnBrk="1" latinLnBrk="1" hangingPunct="1" lvl="4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rtl="0" algn="l" defTabSz="914400" eaLnBrk="1" latinLnBrk="1" hangingPunct="1" lvl="5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rtl="0" algn="l" defTabSz="914400" eaLnBrk="1" latinLnBrk="1" hangingPunct="1" lvl="6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rtl="0" algn="l" defTabSz="914400" eaLnBrk="1" latinLnBrk="1" hangingPunct="1" lvl="7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rtl="0" algn="l" defTabSz="914400" eaLnBrk="1" latinLnBrk="1" hangingPunct="1" lvl="8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ko-KR" altLang="en-US" sz="1400">
                <a:cs typeface="Arial" charset="0"/>
              </a:rPr>
              <a:t>→  선 긋기 기법</a:t>
            </a:r>
            <a:endParaRPr lang="ko-KR" altLang="en-US" sz="1400">
              <a:cs typeface="Arial" charset="0"/>
            </a:endParaRPr>
          </a:p>
        </p:txBody>
      </p:sp>
      <p:sp>
        <p:nvSpPr>
          <p:cNvPr id="7" name="Rect 0"/>
          <p:cNvSpPr txBox="1">
            <a:spLocks/>
          </p:cNvSpPr>
          <p:nvPr/>
        </p:nvSpPr>
        <p:spPr>
          <a:xfrm rot="0">
            <a:off x="1256030" y="2788285"/>
            <a:ext cx="6988810" cy="576580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>
            <a:lvl1pPr marL="342900" indent="-342900" rtl="0" algn="l" defTabSz="914400" eaLnBrk="1" latinLnBrk="1" hangingPunct="1">
              <a:spcBef>
                <a:spcPct val="20000"/>
              </a:spcBef>
              <a:buFontTx/>
              <a:buNone/>
              <a:defRPr lang="en-GB" altLang="en-US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rtl="0" algn="l" defTabSz="914400" eaLnBrk="1" latinLnBrk="1" hangingPunct="1" lvl="1">
              <a:spcBef>
                <a:spcPct val="20000"/>
              </a:spcBef>
              <a:buFontTx/>
              <a:buNone/>
              <a:defRPr lang="en-GB" altLang="en-US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rtl="0" algn="l" defTabSz="914400" eaLnBrk="1" latinLnBrk="1" hangingPunct="1" lvl="2">
              <a:spcBef>
                <a:spcPct val="20000"/>
              </a:spcBef>
              <a:buFontTx/>
              <a:buNone/>
              <a:defRPr lang="en-GB" altLang="en-US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rtl="0" algn="l" defTabSz="914400" eaLnBrk="1" latinLnBrk="1" hangingPunct="1" lvl="3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rtl="0" algn="l" defTabSz="914400" eaLnBrk="1" latinLnBrk="1" hangingPunct="1" lvl="4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rtl="0" algn="l" defTabSz="914400" eaLnBrk="1" latinLnBrk="1" hangingPunct="1" lvl="5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rtl="0" algn="l" defTabSz="914400" eaLnBrk="1" latinLnBrk="1" hangingPunct="1" lvl="6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rtl="0" algn="l" defTabSz="914400" eaLnBrk="1" latinLnBrk="1" hangingPunct="1" lvl="7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rtl="0" algn="l" defTabSz="914400" eaLnBrk="1" latinLnBrk="1" hangingPunct="1" lvl="8">
              <a:spcBef>
                <a:spcPct val="20000"/>
              </a:spcBef>
              <a:buFontTx/>
              <a:buNone/>
              <a:defRPr lang="en-GB" alt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ko-KR" altLang="en-US" sz="1400">
                <a:cs typeface="Arial" charset="0"/>
              </a:rPr>
              <a:t>→  </a:t>
            </a:r>
            <a:r>
              <a:rPr lang="ko-KR" altLang="en-US" sz="1400">
                <a:cs typeface="Arial" charset="0"/>
              </a:rPr>
              <a:t>부정적 범례적 </a:t>
            </a:r>
            <a:r>
              <a:rPr lang="ko-KR" altLang="en-US" sz="1400">
                <a:cs typeface="Arial" charset="0"/>
              </a:rPr>
              <a:t>사</a:t>
            </a:r>
            <a:r>
              <a:rPr lang="ko-KR" altLang="en-US" sz="1400">
                <a:cs typeface="Arial" charset="0"/>
              </a:rPr>
              <a:t>례</a:t>
            </a: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8575"/>
            <a:ext cx="7524328" cy="884466"/>
          </a:xfrm>
        </p:spPr>
        <p:txBody>
          <a:bodyPr/>
          <a:lstStyle/>
          <a:p>
            <a:r>
              <a:rPr lang="ko-KR" altLang="en-US" sz="3600" dirty="0">
                <a:solidFill>
                  <a:schemeClr val="accent5"/>
                </a:solidFill>
              </a:rPr>
              <a:t>목차</a:t>
            </a:r>
            <a:endParaRPr lang="ko-KR" altLang="en-US" sz="3600" dirty="0"/>
          </a:p>
        </p:txBody>
      </p:sp>
      <p:sp>
        <p:nvSpPr>
          <p:cNvPr id="115" name="Pentagon 114"/>
          <p:cNvSpPr/>
          <p:nvPr/>
        </p:nvSpPr>
        <p:spPr>
          <a:xfrm>
            <a:off x="2079428" y="1320080"/>
            <a:ext cx="1116184" cy="576000"/>
          </a:xfrm>
          <a:prstGeom prst="homePlate">
            <a:avLst>
              <a:gd name="adj" fmla="val 5491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6" name="Rectangle 2"/>
          <p:cNvSpPr/>
          <p:nvPr/>
        </p:nvSpPr>
        <p:spPr>
          <a:xfrm>
            <a:off x="2974842" y="1320080"/>
            <a:ext cx="5629158" cy="576000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7" name="TextBox 116"/>
          <p:cNvSpPr txBox="1"/>
          <p:nvPr/>
        </p:nvSpPr>
        <p:spPr>
          <a:xfrm>
            <a:off x="2161101" y="1399076"/>
            <a:ext cx="604639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01</a:t>
            </a:r>
          </a:p>
        </p:txBody>
      </p:sp>
      <p:sp>
        <p:nvSpPr>
          <p:cNvPr id="122" name="Pentagon 121"/>
          <p:cNvSpPr/>
          <p:nvPr/>
        </p:nvSpPr>
        <p:spPr>
          <a:xfrm>
            <a:off x="2079428" y="2017956"/>
            <a:ext cx="1116184" cy="576000"/>
          </a:xfrm>
          <a:prstGeom prst="homePlate">
            <a:avLst>
              <a:gd name="adj" fmla="val 5491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3" name="Rectangle 2"/>
          <p:cNvSpPr/>
          <p:nvPr/>
        </p:nvSpPr>
        <p:spPr>
          <a:xfrm>
            <a:off x="2974842" y="2017956"/>
            <a:ext cx="5629158" cy="576000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4" name="TextBox 123"/>
          <p:cNvSpPr txBox="1"/>
          <p:nvPr/>
        </p:nvSpPr>
        <p:spPr>
          <a:xfrm>
            <a:off x="2161101" y="2096952"/>
            <a:ext cx="604639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02</a:t>
            </a:r>
          </a:p>
        </p:txBody>
      </p:sp>
      <p:sp>
        <p:nvSpPr>
          <p:cNvPr id="129" name="Pentagon 128"/>
          <p:cNvSpPr/>
          <p:nvPr/>
        </p:nvSpPr>
        <p:spPr>
          <a:xfrm>
            <a:off x="2079428" y="2715830"/>
            <a:ext cx="1116184" cy="576000"/>
          </a:xfrm>
          <a:prstGeom prst="homePlate">
            <a:avLst>
              <a:gd name="adj" fmla="val 54918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30" name="Rectangle 2"/>
          <p:cNvSpPr/>
          <p:nvPr/>
        </p:nvSpPr>
        <p:spPr>
          <a:xfrm>
            <a:off x="2974842" y="2715830"/>
            <a:ext cx="5629158" cy="576000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31" name="TextBox 130"/>
          <p:cNvSpPr txBox="1"/>
          <p:nvPr/>
        </p:nvSpPr>
        <p:spPr>
          <a:xfrm>
            <a:off x="2161101" y="2794826"/>
            <a:ext cx="604639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03</a:t>
            </a:r>
          </a:p>
        </p:txBody>
      </p:sp>
      <p:sp>
        <p:nvSpPr>
          <p:cNvPr id="3" name="TextBox 10">
            <a:extLst>
              <a:ext uri="{FF2B5EF4-FFF2-40B4-BE49-F238E27FC236}">
                <a16:creationId xmlns:a16="http://schemas.microsoft.com/office/drawing/2014/main" id="{97B7EC50-AED0-4DDC-C084-7278A071FE49}"/>
              </a:ext>
            </a:extLst>
          </p:cNvPr>
          <p:cNvSpPr txBox="1"/>
          <p:nvPr/>
        </p:nvSpPr>
        <p:spPr bwMode="auto">
          <a:xfrm>
            <a:off x="3471098" y="1408025"/>
            <a:ext cx="4845318" cy="4001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ko-KR" altLang="en-US" sz="2000" dirty="0">
                <a:cs typeface="Arial" pitchFamily="34" charset="0"/>
              </a:rPr>
              <a:t>선 긋기 기법</a:t>
            </a:r>
            <a:endParaRPr lang="en-US" altLang="ko-KR" sz="2000" dirty="0">
              <a:cs typeface="Arial" pitchFamily="34" charset="0"/>
            </a:endParaRP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9BCBB739-06D0-3008-8404-F1E7C18C477C}"/>
              </a:ext>
            </a:extLst>
          </p:cNvPr>
          <p:cNvSpPr txBox="1"/>
          <p:nvPr/>
        </p:nvSpPr>
        <p:spPr bwMode="auto">
          <a:xfrm>
            <a:off x="3471098" y="2112340"/>
            <a:ext cx="4845318" cy="4001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ko-KR" altLang="en-US" sz="2000" dirty="0">
                <a:cs typeface="Arial" pitchFamily="34" charset="0"/>
              </a:rPr>
              <a:t>선 긋기 기법 예시</a:t>
            </a:r>
            <a:endParaRPr lang="en-US" altLang="ko-KR" sz="2000" dirty="0">
              <a:cs typeface="Arial" pitchFamily="34" charset="0"/>
            </a:endParaRPr>
          </a:p>
        </p:txBody>
      </p:sp>
      <p:sp>
        <p:nvSpPr>
          <p:cNvPr id="5" name="TextBox 10">
            <a:extLst>
              <a:ext uri="{FF2B5EF4-FFF2-40B4-BE49-F238E27FC236}">
                <a16:creationId xmlns:a16="http://schemas.microsoft.com/office/drawing/2014/main" id="{30B03095-094E-7DEA-1623-FAE9BA254762}"/>
              </a:ext>
            </a:extLst>
          </p:cNvPr>
          <p:cNvSpPr txBox="1"/>
          <p:nvPr/>
        </p:nvSpPr>
        <p:spPr bwMode="auto">
          <a:xfrm>
            <a:off x="3471098" y="2803775"/>
            <a:ext cx="4845318" cy="4001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ko-KR" altLang="en-US" sz="2000" dirty="0">
                <a:cs typeface="Arial" pitchFamily="34" charset="0"/>
              </a:rPr>
              <a:t>퀴즈 및 </a:t>
            </a:r>
            <a:r>
              <a:rPr lang="en-US" altLang="ko-KR" sz="2000" dirty="0">
                <a:cs typeface="Arial" pitchFamily="34" charset="0"/>
              </a:rPr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132192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52881C6-72E0-CA51-E2F2-9E161A01C88E}"/>
              </a:ext>
            </a:extLst>
          </p:cNvPr>
          <p:cNvSpPr txBox="1"/>
          <p:nvPr/>
        </p:nvSpPr>
        <p:spPr>
          <a:xfrm>
            <a:off x="755576" y="2211710"/>
            <a:ext cx="7632848" cy="1358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C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선 긋기 기법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: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도덕적 문제를 행동이 </a:t>
            </a:r>
            <a:r>
              <a:rPr lang="ko-KR" altLang="en-US" sz="1800" kern="0" spc="0" dirty="0">
                <a:solidFill>
                  <a:srgbClr val="00206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분명히 옳은 한쪽 끝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과 </a:t>
            </a:r>
            <a:r>
              <a:rPr lang="ko-KR" altLang="en-US" sz="1800" kern="0" spc="0" dirty="0">
                <a:solidFill>
                  <a:srgbClr val="00206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확실히 잘못된 다른 쪽 끝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을 가진 스펙트럼으로 표현된 선 위에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윤리적 가치를 표현하여 윤리적 문제를 분석하고 해결책을 찾는 방법이다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</p:txBody>
      </p:sp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D4AD692E-E142-6EE8-A3AB-2C31C46945C2}"/>
              </a:ext>
            </a:extLst>
          </p:cNvPr>
          <p:cNvSpPr txBox="1">
            <a:spLocks/>
          </p:cNvSpPr>
          <p:nvPr/>
        </p:nvSpPr>
        <p:spPr>
          <a:xfrm>
            <a:off x="-612576" y="310151"/>
            <a:ext cx="4119615" cy="524198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ko-KR" altLang="en-US" sz="3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선 긋기 기법</a:t>
            </a:r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6B68F18F-E0C9-5206-A015-33DD00A3E02D}"/>
              </a:ext>
            </a:extLst>
          </p:cNvPr>
          <p:cNvGrpSpPr/>
          <p:nvPr/>
        </p:nvGrpSpPr>
        <p:grpSpPr>
          <a:xfrm>
            <a:off x="-6633" y="883691"/>
            <a:ext cx="3888431" cy="98687"/>
            <a:chOff x="391948" y="968842"/>
            <a:chExt cx="6859084" cy="180000"/>
          </a:xfrm>
        </p:grpSpPr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823A72FA-D797-4F40-80D0-FABEEC8B52F6}"/>
                </a:ext>
              </a:extLst>
            </p:cNvPr>
            <p:cNvCxnSpPr>
              <a:cxnSpLocks/>
            </p:cNvCxnSpPr>
            <p:nvPr/>
          </p:nvCxnSpPr>
          <p:spPr>
            <a:xfrm>
              <a:off x="391948" y="1058842"/>
              <a:ext cx="685908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타원 9">
              <a:extLst>
                <a:ext uri="{FF2B5EF4-FFF2-40B4-BE49-F238E27FC236}">
                  <a16:creationId xmlns:a16="http://schemas.microsoft.com/office/drawing/2014/main" id="{44B8BE1C-01C1-D039-C297-5429E8E66FE8}"/>
                </a:ext>
              </a:extLst>
            </p:cNvPr>
            <p:cNvSpPr/>
            <p:nvPr/>
          </p:nvSpPr>
          <p:spPr>
            <a:xfrm>
              <a:off x="5741816" y="968842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617478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D4AD692E-E142-6EE8-A3AB-2C31C46945C2}"/>
              </a:ext>
            </a:extLst>
          </p:cNvPr>
          <p:cNvSpPr txBox="1">
            <a:spLocks/>
          </p:cNvSpPr>
          <p:nvPr/>
        </p:nvSpPr>
        <p:spPr>
          <a:xfrm>
            <a:off x="518636" y="143343"/>
            <a:ext cx="2343753" cy="524198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ko-KR" altLang="en-US" sz="3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용어 정리</a:t>
            </a: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7D86D8D2-B07F-8E14-42BD-9C631F016456}"/>
              </a:ext>
            </a:extLst>
          </p:cNvPr>
          <p:cNvGrpSpPr/>
          <p:nvPr/>
        </p:nvGrpSpPr>
        <p:grpSpPr>
          <a:xfrm>
            <a:off x="0" y="0"/>
            <a:ext cx="4572000" cy="4299942"/>
            <a:chOff x="0" y="0"/>
            <a:chExt cx="7254178" cy="6558455"/>
          </a:xfrm>
        </p:grpSpPr>
        <p:cxnSp>
          <p:nvCxnSpPr>
            <p:cNvPr id="11" name="직선 연결선 10">
              <a:extLst>
                <a:ext uri="{FF2B5EF4-FFF2-40B4-BE49-F238E27FC236}">
                  <a16:creationId xmlns:a16="http://schemas.microsoft.com/office/drawing/2014/main" id="{6AA70579-11F2-970C-2CFD-D4D0EF193F2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058842"/>
              <a:ext cx="725103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타원 11">
              <a:extLst>
                <a:ext uri="{FF2B5EF4-FFF2-40B4-BE49-F238E27FC236}">
                  <a16:creationId xmlns:a16="http://schemas.microsoft.com/office/drawing/2014/main" id="{9FBC9A51-5868-694D-A98C-DA072AAA977E}"/>
                </a:ext>
              </a:extLst>
            </p:cNvPr>
            <p:cNvSpPr/>
            <p:nvPr/>
          </p:nvSpPr>
          <p:spPr>
            <a:xfrm>
              <a:off x="6799261" y="1012385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aseline="-25000" dirty="0"/>
            </a:p>
          </p:txBody>
        </p:sp>
        <p:cxnSp>
          <p:nvCxnSpPr>
            <p:cNvPr id="13" name="직선 연결선 12">
              <a:extLst>
                <a:ext uri="{FF2B5EF4-FFF2-40B4-BE49-F238E27FC236}">
                  <a16:creationId xmlns:a16="http://schemas.microsoft.com/office/drawing/2014/main" id="{145C509A-6937-E9DE-E373-938F4F8244F9}"/>
                </a:ext>
              </a:extLst>
            </p:cNvPr>
            <p:cNvCxnSpPr>
              <a:cxnSpLocks/>
            </p:cNvCxnSpPr>
            <p:nvPr/>
          </p:nvCxnSpPr>
          <p:spPr>
            <a:xfrm>
              <a:off x="506626" y="0"/>
              <a:ext cx="0" cy="6502615"/>
            </a:xfrm>
            <a:prstGeom prst="line">
              <a:avLst/>
            </a:prstGeom>
            <a:ln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타원 13">
              <a:extLst>
                <a:ext uri="{FF2B5EF4-FFF2-40B4-BE49-F238E27FC236}">
                  <a16:creationId xmlns:a16="http://schemas.microsoft.com/office/drawing/2014/main" id="{D0783D13-A605-8BE2-0156-DF12F7D1835B}"/>
                </a:ext>
              </a:extLst>
            </p:cNvPr>
            <p:cNvSpPr/>
            <p:nvPr/>
          </p:nvSpPr>
          <p:spPr>
            <a:xfrm>
              <a:off x="454239" y="3950918"/>
              <a:ext cx="144000" cy="1440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aseline="-25000" dirty="0"/>
            </a:p>
          </p:txBody>
        </p:sp>
        <p:sp>
          <p:nvSpPr>
            <p:cNvPr id="15" name="타원 14">
              <a:extLst>
                <a:ext uri="{FF2B5EF4-FFF2-40B4-BE49-F238E27FC236}">
                  <a16:creationId xmlns:a16="http://schemas.microsoft.com/office/drawing/2014/main" id="{B0FDE13C-8861-9659-10CF-0BFD16B2F9FF}"/>
                </a:ext>
              </a:extLst>
            </p:cNvPr>
            <p:cNvSpPr/>
            <p:nvPr/>
          </p:nvSpPr>
          <p:spPr>
            <a:xfrm>
              <a:off x="436239" y="618397"/>
              <a:ext cx="180000" cy="180000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aseline="-25000" dirty="0"/>
            </a:p>
          </p:txBody>
        </p:sp>
        <p:sp>
          <p:nvSpPr>
            <p:cNvPr id="16" name="이등변 삼각형 15">
              <a:extLst>
                <a:ext uri="{FF2B5EF4-FFF2-40B4-BE49-F238E27FC236}">
                  <a16:creationId xmlns:a16="http://schemas.microsoft.com/office/drawing/2014/main" id="{E689D115-849B-4B69-F441-52B44D60671B}"/>
                </a:ext>
              </a:extLst>
            </p:cNvPr>
            <p:cNvSpPr/>
            <p:nvPr/>
          </p:nvSpPr>
          <p:spPr>
            <a:xfrm>
              <a:off x="382695" y="6331133"/>
              <a:ext cx="263694" cy="227322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baseline="-25000" dirty="0"/>
            </a:p>
          </p:txBody>
        </p:sp>
        <p:sp>
          <p:nvSpPr>
            <p:cNvPr id="17" name="타원 16">
              <a:extLst>
                <a:ext uri="{FF2B5EF4-FFF2-40B4-BE49-F238E27FC236}">
                  <a16:creationId xmlns:a16="http://schemas.microsoft.com/office/drawing/2014/main" id="{0A59E2D3-75DF-4189-3A86-8AC13291EEE4}"/>
                </a:ext>
              </a:extLst>
            </p:cNvPr>
            <p:cNvSpPr/>
            <p:nvPr/>
          </p:nvSpPr>
          <p:spPr>
            <a:xfrm>
              <a:off x="7110178" y="988289"/>
              <a:ext cx="144000" cy="1440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aseline="-25000" dirty="0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EA10FEFD-BA7A-0E05-7C41-2A7F1697BF4F}"/>
              </a:ext>
            </a:extLst>
          </p:cNvPr>
          <p:cNvSpPr txBox="1"/>
          <p:nvPr/>
        </p:nvSpPr>
        <p:spPr>
          <a:xfrm>
            <a:off x="1191847" y="1906057"/>
            <a:ext cx="7632848" cy="2244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l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*</a:t>
            </a:r>
            <a:r>
              <a:rPr lang="ko-KR" altLang="en-US" sz="1800" kern="0" spc="0" dirty="0">
                <a:solidFill>
                  <a:srgbClr val="C00000"/>
                </a:solidFill>
                <a:effectLst/>
                <a:latin typeface="바탕" panose="02030600000101010101" pitchFamily="18" charset="-127"/>
                <a:ea typeface="함초롬돋움" panose="020B0604000101010101" pitchFamily="50" charset="-127"/>
              </a:rPr>
              <a:t> </a:t>
            </a:r>
            <a:r>
              <a:rPr lang="ko-KR" altLang="en-US" sz="1800" kern="0" spc="0" dirty="0" err="1">
                <a:solidFill>
                  <a:srgbClr val="C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범례적</a:t>
            </a:r>
            <a:r>
              <a:rPr lang="ko-KR" altLang="en-US" sz="1800" kern="0" spc="0" dirty="0">
                <a:solidFill>
                  <a:srgbClr val="C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 사례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: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사실상 명확하고 문제가 되지 않는 예들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  <a:p>
            <a:pPr marL="0" marR="0" indent="0" algn="l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* </a:t>
            </a:r>
            <a:r>
              <a:rPr lang="ko-KR" altLang="en-US" sz="1800" kern="0" spc="0" dirty="0">
                <a:solidFill>
                  <a:srgbClr val="C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긍정적 </a:t>
            </a:r>
            <a:r>
              <a:rPr lang="ko-KR" altLang="en-US" sz="1800" kern="0" spc="0" dirty="0" err="1">
                <a:solidFill>
                  <a:srgbClr val="C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범례적</a:t>
            </a:r>
            <a:r>
              <a:rPr lang="ko-KR" altLang="en-US" sz="1800" kern="0" spc="0" dirty="0">
                <a:solidFill>
                  <a:srgbClr val="C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 사례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: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여지없이 수용 가능한 사례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  <a:p>
            <a:pPr marL="0" marR="0" indent="0" algn="l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* </a:t>
            </a:r>
            <a:r>
              <a:rPr lang="ko-KR" altLang="en-US" sz="1800" kern="0" spc="0" dirty="0">
                <a:solidFill>
                  <a:srgbClr val="C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부정적 </a:t>
            </a:r>
            <a:r>
              <a:rPr lang="ko-KR" altLang="en-US" sz="1800" kern="0" spc="0" dirty="0" err="1">
                <a:solidFill>
                  <a:srgbClr val="C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범례적</a:t>
            </a:r>
            <a:r>
              <a:rPr lang="ko-KR" altLang="en-US" sz="1800" kern="0" spc="0" dirty="0">
                <a:solidFill>
                  <a:srgbClr val="C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 사례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: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명백히 그릇된 사례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  <a:p>
            <a:pPr marL="0" marR="0" indent="0" algn="l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* </a:t>
            </a:r>
            <a:r>
              <a:rPr lang="ko-KR" altLang="en-US" sz="1800" kern="0" spc="0" dirty="0">
                <a:solidFill>
                  <a:srgbClr val="C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문제 사례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: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논쟁의 여지가 많은 사례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  <a:p>
            <a:pPr marL="0" marR="0" indent="0" algn="l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* </a:t>
            </a:r>
            <a:r>
              <a:rPr lang="ko-KR" altLang="en-US" sz="1800" kern="0" spc="0" dirty="0">
                <a:solidFill>
                  <a:srgbClr val="C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시험 사례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바탕" panose="02030600000101010101" pitchFamily="18" charset="-127"/>
                <a:ea typeface="함초롬돋움" panose="020B0604000101010101" pitchFamily="50" charset="-127"/>
              </a:rPr>
              <a:t>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:  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분석의 초점이 되는 사례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05337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D4AD692E-E142-6EE8-A3AB-2C31C46945C2}"/>
              </a:ext>
            </a:extLst>
          </p:cNvPr>
          <p:cNvSpPr txBox="1">
            <a:spLocks/>
          </p:cNvSpPr>
          <p:nvPr/>
        </p:nvSpPr>
        <p:spPr>
          <a:xfrm>
            <a:off x="518795" y="143510"/>
            <a:ext cx="2343785" cy="524510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ko-KR" altLang="en-US" sz="3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사례</a:t>
            </a: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7D86D8D2-B07F-8E14-42BD-9C631F016456}"/>
              </a:ext>
            </a:extLst>
          </p:cNvPr>
          <p:cNvGrpSpPr/>
          <p:nvPr/>
        </p:nvGrpSpPr>
        <p:grpSpPr>
          <a:xfrm>
            <a:off x="0" y="0"/>
            <a:ext cx="4572000" cy="4300220"/>
            <a:chOff x="0" y="0"/>
            <a:chExt cx="4572000" cy="4300220"/>
          </a:xfrm>
        </p:grpSpPr>
        <p:cxnSp>
          <p:nvCxnSpPr>
            <p:cNvPr id="11" name="직선 연결선 10">
              <a:extLst>
                <a:ext uri="{FF2B5EF4-FFF2-40B4-BE49-F238E27FC236}">
                  <a16:creationId xmlns:a16="http://schemas.microsoft.com/office/drawing/2014/main" id="{6AA70579-11F2-970C-2CFD-D4D0EF193F2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94055"/>
              <a:ext cx="457009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타원 11">
              <a:extLst>
                <a:ext uri="{FF2B5EF4-FFF2-40B4-BE49-F238E27FC236}">
                  <a16:creationId xmlns:a16="http://schemas.microsoft.com/office/drawing/2014/main" id="{9FBC9A51-5868-694D-A98C-DA072AAA977E}"/>
                </a:ext>
              </a:extLst>
            </p:cNvPr>
            <p:cNvSpPr/>
            <p:nvPr/>
          </p:nvSpPr>
          <p:spPr>
            <a:xfrm>
              <a:off x="4284980" y="663575"/>
              <a:ext cx="67945" cy="7112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aseline="-25000" dirty="0"/>
            </a:p>
          </p:txBody>
        </p:sp>
        <p:cxnSp>
          <p:nvCxnSpPr>
            <p:cNvPr id="13" name="직선 연결선 12">
              <a:extLst>
                <a:ext uri="{FF2B5EF4-FFF2-40B4-BE49-F238E27FC236}">
                  <a16:creationId xmlns:a16="http://schemas.microsoft.com/office/drawing/2014/main" id="{145C509A-6937-E9DE-E373-938F4F8244F9}"/>
                </a:ext>
              </a:extLst>
            </p:cNvPr>
            <p:cNvCxnSpPr>
              <a:cxnSpLocks/>
            </p:cNvCxnSpPr>
            <p:nvPr/>
          </p:nvCxnSpPr>
          <p:spPr>
            <a:xfrm>
              <a:off x="319405" y="0"/>
              <a:ext cx="0" cy="4263390"/>
            </a:xfrm>
            <a:prstGeom prst="line">
              <a:avLst/>
            </a:prstGeom>
            <a:ln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타원 13">
              <a:extLst>
                <a:ext uri="{FF2B5EF4-FFF2-40B4-BE49-F238E27FC236}">
                  <a16:creationId xmlns:a16="http://schemas.microsoft.com/office/drawing/2014/main" id="{D0783D13-A605-8BE2-0156-DF12F7D1835B}"/>
                </a:ext>
              </a:extLst>
            </p:cNvPr>
            <p:cNvSpPr/>
            <p:nvPr/>
          </p:nvSpPr>
          <p:spPr>
            <a:xfrm>
              <a:off x="286385" y="2590165"/>
              <a:ext cx="90805" cy="94615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aseline="-25000" dirty="0"/>
            </a:p>
          </p:txBody>
        </p:sp>
        <p:sp>
          <p:nvSpPr>
            <p:cNvPr id="15" name="타원 14">
              <a:extLst>
                <a:ext uri="{FF2B5EF4-FFF2-40B4-BE49-F238E27FC236}">
                  <a16:creationId xmlns:a16="http://schemas.microsoft.com/office/drawing/2014/main" id="{B0FDE13C-8861-9659-10CF-0BFD16B2F9FF}"/>
                </a:ext>
              </a:extLst>
            </p:cNvPr>
            <p:cNvSpPr/>
            <p:nvPr/>
          </p:nvSpPr>
          <p:spPr>
            <a:xfrm>
              <a:off x="274955" y="405130"/>
              <a:ext cx="113665" cy="118110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aseline="-25000" dirty="0"/>
            </a:p>
          </p:txBody>
        </p:sp>
        <p:sp>
          <p:nvSpPr>
            <p:cNvPr id="16" name="이등변 삼각형 15">
              <a:extLst>
                <a:ext uri="{FF2B5EF4-FFF2-40B4-BE49-F238E27FC236}">
                  <a16:creationId xmlns:a16="http://schemas.microsoft.com/office/drawing/2014/main" id="{E689D115-849B-4B69-F441-52B44D60671B}"/>
                </a:ext>
              </a:extLst>
            </p:cNvPr>
            <p:cNvSpPr/>
            <p:nvPr/>
          </p:nvSpPr>
          <p:spPr>
            <a:xfrm>
              <a:off x="241300" y="4150995"/>
              <a:ext cx="166370" cy="149225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baseline="-25000" dirty="0"/>
            </a:p>
          </p:txBody>
        </p:sp>
        <p:sp>
          <p:nvSpPr>
            <p:cNvPr id="17" name="타원 16">
              <a:extLst>
                <a:ext uri="{FF2B5EF4-FFF2-40B4-BE49-F238E27FC236}">
                  <a16:creationId xmlns:a16="http://schemas.microsoft.com/office/drawing/2014/main" id="{0A59E2D3-75DF-4189-3A86-8AC13291EEE4}"/>
                </a:ext>
              </a:extLst>
            </p:cNvPr>
            <p:cNvSpPr/>
            <p:nvPr/>
          </p:nvSpPr>
          <p:spPr>
            <a:xfrm>
              <a:off x="4481195" y="647700"/>
              <a:ext cx="90805" cy="94615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aseline="-25000" dirty="0"/>
            </a:p>
          </p:txBody>
        </p:sp>
      </p:grpSp>
      <p:sp>
        <p:nvSpPr>
          <p:cNvPr id="18" name="TextBox 17"/>
          <p:cNvSpPr txBox="1">
            <a:spLocks/>
          </p:cNvSpPr>
          <p:nvPr/>
        </p:nvSpPr>
        <p:spPr>
          <a:xfrm rot="0">
            <a:off x="770890" y="1129665"/>
            <a:ext cx="8102600" cy="1260475"/>
          </a:xfrm>
          <a:prstGeom prst="rect"/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>
              <a:buFontTx/>
              <a:buNone/>
            </a:pP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한 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기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업에서 개발된 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채용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a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i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가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 기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존 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데이터의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 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영향으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로 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특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정 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성별이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나 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출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신 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지역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 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점수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를 낮게 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책정하거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나 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배제해버리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는 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경향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이 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발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견된 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사례이</a:t>
            </a:r>
            <a:r>
              <a:rPr lang="ko-KR" altLang="en-US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</a:rPr>
              <a:t>다.</a:t>
            </a:r>
            <a:endParaRPr lang="ko-KR" altLang="en-US" sz="1900" i="0" b="0">
              <a:solidFill>
                <a:srgbClr val="000000"/>
              </a:solidFill>
              <a:latin typeface="함초롬돋움" charset="0"/>
              <a:ea typeface="함초롬돋움" charset="0"/>
              <a:cs typeface="함초롬돋움" charset="0"/>
            </a:endParaRPr>
          </a:p>
          <a:p>
            <a:pPr marL="0" indent="0">
              <a:buFontTx/>
              <a:buNone/>
            </a:pPr>
            <a:endParaRPr lang="ko-KR" altLang="en-US" sz="1900" i="0" b="0">
              <a:solidFill>
                <a:srgbClr val="000000"/>
              </a:solidFill>
              <a:latin typeface="함초롬돋움" charset="0"/>
              <a:ea typeface="함초롬돋움" charset="0"/>
              <a:cs typeface="함초롬돋움" charset="0"/>
            </a:endParaRPr>
          </a:p>
          <a:p>
            <a:pPr marL="0" indent="0">
              <a:buFontTx/>
              <a:buNone/>
            </a:pPr>
            <a:r>
              <a:rPr lang="ko-KR" altLang="ko-KR" sz="1900" i="0" b="0">
                <a:solidFill>
                  <a:srgbClr val="000000"/>
                </a:solidFill>
                <a:latin typeface="함초롬돋움" charset="0"/>
                <a:ea typeface="함초롬돋움" charset="0"/>
                <a:cs typeface="함초롬돋움" charset="0"/>
                <a:hlinkClick r:id="rId1">
                  <a:extLst>
                    <a:ext uri="{A12FA001-AC4F-418D-AE19-62706E023703}">
                      <ahyp:hlinkClr xmlns:ahyp="http://schemas.microsoft.com/office/drawing/2018/hyperlinkcolor" xmlns="" val="hlink"/>
                    </a:ext>
                  </a:extLst>
                </a:hlinkClick>
              </a:rPr>
              <a:t>https://www.youtube.com/watch?v=dqTWgyWgGtk</a:t>
            </a:r>
            <a:endParaRPr lang="ko-KR" altLang="en-US" sz="1900" i="0" b="0">
              <a:solidFill>
                <a:srgbClr val="000000"/>
              </a:solidFill>
              <a:latin typeface="함초롬돋움" charset="0"/>
              <a:ea typeface="함초롬돋움" charset="0"/>
              <a:cs typeface="함초롬돋움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8917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D4AD692E-E142-6EE8-A3AB-2C31C46945C2}"/>
              </a:ext>
            </a:extLst>
          </p:cNvPr>
          <p:cNvSpPr txBox="1">
            <a:spLocks/>
          </p:cNvSpPr>
          <p:nvPr/>
        </p:nvSpPr>
        <p:spPr>
          <a:xfrm>
            <a:off x="518795" y="143510"/>
            <a:ext cx="3333115" cy="524510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ko-KR" altLang="en-US" sz="3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선 긋기 기법의 표</a:t>
            </a: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7D86D8D2-B07F-8E14-42BD-9C631F016456}"/>
              </a:ext>
            </a:extLst>
          </p:cNvPr>
          <p:cNvGrpSpPr/>
          <p:nvPr/>
        </p:nvGrpSpPr>
        <p:grpSpPr>
          <a:xfrm>
            <a:off x="0" y="0"/>
            <a:ext cx="4572000" cy="4300220"/>
            <a:chOff x="0" y="0"/>
            <a:chExt cx="4572000" cy="4300220"/>
          </a:xfrm>
        </p:grpSpPr>
        <p:cxnSp>
          <p:nvCxnSpPr>
            <p:cNvPr id="11" name="직선 연결선 10">
              <a:extLst>
                <a:ext uri="{FF2B5EF4-FFF2-40B4-BE49-F238E27FC236}">
                  <a16:creationId xmlns:a16="http://schemas.microsoft.com/office/drawing/2014/main" id="{6AA70579-11F2-970C-2CFD-D4D0EF193F2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94055"/>
              <a:ext cx="457009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타원 11">
              <a:extLst>
                <a:ext uri="{FF2B5EF4-FFF2-40B4-BE49-F238E27FC236}">
                  <a16:creationId xmlns:a16="http://schemas.microsoft.com/office/drawing/2014/main" id="{9FBC9A51-5868-694D-A98C-DA072AAA977E}"/>
                </a:ext>
              </a:extLst>
            </p:cNvPr>
            <p:cNvSpPr/>
            <p:nvPr/>
          </p:nvSpPr>
          <p:spPr>
            <a:xfrm>
              <a:off x="4284980" y="663575"/>
              <a:ext cx="67945" cy="7112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aseline="-25000" dirty="0"/>
            </a:p>
          </p:txBody>
        </p:sp>
        <p:cxnSp>
          <p:nvCxnSpPr>
            <p:cNvPr id="13" name="직선 연결선 12">
              <a:extLst>
                <a:ext uri="{FF2B5EF4-FFF2-40B4-BE49-F238E27FC236}">
                  <a16:creationId xmlns:a16="http://schemas.microsoft.com/office/drawing/2014/main" id="{145C509A-6937-E9DE-E373-938F4F8244F9}"/>
                </a:ext>
              </a:extLst>
            </p:cNvPr>
            <p:cNvCxnSpPr>
              <a:cxnSpLocks/>
            </p:cNvCxnSpPr>
            <p:nvPr/>
          </p:nvCxnSpPr>
          <p:spPr>
            <a:xfrm>
              <a:off x="319405" y="0"/>
              <a:ext cx="0" cy="4263390"/>
            </a:xfrm>
            <a:prstGeom prst="line">
              <a:avLst/>
            </a:prstGeom>
            <a:ln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타원 13">
              <a:extLst>
                <a:ext uri="{FF2B5EF4-FFF2-40B4-BE49-F238E27FC236}">
                  <a16:creationId xmlns:a16="http://schemas.microsoft.com/office/drawing/2014/main" id="{D0783D13-A605-8BE2-0156-DF12F7D1835B}"/>
                </a:ext>
              </a:extLst>
            </p:cNvPr>
            <p:cNvSpPr/>
            <p:nvPr/>
          </p:nvSpPr>
          <p:spPr>
            <a:xfrm>
              <a:off x="286385" y="2590165"/>
              <a:ext cx="90805" cy="94615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aseline="-25000" dirty="0"/>
            </a:p>
          </p:txBody>
        </p:sp>
        <p:sp>
          <p:nvSpPr>
            <p:cNvPr id="15" name="타원 14">
              <a:extLst>
                <a:ext uri="{FF2B5EF4-FFF2-40B4-BE49-F238E27FC236}">
                  <a16:creationId xmlns:a16="http://schemas.microsoft.com/office/drawing/2014/main" id="{B0FDE13C-8861-9659-10CF-0BFD16B2F9FF}"/>
                </a:ext>
              </a:extLst>
            </p:cNvPr>
            <p:cNvSpPr/>
            <p:nvPr/>
          </p:nvSpPr>
          <p:spPr>
            <a:xfrm>
              <a:off x="274955" y="405130"/>
              <a:ext cx="113665" cy="118110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aseline="-25000" dirty="0"/>
            </a:p>
          </p:txBody>
        </p:sp>
        <p:sp>
          <p:nvSpPr>
            <p:cNvPr id="16" name="이등변 삼각형 15">
              <a:extLst>
                <a:ext uri="{FF2B5EF4-FFF2-40B4-BE49-F238E27FC236}">
                  <a16:creationId xmlns:a16="http://schemas.microsoft.com/office/drawing/2014/main" id="{E689D115-849B-4B69-F441-52B44D60671B}"/>
                </a:ext>
              </a:extLst>
            </p:cNvPr>
            <p:cNvSpPr/>
            <p:nvPr/>
          </p:nvSpPr>
          <p:spPr>
            <a:xfrm>
              <a:off x="241300" y="4150995"/>
              <a:ext cx="166370" cy="149225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baseline="-25000" dirty="0"/>
            </a:p>
          </p:txBody>
        </p:sp>
        <p:sp>
          <p:nvSpPr>
            <p:cNvPr id="17" name="타원 16">
              <a:extLst>
                <a:ext uri="{FF2B5EF4-FFF2-40B4-BE49-F238E27FC236}">
                  <a16:creationId xmlns:a16="http://schemas.microsoft.com/office/drawing/2014/main" id="{0A59E2D3-75DF-4189-3A86-8AC13291EEE4}"/>
                </a:ext>
              </a:extLst>
            </p:cNvPr>
            <p:cNvSpPr/>
            <p:nvPr/>
          </p:nvSpPr>
          <p:spPr>
            <a:xfrm>
              <a:off x="4481195" y="647700"/>
              <a:ext cx="90805" cy="94615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aseline="-25000" dirty="0"/>
            </a:p>
          </p:txBody>
        </p:sp>
      </p:grpSp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674370" y="1485265"/>
          <a:ext cx="8181340" cy="2146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5335"/>
                <a:gridCol w="2127885"/>
                <a:gridCol w="1962785"/>
                <a:gridCol w="2045335"/>
              </a:tblGrid>
              <a:tr h="306705"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 b="1">
                          <a:solidFill>
                            <a:srgbClr val="FFFFFF"/>
                          </a:solidFill>
                        </a:rPr>
                        <a:t>특징</a:t>
                      </a:r>
                      <a:endParaRPr lang="ko-KR" altLang="en-US" sz="1400" kern="1200" b="1">
                        <a:solidFill>
                          <a:srgbClr val="FFFFFF"/>
                        </a:solidFill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 b="1">
                          <a:solidFill>
                            <a:srgbClr val="FFFFFF"/>
                          </a:solidFill>
                        </a:rPr>
                        <a:t>범례적 사례</a:t>
                      </a:r>
                      <a:endParaRPr lang="ko-KR" altLang="en-US" sz="1400" kern="1200" b="1">
                        <a:solidFill>
                          <a:srgbClr val="FFFFFF"/>
                        </a:solidFill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 b="1">
                          <a:solidFill>
                            <a:srgbClr val="FFFFFF"/>
                          </a:solidFill>
                        </a:rPr>
                        <a:t>시험 사례</a:t>
                      </a:r>
                      <a:endParaRPr lang="ko-KR" altLang="en-US" sz="1400" kern="1200" b="1">
                        <a:solidFill>
                          <a:srgbClr val="FFFFFF"/>
                        </a:solidFill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 b="1">
                          <a:solidFill>
                            <a:srgbClr val="FFFFFF"/>
                          </a:solidFill>
                        </a:rPr>
                        <a:t>범례적 사례</a:t>
                      </a:r>
                      <a:endParaRPr lang="ko-KR" altLang="en-US" sz="1400" kern="1200" b="1">
                        <a:solidFill>
                          <a:srgbClr val="FFFFFF"/>
                        </a:solidFill>
                      </a:endParaRPr>
                    </a:p>
                  </a:txBody>
                  <a:tcPr marL="91440" marR="91440" marT="45720" marB="45720" anchor="t"/>
                </a:tc>
              </a:tr>
              <a:tr h="306705"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의도</a:t>
                      </a:r>
                      <a:endParaRPr lang="ko-KR" altLang="en-US" sz="1400" kern="1200">
                        <a:solidFill>
                          <a:srgbClr val="000000"/>
                        </a:solidFill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특정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집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단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차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별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의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도</a:t>
                      </a:r>
                      <a:endParaRPr lang="ko-KR" altLang="en-US" sz="1400" kern="1200">
                        <a:solidFill>
                          <a:srgbClr val="000000"/>
                        </a:solidFill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algn="ctr" latinLnBrk="1" lvl="1">
                        <a:buFontTx/>
                        <a:buNone/>
                      </a:pPr>
                      <a:r>
                        <a:rPr lang="en-US" altLang="ko-KR" sz="1400" kern="1200">
                          <a:solidFill>
                            <a:srgbClr val="EC745B"/>
                          </a:solidFill>
                        </a:rPr>
                        <a:t>---</a:t>
                      </a:r>
                      <a:r>
                        <a:rPr lang="en-US" altLang="ko-KR" sz="1400" kern="1200">
                          <a:solidFill>
                            <a:srgbClr val="EC745B"/>
                          </a:solidFill>
                          <a:latin typeface="맑은 고딕" charset="0"/>
                          <a:ea typeface="맑은 고딕" charset="0"/>
                        </a:rPr>
                        <a:t>------ⓧ---</a:t>
                      </a:r>
                      <a:endParaRPr lang="ko-KR" altLang="en-US" sz="1400" kern="1200">
                        <a:solidFill>
                          <a:srgbClr val="EC745B"/>
                        </a:solidFill>
                        <a:latin typeface="맑은 고딕" charset="0"/>
                        <a:ea typeface="맑은 고딕" charset="0"/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형평성 및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공정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성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추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구</a:t>
                      </a:r>
                      <a:endParaRPr lang="ko-KR" altLang="en-US" sz="1400" kern="1200">
                        <a:solidFill>
                          <a:srgbClr val="000000"/>
                        </a:solidFill>
                      </a:endParaRPr>
                    </a:p>
                  </a:txBody>
                  <a:tcPr marL="91440" marR="91440" marT="45720" marB="45720" anchor="t"/>
                </a:tc>
              </a:tr>
              <a:tr h="306705"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데이터 질</a:t>
                      </a:r>
                      <a:endParaRPr lang="ko-KR" altLang="en-US" sz="1400" kern="1200">
                        <a:solidFill>
                          <a:srgbClr val="000000"/>
                        </a:solidFill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조작된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편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향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데이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터</a:t>
                      </a:r>
                      <a:endParaRPr lang="ko-KR" altLang="en-US" sz="1400" kern="1200">
                        <a:solidFill>
                          <a:srgbClr val="000000"/>
                        </a:solidFill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rtl="0" algn="ctr" fontAlgn="auto" defTabSz="914400" eaLnBrk="1" latinLnBrk="1" hangingPunct="1" lvl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altLang="ko-KR" sz="1400" kern="1200">
                          <a:solidFill>
                            <a:srgbClr val="EC745B"/>
                          </a:solidFill>
                        </a:rPr>
                        <a:t>-</a:t>
                      </a:r>
                      <a:r>
                        <a:rPr lang="en-US" altLang="ko-KR" sz="1400" kern="1200">
                          <a:solidFill>
                            <a:srgbClr val="EC745B"/>
                          </a:solidFill>
                          <a:latin typeface="맑은 고딕" charset="0"/>
                          <a:ea typeface="맑은 고딕" charset="0"/>
                        </a:rPr>
                        <a:t>ⓧ</a:t>
                      </a:r>
                      <a:r>
                        <a:rPr lang="en-US" altLang="ko-KR" sz="1400" kern="1200">
                          <a:solidFill>
                            <a:srgbClr val="EC745B"/>
                          </a:solidFill>
                        </a:rPr>
                        <a:t>--</a:t>
                      </a:r>
                      <a:r>
                        <a:rPr lang="en-US" altLang="ko-KR" sz="1400" kern="1200">
                          <a:solidFill>
                            <a:srgbClr val="EC745B"/>
                          </a:solidFill>
                          <a:latin typeface="맑은 고딕" charset="0"/>
                          <a:ea typeface="맑은 고딕" charset="0"/>
                        </a:rPr>
                        <a:t>---------</a:t>
                      </a:r>
                      <a:endParaRPr lang="ko-KR" altLang="en-US" sz="1400" kern="1200">
                        <a:solidFill>
                          <a:srgbClr val="EC745B"/>
                        </a:solidFill>
                        <a:latin typeface="맑은 고딕" charset="0"/>
                        <a:ea typeface="맑은 고딕" charset="0"/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정제된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중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립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데이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터</a:t>
                      </a:r>
                      <a:endParaRPr lang="ko-KR" altLang="en-US" sz="1400" kern="1200">
                        <a:solidFill>
                          <a:srgbClr val="000000"/>
                        </a:solidFill>
                      </a:endParaRPr>
                    </a:p>
                  </a:txBody>
                  <a:tcPr marL="91440" marR="91440" marT="45720" marB="45720" anchor="t"/>
                </a:tc>
              </a:tr>
              <a:tr h="306705"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사회적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파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장</a:t>
                      </a:r>
                      <a:endParaRPr lang="ko-KR" altLang="en-US" sz="1400" kern="1200">
                        <a:solidFill>
                          <a:srgbClr val="000000"/>
                        </a:solidFill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인권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침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해 및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분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란</a:t>
                      </a:r>
                      <a:endParaRPr lang="ko-KR" altLang="en-US" sz="1400" kern="1200">
                        <a:solidFill>
                          <a:srgbClr val="000000"/>
                        </a:solidFill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rtl="0" algn="ctr" fontAlgn="auto" defTabSz="914400" eaLnBrk="1" latinLnBrk="1" hangingPunct="1" lvl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altLang="ko-KR" sz="1400" kern="1200">
                          <a:solidFill>
                            <a:srgbClr val="EC745B"/>
                          </a:solidFill>
                        </a:rPr>
                        <a:t>-</a:t>
                      </a:r>
                      <a:r>
                        <a:rPr lang="en-US" altLang="ko-KR" sz="1400" kern="1200">
                          <a:solidFill>
                            <a:srgbClr val="EC745B"/>
                          </a:solidFill>
                          <a:latin typeface="맑은 고딕" charset="0"/>
                          <a:ea typeface="맑은 고딕" charset="0"/>
                        </a:rPr>
                        <a:t>ⓧ</a:t>
                      </a:r>
                      <a:r>
                        <a:rPr lang="en-US" altLang="ko-KR" sz="1400" kern="1200">
                          <a:solidFill>
                            <a:srgbClr val="EC745B"/>
                          </a:solidFill>
                        </a:rPr>
                        <a:t>--</a:t>
                      </a:r>
                      <a:r>
                        <a:rPr lang="en-US" altLang="ko-KR" sz="1400" kern="1200">
                          <a:solidFill>
                            <a:srgbClr val="EC745B"/>
                          </a:solidFill>
                          <a:latin typeface="맑은 고딕" charset="0"/>
                          <a:ea typeface="맑은 고딕" charset="0"/>
                        </a:rPr>
                        <a:t>---------</a:t>
                      </a:r>
                      <a:endParaRPr lang="ko-KR" altLang="en-US" sz="1400" kern="1200">
                        <a:solidFill>
                          <a:srgbClr val="000000"/>
                        </a:solidFill>
                        <a:latin typeface="맑은 고딕" charset="0"/>
                        <a:ea typeface="맑은 고딕" charset="0"/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기회의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평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등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기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여</a:t>
                      </a:r>
                      <a:endParaRPr lang="ko-KR" altLang="en-US" sz="1400" kern="1200">
                        <a:solidFill>
                          <a:srgbClr val="000000"/>
                        </a:solidFill>
                      </a:endParaRPr>
                    </a:p>
                  </a:txBody>
                  <a:tcPr marL="91440" marR="91440" marT="45720" marB="45720" anchor="t"/>
                </a:tc>
              </a:tr>
              <a:tr h="306705"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알고리즘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투명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성</a:t>
                      </a:r>
                      <a:endParaRPr lang="ko-KR" altLang="en-US" sz="1400" kern="1200">
                        <a:solidFill>
                          <a:srgbClr val="000000"/>
                        </a:solidFill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결과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조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작 및 은폐</a:t>
                      </a:r>
                      <a:endParaRPr lang="ko-KR" altLang="en-US" sz="1400" kern="1200">
                        <a:solidFill>
                          <a:srgbClr val="000000"/>
                        </a:solidFill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rtl="0" algn="ctr" fontAlgn="auto" defTabSz="914400" eaLnBrk="1" latinLnBrk="1" hangingPunct="1" lvl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altLang="ko-KR" sz="1400" kern="120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--------</a:t>
                      </a:r>
                      <a:r>
                        <a:rPr lang="en-US" altLang="ko-KR" sz="1400" kern="120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altLang="ko-KR" sz="1400" kern="120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-----</a:t>
                      </a:r>
                      <a:endParaRPr lang="ko-KR" altLang="en-US" sz="1400" kern="1200">
                        <a:solidFill>
                          <a:srgbClr val="000000"/>
                        </a:solidFill>
                        <a:latin typeface="맑은 고딕" charset="0"/>
                        <a:ea typeface="맑은 고딕" charset="0"/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알고리즘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공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개 및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검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증</a:t>
                      </a:r>
                      <a:endParaRPr lang="ko-KR" altLang="en-US" sz="1400" kern="1200">
                        <a:solidFill>
                          <a:srgbClr val="000000"/>
                        </a:solidFill>
                      </a:endParaRPr>
                    </a:p>
                  </a:txBody>
                  <a:tcPr marL="91440" marR="91440" marT="45720" marB="45720" anchor="t"/>
                </a:tc>
              </a:tr>
              <a:tr h="306705"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수정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의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지</a:t>
                      </a:r>
                      <a:endParaRPr lang="ko-KR" altLang="en-US" sz="1400" kern="1200">
                        <a:solidFill>
                          <a:srgbClr val="000000"/>
                        </a:solidFill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오류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방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치 및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강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행</a:t>
                      </a:r>
                      <a:endParaRPr lang="ko-KR" altLang="en-US" sz="1400" kern="1200">
                        <a:solidFill>
                          <a:srgbClr val="000000"/>
                        </a:solidFill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rtl="0" algn="ctr" fontAlgn="auto" defTabSz="914400" eaLnBrk="1" latinLnBrk="1" hangingPunct="1" lvl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altLang="ko-KR" sz="1400" kern="1200">
                          <a:solidFill>
                            <a:srgbClr val="EC745B"/>
                          </a:solidFill>
                        </a:rPr>
                        <a:t>---</a:t>
                      </a:r>
                      <a:r>
                        <a:rPr lang="en-US" altLang="ko-KR" sz="1400" kern="1200">
                          <a:solidFill>
                            <a:srgbClr val="EC745B"/>
                          </a:solidFill>
                          <a:latin typeface="맑은 고딕" charset="0"/>
                          <a:ea typeface="맑은 고딕" charset="0"/>
                        </a:rPr>
                        <a:t>-----ⓧ----</a:t>
                      </a:r>
                      <a:endParaRPr lang="ko-KR" altLang="en-US" sz="1400" kern="1200">
                        <a:solidFill>
                          <a:srgbClr val="000000"/>
                        </a:solidFill>
                        <a:latin typeface="맑은 고딕" charset="0"/>
                        <a:ea typeface="맑은 고딕" charset="0"/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즉각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수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정 및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보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완</a:t>
                      </a:r>
                      <a:endParaRPr lang="ko-KR" altLang="en-US" sz="1400" kern="1200">
                        <a:solidFill>
                          <a:srgbClr val="000000"/>
                        </a:solidFill>
                      </a:endParaRPr>
                    </a:p>
                  </a:txBody>
                  <a:tcPr marL="91440" marR="91440" marT="45720" marB="45720" anchor="t"/>
                </a:tc>
              </a:tr>
              <a:tr h="306705"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영향력</a:t>
                      </a:r>
                      <a:endParaRPr lang="ko-KR" altLang="en-US" sz="1400" kern="1200">
                        <a:solidFill>
                          <a:srgbClr val="000000"/>
                        </a:solidFill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결정적인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당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락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좌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우</a:t>
                      </a:r>
                      <a:endParaRPr lang="ko-KR" altLang="en-US" sz="1400" kern="1200">
                        <a:solidFill>
                          <a:srgbClr val="000000"/>
                        </a:solidFill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rtl="0" algn="ctr" fontAlgn="auto" defTabSz="914400" eaLnBrk="1" latinLnBrk="1" hangingPunct="1" lvl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altLang="ko-KR" sz="1400" kern="1200">
                          <a:solidFill>
                            <a:srgbClr val="000000"/>
                          </a:solidFill>
                        </a:rPr>
                        <a:t>--x---</a:t>
                      </a:r>
                      <a:r>
                        <a:rPr lang="en-US" altLang="ko-KR" sz="1400" kern="1200">
                          <a:solidFill>
                            <a:srgbClr val="000000"/>
                          </a:solidFill>
                          <a:latin typeface="맑은 고딕" charset="0"/>
                          <a:ea typeface="맑은 고딕" charset="0"/>
                        </a:rPr>
                        <a:t>---------</a:t>
                      </a:r>
                      <a:endParaRPr lang="ko-KR" altLang="en-US" sz="1400" kern="1200">
                        <a:solidFill>
                          <a:srgbClr val="000000"/>
                        </a:solidFill>
                        <a:latin typeface="맑은 고딕" charset="0"/>
                        <a:ea typeface="맑은 고딕" charset="0"/>
                      </a:endParaRPr>
                    </a:p>
                  </a:txBody>
                  <a:tcPr marL="91440" marR="91440" marT="45720" marB="45720" anchor="t"/>
                </a:tc>
                <a:tc>
                  <a:txBody>
                    <a:bodyPr/>
                    <a:lstStyle/>
                    <a:p>
                      <a:pPr marL="0" indent="0" latinLnBrk="1" lvl="1">
                        <a:buFontTx/>
                        <a:buNone/>
                      </a:pP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보조적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참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고 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자</a:t>
                      </a:r>
                      <a:r>
                        <a:rPr lang="ko-KR" altLang="en-US" sz="1400" kern="1200">
                          <a:solidFill>
                            <a:srgbClr val="000000"/>
                          </a:solidFill>
                        </a:rPr>
                        <a:t>료</a:t>
                      </a:r>
                      <a:endParaRPr lang="ko-KR" altLang="en-US" sz="1400" kern="1200">
                        <a:solidFill>
                          <a:srgbClr val="000000"/>
                        </a:solidFill>
                      </a:endParaRPr>
                    </a:p>
                  </a:txBody>
                  <a:tcPr marL="91440" marR="91440" marT="45720" marB="45720" anchor="t"/>
                </a:tc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E9C52B3-2250-12A2-73C8-22E35E5A50DF}"/>
              </a:ext>
            </a:extLst>
          </p:cNvPr>
          <p:cNvSpPr txBox="1"/>
          <p:nvPr/>
        </p:nvSpPr>
        <p:spPr>
          <a:xfrm>
            <a:off x="518795" y="958850"/>
            <a:ext cx="7219315" cy="369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ym typeface="Wingdings" panose="05000000000000000000" pitchFamily="2" charset="2"/>
              </a:rPr>
              <a:t> </a:t>
            </a:r>
            <a:r>
              <a:rPr lang="ko-KR" altLang="en-US" dirty="0"/>
              <a:t>중요하게 판단되는 특징들은 </a:t>
            </a: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ⓧ</a:t>
            </a: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로 표시</a:t>
            </a:r>
            <a:endParaRPr lang="ko-KR" altLang="en-US" dirty="0"/>
          </a:p>
        </p:txBody>
      </p:sp>
      <p:sp>
        <p:nvSpPr>
          <p:cNvPr id="8" name="사각형: 둥근 모서리 7"/>
          <p:cNvSpPr>
            <a:spLocks/>
          </p:cNvSpPr>
          <p:nvPr/>
        </p:nvSpPr>
        <p:spPr>
          <a:xfrm rot="0">
            <a:off x="2789555" y="1414145"/>
            <a:ext cx="1911985" cy="2312035"/>
          </a:xfrm>
          <a:prstGeom prst="roundRect"/>
          <a:noFill/>
          <a:ln w="57150" cap="flat" cmpd="sng">
            <a:solidFill>
              <a:schemeClr val="accent5">
                <a:alpha val="10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>
              <a:buFontTx/>
              <a:buNone/>
            </a:pPr>
            <a:endParaRPr lang="ko-KR" altLang="en-US"/>
          </a:p>
        </p:txBody>
      </p:sp>
      <p:sp>
        <p:nvSpPr>
          <p:cNvPr id="9" name="사각형: 둥근 모서리 8"/>
          <p:cNvSpPr>
            <a:spLocks/>
          </p:cNvSpPr>
          <p:nvPr/>
        </p:nvSpPr>
        <p:spPr>
          <a:xfrm rot="0">
            <a:off x="6734810" y="1414145"/>
            <a:ext cx="2077720" cy="2312035"/>
          </a:xfrm>
          <a:prstGeom prst="roundRect"/>
          <a:noFill/>
          <a:ln w="57150" cap="flat" cmpd="sng">
            <a:solidFill>
              <a:schemeClr val="accent5">
                <a:alpha val="10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>
              <a:buFontTx/>
              <a:buNone/>
            </a:pPr>
            <a:endParaRPr lang="ko-KR" altLang="en-US"/>
          </a:p>
        </p:txBody>
      </p:sp>
      <p:sp>
        <p:nvSpPr>
          <p:cNvPr id="19" name="TextBox 18"/>
          <p:cNvSpPr txBox="1">
            <a:spLocks/>
          </p:cNvSpPr>
          <p:nvPr/>
        </p:nvSpPr>
        <p:spPr>
          <a:xfrm rot="0">
            <a:off x="2820035" y="3896995"/>
            <a:ext cx="2077720" cy="400685"/>
          </a:xfrm>
          <a:prstGeom prst="rect"/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>
              <a:buFontTx/>
              <a:buNone/>
            </a:pPr>
            <a:r>
              <a:rPr lang="ko-KR" altLang="en-US" sz="2000" b="1">
                <a:solidFill>
                  <a:srgbClr val="FF0000"/>
                </a:solidFill>
              </a:rPr>
              <a:t>부정적 범례</a:t>
            </a:r>
            <a:endParaRPr lang="ko-KR" altLang="en-US" sz="2000" b="1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>
            <a:spLocks/>
          </p:cNvSpPr>
          <p:nvPr/>
        </p:nvSpPr>
        <p:spPr>
          <a:xfrm rot="0">
            <a:off x="6908165" y="3902710"/>
            <a:ext cx="2077720" cy="400685"/>
          </a:xfrm>
          <a:prstGeom prst="rect"/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>
              <a:buFontTx/>
              <a:buNone/>
            </a:pPr>
            <a:r>
              <a:rPr lang="ko-KR" altLang="en-US" sz="2000" b="1">
                <a:solidFill>
                  <a:srgbClr val="FF0000"/>
                </a:solidFill>
              </a:rPr>
              <a:t>긍정적 범례</a:t>
            </a:r>
            <a:endParaRPr lang="ko-KR" altLang="en-US" sz="20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61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50577" y="70374"/>
            <a:ext cx="4033932" cy="884466"/>
          </a:xfrm>
        </p:spPr>
        <p:txBody>
          <a:bodyPr/>
          <a:lstStyle/>
          <a:p>
            <a:pPr algn="ctr"/>
            <a:r>
              <a:rPr lang="ko-KR" altLang="en-US" sz="30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선 긋기의 요점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-8162" y="2489481"/>
            <a:ext cx="3149101" cy="2293969"/>
            <a:chOff x="247435" y="2414619"/>
            <a:chExt cx="3149101" cy="2293969"/>
          </a:xfrm>
        </p:grpSpPr>
        <p:sp>
          <p:nvSpPr>
            <p:cNvPr id="13" name="Rectangle 12"/>
            <p:cNvSpPr/>
            <p:nvPr/>
          </p:nvSpPr>
          <p:spPr>
            <a:xfrm rot="2700000" flipH="1">
              <a:off x="1034951" y="1627103"/>
              <a:ext cx="1574070" cy="3149101"/>
            </a:xfrm>
            <a:custGeom>
              <a:avLst/>
              <a:gdLst/>
              <a:ahLst/>
              <a:cxnLst/>
              <a:rect l="l" t="t" r="r" b="b"/>
              <a:pathLst>
                <a:path w="1574070" h="3149101">
                  <a:moveTo>
                    <a:pt x="1396232" y="177838"/>
                  </a:moveTo>
                  <a:cubicBezTo>
                    <a:pt x="1732682" y="514288"/>
                    <a:pt x="1732682" y="1059782"/>
                    <a:pt x="1396232" y="1396232"/>
                  </a:cubicBezTo>
                  <a:cubicBezTo>
                    <a:pt x="1059782" y="1732681"/>
                    <a:pt x="514289" y="1732681"/>
                    <a:pt x="177839" y="1396232"/>
                  </a:cubicBezTo>
                  <a:cubicBezTo>
                    <a:pt x="-158611" y="1059782"/>
                    <a:pt x="-158611" y="514288"/>
                    <a:pt x="177839" y="177838"/>
                  </a:cubicBezTo>
                  <a:cubicBezTo>
                    <a:pt x="514289" y="-158611"/>
                    <a:pt x="1059782" y="-158611"/>
                    <a:pt x="1396232" y="177838"/>
                  </a:cubicBezTo>
                  <a:close/>
                  <a:moveTo>
                    <a:pt x="1574070" y="0"/>
                  </a:moveTo>
                  <a:cubicBezTo>
                    <a:pt x="1139403" y="-434668"/>
                    <a:pt x="434668" y="-434668"/>
                    <a:pt x="0" y="0"/>
                  </a:cubicBezTo>
                  <a:cubicBezTo>
                    <a:pt x="-434668" y="434667"/>
                    <a:pt x="-434668" y="1139403"/>
                    <a:pt x="0" y="1574070"/>
                  </a:cubicBezTo>
                  <a:cubicBezTo>
                    <a:pt x="149565" y="1723636"/>
                    <a:pt x="331107" y="1821737"/>
                    <a:pt x="522925" y="1867116"/>
                  </a:cubicBezTo>
                  <a:lnTo>
                    <a:pt x="522925" y="3149101"/>
                  </a:lnTo>
                  <a:lnTo>
                    <a:pt x="1051145" y="3149101"/>
                  </a:lnTo>
                  <a:lnTo>
                    <a:pt x="1051145" y="1867115"/>
                  </a:lnTo>
                  <a:cubicBezTo>
                    <a:pt x="1242964" y="1821737"/>
                    <a:pt x="1424505" y="1723636"/>
                    <a:pt x="1574070" y="1574070"/>
                  </a:cubicBezTo>
                  <a:cubicBezTo>
                    <a:pt x="2008738" y="1139403"/>
                    <a:pt x="2008738" y="434667"/>
                    <a:pt x="157407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4" name="Round Same Side Corner Rectangle 13"/>
            <p:cNvSpPr/>
            <p:nvPr/>
          </p:nvSpPr>
          <p:spPr>
            <a:xfrm rot="13500000" flipH="1">
              <a:off x="299369" y="4293587"/>
              <a:ext cx="528162" cy="30184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pic>
        <p:nvPicPr>
          <p:cNvPr id="13315" name="Picture 3" descr="D:\KBM-정애\014-Fullppt\PNG이미지\지구본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148" y="2094487"/>
            <a:ext cx="1236428" cy="1238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Oval 17"/>
          <p:cNvSpPr/>
          <p:nvPr/>
        </p:nvSpPr>
        <p:spPr>
          <a:xfrm>
            <a:off x="2737108" y="2950662"/>
            <a:ext cx="656698" cy="656698"/>
          </a:xfrm>
          <a:prstGeom prst="ellipse">
            <a:avLst/>
          </a:prstGeom>
          <a:solidFill>
            <a:schemeClr val="accent3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9" name="Oval 18"/>
          <p:cNvSpPr/>
          <p:nvPr/>
        </p:nvSpPr>
        <p:spPr>
          <a:xfrm>
            <a:off x="2135803" y="1061951"/>
            <a:ext cx="656698" cy="65669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0" name="Oval 19"/>
          <p:cNvSpPr/>
          <p:nvPr/>
        </p:nvSpPr>
        <p:spPr>
          <a:xfrm>
            <a:off x="2121178" y="3695477"/>
            <a:ext cx="656698" cy="656698"/>
          </a:xfrm>
          <a:prstGeom prst="ellipse">
            <a:avLst/>
          </a:prstGeom>
          <a:solidFill>
            <a:schemeClr val="accent4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1" name="Oval 20"/>
          <p:cNvSpPr/>
          <p:nvPr/>
        </p:nvSpPr>
        <p:spPr>
          <a:xfrm>
            <a:off x="2737108" y="1851656"/>
            <a:ext cx="656698" cy="656698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2835821" y="1162557"/>
            <a:ext cx="5939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사례가 모호할수록 특별한 상황에 대해 많이 알아야 한다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ko-KR" altLang="en-US" sz="1600" kern="0" spc="0" dirty="0">
              <a:solidFill>
                <a:srgbClr val="000000"/>
              </a:solidFill>
              <a:effectLst/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837363" y="3879695"/>
            <a:ext cx="5973715" cy="429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600" kern="0" spc="0" dirty="0" err="1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일종의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 </a:t>
            </a:r>
            <a:r>
              <a:rPr lang="en-US" altLang="ko-KR" sz="1600" kern="0" spc="0" dirty="0" err="1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관습법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 </a:t>
            </a:r>
            <a:r>
              <a:rPr lang="en-US" altLang="ko-KR" sz="1600" kern="0" spc="0" dirty="0" err="1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윤리와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 </a:t>
            </a:r>
            <a:r>
              <a:rPr lang="en-US" altLang="ko-KR" sz="1600" kern="0" spc="0" dirty="0" err="1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같이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 </a:t>
            </a:r>
            <a:r>
              <a:rPr lang="en-US" altLang="ko-KR" sz="1600" kern="0" spc="0" dirty="0" err="1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선례들을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 </a:t>
            </a:r>
            <a:r>
              <a:rPr lang="en-US" altLang="ko-KR" sz="1600" kern="0" spc="0" dirty="0" err="1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사용하여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 </a:t>
            </a:r>
            <a:r>
              <a:rPr lang="en-US" altLang="ko-KR" sz="1600" kern="0" spc="0" dirty="0" err="1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범례를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 </a:t>
            </a:r>
            <a:r>
              <a:rPr lang="en-US" altLang="ko-KR" sz="1600" kern="0" spc="0" dirty="0" err="1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판단한다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.</a:t>
            </a:r>
            <a:endParaRPr lang="en-US" altLang="ko-KR" sz="1600" kern="0" spc="0" dirty="0">
              <a:solidFill>
                <a:srgbClr val="000000"/>
              </a:solidFill>
              <a:effectLst/>
              <a:latin typeface="바탕" panose="02030600000101010101" pitchFamily="18" charset="-127"/>
              <a:ea typeface="함초롬돋움" panose="020B0604000101010101" pitchFamily="50" charset="-127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393806" y="1768097"/>
            <a:ext cx="5750194" cy="823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경계선 설정은 둘 사이 차이는 분명하나 임의적인 요소를 포함한다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.</a:t>
            </a:r>
            <a:endParaRPr lang="ko-KR" altLang="en-US" sz="1600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421288" y="2919712"/>
            <a:ext cx="5750195" cy="823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6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한 가지 특징만이 아니라 다양한 특징들의 유사점과 차이점을 비교 해야 한다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.</a:t>
            </a:r>
            <a:endParaRPr lang="ko-KR" altLang="en-US" sz="1600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228853" y="1236412"/>
            <a:ext cx="470598" cy="30777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830158" y="2026117"/>
            <a:ext cx="470598" cy="30777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830158" y="3125122"/>
            <a:ext cx="470598" cy="30777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03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214228" y="3876204"/>
            <a:ext cx="470598" cy="30777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04</a:t>
            </a: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9FA0E619-33A7-D78A-EF3B-BCF72C4EF271}"/>
              </a:ext>
            </a:extLst>
          </p:cNvPr>
          <p:cNvGrpSpPr/>
          <p:nvPr/>
        </p:nvGrpSpPr>
        <p:grpSpPr>
          <a:xfrm>
            <a:off x="-6616" y="743473"/>
            <a:ext cx="3888431" cy="98687"/>
            <a:chOff x="391948" y="968842"/>
            <a:chExt cx="6859084" cy="180000"/>
          </a:xfrm>
        </p:grpSpPr>
        <p:cxnSp>
          <p:nvCxnSpPr>
            <p:cNvPr id="5" name="직선 연결선 4">
              <a:extLst>
                <a:ext uri="{FF2B5EF4-FFF2-40B4-BE49-F238E27FC236}">
                  <a16:creationId xmlns:a16="http://schemas.microsoft.com/office/drawing/2014/main" id="{9DF12695-553C-32B4-AF08-52B5A8376F60}"/>
                </a:ext>
              </a:extLst>
            </p:cNvPr>
            <p:cNvCxnSpPr>
              <a:cxnSpLocks/>
            </p:cNvCxnSpPr>
            <p:nvPr/>
          </p:nvCxnSpPr>
          <p:spPr>
            <a:xfrm>
              <a:off x="391948" y="1058842"/>
              <a:ext cx="685908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타원 5">
              <a:extLst>
                <a:ext uri="{FF2B5EF4-FFF2-40B4-BE49-F238E27FC236}">
                  <a16:creationId xmlns:a16="http://schemas.microsoft.com/office/drawing/2014/main" id="{A2024550-B7DD-3D01-8BB6-7C8D9EF7BC3D}"/>
                </a:ext>
              </a:extLst>
            </p:cNvPr>
            <p:cNvSpPr/>
            <p:nvPr/>
          </p:nvSpPr>
          <p:spPr>
            <a:xfrm>
              <a:off x="5741816" y="968842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93411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339725"/>
            <a:ext cx="9144000" cy="3344545"/>
          </a:xfrm>
          <a:prstGeom prst="rect">
            <a:avLst/>
          </a:prstGeom>
          <a:solidFill>
            <a:schemeClr val="accent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" name="Text Placeholder 3"/>
          <p:cNvSpPr txBox="1">
            <a:spLocks/>
          </p:cNvSpPr>
          <p:nvPr/>
        </p:nvSpPr>
        <p:spPr>
          <a:xfrm>
            <a:off x="1115695" y="843280"/>
            <a:ext cx="7488555" cy="86423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400" kern="0" spc="0" dirty="0"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도덕적 문제를 행동이 분명히 옳은 한쪽 끝과 확실히 잘못된 다른 쪽 끝을 가진 스펙트럼으로 표현된 선 위에</a:t>
            </a:r>
            <a:r>
              <a:rPr lang="en-US" altLang="ko-KR" sz="1400" kern="0" spc="0" dirty="0"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, </a:t>
            </a:r>
            <a:r>
              <a:rPr lang="ko-KR" altLang="en-US" sz="1400" kern="0" spc="0" dirty="0"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윤리적 가치를 표현하여 윤리적 문제를 분석하고 해결책을 찾는 방법을 무엇이라 하는가</a:t>
            </a:r>
            <a:r>
              <a:rPr lang="en-US" altLang="ko-KR" sz="1400" kern="0" spc="0" dirty="0"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.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C3EA64-EF59-C52C-ECEC-34EC77D0B4DD}"/>
              </a:ext>
            </a:extLst>
          </p:cNvPr>
          <p:cNvSpPr txBox="1">
            <a:spLocks/>
          </p:cNvSpPr>
          <p:nvPr/>
        </p:nvSpPr>
        <p:spPr>
          <a:xfrm>
            <a:off x="68580" y="699770"/>
            <a:ext cx="1187450" cy="575945"/>
          </a:xfrm>
          <a:prstGeom prst="rect">
            <a:avLst/>
          </a:prstGeom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3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Q 1.</a:t>
            </a:r>
            <a:endParaRPr lang="ko-KR" altLang="en-US" sz="3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63577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339725"/>
            <a:ext cx="9144000" cy="3344545"/>
          </a:xfrm>
          <a:prstGeom prst="rect">
            <a:avLst/>
          </a:prstGeom>
          <a:solidFill>
            <a:schemeClr val="accent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" name="Text Placeholder 3"/>
          <p:cNvSpPr txBox="1">
            <a:spLocks/>
          </p:cNvSpPr>
          <p:nvPr/>
        </p:nvSpPr>
        <p:spPr>
          <a:xfrm>
            <a:off x="1115695" y="843280"/>
            <a:ext cx="7488555" cy="86423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400" kern="0" spc="0" dirty="0"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도덕적 문제를 행동이 분명히 옳은 한쪽 끝과 확실히 잘못된 다른 쪽 끝을 가진 스펙트럼으로 표현된 선 위에</a:t>
            </a:r>
            <a:r>
              <a:rPr lang="en-US" altLang="ko-KR" sz="1400" kern="0" spc="0" dirty="0"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, </a:t>
            </a:r>
            <a:r>
              <a:rPr lang="ko-KR" altLang="en-US" sz="1400" kern="0" spc="0" dirty="0"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윤리적 가치를 표현하여 윤리적 문제를 분석하고 해결책을 찾는 방법을 무엇이라 하는가</a:t>
            </a:r>
            <a:r>
              <a:rPr lang="en-US" altLang="ko-KR" sz="1400" kern="0" spc="0" dirty="0">
                <a:effectLst/>
                <a:latin typeface="함초롬돋움" panose="020B0604000101010101" pitchFamily="50" charset="-127"/>
                <a:ea typeface="함초롬돋움" panose="020B0604000101010101" pitchFamily="50" charset="-127"/>
              </a:rPr>
              <a:t>.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C3EA64-EF59-C52C-ECEC-34EC77D0B4DD}"/>
              </a:ext>
            </a:extLst>
          </p:cNvPr>
          <p:cNvSpPr txBox="1">
            <a:spLocks/>
          </p:cNvSpPr>
          <p:nvPr/>
        </p:nvSpPr>
        <p:spPr>
          <a:xfrm>
            <a:off x="68580" y="699770"/>
            <a:ext cx="1187450" cy="575945"/>
          </a:xfrm>
          <a:prstGeom prst="rect">
            <a:avLst/>
          </a:prstGeom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3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Q 1.</a:t>
            </a:r>
            <a:endParaRPr lang="ko-KR" altLang="en-US" sz="3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2A9BBDED-2011-8138-A7EF-1E592D0EFBAE}"/>
              </a:ext>
            </a:extLst>
          </p:cNvPr>
          <p:cNvSpPr txBox="1">
            <a:spLocks/>
          </p:cNvSpPr>
          <p:nvPr/>
        </p:nvSpPr>
        <p:spPr>
          <a:xfrm>
            <a:off x="1256030" y="1708150"/>
            <a:ext cx="2091690" cy="431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400" dirty="0">
                <a:cs typeface="Arial" pitchFamily="34" charset="0"/>
              </a:rPr>
              <a:t>→  선 긋기 기법</a:t>
            </a:r>
          </a:p>
        </p:txBody>
      </p:sp>
    </p:spTree>
    <p:extLst>
      <p:ext uri="{BB962C8B-B14F-4D97-AF65-F5344CB8AC3E}">
        <p14:creationId xmlns:p14="http://schemas.microsoft.com/office/powerpoint/2010/main" val="1111747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PPT-COLOR-A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Polaris Office Slide</Application>
  <AppVersion>12.000</AppVersion>
  <Characters>0</Characters>
  <CharactersWithSpaces>0</CharactersWithSpaces>
  <Company>Microsoft Corporation</Company>
  <DocSecurity>0</DocSecurity>
  <HyperlinksChanged>false</HyperlinksChanged>
  <Lines>0</Lines>
  <LinksUpToDate>false</LinksUpToDate>
  <Pages>11</Pages>
  <Paragraphs>78</Paragraphs>
  <Words>410</Words>
  <TotalTime>0</TotalTime>
  <MMClips>0</MMClips>
  <ScaleCrop>false</ScaleCrop>
  <HeadingPairs>
    <vt:vector size="2" baseType="variant">
      <vt:variant>
        <vt:lpstr>Title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dc:creator>googleslidesppt.com;allppt.com</dc:creator>
  <cp:lastModifiedBy>rlatkdwls25</cp:lastModifiedBy>
  <dc:title>PowerPoint Presentation</dc:title>
  <cp:version>10.105.293.56114</cp:version>
  <dcterms:modified xsi:type="dcterms:W3CDTF">2026-03-19T16:33:11Z</dcterms:modified>
</cp:coreProperties>
</file>