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6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02438" cy="9934575"/>
  <p:embeddedFontLst>
    <p:embeddedFont>
      <p:font typeface="맑은 고딕" panose="020B0503020000020004" pitchFamily="50" charset="-127"/>
      <p:regular r:id="rId17"/>
      <p:bold r:id="rId18"/>
    </p:embeddedFont>
    <p:embeddedFont>
      <p:font typeface="HY강B" panose="020B0600000101010101" charset="-127"/>
      <p:regular r:id="rId1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만든 이" initials="오전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2"/>
    <p:restoredTop sz="94737"/>
  </p:normalViewPr>
  <p:slideViewPr>
    <p:cSldViewPr>
      <p:cViewPr varScale="1">
        <p:scale>
          <a:sx n="110" d="100"/>
          <a:sy n="110" d="100"/>
        </p:scale>
        <p:origin x="1446" y="84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3128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729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3141" y="0"/>
            <a:ext cx="2947723" cy="496729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176ACFF7-D7B0-454E-8AD3-7F6C88D9854F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3141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F557C4C-1EB0-4725-A9B3-7A96A791DE1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064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729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6729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0405B032-FDD6-43BF-AF01-1BC88A43D91D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17575" y="744538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244" y="4718923"/>
            <a:ext cx="5441950" cy="447055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3141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3EC4D8E-D134-4089-BAA9-0E031B4BE4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006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D8E-D134-4089-BAA9-0E031B4BE4D0}" type="slidenum">
              <a:rPr lang="ko-KR" altLang="en-US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0678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27784" y="1268910"/>
            <a:ext cx="4003998" cy="2088082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429000"/>
            <a:ext cx="3249306" cy="1152128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27" name="그룹 25"/>
          <p:cNvGrpSpPr/>
          <p:nvPr userDrawn="1"/>
        </p:nvGrpSpPr>
        <p:grpSpPr>
          <a:xfrm>
            <a:off x="8062" y="1548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28" name="직사각형 2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모서리가 둥근 직사각형 37"/>
          <p:cNvSpPr/>
          <p:nvPr userDrawn="1"/>
        </p:nvSpPr>
        <p:spPr>
          <a:xfrm>
            <a:off x="438013" y="371897"/>
            <a:ext cx="8280921" cy="6081439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</p:spPr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0" name="눈물 방울 9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눈물 방울 10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9" name="직선 연결선 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제목 개체 틀 1"/>
          <p:cNvSpPr>
            <a:spLocks noGrp="1"/>
          </p:cNvSpPr>
          <p:nvPr>
            <p:ph type="title"/>
          </p:nvPr>
        </p:nvSpPr>
        <p:spPr>
          <a:xfrm>
            <a:off x="803375" y="274638"/>
            <a:ext cx="7475237" cy="76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259632" y="252195"/>
            <a:ext cx="298782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ko-KR" altLang="en-US" sz="4800" b="1" dirty="0">
              <a:solidFill>
                <a:srgbClr val="95D3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18" name="그룹 17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9" name="눈물 방울 18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눈물 방울 19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23" name="직선 연결선 22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5" name="눈물 방울 14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눈물 방울 15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7" name="그룹 1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9" name="직선 연결선 1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모서리가 둥근 직사각형 17"/>
          <p:cNvSpPr/>
          <p:nvPr userDrawn="1"/>
        </p:nvSpPr>
        <p:spPr>
          <a:xfrm>
            <a:off x="438013" y="371897"/>
            <a:ext cx="8280921" cy="6194998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25"/>
          <p:cNvGrpSpPr/>
          <p:nvPr userDrawn="1"/>
        </p:nvGrpSpPr>
        <p:grpSpPr>
          <a:xfrm>
            <a:off x="6473" y="0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8" name="직사각형 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142" y="2657365"/>
            <a:ext cx="687617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611560" y="548680"/>
            <a:ext cx="7920880" cy="5832648"/>
          </a:xfrm>
          <a:prstGeom prst="roundRect">
            <a:avLst/>
          </a:prstGeom>
          <a:solidFill>
            <a:srgbClr val="B3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포인트가 5개인 별 18"/>
          <p:cNvSpPr/>
          <p:nvPr userDrawn="1"/>
        </p:nvSpPr>
        <p:spPr>
          <a:xfrm rot="2709543">
            <a:off x="7795467" y="5122721"/>
            <a:ext cx="615656" cy="598202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포인트가 5개인 별 19"/>
          <p:cNvSpPr/>
          <p:nvPr userDrawn="1"/>
        </p:nvSpPr>
        <p:spPr>
          <a:xfrm rot="1614719">
            <a:off x="6753981" y="5053469"/>
            <a:ext cx="1156890" cy="112707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9" name="그룹 18"/>
          <p:cNvGrpSpPr/>
          <p:nvPr userDrawn="1"/>
        </p:nvGrpSpPr>
        <p:grpSpPr>
          <a:xfrm>
            <a:off x="6473" y="0"/>
            <a:ext cx="9144000" cy="6858000"/>
            <a:chOff x="6473" y="0"/>
            <a:chExt cx="9144000" cy="6858000"/>
          </a:xfrm>
        </p:grpSpPr>
        <p:grpSp>
          <p:nvGrpSpPr>
            <p:cNvPr id="6" name="그룹 25"/>
            <p:cNvGrpSpPr/>
            <p:nvPr userDrawn="1"/>
          </p:nvGrpSpPr>
          <p:grpSpPr>
            <a:xfrm>
              <a:off x="6473" y="0"/>
              <a:ext cx="9144000" cy="6858000"/>
              <a:chOff x="-1588" y="44624"/>
              <a:chExt cx="9147176" cy="6749702"/>
            </a:xfrm>
            <a:solidFill>
              <a:srgbClr val="FDD9E3">
                <a:alpha val="50000"/>
              </a:srgbClr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0" y="4462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0" y="77003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0" y="148478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0" y="221019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0" y="293446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0" y="365988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0" y="437462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0" y="510004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-1588" y="580526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88" y="650629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7" name="눈물 방울 16"/>
            <p:cNvSpPr/>
            <p:nvPr userDrawn="1"/>
          </p:nvSpPr>
          <p:spPr>
            <a:xfrm flipH="1">
              <a:off x="683568" y="548680"/>
              <a:ext cx="6208158" cy="5828295"/>
            </a:xfrm>
            <a:prstGeom prst="teardrop">
              <a:avLst/>
            </a:prstGeom>
            <a:solidFill>
              <a:schemeClr val="bg1">
                <a:alpha val="71000"/>
              </a:schemeClr>
            </a:solidFill>
            <a:ln w="47625">
              <a:solidFill>
                <a:srgbClr val="FA98B4">
                  <a:alpha val="31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눈물 방울 17"/>
            <p:cNvSpPr/>
            <p:nvPr userDrawn="1"/>
          </p:nvSpPr>
          <p:spPr>
            <a:xfrm>
              <a:off x="5220072" y="2934688"/>
              <a:ext cx="3561164" cy="3742030"/>
            </a:xfrm>
            <a:prstGeom prst="teardrop">
              <a:avLst/>
            </a:prstGeom>
            <a:solidFill>
              <a:srgbClr val="FDD9E3">
                <a:alpha val="88000"/>
              </a:srgbClr>
            </a:solidFill>
            <a:ln w="38100">
              <a:solidFill>
                <a:srgbClr val="FA98B4">
                  <a:alpha val="37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35" name="직선 연결선 34"/>
          <p:cNvCxnSpPr/>
          <p:nvPr userDrawn="1"/>
        </p:nvCxnSpPr>
        <p:spPr>
          <a:xfrm>
            <a:off x="1835696" y="3501008"/>
            <a:ext cx="3528392" cy="36004"/>
          </a:xfrm>
          <a:prstGeom prst="line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715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3" name="눈물 방울 12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눈물 방울 13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5" name="그룹 14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7" name="직선 연결선 16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그룹 94"/>
          <p:cNvGrpSpPr/>
          <p:nvPr/>
        </p:nvGrpSpPr>
        <p:grpSpPr>
          <a:xfrm>
            <a:off x="1500166" y="1474317"/>
            <a:ext cx="6429420" cy="4137637"/>
            <a:chOff x="1500166" y="1474317"/>
            <a:chExt cx="6429420" cy="4137637"/>
          </a:xfrm>
        </p:grpSpPr>
        <p:grpSp>
          <p:nvGrpSpPr>
            <p:cNvPr id="83" name="그룹 82"/>
            <p:cNvGrpSpPr/>
            <p:nvPr/>
          </p:nvGrpSpPr>
          <p:grpSpPr>
            <a:xfrm>
              <a:off x="1500166" y="1999040"/>
              <a:ext cx="6429420" cy="3612914"/>
              <a:chOff x="1500166" y="1999040"/>
              <a:chExt cx="6429420" cy="3612914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8173" y="1999040"/>
                <a:ext cx="5400599" cy="20948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48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</a:rPr>
                  <a:t>Middle School </a:t>
                </a:r>
                <a:r>
                  <a:rPr lang="en-US" altLang="ko-KR" sz="48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English Grammar </a:t>
                </a:r>
              </a:p>
              <a:p>
                <a:pPr algn="ctr"/>
                <a:endParaRPr lang="en-US" altLang="ko-KR" sz="36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76" name="직선 연결선 75"/>
              <p:cNvCxnSpPr/>
              <p:nvPr/>
            </p:nvCxnSpPr>
            <p:spPr>
              <a:xfrm>
                <a:off x="3491880" y="3681028"/>
                <a:ext cx="1893446" cy="0"/>
              </a:xfrm>
              <a:prstGeom prst="line">
                <a:avLst/>
              </a:prstGeom>
              <a:ln w="317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1500166" y="3857628"/>
                <a:ext cx="642942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Lesson 7</a:t>
                </a:r>
              </a:p>
              <a:p>
                <a:pPr algn="ctr"/>
                <a:r>
                  <a:rPr lang="en-US" altLang="ko-KR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Grammar 1</a:t>
                </a:r>
              </a:p>
              <a:p>
                <a:pPr algn="ctr"/>
                <a:endParaRPr lang="en-US" altLang="en-US" sz="3600" dirty="0"/>
              </a:p>
            </p:txBody>
          </p:sp>
        </p:grpSp>
        <p:grpSp>
          <p:nvGrpSpPr>
            <p:cNvPr id="94" name="그룹 93"/>
            <p:cNvGrpSpPr/>
            <p:nvPr/>
          </p:nvGrpSpPr>
          <p:grpSpPr>
            <a:xfrm rot="20830430">
              <a:off x="1508354" y="1474317"/>
              <a:ext cx="796862" cy="1049446"/>
              <a:chOff x="1524673" y="1438772"/>
              <a:chExt cx="796862" cy="1049446"/>
            </a:xfrm>
          </p:grpSpPr>
          <p:sp>
            <p:nvSpPr>
              <p:cNvPr id="92" name="눈물 방울 91"/>
              <p:cNvSpPr/>
              <p:nvPr/>
            </p:nvSpPr>
            <p:spPr>
              <a:xfrm rot="7479509">
                <a:off x="1737122" y="1466746"/>
                <a:ext cx="612387" cy="556439"/>
              </a:xfrm>
              <a:prstGeom prst="teardrop">
                <a:avLst>
                  <a:gd name="adj" fmla="val 100000"/>
                </a:avLst>
              </a:prstGeom>
              <a:solidFill>
                <a:srgbClr val="FDD9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3" name="눈물 방울 92"/>
              <p:cNvSpPr/>
              <p:nvPr/>
            </p:nvSpPr>
            <p:spPr>
              <a:xfrm rot="2032928">
                <a:off x="1524673" y="2029524"/>
                <a:ext cx="456904" cy="458694"/>
              </a:xfrm>
              <a:prstGeom prst="teardrop">
                <a:avLst>
                  <a:gd name="adj" fmla="val 1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53205" y="288613"/>
            <a:ext cx="543477" cy="806137"/>
            <a:chOff x="453205" y="290310"/>
            <a:chExt cx="589445" cy="855061"/>
          </a:xfrm>
        </p:grpSpPr>
        <p:sp>
          <p:nvSpPr>
            <p:cNvPr id="4" name="눈물 방울 3"/>
            <p:cNvSpPr/>
            <p:nvPr/>
          </p:nvSpPr>
          <p:spPr>
            <a:xfrm rot="6641149">
              <a:off x="553148" y="301263"/>
              <a:ext cx="500455" cy="478549"/>
            </a:xfrm>
            <a:prstGeom prst="teardrop">
              <a:avLst>
                <a:gd name="adj" fmla="val 100000"/>
              </a:avLst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눈물 방울 4"/>
            <p:cNvSpPr/>
            <p:nvPr/>
          </p:nvSpPr>
          <p:spPr>
            <a:xfrm rot="2032928">
              <a:off x="453205" y="805054"/>
              <a:ext cx="334564" cy="340317"/>
            </a:xfrm>
            <a:prstGeom prst="teardrop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43608" y="268605"/>
            <a:ext cx="27141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22" name="텍스트 개체 틀 4"/>
          <p:cNvSpPr txBox="1"/>
          <p:nvPr/>
        </p:nvSpPr>
        <p:spPr>
          <a:xfrm>
            <a:off x="571472" y="2071678"/>
            <a:ext cx="8140988" cy="391360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buAutoNum type="arabicParenR"/>
            </a:pPr>
            <a:r>
              <a:rPr lang="en-US" altLang="en-US" sz="2400" b="1" dirty="0"/>
              <a:t>Jack read a </a:t>
            </a:r>
            <a:r>
              <a:rPr lang="en-US" altLang="en-US" sz="2400" b="1" dirty="0" smtClean="0"/>
              <a:t>newspaper </a:t>
            </a:r>
            <a:r>
              <a:rPr lang="en-US" altLang="en-US" sz="2400" b="1" u="sng" dirty="0"/>
              <a:t>while he was sitting on the</a:t>
            </a:r>
          </a:p>
          <a:p>
            <a:pPr marL="457200" indent="-457200">
              <a:spcBef>
                <a:spcPts val="0"/>
              </a:spcBef>
            </a:pPr>
            <a:r>
              <a:rPr lang="en-US" altLang="en-US" sz="2400" b="1" u="sng" dirty="0" smtClean="0"/>
              <a:t>bench</a:t>
            </a:r>
            <a:r>
              <a:rPr lang="en-US" altLang="en-US" sz="2400" b="1" dirty="0" smtClean="0"/>
              <a:t>.    </a:t>
            </a:r>
            <a:endParaRPr lang="en-US" altLang="en-US" sz="2400" b="1" dirty="0"/>
          </a:p>
          <a:p>
            <a:pPr marL="457200" indent="-457200">
              <a:spcBef>
                <a:spcPts val="0"/>
              </a:spcBef>
            </a:pPr>
            <a:r>
              <a:rPr lang="en-US" altLang="en-US" sz="2400" b="1" dirty="0">
                <a:solidFill>
                  <a:srgbClr val="C00000"/>
                </a:solidFill>
              </a:rPr>
              <a:t>sitting on the 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bench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2) He listened to </a:t>
            </a:r>
            <a:r>
              <a:rPr lang="en-US" altLang="en-US" sz="2400" b="1" dirty="0" smtClean="0"/>
              <a:t>music </a:t>
            </a:r>
            <a:r>
              <a:rPr lang="en-US" altLang="en-US" sz="2400" b="1" u="sng" dirty="0"/>
              <a:t>while he was walking down   the road</a:t>
            </a:r>
            <a:r>
              <a:rPr lang="en-US" altLang="en-US" sz="2400" b="1" dirty="0"/>
              <a:t>.    </a:t>
            </a:r>
          </a:p>
          <a:p>
            <a:pPr>
              <a:spcBef>
                <a:spcPts val="0"/>
              </a:spcBef>
            </a:pPr>
            <a:r>
              <a:rPr lang="en-US" altLang="en-US" sz="2400" b="1" dirty="0">
                <a:solidFill>
                  <a:srgbClr val="C00000"/>
                </a:solidFill>
              </a:rPr>
              <a:t>walking down the road</a:t>
            </a:r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3) The boys jumped up and down </a:t>
            </a:r>
            <a:r>
              <a:rPr lang="en-US" altLang="en-US" sz="2400" b="1" u="sng" dirty="0"/>
              <a:t>because they were so excited.</a:t>
            </a:r>
            <a:r>
              <a:rPr lang="en-US" altLang="en-US" sz="2400" b="1" dirty="0"/>
              <a:t>     </a:t>
            </a:r>
          </a:p>
          <a:p>
            <a:pPr>
              <a:spcBef>
                <a:spcPts val="0"/>
              </a:spcBef>
            </a:pPr>
            <a:r>
              <a:rPr lang="en-US" altLang="en-US" sz="2400" b="1" dirty="0">
                <a:solidFill>
                  <a:srgbClr val="C00000"/>
                </a:solidFill>
              </a:rPr>
              <a:t>being so excited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472" y="1340769"/>
            <a:ext cx="78581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밑줄 친 부분을 분사구문으로 바꿔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1472" y="1340768"/>
            <a:ext cx="78581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괄호 안에 주어진 단어를 사용하여 우리말을 영어로 옮겨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23" name="텍스트 개체 틀 4"/>
          <p:cNvSpPr txBox="1"/>
          <p:nvPr/>
        </p:nvSpPr>
        <p:spPr>
          <a:xfrm>
            <a:off x="359344" y="2500306"/>
            <a:ext cx="8677152" cy="3160942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</a:t>
            </a:r>
            <a:r>
              <a:rPr lang="ko-KR" altLang="en-US" sz="2400" b="1" dirty="0"/>
              <a:t>나는</a:t>
            </a:r>
            <a:r>
              <a:rPr lang="en-US" altLang="en-US" sz="2400" b="1" dirty="0"/>
              <a:t> </a:t>
            </a:r>
            <a:r>
              <a:rPr lang="ko-KR" altLang="en-US" sz="2400" b="1" dirty="0"/>
              <a:t>눈을 비비며 문을 열었다</a:t>
            </a:r>
            <a:r>
              <a:rPr lang="en-US" altLang="ko-KR" sz="2400" b="1" dirty="0"/>
              <a:t>. (rub)</a:t>
            </a:r>
          </a:p>
          <a:p>
            <a:pPr lvl="0"/>
            <a:r>
              <a:rPr lang="en-US" altLang="en-US" sz="2400" b="1" dirty="0"/>
              <a:t>→ </a:t>
            </a:r>
            <a:r>
              <a:rPr lang="en-US" altLang="en-US" sz="2400" b="1" dirty="0">
                <a:solidFill>
                  <a:srgbClr val="C00000"/>
                </a:solidFill>
              </a:rPr>
              <a:t>I opened the 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door, </a:t>
            </a:r>
            <a:r>
              <a:rPr lang="en-US" altLang="en-US" sz="2400" b="1" dirty="0">
                <a:solidFill>
                  <a:srgbClr val="C00000"/>
                </a:solidFill>
              </a:rPr>
              <a:t>rubbing my eyes.</a:t>
            </a:r>
          </a:p>
          <a:p>
            <a:pPr lvl="0">
              <a:spcBef>
                <a:spcPts val="2000"/>
              </a:spcBef>
            </a:pPr>
            <a:r>
              <a:rPr lang="en-US" altLang="en-US" sz="2400" b="1" dirty="0"/>
              <a:t>2) </a:t>
            </a:r>
            <a:r>
              <a:rPr lang="ko-KR" altLang="en-US" sz="2400" b="1" dirty="0"/>
              <a:t>그는</a:t>
            </a:r>
            <a:r>
              <a:rPr lang="en-US" altLang="en-US" sz="2400" b="1" dirty="0"/>
              <a:t> </a:t>
            </a:r>
            <a:r>
              <a:rPr lang="ko-KR" altLang="en-US" sz="2400" b="1" dirty="0"/>
              <a:t>배가 고프지 않아서 점심을 안 먹었다</a:t>
            </a:r>
            <a:r>
              <a:rPr lang="en-US" altLang="ko-KR" sz="2400" b="1" dirty="0"/>
              <a:t>. (feel hungry)</a:t>
            </a:r>
          </a:p>
          <a:p>
            <a:pPr lvl="0"/>
            <a:r>
              <a:rPr lang="en-US" altLang="en-US" sz="2400" b="1" dirty="0"/>
              <a:t>→</a:t>
            </a:r>
            <a:r>
              <a:rPr lang="en-US" altLang="ko-KR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</a:rPr>
              <a:t>Not feeling hungry, he didn’t eat lunch. </a:t>
            </a:r>
            <a:endParaRPr lang="ko-KR" altLang="en-US" sz="2400" b="1" dirty="0">
              <a:solidFill>
                <a:srgbClr val="C00000"/>
              </a:solidFill>
            </a:endParaRPr>
          </a:p>
          <a:p>
            <a:pPr lvl="0">
              <a:spcBef>
                <a:spcPts val="2000"/>
              </a:spcBef>
            </a:pPr>
            <a:r>
              <a:rPr lang="en-US" altLang="en-US" sz="2400" b="1" dirty="0"/>
              <a:t>3) </a:t>
            </a:r>
            <a:r>
              <a:rPr lang="ko-KR" altLang="en-US" sz="2400" b="1" dirty="0"/>
              <a:t>그들은</a:t>
            </a:r>
            <a:r>
              <a:rPr lang="en-US" altLang="en-US" sz="2400" b="1" dirty="0"/>
              <a:t> </a:t>
            </a:r>
            <a:r>
              <a:rPr lang="ko-KR" altLang="en-US" sz="2400" b="1" dirty="0"/>
              <a:t>유럽을 여행하다 교통사고를 당했다</a:t>
            </a:r>
            <a:r>
              <a:rPr lang="en-US" altLang="ko-KR" sz="2400" b="1" dirty="0"/>
              <a:t>. </a:t>
            </a:r>
          </a:p>
          <a:p>
            <a:pPr lvl="0">
              <a:spcBef>
                <a:spcPts val="0"/>
              </a:spcBef>
            </a:pPr>
            <a:r>
              <a:rPr lang="en-US" altLang="ko-KR" sz="2400" b="1" dirty="0"/>
              <a:t>   (have a traffic accident)</a:t>
            </a:r>
          </a:p>
          <a:p>
            <a:pPr lvl="0"/>
            <a:r>
              <a:rPr lang="en-US" altLang="en-US" sz="2400" b="1" dirty="0"/>
              <a:t>→</a:t>
            </a:r>
            <a:r>
              <a:rPr lang="en-US" altLang="ko-KR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</a:rPr>
              <a:t>They had a traffic 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accident, </a:t>
            </a:r>
            <a:r>
              <a:rPr lang="en-US" altLang="en-US" sz="2400" b="1" dirty="0">
                <a:solidFill>
                  <a:srgbClr val="C00000"/>
                </a:solidFill>
              </a:rPr>
              <a:t>traveling in Europe.</a:t>
            </a:r>
          </a:p>
          <a:p>
            <a:pPr lvl="0"/>
            <a:r>
              <a:rPr lang="en-US" altLang="en-US" sz="24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1" y="1088740"/>
            <a:ext cx="8001056" cy="947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중 분사구문의 쓰임이 바르지</a:t>
            </a:r>
            <a:r>
              <a:rPr lang="en-US" altLang="ko-KR" sz="2800" b="1" dirty="0">
                <a:solidFill>
                  <a:srgbClr val="7030A0"/>
                </a:solidFill>
              </a:rPr>
              <a:t> </a:t>
            </a:r>
            <a:r>
              <a:rPr lang="ko-KR" altLang="en-US" sz="2800" b="1" u="sng" dirty="0">
                <a:solidFill>
                  <a:srgbClr val="7030A0"/>
                </a:solidFill>
              </a:rPr>
              <a:t>못한</a:t>
            </a:r>
            <a:r>
              <a:rPr lang="ko-KR" altLang="en-US" sz="2800" b="1" dirty="0">
                <a:solidFill>
                  <a:srgbClr val="7030A0"/>
                </a:solidFill>
              </a:rPr>
              <a:t> 것 </a:t>
            </a:r>
            <a:r>
              <a:rPr lang="ko-KR" altLang="en-US" sz="2800" b="1" u="sng" dirty="0">
                <a:solidFill>
                  <a:srgbClr val="7030A0"/>
                </a:solidFill>
              </a:rPr>
              <a:t>두 개</a:t>
            </a:r>
            <a:r>
              <a:rPr lang="ko-KR" altLang="en-US" sz="2800" b="1" dirty="0">
                <a:solidFill>
                  <a:srgbClr val="7030A0"/>
                </a:solidFill>
              </a:rPr>
              <a:t>를 고른 후 이유를 말해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064839"/>
            <a:ext cx="8715436" cy="372161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Lying on the grass, the stars sparkled above us. </a:t>
            </a:r>
          </a:p>
          <a:p>
            <a:pPr>
              <a:lnSpc>
                <a:spcPct val="100000"/>
              </a:lnSpc>
            </a:pPr>
            <a:endParaRPr lang="en-US" altLang="en-US" sz="2400" b="1" dirty="0"/>
          </a:p>
          <a:p>
            <a:pPr lvl="0">
              <a:spcBef>
                <a:spcPts val="2000"/>
              </a:spcBef>
            </a:pPr>
            <a:r>
              <a:rPr lang="en-US" altLang="en-US" sz="2400" b="1" dirty="0"/>
              <a:t>2) Opening the envelope, I found two concert tickets. </a:t>
            </a:r>
          </a:p>
          <a:p>
            <a:pPr>
              <a:lnSpc>
                <a:spcPct val="100000"/>
              </a:lnSpc>
            </a:pPr>
            <a:endParaRPr lang="en-US" altLang="en-US" sz="2400" b="1" dirty="0"/>
          </a:p>
          <a:p>
            <a:pPr lvl="0">
              <a:spcBef>
                <a:spcPts val="0"/>
              </a:spcBef>
            </a:pPr>
            <a:r>
              <a:rPr lang="en-US" altLang="en-US" sz="2400" b="1" dirty="0"/>
              <a:t>3) After he removing his coat, Ron jumped into the       </a:t>
            </a:r>
          </a:p>
          <a:p>
            <a:pPr lvl="0"/>
            <a:r>
              <a:rPr lang="en-US" altLang="en-US" sz="2400" b="1" dirty="0"/>
              <a:t>water to save the child. </a:t>
            </a:r>
          </a:p>
          <a:p>
            <a:pPr>
              <a:lnSpc>
                <a:spcPct val="100000"/>
              </a:lnSpc>
            </a:pPr>
            <a:endParaRPr lang="en-US" altLang="en-US" sz="2400" b="1" dirty="0"/>
          </a:p>
          <a:p>
            <a:pPr lvl="0">
              <a:spcBef>
                <a:spcPts val="2000"/>
              </a:spcBef>
            </a:pPr>
            <a:r>
              <a:rPr lang="en-US" altLang="en-US" sz="2400" b="1" dirty="0"/>
              <a:t>4) Amanda sang </a:t>
            </a:r>
            <a:r>
              <a:rPr lang="en-US" altLang="en-US" sz="2400" b="1" dirty="0" smtClean="0"/>
              <a:t>songs, </a:t>
            </a:r>
            <a:r>
              <a:rPr lang="en-US" altLang="en-US" sz="2400" b="1" dirty="0"/>
              <a:t>cooking for her friends. </a:t>
            </a:r>
          </a:p>
        </p:txBody>
      </p:sp>
      <p:sp>
        <p:nvSpPr>
          <p:cNvPr id="22" name="타원 21"/>
          <p:cNvSpPr/>
          <p:nvPr/>
        </p:nvSpPr>
        <p:spPr>
          <a:xfrm>
            <a:off x="578976" y="2096852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578976" y="3972480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" y="2536462"/>
            <a:ext cx="7132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→</a:t>
            </a:r>
            <a:r>
              <a:rPr lang="ko-KR" altLang="en-US" sz="2400" b="1" dirty="0">
                <a:solidFill>
                  <a:srgbClr val="C00000"/>
                </a:solidFill>
              </a:rPr>
              <a:t> </a:t>
            </a:r>
            <a:r>
              <a:rPr lang="ko-KR" altLang="en-US" sz="2000" b="1" dirty="0">
                <a:solidFill>
                  <a:srgbClr val="C00000"/>
                </a:solidFill>
              </a:rPr>
              <a:t>분사구문의 주어가 </a:t>
            </a:r>
            <a:r>
              <a:rPr lang="en-US" altLang="ko-KR" sz="2000" b="1" dirty="0">
                <a:solidFill>
                  <a:srgbClr val="C00000"/>
                </a:solidFill>
              </a:rPr>
              <a:t>the stars</a:t>
            </a:r>
            <a:r>
              <a:rPr lang="ko-KR" altLang="en-US" sz="2000" b="1" dirty="0">
                <a:solidFill>
                  <a:srgbClr val="C00000"/>
                </a:solidFill>
              </a:rPr>
              <a:t>가 아니므로 주어를 써야 함</a:t>
            </a:r>
            <a:endParaRPr lang="ko-KR" alt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09355" y="4829090"/>
            <a:ext cx="7923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</a:pPr>
            <a:r>
              <a:rPr lang="en-US" altLang="en-US" sz="2000" b="1" dirty="0"/>
              <a:t>→</a:t>
            </a:r>
            <a:r>
              <a:rPr lang="ko-KR" altLang="en-US" sz="2000" b="1" dirty="0">
                <a:solidFill>
                  <a:srgbClr val="C00000"/>
                </a:solidFill>
              </a:rPr>
              <a:t> 분사 앞에 접속사 </a:t>
            </a:r>
            <a:r>
              <a:rPr lang="en-US" altLang="ko-KR" sz="2000" b="1" dirty="0">
                <a:solidFill>
                  <a:srgbClr val="C00000"/>
                </a:solidFill>
              </a:rPr>
              <a:t>After</a:t>
            </a:r>
            <a:r>
              <a:rPr lang="ko-KR" altLang="en-US" sz="2000" b="1" dirty="0">
                <a:solidFill>
                  <a:srgbClr val="C00000"/>
                </a:solidFill>
              </a:rPr>
              <a:t>는 쓸 수 있지만 주어 </a:t>
            </a:r>
            <a:r>
              <a:rPr lang="en-US" altLang="ko-KR" sz="2000" b="1" dirty="0">
                <a:solidFill>
                  <a:srgbClr val="C00000"/>
                </a:solidFill>
              </a:rPr>
              <a:t>he</a:t>
            </a:r>
            <a:r>
              <a:rPr lang="ko-KR" altLang="en-US" sz="2000" b="1" dirty="0">
                <a:solidFill>
                  <a:srgbClr val="C00000"/>
                </a:solidFill>
              </a:rPr>
              <a:t>는 삭제해야 함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" grpId="0" animBg="1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8605"/>
            <a:ext cx="64807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40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무엇을 배웠나요</a:t>
            </a:r>
            <a:r>
              <a:rPr lang="en-US" altLang="ko-KR" sz="40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?</a:t>
            </a:r>
            <a:endParaRPr lang="ko-KR" altLang="en-US" sz="4000" b="1"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내용 개체 틀 3"/>
          <p:cNvSpPr txBox="1"/>
          <p:nvPr/>
        </p:nvSpPr>
        <p:spPr>
          <a:xfrm>
            <a:off x="647564" y="1211572"/>
            <a:ext cx="7776864" cy="40176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ko-KR" sz="2800" b="1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/>
              <a:t>분사구문이 무엇이고 문장에서 어떻게 쓰이는지 말해 봅시다</a:t>
            </a:r>
            <a:r>
              <a:rPr lang="en-US" altLang="ko-KR" sz="2800" b="1" dirty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  <a:ea typeface="+mj-ea"/>
              </a:rPr>
              <a:t>분사구문이 어떠한 의미로 해석될 수 있는지 말해</a:t>
            </a:r>
            <a:r>
              <a:rPr lang="ko-KR" altLang="en-US" sz="2800" b="1" dirty="0">
                <a:latin typeface="+mj-ea"/>
              </a:rPr>
              <a:t> 봅시다</a:t>
            </a:r>
            <a:r>
              <a:rPr lang="en-US" altLang="ko-KR" sz="2800" b="1" dirty="0">
                <a:latin typeface="+mj-ea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</a:rPr>
              <a:t>분사구문 사용시 주의할 점을 말해 봅시다</a:t>
            </a:r>
            <a:r>
              <a:rPr lang="en-US" altLang="ko-KR" sz="2800" b="1" dirty="0">
                <a:latin typeface="+mj-ea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ko-KR" altLang="en-US" sz="28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571472" y="2713389"/>
            <a:ext cx="7929618" cy="1072801"/>
            <a:chOff x="2078966" y="2645371"/>
            <a:chExt cx="4968552" cy="1072801"/>
          </a:xfrm>
        </p:grpSpPr>
        <p:sp>
          <p:nvSpPr>
            <p:cNvPr id="80" name="TextBox 79"/>
            <p:cNvSpPr txBox="1"/>
            <p:nvPr/>
          </p:nvSpPr>
          <p:spPr>
            <a:xfrm>
              <a:off x="2078966" y="2794842"/>
              <a:ext cx="4968551" cy="90713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5400" b="1"/>
                <a:t>〔</a:t>
              </a:r>
              <a:r>
                <a:rPr lang="ko-KR" altLang="en-US" sz="5400" b="1"/>
                <a:t>분사구문</a:t>
              </a:r>
              <a:r>
                <a:rPr lang="en-US" altLang="ko-KR" sz="5400" b="1"/>
                <a:t>〕</a:t>
              </a:r>
              <a:endParaRPr lang="ko-KR" altLang="en-US" sz="5400" b="1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555776" y="2645371"/>
              <a:ext cx="403244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ko-KR" altLang="en-US" sz="16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5181" y="562516"/>
            <a:ext cx="7171730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분사구문의 형태와 의미</a:t>
            </a:r>
          </a:p>
        </p:txBody>
      </p:sp>
      <p:grpSp>
        <p:nvGrpSpPr>
          <p:cNvPr id="8" name="그룹 7"/>
          <p:cNvGrpSpPr/>
          <p:nvPr/>
        </p:nvGrpSpPr>
        <p:grpSpPr>
          <a:xfrm>
            <a:off x="524573" y="1196752"/>
            <a:ext cx="8176422" cy="2916324"/>
            <a:chOff x="717442" y="1454118"/>
            <a:chExt cx="7922191" cy="870949"/>
          </a:xfrm>
        </p:grpSpPr>
        <p:sp>
          <p:nvSpPr>
            <p:cNvPr id="5" name="모서리가 둥근 사각형 설명선 4"/>
            <p:cNvSpPr/>
            <p:nvPr/>
          </p:nvSpPr>
          <p:spPr>
            <a:xfrm>
              <a:off x="717442" y="1454118"/>
              <a:ext cx="6552728" cy="870949"/>
            </a:xfrm>
            <a:prstGeom prst="wedgeRoundRectCallout">
              <a:avLst>
                <a:gd name="adj1" fmla="val 58311"/>
                <a:gd name="adj2" fmla="val -30209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분사구문은 「동사원형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+-</a:t>
              </a:r>
              <a:r>
                <a:rPr lang="en-US" altLang="ko-KR" sz="2400" b="1" dirty="0" err="1">
                  <a:solidFill>
                    <a:schemeClr val="tx1"/>
                  </a:solidFill>
                </a:rPr>
                <a:t>ing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」 형태의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분사로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시작하는 구문이 문장에서 </a:t>
              </a:r>
              <a:r>
                <a:rPr lang="ko-KR" altLang="ko-KR" sz="2400" b="1" dirty="0">
                  <a:solidFill>
                    <a:schemeClr val="tx1"/>
                  </a:solidFill>
                </a:rPr>
                <a:t>부사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구의</a:t>
              </a:r>
              <a:r>
                <a:rPr lang="ko-KR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역할을 하는 </a:t>
              </a:r>
              <a:r>
                <a:rPr lang="ko-KR" altLang="ko-KR" sz="2400" b="1" dirty="0">
                  <a:solidFill>
                    <a:schemeClr val="tx1"/>
                  </a:solidFill>
                </a:rPr>
                <a:t>구문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입니다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</a:p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분사구문은 시간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(~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할 때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한 후에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하자마자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),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이유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(~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때문에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),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조건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(~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한다면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하지 않는다면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),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동시동작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(~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하면서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)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등의 다양한 의미를 나타냅니다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  <a:endParaRPr lang="ko-KR" altLang="ko-KR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6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7878249" y="1584253"/>
              <a:ext cx="761384" cy="3053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직사각형 9"/>
          <p:cNvSpPr/>
          <p:nvPr/>
        </p:nvSpPr>
        <p:spPr>
          <a:xfrm>
            <a:off x="315930" y="4217020"/>
            <a:ext cx="807249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2400" b="1" dirty="0"/>
              <a:t>(1)</a:t>
            </a:r>
            <a:r>
              <a:rPr lang="en-US" altLang="ko-KR" sz="2400" b="1" dirty="0">
                <a:solidFill>
                  <a:srgbClr val="C00000"/>
                </a:solidFill>
              </a:rPr>
              <a:t> Walking</a:t>
            </a:r>
            <a:r>
              <a:rPr lang="en-US" altLang="ko-KR" sz="2400" b="1" dirty="0"/>
              <a:t> along the street, I saw two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dogs. (</a:t>
            </a:r>
            <a:r>
              <a:rPr lang="ko-KR" altLang="en-US" sz="2400" b="1" dirty="0"/>
              <a:t>시간</a:t>
            </a:r>
            <a:r>
              <a:rPr lang="en-US" altLang="ko-KR" sz="2400" b="1" dirty="0"/>
              <a:t>) </a:t>
            </a:r>
          </a:p>
          <a:p>
            <a:pPr lvl="0">
              <a:lnSpc>
                <a:spcPct val="150000"/>
              </a:lnSpc>
            </a:pPr>
            <a:r>
              <a:rPr lang="en-US" altLang="ko-KR" sz="2400" b="1" dirty="0"/>
              <a:t>(2) </a:t>
            </a:r>
            <a:r>
              <a:rPr lang="en-US" altLang="ko-KR" sz="2400" b="1" dirty="0">
                <a:solidFill>
                  <a:srgbClr val="C00000"/>
                </a:solidFill>
              </a:rPr>
              <a:t>Being</a:t>
            </a:r>
            <a:r>
              <a:rPr lang="en-US" altLang="ko-KR" sz="2400" b="1" dirty="0"/>
              <a:t> tired, Tom stayed at home all day. (</a:t>
            </a:r>
            <a:r>
              <a:rPr lang="ko-KR" altLang="en-US" sz="2400" b="1" dirty="0"/>
              <a:t>이유</a:t>
            </a:r>
            <a:r>
              <a:rPr lang="en-US" altLang="ko-KR" sz="2400" b="1" dirty="0"/>
              <a:t>)</a:t>
            </a:r>
          </a:p>
          <a:p>
            <a:pPr lvl="0">
              <a:lnSpc>
                <a:spcPct val="150000"/>
              </a:lnSpc>
            </a:pPr>
            <a:r>
              <a:rPr lang="en-US" altLang="ko-KR" sz="2400" b="1" dirty="0"/>
              <a:t>(3) </a:t>
            </a:r>
            <a:r>
              <a:rPr lang="en-US" altLang="ko-KR" sz="2400" b="1" dirty="0">
                <a:solidFill>
                  <a:srgbClr val="C00000"/>
                </a:solidFill>
              </a:rPr>
              <a:t>Being </a:t>
            </a:r>
            <a:r>
              <a:rPr lang="en-US" altLang="ko-KR" sz="2400" b="1" dirty="0"/>
              <a:t>hungry, you can eat this bread. (</a:t>
            </a:r>
            <a:r>
              <a:rPr lang="ko-KR" altLang="en-US" sz="2400" b="1" dirty="0"/>
              <a:t>조건</a:t>
            </a:r>
            <a:r>
              <a:rPr lang="en-US" altLang="ko-KR" sz="2400" b="1" dirty="0"/>
              <a:t>)</a:t>
            </a:r>
            <a:r>
              <a:rPr lang="en-US" altLang="ko-KR" sz="2400" b="1" dirty="0">
                <a:solidFill>
                  <a:srgbClr val="C00000"/>
                </a:solidFill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altLang="ko-KR" sz="2400" b="1" dirty="0"/>
              <a:t>(4) </a:t>
            </a:r>
            <a:r>
              <a:rPr lang="en-US" altLang="ko-KR" sz="2400" b="1" dirty="0">
                <a:solidFill>
                  <a:srgbClr val="C00000"/>
                </a:solidFill>
              </a:rPr>
              <a:t>Waving </a:t>
            </a:r>
            <a:r>
              <a:rPr lang="en-US" altLang="ko-KR" sz="2400" b="1" dirty="0"/>
              <a:t>her hand, she got on the bus. (</a:t>
            </a:r>
            <a:r>
              <a:rPr lang="ko-KR" altLang="en-US" sz="2400" b="1" dirty="0"/>
              <a:t>동시동작</a:t>
            </a:r>
            <a:r>
              <a:rPr lang="en-US" altLang="ko-KR" sz="2400" b="1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457508"/>
            <a:ext cx="7171730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2.</a:t>
            </a:r>
            <a:r>
              <a:rPr lang="en-US" altLang="ko-KR" sz="2800" b="1" dirty="0">
                <a:latin typeface="+mj-ea"/>
                <a:ea typeface="+mj-ea"/>
              </a:rPr>
              <a:t>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분사구문 → 부사절</a:t>
            </a:r>
          </a:p>
        </p:txBody>
      </p:sp>
      <p:grpSp>
        <p:nvGrpSpPr>
          <p:cNvPr id="9" name="그룹 8"/>
          <p:cNvGrpSpPr/>
          <p:nvPr/>
        </p:nvGrpSpPr>
        <p:grpSpPr>
          <a:xfrm>
            <a:off x="666568" y="1214423"/>
            <a:ext cx="8019196" cy="2214577"/>
            <a:chOff x="624770" y="581753"/>
            <a:chExt cx="8019196" cy="1087696"/>
          </a:xfrm>
        </p:grpSpPr>
        <p:sp>
          <p:nvSpPr>
            <p:cNvPr id="11" name="모서리가 둥근 사각형 설명선 10"/>
            <p:cNvSpPr/>
            <p:nvPr/>
          </p:nvSpPr>
          <p:spPr>
            <a:xfrm>
              <a:off x="624770" y="581753"/>
              <a:ext cx="6500858" cy="1087696"/>
            </a:xfrm>
            <a:prstGeom prst="wedgeRoundRectCallout">
              <a:avLst>
                <a:gd name="adj1" fmla="val 58281"/>
                <a:gd name="adj2" fmla="val -29101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분사구문은 「접속사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주어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</a:t>
              </a:r>
              <a:r>
                <a:rPr lang="ko-KR" altLang="en-US" sz="2400" b="1" dirty="0" err="1">
                  <a:solidFill>
                    <a:schemeClr val="tx1"/>
                  </a:solidFill>
                </a:rPr>
                <a:t>동사」의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 부사절로 바꿔 쓸 수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</a:p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접속사는 문맥에 따라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as, after, while, because, if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등으로 바꿀 수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12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7858148" y="990590"/>
              <a:ext cx="785818" cy="5451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직사각형 12"/>
          <p:cNvSpPr/>
          <p:nvPr/>
        </p:nvSpPr>
        <p:spPr>
          <a:xfrm>
            <a:off x="359532" y="3658376"/>
            <a:ext cx="849958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2400" b="1" dirty="0"/>
              <a:t>(5) </a:t>
            </a:r>
            <a:r>
              <a:rPr lang="en-US" altLang="en-US" sz="2400" b="1" dirty="0">
                <a:solidFill>
                  <a:srgbClr val="C00000"/>
                </a:solidFill>
              </a:rPr>
              <a:t>Listening</a:t>
            </a:r>
            <a:r>
              <a:rPr lang="en-US" altLang="en-US" sz="2400" b="1" dirty="0"/>
              <a:t> to music, I cleaned my room. (~</a:t>
            </a:r>
            <a:r>
              <a:rPr lang="ko-KR" altLang="en-US" sz="2400" b="1" dirty="0"/>
              <a:t>하면서</a:t>
            </a:r>
            <a:r>
              <a:rPr lang="en-US" altLang="ko-KR" sz="2400" b="1" dirty="0"/>
              <a:t>)</a:t>
            </a:r>
            <a:endParaRPr lang="en-US" altLang="en-US" sz="2400" b="1" dirty="0"/>
          </a:p>
          <a:p>
            <a:pPr marL="342900" indent="-342900">
              <a:spcBef>
                <a:spcPts val="500"/>
              </a:spcBef>
              <a:buFont typeface="Wingdings"/>
              <a:buChar char="à"/>
            </a:pPr>
            <a:r>
              <a:rPr lang="en-US" altLang="ko-KR" sz="2400" b="1" dirty="0">
                <a:sym typeface="Wingdings"/>
              </a:rPr>
              <a:t> </a:t>
            </a:r>
            <a:r>
              <a:rPr lang="en-US" altLang="ko-KR" sz="2400" b="1" dirty="0">
                <a:solidFill>
                  <a:srgbClr val="C00000"/>
                </a:solidFill>
                <a:sym typeface="Wingdings"/>
              </a:rPr>
              <a:t>While I was listening </a:t>
            </a:r>
            <a:r>
              <a:rPr lang="en-US" altLang="ko-KR" sz="2400" b="1" dirty="0">
                <a:sym typeface="Wingdings"/>
              </a:rPr>
              <a:t>to music, I cleaned my room. </a:t>
            </a:r>
          </a:p>
          <a:p>
            <a:pPr lvl="0">
              <a:spcBef>
                <a:spcPts val="1500"/>
              </a:spcBef>
            </a:pPr>
            <a:r>
              <a:rPr lang="en-US" altLang="en-US" sz="2400" b="1" dirty="0"/>
              <a:t>(6) </a:t>
            </a:r>
            <a:r>
              <a:rPr lang="en-US" altLang="en-US" sz="2400" b="1" dirty="0">
                <a:solidFill>
                  <a:srgbClr val="C00000"/>
                </a:solidFill>
              </a:rPr>
              <a:t>Having</a:t>
            </a:r>
            <a:r>
              <a:rPr lang="en-US" altLang="en-US" sz="2400" b="1" dirty="0"/>
              <a:t> much money, I’ll buy a big house. (~</a:t>
            </a:r>
            <a:r>
              <a:rPr lang="ko-KR" altLang="en-US" sz="2400" b="1" dirty="0"/>
              <a:t>라면</a:t>
            </a:r>
            <a:r>
              <a:rPr lang="en-US" altLang="ko-KR" sz="2400" b="1" dirty="0"/>
              <a:t>)</a:t>
            </a:r>
            <a:endParaRPr lang="en-US" altLang="en-US" sz="2400" b="1" dirty="0"/>
          </a:p>
          <a:p>
            <a:pPr marL="342900" indent="-342900">
              <a:spcBef>
                <a:spcPts val="500"/>
              </a:spcBef>
              <a:buFont typeface="Wingdings"/>
              <a:buChar char="à"/>
            </a:pPr>
            <a:r>
              <a:rPr lang="en-US" altLang="en-US" sz="2400" b="1" dirty="0"/>
              <a:t> </a:t>
            </a:r>
            <a:r>
              <a:rPr lang="en-US" altLang="en-US" sz="2400" b="1" dirty="0">
                <a:solidFill>
                  <a:srgbClr val="C00000"/>
                </a:solidFill>
              </a:rPr>
              <a:t>If I have </a:t>
            </a:r>
            <a:r>
              <a:rPr lang="en-US" altLang="en-US" sz="2400" b="1" dirty="0"/>
              <a:t>much money, I’ll buy a big house.</a:t>
            </a:r>
          </a:p>
          <a:p>
            <a:pPr lvl="0">
              <a:spcBef>
                <a:spcPts val="1500"/>
              </a:spcBef>
            </a:pPr>
            <a:r>
              <a:rPr lang="en-US" altLang="en-US" sz="2400" b="1" dirty="0"/>
              <a:t>(7) </a:t>
            </a:r>
            <a:r>
              <a:rPr lang="en-US" altLang="en-US" sz="2400" b="1" dirty="0">
                <a:solidFill>
                  <a:srgbClr val="C00000"/>
                </a:solidFill>
              </a:rPr>
              <a:t>Not feeling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well</a:t>
            </a:r>
            <a:r>
              <a:rPr lang="en-US" altLang="en-US" sz="2400" b="1" dirty="0"/>
              <a:t>, I couldn’t go to school</a:t>
            </a:r>
            <a:r>
              <a:rPr lang="en-US" altLang="ko-KR" sz="2400" b="1" dirty="0"/>
              <a:t>. (~ </a:t>
            </a:r>
            <a:r>
              <a:rPr lang="ko-KR" altLang="en-US" sz="2400" b="1" dirty="0"/>
              <a:t>때문에</a:t>
            </a:r>
            <a:r>
              <a:rPr lang="en-US" altLang="ko-KR" sz="2400" b="1" dirty="0"/>
              <a:t>)</a:t>
            </a:r>
          </a:p>
          <a:p>
            <a:pPr marL="342900" indent="-342900">
              <a:spcBef>
                <a:spcPts val="500"/>
              </a:spcBef>
              <a:buFont typeface="Wingdings"/>
              <a:buChar char="à"/>
            </a:pPr>
            <a:r>
              <a:rPr lang="en-US" altLang="en-US" sz="2400" b="1" dirty="0">
                <a:sym typeface="Wingdings"/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  <a:sym typeface="Wingdings"/>
              </a:rPr>
              <a:t>As I didn’t feel </a:t>
            </a:r>
            <a:r>
              <a:rPr lang="en-US" altLang="en-US" sz="2400" b="1" dirty="0">
                <a:sym typeface="Wingdings"/>
              </a:rPr>
              <a:t>well, I couldn’t go to school.</a:t>
            </a:r>
            <a:r>
              <a:rPr lang="en-US" altLang="en-US" sz="2400" b="1" dirty="0"/>
              <a:t> </a:t>
            </a:r>
          </a:p>
          <a:p>
            <a:pPr lvl="0">
              <a:spcBef>
                <a:spcPts val="1500"/>
              </a:spcBef>
            </a:pPr>
            <a:endParaRPr lang="en-US" altLang="ko-KR" sz="2400" b="1" dirty="0"/>
          </a:p>
          <a:p>
            <a:pPr lvl="0"/>
            <a:endParaRPr lang="en-US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478155"/>
            <a:ext cx="7528919" cy="52195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3.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분사구문 만들기</a:t>
            </a:r>
          </a:p>
        </p:txBody>
      </p:sp>
      <p:grpSp>
        <p:nvGrpSpPr>
          <p:cNvPr id="59" name="그룹 58"/>
          <p:cNvGrpSpPr/>
          <p:nvPr/>
        </p:nvGrpSpPr>
        <p:grpSpPr>
          <a:xfrm>
            <a:off x="683568" y="1240194"/>
            <a:ext cx="7960398" cy="3294698"/>
            <a:chOff x="683568" y="590729"/>
            <a:chExt cx="7960398" cy="1147500"/>
          </a:xfrm>
        </p:grpSpPr>
        <p:sp>
          <p:nvSpPr>
            <p:cNvPr id="60" name="모서리가 둥근 사각형 설명선 59"/>
            <p:cNvSpPr/>
            <p:nvPr/>
          </p:nvSpPr>
          <p:spPr>
            <a:xfrm>
              <a:off x="683568" y="590729"/>
              <a:ext cx="6500858" cy="1147500"/>
            </a:xfrm>
            <a:prstGeom prst="wedgeRoundRectCallout">
              <a:avLst>
                <a:gd name="adj1" fmla="val 58281"/>
                <a:gd name="adj2" fmla="val -29101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n-US" altLang="ko-KR" sz="2400" b="1" dirty="0">
                <a:solidFill>
                  <a:schemeClr val="tx1"/>
                </a:solidFill>
              </a:endParaRPr>
            </a:p>
            <a:p>
              <a:r>
                <a:rPr lang="en-US" altLang="ko-KR" sz="2400" b="1" dirty="0">
                  <a:solidFill>
                    <a:schemeClr val="tx1"/>
                  </a:solidFill>
                </a:rPr>
                <a:t>①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부사절의 접속사를 생략 </a:t>
              </a:r>
              <a:endParaRPr lang="en-US" altLang="ko-KR" sz="2400" b="1" dirty="0">
                <a:solidFill>
                  <a:schemeClr val="tx1"/>
                </a:solidFill>
              </a:endParaRPr>
            </a:p>
            <a:p>
              <a:pPr marL="406800" indent="-406800"/>
              <a:r>
                <a:rPr lang="en-US" altLang="ko-KR" sz="2400" b="1" dirty="0">
                  <a:solidFill>
                    <a:schemeClr val="tx1"/>
                  </a:solidFill>
                </a:rPr>
                <a:t>②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부사절의 주어를 생략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(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부사절의 주어가 주절과 다르면 생략하지 않음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)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 </a:t>
              </a:r>
              <a:endParaRPr lang="en-US" altLang="ko-KR" sz="2400" b="1" dirty="0">
                <a:solidFill>
                  <a:schemeClr val="tx1"/>
                </a:solidFill>
              </a:endParaRPr>
            </a:p>
            <a:p>
              <a:pPr marL="406800" indent="-406800"/>
              <a:r>
                <a:rPr lang="en-US" altLang="ko-KR" sz="2400" b="1" dirty="0">
                  <a:solidFill>
                    <a:schemeClr val="tx1"/>
                  </a:solidFill>
                </a:rPr>
                <a:t>③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동사를 「동사원형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+-</a:t>
              </a:r>
              <a:r>
                <a:rPr lang="en-US" altLang="ko-KR" sz="2400" b="1" dirty="0" err="1">
                  <a:solidFill>
                    <a:schemeClr val="tx1"/>
                  </a:solidFill>
                </a:rPr>
                <a:t>ing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」로 바꿈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 (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단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주절과 부사절의 시제가 같은 경우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)</a:t>
              </a:r>
            </a:p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접속사의 의미를 분명하게 전달하고 싶을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때는 접속사를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생략하지 않고 분사 앞에 쓸 수도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  <a:p>
              <a:pPr marL="342900" indent="-342900">
                <a:buFont typeface="Wingdings"/>
                <a:buChar char="Ø"/>
              </a:pPr>
              <a:endParaRPr lang="en-US" altLang="ko-KR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61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3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7858148" y="990590"/>
              <a:ext cx="785818" cy="54511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직사각형 7"/>
          <p:cNvSpPr/>
          <p:nvPr/>
        </p:nvSpPr>
        <p:spPr>
          <a:xfrm>
            <a:off x="412066" y="4774977"/>
            <a:ext cx="8319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ko-KR" altLang="en-US" sz="2400" b="1" dirty="0"/>
              <a:t>(</a:t>
            </a:r>
            <a:r>
              <a:rPr lang="en-US" altLang="ko-KR" sz="2400" b="1" dirty="0"/>
              <a:t>8</a:t>
            </a:r>
            <a:r>
              <a:rPr lang="ko-KR" altLang="en-US" sz="2400" b="1" dirty="0"/>
              <a:t>) </a:t>
            </a:r>
            <a:r>
              <a:rPr lang="en-US" altLang="ko-KR" sz="2400" b="1" u="sng" dirty="0">
                <a:sym typeface="Wingdings"/>
              </a:rPr>
              <a:t>While she walked</a:t>
            </a:r>
            <a:r>
              <a:rPr lang="en-US" altLang="ko-KR" sz="2400" b="1" dirty="0">
                <a:sym typeface="Wingdings"/>
              </a:rPr>
              <a:t>(→ walking) </a:t>
            </a:r>
            <a:r>
              <a:rPr lang="en-US" altLang="ko-KR" sz="2400" b="1" dirty="0"/>
              <a:t>in the grass, she was bitten by a snake. </a:t>
            </a:r>
          </a:p>
          <a:p>
            <a:pPr lvl="0"/>
            <a:r>
              <a:rPr lang="en-US" altLang="ko-KR" sz="2400" b="1" dirty="0">
                <a:sym typeface="Wingdings"/>
              </a:rPr>
              <a:t> </a:t>
            </a:r>
            <a:r>
              <a:rPr lang="en-US" altLang="ko-KR" sz="2400" b="1" dirty="0" smtClean="0">
                <a:solidFill>
                  <a:srgbClr val="C00000"/>
                </a:solidFill>
                <a:sym typeface="Wingdings"/>
              </a:rPr>
              <a:t>Walking </a:t>
            </a:r>
            <a:r>
              <a:rPr lang="en-US" altLang="ko-KR" sz="2400" b="1" dirty="0">
                <a:sym typeface="Wingdings"/>
              </a:rPr>
              <a:t>in the grass, she was bitten by a snake.</a:t>
            </a:r>
            <a:endParaRPr lang="en-US" altLang="ko-KR" sz="2400" b="1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="" xmlns:a16="http://schemas.microsoft.com/office/drawing/2014/main" id="{C660D874-65A6-4B9F-A654-324B3B460020}"/>
              </a:ext>
            </a:extLst>
          </p:cNvPr>
          <p:cNvCxnSpPr>
            <a:cxnSpLocks/>
          </p:cNvCxnSpPr>
          <p:nvPr/>
        </p:nvCxnSpPr>
        <p:spPr>
          <a:xfrm>
            <a:off x="971600" y="4927277"/>
            <a:ext cx="864096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="" xmlns:a16="http://schemas.microsoft.com/office/drawing/2014/main" id="{885D4E0A-9118-4413-B3A6-3886CDDDCC83}"/>
              </a:ext>
            </a:extLst>
          </p:cNvPr>
          <p:cNvCxnSpPr>
            <a:cxnSpLocks/>
          </p:cNvCxnSpPr>
          <p:nvPr/>
        </p:nvCxnSpPr>
        <p:spPr>
          <a:xfrm>
            <a:off x="1924234" y="4927277"/>
            <a:ext cx="559534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 idx="4294967295"/>
          </p:nvPr>
        </p:nvSpPr>
        <p:spPr>
          <a:xfrm>
            <a:off x="1115616" y="2308191"/>
            <a:ext cx="4963426" cy="1424841"/>
          </a:xfrm>
        </p:spPr>
        <p:txBody>
          <a:bodyPr>
            <a:normAutofit/>
          </a:bodyPr>
          <a:lstStyle/>
          <a:p>
            <a:pPr lvl="0"/>
            <a:r>
              <a:rPr lang="en-US" altLang="ko-KR" sz="66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Exercises</a:t>
            </a:r>
            <a:endParaRPr lang="ko-KR" altLang="en-US" sz="6600" b="1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5868144" y="3789040"/>
            <a:ext cx="2630169" cy="1808911"/>
            <a:chOff x="5881961" y="3789040"/>
            <a:chExt cx="2002407" cy="1808911"/>
          </a:xfrm>
        </p:grpSpPr>
        <p:sp>
          <p:nvSpPr>
            <p:cNvPr id="15" name="타원 14"/>
            <p:cNvSpPr/>
            <p:nvPr/>
          </p:nvSpPr>
          <p:spPr>
            <a:xfrm>
              <a:off x="5881961" y="3967609"/>
              <a:ext cx="295254" cy="3157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5914354" y="4581128"/>
              <a:ext cx="295254" cy="315742"/>
            </a:xfrm>
            <a:prstGeom prst="ellipse">
              <a:avLst/>
            </a:prstGeom>
            <a:solidFill>
              <a:srgbClr val="4C93C7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5914354" y="5236043"/>
              <a:ext cx="295254" cy="315742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9608" y="3789040"/>
              <a:ext cx="1674760" cy="5715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보충문제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9608" y="4407495"/>
              <a:ext cx="1674760" cy="5721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기본문제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09608" y="5013176"/>
              <a:ext cx="167476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심화문제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분사구문에 밑줄을 긋고</a:t>
            </a:r>
            <a:r>
              <a:rPr lang="en-US" altLang="ko-KR" sz="2800" b="1" dirty="0">
                <a:solidFill>
                  <a:srgbClr val="7030A0"/>
                </a:solidFill>
              </a:rPr>
              <a:t>, </a:t>
            </a:r>
            <a:r>
              <a:rPr lang="ko-KR" altLang="en-US" sz="2800" b="1" dirty="0">
                <a:solidFill>
                  <a:srgbClr val="7030A0"/>
                </a:solidFill>
              </a:rPr>
              <a:t>그 부분을 우리말로 옮겨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422029"/>
            <a:ext cx="8572528" cy="372161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She sang a song, </a:t>
            </a:r>
            <a:r>
              <a:rPr lang="en-US" altLang="en-US" sz="2400" b="1" dirty="0">
                <a:uFill>
                  <a:solidFill>
                    <a:srgbClr val="C00000"/>
                  </a:solidFill>
                </a:uFill>
              </a:rPr>
              <a:t>washing the potatoes</a:t>
            </a:r>
            <a:r>
              <a:rPr lang="en-US" altLang="en-US" sz="2400" b="1" dirty="0"/>
              <a:t>. </a:t>
            </a:r>
          </a:p>
          <a:p>
            <a:pPr lvl="0">
              <a:spcBef>
                <a:spcPts val="0"/>
              </a:spcBef>
            </a:pPr>
            <a:r>
              <a:rPr lang="ko-KR" altLang="en-US" sz="2400" b="1" dirty="0">
                <a:solidFill>
                  <a:srgbClr val="C00000"/>
                </a:solidFill>
              </a:rPr>
              <a:t>                                감자를 씻으며 </a:t>
            </a:r>
            <a:endParaRPr lang="ko-KR" altLang="en-US" sz="2400" b="1" strike="sngStrike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/>
              <a:t>2) </a:t>
            </a:r>
            <a:r>
              <a:rPr lang="en-US" altLang="en-US" sz="2400" b="1" dirty="0">
                <a:uFill>
                  <a:solidFill>
                    <a:srgbClr val="C00000"/>
                  </a:solidFill>
                </a:uFill>
              </a:rPr>
              <a:t>Laughing happily</a:t>
            </a:r>
            <a:r>
              <a:rPr lang="en-US" altLang="en-US" sz="2400" b="1" dirty="0"/>
              <a:t>, the baby played with her toys. </a:t>
            </a:r>
          </a:p>
          <a:p>
            <a:pPr lvl="0">
              <a:spcBef>
                <a:spcPts val="0"/>
              </a:spcBef>
            </a:pPr>
            <a:r>
              <a:rPr lang="ko-KR" altLang="en-US" sz="2400" b="1" dirty="0">
                <a:solidFill>
                  <a:srgbClr val="C00000"/>
                </a:solidFill>
              </a:rPr>
              <a:t>     행복하게 웃으며 </a:t>
            </a:r>
            <a:endParaRPr lang="ko-KR" altLang="en-US" sz="2400" b="1" strike="sngStrike" dirty="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altLang="ko-KR" sz="2400" b="1" dirty="0"/>
              <a:t>3) </a:t>
            </a:r>
            <a:r>
              <a:rPr lang="en-US" altLang="ko-KR" sz="2400" b="1" dirty="0">
                <a:uFill>
                  <a:solidFill>
                    <a:srgbClr val="C00000"/>
                  </a:solidFill>
                </a:uFill>
              </a:rPr>
              <a:t>Not knowing his number</a:t>
            </a:r>
            <a:r>
              <a:rPr lang="en-US" altLang="ko-KR" sz="2400" b="1" dirty="0"/>
              <a:t>, I couldn’t call him.</a:t>
            </a:r>
          </a:p>
          <a:p>
            <a:pPr lvl="0">
              <a:spcBef>
                <a:spcPts val="0"/>
              </a:spcBef>
            </a:pPr>
            <a:r>
              <a:rPr lang="ko-KR" altLang="en-US" sz="2400" b="1" dirty="0">
                <a:solidFill>
                  <a:srgbClr val="C00000"/>
                </a:solidFill>
              </a:rPr>
              <a:t>     그의 전화번호를 몰라서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63888" y="2508182"/>
            <a:ext cx="370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________________________________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3486600"/>
            <a:ext cx="370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_________________________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8896" y="4439847"/>
            <a:ext cx="394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______________________________________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>
                <a:solidFill>
                  <a:srgbClr val="7030A0"/>
                </a:solidFill>
              </a:rPr>
              <a:t>2. </a:t>
            </a:r>
            <a:r>
              <a:rPr lang="ko-KR" altLang="en-US" sz="2800" b="1">
                <a:solidFill>
                  <a:srgbClr val="7030A0"/>
                </a:solidFill>
              </a:rPr>
              <a:t>빈칸에 알맞은 동사의 형태를 써 봅시다</a:t>
            </a:r>
            <a:r>
              <a:rPr lang="en-US" altLang="ko-KR" sz="2800" b="1">
                <a:solidFill>
                  <a:srgbClr val="7030A0"/>
                </a:solidFill>
              </a:rPr>
              <a:t>.</a:t>
            </a:r>
          </a:p>
          <a:p>
            <a:pPr lvl="0"/>
            <a:endParaRPr lang="ko-KR" altLang="en-US" sz="2800" b="1">
              <a:solidFill>
                <a:srgbClr val="7030A0"/>
              </a:solidFill>
            </a:endParaRPr>
          </a:p>
        </p:txBody>
      </p:sp>
      <p:sp>
        <p:nvSpPr>
          <p:cNvPr id="16" name="텍스트 개체 틀 4"/>
          <p:cNvSpPr txBox="1"/>
          <p:nvPr/>
        </p:nvSpPr>
        <p:spPr>
          <a:xfrm>
            <a:off x="571472" y="2000240"/>
            <a:ext cx="8715436" cy="279292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</a:t>
            </a:r>
            <a:r>
              <a:rPr lang="en-US" altLang="en-US" sz="2400" b="1" u="sng" dirty="0"/>
              <a:t>           </a:t>
            </a:r>
            <a:r>
              <a:rPr lang="en-US" altLang="en-US" sz="2400" b="1" dirty="0"/>
              <a:t> for her friends, she made some coffee.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b="1" dirty="0"/>
              <a:t>      </a:t>
            </a:r>
            <a:r>
              <a:rPr lang="en-US" altLang="en-US" sz="2200" b="1" dirty="0"/>
              <a:t>(wait)</a:t>
            </a:r>
          </a:p>
          <a:p>
            <a:pPr>
              <a:lnSpc>
                <a:spcPct val="150000"/>
              </a:lnSpc>
            </a:pPr>
            <a:r>
              <a:rPr lang="en-US" altLang="en-US" sz="2400" b="1" dirty="0"/>
              <a:t>2) Tom lost his </a:t>
            </a:r>
            <a:r>
              <a:rPr lang="en-US" altLang="en-US" sz="2400" b="1" dirty="0" smtClean="0"/>
              <a:t>wallet, </a:t>
            </a:r>
            <a:r>
              <a:rPr lang="en-US" altLang="en-US" sz="2400" b="1" u="sng" dirty="0" smtClean="0"/>
              <a:t>            </a:t>
            </a:r>
            <a:r>
              <a:rPr lang="en-US" altLang="en-US" sz="2400" b="1" dirty="0" smtClean="0"/>
              <a:t> </a:t>
            </a:r>
            <a:r>
              <a:rPr lang="en-US" altLang="en-US" sz="2400" b="1" dirty="0"/>
              <a:t>in the park.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400" b="1" dirty="0"/>
              <a:t>                                 </a:t>
            </a:r>
            <a:r>
              <a:rPr lang="en-US" altLang="en-US" sz="2200" b="1" dirty="0"/>
              <a:t>(walk)</a:t>
            </a:r>
          </a:p>
          <a:p>
            <a:pPr>
              <a:lnSpc>
                <a:spcPct val="150000"/>
              </a:lnSpc>
            </a:pPr>
            <a:r>
              <a:rPr lang="en-US" altLang="en-US" sz="2400" b="1" dirty="0"/>
              <a:t>3) </a:t>
            </a:r>
            <a:r>
              <a:rPr lang="en-US" altLang="en-US" sz="2400" b="1" u="sng" dirty="0"/>
              <a:t>              </a:t>
            </a:r>
            <a:r>
              <a:rPr lang="en-US" altLang="en-US" sz="2400" b="1" dirty="0"/>
              <a:t> the answer, I raised my hand right away.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2200" b="1" dirty="0"/>
              <a:t>       (know)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1952836"/>
            <a:ext cx="133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C00000"/>
                </a:solidFill>
              </a:rPr>
              <a:t>Waiting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23928" y="2888940"/>
            <a:ext cx="133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C00000"/>
                </a:solidFill>
              </a:rPr>
              <a:t>walking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79612" y="386104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C00000"/>
                </a:solidFill>
              </a:rPr>
              <a:t>Knowing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8" y="268605"/>
            <a:ext cx="2786127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1472" y="1340769"/>
            <a:ext cx="7858180" cy="943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다음 우리말을 영어로 옮길 때 빈칸에 알맞은 분사구문을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32" name="텍스트 개체 틀 4"/>
          <p:cNvSpPr txBox="1"/>
          <p:nvPr/>
        </p:nvSpPr>
        <p:spPr>
          <a:xfrm>
            <a:off x="571472" y="2024844"/>
            <a:ext cx="7858180" cy="464347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altLang="en-US" sz="2400" b="1" dirty="0"/>
          </a:p>
          <a:p>
            <a:pPr lvl="0"/>
            <a:r>
              <a:rPr lang="en-US" altLang="ko-KR" sz="2400" b="1" dirty="0"/>
              <a:t>1) </a:t>
            </a:r>
            <a:r>
              <a:rPr lang="ko-KR" altLang="en-US" sz="2400" b="1" dirty="0"/>
              <a:t>그들은 서로 이야기를 나누며 산을 올랐다</a:t>
            </a:r>
            <a:r>
              <a:rPr lang="en-US" altLang="ko-KR" sz="2400" b="1" dirty="0"/>
              <a:t>.                      </a:t>
            </a:r>
            <a:endParaRPr lang="en-US" altLang="en-US" sz="2400" b="1" dirty="0"/>
          </a:p>
          <a:p>
            <a:pPr lvl="0">
              <a:spcBef>
                <a:spcPts val="500"/>
              </a:spcBef>
            </a:pPr>
            <a:r>
              <a:rPr lang="en-US" altLang="en-US" sz="2400" b="1" dirty="0"/>
              <a:t>They climbed the mountain </a:t>
            </a:r>
            <a:r>
              <a:rPr lang="en-US" altLang="en-US" sz="2400" b="1" u="sng" dirty="0"/>
              <a:t>                              </a:t>
            </a:r>
            <a:r>
              <a:rPr lang="en-US" altLang="en-US" sz="2400" b="1" dirty="0"/>
              <a:t>. 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2) John</a:t>
            </a:r>
            <a:r>
              <a:rPr lang="ko-KR" altLang="en-US" sz="2400" b="1" dirty="0"/>
              <a:t>은 축구를 하면서 발목을 다쳤다</a:t>
            </a:r>
            <a:r>
              <a:rPr lang="en-US" altLang="ko-KR" sz="2400" b="1" dirty="0"/>
              <a:t>.</a:t>
            </a:r>
          </a:p>
          <a:p>
            <a:pPr lvl="0">
              <a:spcBef>
                <a:spcPts val="500"/>
              </a:spcBef>
            </a:pPr>
            <a:r>
              <a:rPr lang="en-US" altLang="ko-KR" sz="2400" b="1" dirty="0"/>
              <a:t>John hurt his </a:t>
            </a:r>
            <a:r>
              <a:rPr lang="en-US" altLang="ko-KR" sz="2400" b="1" dirty="0" smtClean="0"/>
              <a:t>ankle </a:t>
            </a:r>
            <a:r>
              <a:rPr lang="en-US" altLang="ko-KR" sz="2400" b="1" u="sng" dirty="0" smtClean="0"/>
              <a:t>                     </a:t>
            </a:r>
            <a:r>
              <a:rPr lang="en-US" altLang="ko-KR" sz="2400" b="1" dirty="0"/>
              <a:t>.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3) </a:t>
            </a:r>
            <a:r>
              <a:rPr lang="ko-KR" altLang="en-US" sz="2400" b="1" dirty="0"/>
              <a:t>너무 졸려서 나는 책을 읽을 수가 없었다</a:t>
            </a:r>
            <a:r>
              <a:rPr lang="en-US" altLang="ko-KR" sz="2400" b="1" dirty="0"/>
              <a:t>.</a:t>
            </a:r>
          </a:p>
          <a:p>
            <a:pPr lvl="0">
              <a:spcBef>
                <a:spcPts val="500"/>
              </a:spcBef>
            </a:pPr>
            <a:r>
              <a:rPr lang="en-US" altLang="ko-KR" sz="2400" b="1" u="sng" dirty="0"/>
              <a:t>                                  </a:t>
            </a:r>
            <a:r>
              <a:rPr lang="en-US" altLang="ko-KR" sz="2400" b="1" dirty="0"/>
              <a:t>, I couldn’t read the book. </a:t>
            </a:r>
          </a:p>
          <a:p>
            <a:pPr lvl="0"/>
            <a:endParaRPr lang="en-US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285293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C00000"/>
                </a:solidFill>
              </a:rPr>
              <a:t>talking to each other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671900" y="3897052"/>
            <a:ext cx="270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playing soccer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75556" y="4977172"/>
            <a:ext cx="4094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err="1" smtClean="0">
                <a:solidFill>
                  <a:srgbClr val="C00000"/>
                </a:solidFill>
              </a:rPr>
              <a:t>Being〔Feeling</a:t>
            </a:r>
            <a:r>
              <a:rPr lang="en-US" altLang="ko-KR" sz="2400" b="1" dirty="0">
                <a:solidFill>
                  <a:srgbClr val="C00000"/>
                </a:solidFill>
              </a:rPr>
              <a:t>〕 so sleepy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804</Words>
  <Application>Microsoft Office PowerPoint</Application>
  <PresentationFormat>화면 슬라이드 쇼(4:3)</PresentationFormat>
  <Paragraphs>103</Paragraphs>
  <Slides>13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8" baseType="lpstr">
      <vt:lpstr>맑은 고딕</vt:lpstr>
      <vt:lpstr>Wingdings</vt:lpstr>
      <vt:lpstr>HY강B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Exercises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3</cp:revision>
  <dcterms:created xsi:type="dcterms:W3CDTF">2017-12-01T07:38:59Z</dcterms:created>
  <dcterms:modified xsi:type="dcterms:W3CDTF">2021-08-30T02:15:39Z</dcterms:modified>
  <cp:category/>
  <cp:contentStatus/>
</cp:coreProperties>
</file>